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tudents.FRCOE.005\Desktop\AppStr\Hole\Scc.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978365157886862E-2"/>
          <c:y val="1.5040097806628145E-2"/>
          <c:w val="0.90364572458182502"/>
          <c:h val="0.90792553888250105"/>
        </c:manualLayout>
      </c:layout>
      <c:scatterChart>
        <c:scatterStyle val="lineMarker"/>
        <c:varyColors val="0"/>
        <c:ser>
          <c:idx val="0"/>
          <c:order val="0"/>
          <c:tx>
            <c:v>Elemental Stress (Four corners average)</c:v>
          </c:tx>
          <c:spPr>
            <a:ln w="28575">
              <a:noFill/>
            </a:ln>
          </c:spPr>
          <c:marker>
            <c:symbol val="circle"/>
            <c:size val="7"/>
            <c:spPr>
              <a:noFill/>
              <a:ln>
                <a:solidFill>
                  <a:srgbClr val="C00000"/>
                </a:solidFill>
              </a:ln>
            </c:spPr>
          </c:marker>
          <c:trendline>
            <c:trendlineType val="power"/>
            <c:dispRSqr val="0"/>
            <c:dispEq val="0"/>
          </c:trendline>
          <c:trendline>
            <c:name>2nd order poly fit</c:name>
            <c:trendlineType val="poly"/>
            <c:order val="2"/>
            <c:dispRSqr val="1"/>
            <c:dispEq val="1"/>
            <c:trendlineLbl>
              <c:layout>
                <c:manualLayout>
                  <c:x val="-0.44575307268747538"/>
                  <c:y val="1.0288713910761155E-2"/>
                </c:manualLayout>
              </c:layout>
              <c:tx>
                <c:rich>
                  <a:bodyPr/>
                  <a:lstStyle/>
                  <a:p>
                    <a:pPr>
                      <a:defRPr/>
                    </a:pPr>
                    <a:r>
                      <a:rPr lang="en-US" baseline="0"/>
                      <a:t>y = -78,155,830x</a:t>
                    </a:r>
                    <a:r>
                      <a:rPr lang="en-US" baseline="30000"/>
                      <a:t>2</a:t>
                    </a:r>
                    <a:r>
                      <a:rPr lang="en-US" baseline="0"/>
                      <a:t> + 83,064,966
R² = 0.999</a:t>
                    </a:r>
                    <a:endParaRPr lang="en-US"/>
                  </a:p>
                </c:rich>
              </c:tx>
              <c:numFmt formatCode="#,##0.000" sourceLinked="0"/>
            </c:trendlineLbl>
          </c:trendline>
          <c:xVal>
            <c:numRef>
              <c:f>ToEdge!$M$2:$M$11</c:f>
              <c:numCache>
                <c:formatCode>General</c:formatCode>
                <c:ptCount val="10"/>
                <c:pt idx="0">
                  <c:v>-5.2359877559829883E-2</c:v>
                </c:pt>
                <c:pt idx="1">
                  <c:v>-0.15707963267948966</c:v>
                </c:pt>
                <c:pt idx="2">
                  <c:v>-0.26179938779914941</c:v>
                </c:pt>
                <c:pt idx="3">
                  <c:v>-0.36651914291880916</c:v>
                </c:pt>
                <c:pt idx="4">
                  <c:v>-0.47123889803846891</c:v>
                </c:pt>
                <c:pt idx="5">
                  <c:v>5.2359877559829883E-2</c:v>
                </c:pt>
                <c:pt idx="6">
                  <c:v>0.15707963267948966</c:v>
                </c:pt>
                <c:pt idx="7">
                  <c:v>0.26179938779914941</c:v>
                </c:pt>
                <c:pt idx="8">
                  <c:v>0.36651914291880916</c:v>
                </c:pt>
                <c:pt idx="9">
                  <c:v>0.47123889803846891</c:v>
                </c:pt>
              </c:numCache>
            </c:numRef>
          </c:xVal>
          <c:yVal>
            <c:numRef>
              <c:f>ToEdge!$N$2:$N$11</c:f>
              <c:numCache>
                <c:formatCode>General</c:formatCode>
                <c:ptCount val="10"/>
                <c:pt idx="0">
                  <c:v>83054503</c:v>
                </c:pt>
                <c:pt idx="1">
                  <c:v>81180034</c:v>
                </c:pt>
                <c:pt idx="2">
                  <c:v>77509205</c:v>
                </c:pt>
                <c:pt idx="3">
                  <c:v>72306773</c:v>
                </c:pt>
                <c:pt idx="4">
                  <c:v>65919988</c:v>
                </c:pt>
                <c:pt idx="5">
                  <c:v>83054503</c:v>
                </c:pt>
                <c:pt idx="6">
                  <c:v>81180034</c:v>
                </c:pt>
                <c:pt idx="7">
                  <c:v>77509205</c:v>
                </c:pt>
                <c:pt idx="8">
                  <c:v>72306773</c:v>
                </c:pt>
                <c:pt idx="9">
                  <c:v>65919988</c:v>
                </c:pt>
              </c:numCache>
            </c:numRef>
          </c:yVal>
          <c:smooth val="0"/>
        </c:ser>
        <c:dLbls>
          <c:showLegendKey val="0"/>
          <c:showVal val="0"/>
          <c:showCatName val="0"/>
          <c:showSerName val="0"/>
          <c:showPercent val="0"/>
          <c:showBubbleSize val="0"/>
        </c:dLbls>
        <c:axId val="128406656"/>
        <c:axId val="128408960"/>
      </c:scatterChart>
      <c:valAx>
        <c:axId val="128406656"/>
        <c:scaling>
          <c:orientation val="minMax"/>
          <c:max val="0.5"/>
          <c:min val="-0.5"/>
        </c:scaling>
        <c:delete val="0"/>
        <c:axPos val="b"/>
        <c:title>
          <c:tx>
            <c:rich>
              <a:bodyPr/>
              <a:lstStyle/>
              <a:p>
                <a:pPr>
                  <a:defRPr/>
                </a:pPr>
                <a:r>
                  <a:rPr lang="en-US"/>
                  <a:t>Circumferential Element Angular Location (radians)</a:t>
                </a:r>
              </a:p>
            </c:rich>
          </c:tx>
          <c:layout/>
          <c:overlay val="0"/>
        </c:title>
        <c:numFmt formatCode="General" sourceLinked="1"/>
        <c:majorTickMark val="out"/>
        <c:minorTickMark val="none"/>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128408960"/>
        <c:crosses val="autoZero"/>
        <c:crossBetween val="midCat"/>
        <c:majorUnit val="0.1"/>
      </c:valAx>
      <c:valAx>
        <c:axId val="128408960"/>
        <c:scaling>
          <c:orientation val="minMax"/>
        </c:scaling>
        <c:delete val="0"/>
        <c:axPos val="l"/>
        <c:majorGridlines/>
        <c:title>
          <c:tx>
            <c:rich>
              <a:bodyPr rot="-5400000" vert="horz"/>
              <a:lstStyle/>
              <a:p>
                <a:pPr>
                  <a:defRPr/>
                </a:pPr>
                <a:r>
                  <a:rPr lang="en-US"/>
                  <a:t>Stress (Pa)</a:t>
                </a:r>
              </a:p>
            </c:rich>
          </c:tx>
          <c:layout/>
          <c:overlay val="0"/>
        </c:title>
        <c:numFmt formatCode="0E+0" sourceLinked="0"/>
        <c:majorTickMark val="out"/>
        <c:minorTickMark val="none"/>
        <c:tickLblPos val="nextTo"/>
        <c:crossAx val="128406656"/>
        <c:crossesAt val="-0.5"/>
        <c:crossBetween val="midCat"/>
      </c:valAx>
    </c:plotArea>
    <c:legend>
      <c:legendPos val="r"/>
      <c:legendEntry>
        <c:idx val="1"/>
        <c:delete val="1"/>
      </c:legendEntry>
      <c:layout>
        <c:manualLayout>
          <c:xMode val="edge"/>
          <c:yMode val="edge"/>
          <c:x val="0.52152679799783397"/>
          <c:y val="0.22622808932617244"/>
          <c:w val="0.31655663859861383"/>
          <c:h val="8.9133276085406152E-2"/>
        </c:manualLayout>
      </c:layout>
      <c:overlay val="1"/>
    </c:legend>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0.52814</cdr:x>
      <cdr:y>0.02865</cdr:y>
    </cdr:from>
    <cdr:to>
      <cdr:x>0.53063</cdr:x>
      <cdr:y>0.93623</cdr:y>
    </cdr:to>
    <cdr:cxnSp macro="">
      <cdr:nvCxnSpPr>
        <cdr:cNvPr id="3" name="Straight Connector 2"/>
        <cdr:cNvCxnSpPr/>
      </cdr:nvCxnSpPr>
      <cdr:spPr>
        <a:xfrm xmlns:a="http://schemas.openxmlformats.org/drawingml/2006/main" flipH="1" flipV="1">
          <a:off x="4191000" y="152400"/>
          <a:ext cx="19680" cy="4828065"/>
        </a:xfrm>
        <a:prstGeom xmlns:a="http://schemas.openxmlformats.org/drawingml/2006/main" prst="line">
          <a:avLst/>
        </a:prstGeom>
        <a:ln xmlns:a="http://schemas.openxmlformats.org/drawingml/2006/main" w="12700">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82BFD-FB4E-446C-87F1-1ED41E407C04}" type="datetimeFigureOut">
              <a:rPr lang="en-US" smtClean="0"/>
              <a:t>5/1/2012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CE85C7-9EF6-4AC3-B789-F80DDDAD4E64}" type="slidenum">
              <a:rPr lang="en-US" smtClean="0"/>
              <a:t>‹#›</a:t>
            </a:fld>
            <a:endParaRPr lang="en-US"/>
          </a:p>
        </p:txBody>
      </p:sp>
    </p:spTree>
    <p:extLst>
      <p:ext uri="{BB962C8B-B14F-4D97-AF65-F5344CB8AC3E}">
        <p14:creationId xmlns:p14="http://schemas.microsoft.com/office/powerpoint/2010/main" val="173524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5/2/2012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4103B-2DCE-4E91-BFE1-3BB3F12B7D85}" type="slidenum">
              <a:rPr lang="en-US" smtClean="0"/>
              <a:t>‹#›</a:t>
            </a:fld>
            <a:endParaRPr lang="en-US"/>
          </a:p>
        </p:txBody>
      </p:sp>
    </p:spTree>
    <p:extLst>
      <p:ext uri="{BB962C8B-B14F-4D97-AF65-F5344CB8AC3E}">
        <p14:creationId xmlns:p14="http://schemas.microsoft.com/office/powerpoint/2010/main" val="128523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5/2/2012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4103B-2DCE-4E91-BFE1-3BB3F12B7D85}" type="slidenum">
              <a:rPr lang="en-US" smtClean="0"/>
              <a:t>‹#›</a:t>
            </a:fld>
            <a:endParaRPr lang="en-US"/>
          </a:p>
        </p:txBody>
      </p:sp>
    </p:spTree>
    <p:extLst>
      <p:ext uri="{BB962C8B-B14F-4D97-AF65-F5344CB8AC3E}">
        <p14:creationId xmlns:p14="http://schemas.microsoft.com/office/powerpoint/2010/main" val="451702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5/2/2012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4103B-2DCE-4E91-BFE1-3BB3F12B7D85}" type="slidenum">
              <a:rPr lang="en-US" smtClean="0"/>
              <a:t>‹#›</a:t>
            </a:fld>
            <a:endParaRPr lang="en-US"/>
          </a:p>
        </p:txBody>
      </p:sp>
    </p:spTree>
    <p:extLst>
      <p:ext uri="{BB962C8B-B14F-4D97-AF65-F5344CB8AC3E}">
        <p14:creationId xmlns:p14="http://schemas.microsoft.com/office/powerpoint/2010/main" val="227682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5/2/2012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4103B-2DCE-4E91-BFE1-3BB3F12B7D85}" type="slidenum">
              <a:rPr lang="en-US" smtClean="0"/>
              <a:t>‹#›</a:t>
            </a:fld>
            <a:endParaRPr lang="en-US"/>
          </a:p>
        </p:txBody>
      </p:sp>
    </p:spTree>
    <p:extLst>
      <p:ext uri="{BB962C8B-B14F-4D97-AF65-F5344CB8AC3E}">
        <p14:creationId xmlns:p14="http://schemas.microsoft.com/office/powerpoint/2010/main" val="311539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5/2/2012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4103B-2DCE-4E91-BFE1-3BB3F12B7D85}" type="slidenum">
              <a:rPr lang="en-US" smtClean="0"/>
              <a:t>‹#›</a:t>
            </a:fld>
            <a:endParaRPr lang="en-US"/>
          </a:p>
        </p:txBody>
      </p:sp>
    </p:spTree>
    <p:extLst>
      <p:ext uri="{BB962C8B-B14F-4D97-AF65-F5344CB8AC3E}">
        <p14:creationId xmlns:p14="http://schemas.microsoft.com/office/powerpoint/2010/main" val="778621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5/2/2012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4103B-2DCE-4E91-BFE1-3BB3F12B7D85}" type="slidenum">
              <a:rPr lang="en-US" smtClean="0"/>
              <a:t>‹#›</a:t>
            </a:fld>
            <a:endParaRPr lang="en-US"/>
          </a:p>
        </p:txBody>
      </p:sp>
    </p:spTree>
    <p:extLst>
      <p:ext uri="{BB962C8B-B14F-4D97-AF65-F5344CB8AC3E}">
        <p14:creationId xmlns:p14="http://schemas.microsoft.com/office/powerpoint/2010/main" val="418137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5/2/2012</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C4103B-2DCE-4E91-BFE1-3BB3F12B7D85}" type="slidenum">
              <a:rPr lang="en-US" smtClean="0"/>
              <a:t>‹#›</a:t>
            </a:fld>
            <a:endParaRPr lang="en-US"/>
          </a:p>
        </p:txBody>
      </p:sp>
    </p:spTree>
    <p:extLst>
      <p:ext uri="{BB962C8B-B14F-4D97-AF65-F5344CB8AC3E}">
        <p14:creationId xmlns:p14="http://schemas.microsoft.com/office/powerpoint/2010/main" val="802278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5/2/2012</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C4103B-2DCE-4E91-BFE1-3BB3F12B7D85}" type="slidenum">
              <a:rPr lang="en-US" smtClean="0"/>
              <a:t>‹#›</a:t>
            </a:fld>
            <a:endParaRPr lang="en-US"/>
          </a:p>
        </p:txBody>
      </p:sp>
    </p:spTree>
    <p:extLst>
      <p:ext uri="{BB962C8B-B14F-4D97-AF65-F5344CB8AC3E}">
        <p14:creationId xmlns:p14="http://schemas.microsoft.com/office/powerpoint/2010/main" val="137153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5/2/2012</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C4103B-2DCE-4E91-BFE1-3BB3F12B7D85}" type="slidenum">
              <a:rPr lang="en-US" smtClean="0"/>
              <a:t>‹#›</a:t>
            </a:fld>
            <a:endParaRPr lang="en-US"/>
          </a:p>
        </p:txBody>
      </p:sp>
    </p:spTree>
    <p:extLst>
      <p:ext uri="{BB962C8B-B14F-4D97-AF65-F5344CB8AC3E}">
        <p14:creationId xmlns:p14="http://schemas.microsoft.com/office/powerpoint/2010/main" val="144320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4103B-2DCE-4E91-BFE1-3BB3F12B7D85}" type="slidenum">
              <a:rPr lang="en-US" smtClean="0"/>
              <a:t>‹#›</a:t>
            </a:fld>
            <a:endParaRPr lang="en-US"/>
          </a:p>
        </p:txBody>
      </p:sp>
    </p:spTree>
    <p:extLst>
      <p:ext uri="{BB962C8B-B14F-4D97-AF65-F5344CB8AC3E}">
        <p14:creationId xmlns:p14="http://schemas.microsoft.com/office/powerpoint/2010/main" val="69086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5/2/2012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4103B-2DCE-4E91-BFE1-3BB3F12B7D85}" type="slidenum">
              <a:rPr lang="en-US" smtClean="0"/>
              <a:t>‹#›</a:t>
            </a:fld>
            <a:endParaRPr lang="en-US"/>
          </a:p>
        </p:txBody>
      </p:sp>
    </p:spTree>
    <p:extLst>
      <p:ext uri="{BB962C8B-B14F-4D97-AF65-F5344CB8AC3E}">
        <p14:creationId xmlns:p14="http://schemas.microsoft.com/office/powerpoint/2010/main" val="209896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5/2/2012</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4103B-2DCE-4E91-BFE1-3BB3F12B7D85}" type="slidenum">
              <a:rPr lang="en-US" smtClean="0"/>
              <a:t>‹#›</a:t>
            </a:fld>
            <a:endParaRPr lang="en-US"/>
          </a:p>
        </p:txBody>
      </p:sp>
    </p:spTree>
    <p:extLst>
      <p:ext uri="{BB962C8B-B14F-4D97-AF65-F5344CB8AC3E}">
        <p14:creationId xmlns:p14="http://schemas.microsoft.com/office/powerpoint/2010/main" val="3656054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en-US" dirty="0" smtClean="0">
                <a:latin typeface="Times New Roman" pitchFamily="18" charset="0"/>
                <a:cs typeface="Times New Roman" pitchFamily="18" charset="0"/>
              </a:rPr>
              <a:t>FE Project #5</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latin typeface="Times New Roman" pitchFamily="18" charset="0"/>
                <a:cs typeface="Times New Roman" pitchFamily="18" charset="0"/>
              </a:rPr>
              <a:t>5/2/2012</a:t>
            </a:r>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FE Project #5</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7C4103B-2DCE-4E91-BFE1-3BB3F12B7D85}" type="slidenum">
              <a:rPr lang="en-US" smtClean="0">
                <a:latin typeface="Times New Roman" pitchFamily="18" charset="0"/>
                <a:cs typeface="Times New Roman" pitchFamily="18" charset="0"/>
              </a:rPr>
              <a:t>1</a:t>
            </a:fld>
            <a:endParaRPr lang="en-US">
              <a:latin typeface="Times New Roman" pitchFamily="18" charset="0"/>
              <a:cs typeface="Times New Roman" pitchFamily="18" charset="0"/>
            </a:endParaRPr>
          </a:p>
        </p:txBody>
      </p:sp>
      <p:sp>
        <p:nvSpPr>
          <p:cNvPr id="8" name="Title 1"/>
          <p:cNvSpPr txBox="1">
            <a:spLocks/>
          </p:cNvSpPr>
          <p:nvPr/>
        </p:nvSpPr>
        <p:spPr>
          <a:xfrm>
            <a:off x="828583" y="2133600"/>
            <a:ext cx="7772400" cy="21558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Times New Roman" pitchFamily="18" charset="0"/>
                <a:cs typeface="Times New Roman" pitchFamily="18" charset="0"/>
              </a:rPr>
              <a:t>PowerPoint Report</a:t>
            </a:r>
          </a:p>
          <a:p>
            <a:r>
              <a:rPr lang="en-US" sz="3200" dirty="0" smtClean="0">
                <a:latin typeface="Times New Roman" pitchFamily="18" charset="0"/>
                <a:cs typeface="Times New Roman" pitchFamily="18" charset="0"/>
              </a:rPr>
              <a:t>Josh Bevan</a:t>
            </a:r>
          </a:p>
          <a:p>
            <a:r>
              <a:rPr lang="en-US" sz="3200" dirty="0" smtClean="0">
                <a:latin typeface="Times New Roman" pitchFamily="18" charset="0"/>
                <a:cs typeface="Times New Roman" pitchFamily="18" charset="0"/>
              </a:rPr>
              <a:t>UMass Lowell</a:t>
            </a:r>
          </a:p>
          <a:p>
            <a:r>
              <a:rPr lang="en-US" sz="3200" dirty="0" smtClean="0">
                <a:latin typeface="Times New Roman" pitchFamily="18" charset="0"/>
                <a:cs typeface="Times New Roman" pitchFamily="18" charset="0"/>
              </a:rPr>
              <a:t>22.311 202 - Spring 2012</a:t>
            </a:r>
          </a:p>
        </p:txBody>
      </p:sp>
    </p:spTree>
    <p:extLst>
      <p:ext uri="{BB962C8B-B14F-4D97-AF65-F5344CB8AC3E}">
        <p14:creationId xmlns:p14="http://schemas.microsoft.com/office/powerpoint/2010/main" val="2131976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Appendix B - Interpolated FEA Data</a:t>
            </a:r>
            <a:endParaRPr lang="en-US" dirty="0"/>
          </a:p>
        </p:txBody>
      </p:sp>
      <p:sp>
        <p:nvSpPr>
          <p:cNvPr id="4" name="Date Placeholder 3"/>
          <p:cNvSpPr>
            <a:spLocks noGrp="1"/>
          </p:cNvSpPr>
          <p:nvPr>
            <p:ph type="dt" sz="half" idx="10"/>
          </p:nvPr>
        </p:nvSpPr>
        <p:spPr/>
        <p:txBody>
          <a:bodyPr/>
          <a:lstStyle/>
          <a:p>
            <a:r>
              <a:rPr lang="en-US" smtClean="0"/>
              <a:t>5/2/2012</a:t>
            </a:r>
            <a:endParaRPr lang="en-US"/>
          </a:p>
        </p:txBody>
      </p:sp>
      <p:sp>
        <p:nvSpPr>
          <p:cNvPr id="5" name="Footer Placeholder 4"/>
          <p:cNvSpPr>
            <a:spLocks noGrp="1"/>
          </p:cNvSpPr>
          <p:nvPr>
            <p:ph type="ftr" sz="quarter" idx="11"/>
          </p:nvPr>
        </p:nvSpPr>
        <p:spPr/>
        <p:txBody>
          <a:bodyPr/>
          <a:lstStyle/>
          <a:p>
            <a:r>
              <a:rPr lang="en-US" dirty="0" smtClean="0"/>
              <a:t>Appendix B</a:t>
            </a:r>
            <a:endParaRPr lang="en-US" dirty="0"/>
          </a:p>
        </p:txBody>
      </p:sp>
      <p:sp>
        <p:nvSpPr>
          <p:cNvPr id="6" name="Slide Number Placeholder 5"/>
          <p:cNvSpPr>
            <a:spLocks noGrp="1"/>
          </p:cNvSpPr>
          <p:nvPr>
            <p:ph type="sldNum" sz="quarter" idx="12"/>
          </p:nvPr>
        </p:nvSpPr>
        <p:spPr/>
        <p:txBody>
          <a:bodyPr/>
          <a:lstStyle/>
          <a:p>
            <a:r>
              <a:rPr lang="en-US" dirty="0" smtClean="0"/>
              <a:t>B-1</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4241611199"/>
              </p:ext>
            </p:extLst>
          </p:nvPr>
        </p:nvGraphicFramePr>
        <p:xfrm>
          <a:off x="609600" y="838200"/>
          <a:ext cx="7935321" cy="53197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3433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Objectives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Chief objective was to investigate stress concentrations in an axially-loaded long thin steel plate with a circular hole</a:t>
            </a:r>
          </a:p>
          <a:p>
            <a:r>
              <a:rPr lang="en-US" dirty="0" smtClean="0">
                <a:latin typeface="Times New Roman" pitchFamily="18" charset="0"/>
                <a:cs typeface="Times New Roman" pitchFamily="18" charset="0"/>
              </a:rPr>
              <a:t>Accomplished in three parts:</a:t>
            </a:r>
          </a:p>
          <a:p>
            <a:pPr lvl="1"/>
            <a:r>
              <a:rPr lang="en-US" dirty="0" smtClean="0">
                <a:latin typeface="Times New Roman" pitchFamily="18" charset="0"/>
                <a:cs typeface="Times New Roman" pitchFamily="18" charset="0"/>
              </a:rPr>
              <a:t>Use FEA methods to model stress concentrations</a:t>
            </a:r>
          </a:p>
          <a:p>
            <a:pPr lvl="1"/>
            <a:r>
              <a:rPr lang="en-US" dirty="0" smtClean="0">
                <a:latin typeface="Times New Roman" pitchFamily="18" charset="0"/>
                <a:cs typeface="Times New Roman" pitchFamily="18" charset="0"/>
              </a:rPr>
              <a:t>Use empirically derived data obtained from photoelastic method to estimate stress concentration</a:t>
            </a:r>
          </a:p>
          <a:p>
            <a:pPr lvl="1"/>
            <a:r>
              <a:rPr lang="en-US" dirty="0" smtClean="0">
                <a:latin typeface="Times New Roman" pitchFamily="18" charset="0"/>
                <a:cs typeface="Times New Roman" pitchFamily="18" charset="0"/>
              </a:rPr>
              <a:t>Compare two methods for agreement, discrepancies etc.</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latin typeface="Times New Roman" pitchFamily="18" charset="0"/>
                <a:cs typeface="Times New Roman" pitchFamily="18" charset="0"/>
              </a:rPr>
              <a:t>5/2/2012</a:t>
            </a:r>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7C4103B-2DCE-4E91-BFE1-3BB3F12B7D85}" type="slidenum">
              <a:rPr lang="en-US" smtClean="0">
                <a:latin typeface="Times New Roman" pitchFamily="18" charset="0"/>
                <a:cs typeface="Times New Roman" pitchFamily="18" charset="0"/>
              </a:rPr>
              <a:t>2</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206928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848" y="76200"/>
            <a:ext cx="8229600" cy="1143000"/>
          </a:xfrm>
        </p:spPr>
        <p:txBody>
          <a:bodyPr/>
          <a:lstStyle/>
          <a:p>
            <a:r>
              <a:rPr lang="en-US" dirty="0" smtClean="0">
                <a:latin typeface="Times New Roman" pitchFamily="18" charset="0"/>
                <a:cs typeface="Times New Roman" pitchFamily="18" charset="0"/>
              </a:rPr>
              <a:t>Parameter Generation</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latin typeface="Times New Roman" pitchFamily="18" charset="0"/>
                <a:cs typeface="Times New Roman" pitchFamily="18" charset="0"/>
              </a:rPr>
              <a:t>5/2/2012</a:t>
            </a:r>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7C4103B-2DCE-4E91-BFE1-3BB3F12B7D85}" type="slidenum">
              <a:rPr lang="en-US" smtClean="0">
                <a:latin typeface="Times New Roman" pitchFamily="18" charset="0"/>
                <a:cs typeface="Times New Roman" pitchFamily="18" charset="0"/>
              </a:rPr>
              <a:t>3</a:t>
            </a:fld>
            <a:endParaRPr lang="en-US">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921699504"/>
              </p:ext>
            </p:extLst>
          </p:nvPr>
        </p:nvGraphicFramePr>
        <p:xfrm>
          <a:off x="1066800" y="1295400"/>
          <a:ext cx="7238999" cy="1177216"/>
        </p:xfrm>
        <a:graphic>
          <a:graphicData uri="http://schemas.openxmlformats.org/drawingml/2006/table">
            <a:tbl>
              <a:tblPr firstRow="1" bandRow="1">
                <a:tableStyleId>{5940675A-B579-460E-94D1-54222C63F5DA}</a:tableStyleId>
              </a:tblPr>
              <a:tblGrid>
                <a:gridCol w="1904999"/>
                <a:gridCol w="889000"/>
                <a:gridCol w="889000"/>
                <a:gridCol w="889000"/>
                <a:gridCol w="889000"/>
                <a:gridCol w="889000"/>
                <a:gridCol w="889000"/>
              </a:tblGrid>
              <a:tr h="381000">
                <a:tc>
                  <a:txBody>
                    <a:bodyPr/>
                    <a:lstStyle/>
                    <a:p>
                      <a:pPr algn="ctr"/>
                      <a:r>
                        <a:rPr lang="en-US" dirty="0" smtClean="0">
                          <a:latin typeface="Times New Roman" pitchFamily="18" charset="0"/>
                          <a:cs typeface="Times New Roman" pitchFamily="18" charset="0"/>
                        </a:rPr>
                        <a:t>Student ID Digit #</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tc>
              </a:tr>
              <a:tr h="398108">
                <a:tc>
                  <a:txBody>
                    <a:bodyPr/>
                    <a:lstStyle/>
                    <a:p>
                      <a:pPr algn="ctr"/>
                      <a:r>
                        <a:rPr lang="en-US" dirty="0" smtClean="0">
                          <a:latin typeface="Times New Roman" pitchFamily="18" charset="0"/>
                          <a:cs typeface="Times New Roman" pitchFamily="18" charset="0"/>
                        </a:rPr>
                        <a:t>Variable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Shape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a:t>
                      </a:r>
                      <a:r>
                        <a:rPr lang="el-GR" dirty="0" smtClean="0">
                          <a:latin typeface="Times New Roman" pitchFamily="18" charset="0"/>
                          <a:cs typeface="Times New Roman" pitchFamily="18" charset="0"/>
                        </a:rPr>
                        <a:t>ρ</a:t>
                      </a:r>
                      <a:endParaRPr lang="en-US" baseline="-25000" dirty="0">
                        <a:latin typeface="Times New Roman" pitchFamily="18" charset="0"/>
                        <a:cs typeface="Times New Roman" pitchFamily="18" charset="0"/>
                      </a:endParaRPr>
                    </a:p>
                  </a:txBody>
                  <a:tcPr/>
                </a:tc>
                <a:tc>
                  <a:txBody>
                    <a:bodyPr/>
                    <a:lstStyle/>
                    <a:p>
                      <a:pPr algn="ctr"/>
                      <a:r>
                        <a:rPr lang="el-GR" dirty="0" smtClean="0">
                          <a:latin typeface="Times New Roman" pitchFamily="18" charset="0"/>
                          <a:cs typeface="Times New Roman" pitchFamily="18" charset="0"/>
                        </a:rPr>
                        <a:t>ρ</a:t>
                      </a:r>
                      <a:r>
                        <a:rPr lang="en-US" dirty="0" smtClean="0">
                          <a:latin typeface="Times New Roman" pitchFamily="18" charset="0"/>
                          <a:cs typeface="Times New Roman" pitchFamily="18" charset="0"/>
                        </a:rPr>
                        <a:t>/d</a:t>
                      </a:r>
                      <a:endParaRPr lang="en-US" baseline="-25000" dirty="0">
                        <a:latin typeface="Times New Roman" pitchFamily="18" charset="0"/>
                        <a:cs typeface="Times New Roman" pitchFamily="18" charset="0"/>
                      </a:endParaRPr>
                    </a:p>
                  </a:txBody>
                  <a:tcPr/>
                </a:tc>
                <a:tc>
                  <a:txBody>
                    <a:bodyPr/>
                    <a:lstStyle/>
                    <a:p>
                      <a:pPr algn="ctr"/>
                      <a:r>
                        <a:rPr lang="el-GR" dirty="0" smtClean="0">
                          <a:latin typeface="Times New Roman" pitchFamily="18" charset="0"/>
                          <a:cs typeface="Times New Roman" pitchFamily="18" charset="0"/>
                        </a:rPr>
                        <a:t>ρ</a:t>
                      </a:r>
                      <a:r>
                        <a:rPr lang="en-US" dirty="0" smtClean="0">
                          <a:latin typeface="Times New Roman" pitchFamily="18" charset="0"/>
                          <a:cs typeface="Times New Roman" pitchFamily="18" charset="0"/>
                        </a:rPr>
                        <a:t> (mm)</a:t>
                      </a:r>
                      <a:endParaRPr lang="en-US" baseline="-25000" dirty="0">
                        <a:latin typeface="Times New Roman" pitchFamily="18" charset="0"/>
                        <a:cs typeface="Times New Roman" pitchFamily="18" charset="0"/>
                      </a:endParaRPr>
                    </a:p>
                  </a:txBody>
                  <a:tcPr/>
                </a:tc>
              </a:tr>
              <a:tr h="398108">
                <a:tc>
                  <a:txBody>
                    <a:bodyPr/>
                    <a:lstStyle/>
                    <a:p>
                      <a:pPr algn="ctr"/>
                      <a:r>
                        <a:rPr lang="en-US" dirty="0" smtClean="0">
                          <a:latin typeface="Times New Roman" pitchFamily="18" charset="0"/>
                          <a:cs typeface="Times New Roman" pitchFamily="18" charset="0"/>
                        </a:rPr>
                        <a:t>Actual</a:t>
                      </a:r>
                      <a:r>
                        <a:rPr lang="en-US" baseline="0" dirty="0" smtClean="0">
                          <a:latin typeface="Times New Roman" pitchFamily="18" charset="0"/>
                          <a:cs typeface="Times New Roman" pitchFamily="18" charset="0"/>
                        </a:rPr>
                        <a:t> ID Digit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9</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10610020"/>
              </p:ext>
            </p:extLst>
          </p:nvPr>
        </p:nvGraphicFramePr>
        <p:xfrm>
          <a:off x="1600200" y="3005593"/>
          <a:ext cx="6096000" cy="2768600"/>
        </p:xfrm>
        <a:graphic>
          <a:graphicData uri="http://schemas.openxmlformats.org/drawingml/2006/table">
            <a:tbl>
              <a:tblPr firstRow="1" bandRow="1">
                <a:tableStyleId>{5940675A-B579-460E-94D1-54222C63F5DA}</a:tableStyleId>
              </a:tblPr>
              <a:tblGrid>
                <a:gridCol w="3048000"/>
                <a:gridCol w="3048000"/>
              </a:tblGrid>
              <a:tr h="370840">
                <a:tc>
                  <a:txBody>
                    <a:bodyPr/>
                    <a:lstStyle/>
                    <a:p>
                      <a:pPr algn="ct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Shape</a:t>
                      </a:r>
                      <a:endParaRPr lang="en-US" dirty="0">
                        <a:latin typeface="Times New Roman" pitchFamily="18" charset="0"/>
                        <a:cs typeface="Times New Roman" pitchFamily="18" charset="0"/>
                      </a:endParaRPr>
                    </a:p>
                  </a:txBody>
                  <a:tcPr/>
                </a:tc>
                <a:tc>
                  <a:txBody>
                    <a:bodyPr/>
                    <a:lstStyle/>
                    <a:p>
                      <a:pPr algn="ctr"/>
                      <a:endParaRPr lang="en-US" dirty="0" smtClean="0">
                        <a:latin typeface="Times New Roman" pitchFamily="18" charset="0"/>
                        <a:cs typeface="Times New Roman" pitchFamily="18" charset="0"/>
                      </a:endParaRPr>
                    </a:p>
                    <a:p>
                      <a:pPr algn="ctr"/>
                      <a:endParaRPr lang="en-US" dirty="0" smtClean="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t/</a:t>
                      </a:r>
                      <a:r>
                        <a:rPr lang="el-GR" dirty="0" smtClean="0">
                          <a:latin typeface="Times New Roman" pitchFamily="18" charset="0"/>
                          <a:cs typeface="Times New Roman" pitchFamily="18" charset="0"/>
                        </a:rPr>
                        <a:t>ρ</a:t>
                      </a:r>
                      <a:endParaRPr lang="en-US" baseline="-250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unused</a:t>
                      </a:r>
                      <a:endParaRPr lang="en-US" dirty="0">
                        <a:latin typeface="Times New Roman" pitchFamily="18" charset="0"/>
                        <a:cs typeface="Times New Roman" pitchFamily="18" charset="0"/>
                      </a:endParaRPr>
                    </a:p>
                  </a:txBody>
                  <a:tcPr/>
                </a:tc>
              </a:tr>
              <a:tr h="370840">
                <a:tc>
                  <a:txBody>
                    <a:bodyPr/>
                    <a:lstStyle/>
                    <a:p>
                      <a:pPr algn="ctr"/>
                      <a:r>
                        <a:rPr lang="el-GR" dirty="0" smtClean="0">
                          <a:latin typeface="Times New Roman" pitchFamily="18" charset="0"/>
                          <a:cs typeface="Times New Roman" pitchFamily="18" charset="0"/>
                        </a:rPr>
                        <a:t>ρ</a:t>
                      </a:r>
                      <a:r>
                        <a:rPr lang="en-US" dirty="0" smtClean="0">
                          <a:latin typeface="Times New Roman" pitchFamily="18" charset="0"/>
                          <a:cs typeface="Times New Roman" pitchFamily="18" charset="0"/>
                        </a:rPr>
                        <a:t>/d</a:t>
                      </a:r>
                      <a:endParaRPr lang="en-US" baseline="-250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0.90</a:t>
                      </a:r>
                      <a:endParaRPr lang="en-US" dirty="0">
                        <a:latin typeface="Times New Roman" pitchFamily="18" charset="0"/>
                        <a:cs typeface="Times New Roman" pitchFamily="18" charset="0"/>
                      </a:endParaRPr>
                    </a:p>
                  </a:txBody>
                  <a:tcPr/>
                </a:tc>
              </a:tr>
              <a:tr h="370840">
                <a:tc>
                  <a:txBody>
                    <a:bodyPr/>
                    <a:lstStyle/>
                    <a:p>
                      <a:pPr algn="ctr"/>
                      <a:r>
                        <a:rPr lang="el-GR" dirty="0" smtClean="0">
                          <a:latin typeface="Times New Roman" pitchFamily="18" charset="0"/>
                          <a:cs typeface="Times New Roman" pitchFamily="18" charset="0"/>
                        </a:rPr>
                        <a:t>ρ</a:t>
                      </a:r>
                      <a:endParaRPr lang="en-US" baseline="-250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6 mm</a:t>
                      </a:r>
                      <a:endParaRPr lang="en-US" dirty="0">
                        <a:latin typeface="Times New Roman" pitchFamily="18" charset="0"/>
                        <a:cs typeface="Times New Roman" pitchFamily="18" charset="0"/>
                      </a:endParaRPr>
                    </a:p>
                  </a:txBody>
                  <a:tcPr/>
                </a:tc>
              </a:tr>
              <a:tr h="370840">
                <a:tc>
                  <a:txBody>
                    <a:bodyPr/>
                    <a:lstStyle/>
                    <a:p>
                      <a:pPr algn="ctr"/>
                      <a:r>
                        <a:rPr lang="en-US" dirty="0" smtClean="0">
                          <a:latin typeface="Times New Roman" pitchFamily="18" charset="0"/>
                          <a:cs typeface="Times New Roman" pitchFamily="18" charset="0"/>
                        </a:rPr>
                        <a:t>L</a:t>
                      </a:r>
                      <a:endParaRPr lang="en-US" baseline="-250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200 mm</a:t>
                      </a:r>
                      <a:endParaRPr lang="en-US" dirty="0">
                        <a:latin typeface="Times New Roman" pitchFamily="18" charset="0"/>
                        <a:cs typeface="Times New Roman" pitchFamily="18" charset="0"/>
                      </a:endParaRPr>
                    </a:p>
                  </a:txBody>
                  <a:tcPr/>
                </a:tc>
              </a:tr>
              <a:tr h="370840">
                <a:tc>
                  <a:txBody>
                    <a:bodyPr/>
                    <a:lstStyle/>
                    <a:p>
                      <a:pPr algn="ctr"/>
                      <a:r>
                        <a:rPr lang="el-GR" baseline="0" dirty="0" smtClean="0">
                          <a:latin typeface="Times New Roman" pitchFamily="18" charset="0"/>
                          <a:cs typeface="Times New Roman" pitchFamily="18" charset="0"/>
                        </a:rPr>
                        <a:t>δ</a:t>
                      </a:r>
                      <a:r>
                        <a:rPr lang="en-US" baseline="-25000" dirty="0" smtClean="0">
                          <a:latin typeface="Times New Roman" pitchFamily="18" charset="0"/>
                          <a:cs typeface="Times New Roman" pitchFamily="18" charset="0"/>
                        </a:rPr>
                        <a:t>axial</a:t>
                      </a:r>
                      <a:endParaRPr lang="en-US" baseline="-250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0.02 mm</a:t>
                      </a:r>
                      <a:endParaRPr lang="en-US" dirty="0">
                        <a:latin typeface="Times New Roman" pitchFamily="18" charset="0"/>
                        <a:cs typeface="Times New Roman" pitchFamily="18" charset="0"/>
                      </a:endParaRPr>
                    </a:p>
                  </a:txBody>
                  <a:tcPr/>
                </a:tc>
              </a:tr>
            </a:tbl>
          </a:graphicData>
        </a:graphic>
      </p:graphicFrame>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799" y="3048000"/>
            <a:ext cx="2538305" cy="85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468283" y="2480391"/>
            <a:ext cx="2294731"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Table 1: Variable seed values</a:t>
            </a:r>
            <a:endParaRPr lang="en-US" sz="1400" i="1" dirty="0">
              <a:latin typeface="Times New Roman" pitchFamily="18" charset="0"/>
              <a:cs typeface="Times New Roman" pitchFamily="18" charset="0"/>
            </a:endParaRPr>
          </a:p>
        </p:txBody>
      </p:sp>
      <p:sp>
        <p:nvSpPr>
          <p:cNvPr id="11" name="Rectangle 10"/>
          <p:cNvSpPr/>
          <p:nvPr/>
        </p:nvSpPr>
        <p:spPr>
          <a:xfrm>
            <a:off x="3193047" y="5829678"/>
            <a:ext cx="2845202"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Table 2: Generated plate parameters</a:t>
            </a:r>
            <a:endParaRPr lang="en-US" sz="1400" i="1" dirty="0">
              <a:latin typeface="Times New Roman" pitchFamily="18" charset="0"/>
              <a:cs typeface="Times New Roman" pitchFamily="18" charset="0"/>
            </a:endParaRPr>
          </a:p>
        </p:txBody>
      </p:sp>
    </p:spTree>
    <p:extLst>
      <p:ext uri="{BB962C8B-B14F-4D97-AF65-F5344CB8AC3E}">
        <p14:creationId xmlns:p14="http://schemas.microsoft.com/office/powerpoint/2010/main" val="2755003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lstStyle/>
          <a:p>
            <a:r>
              <a:rPr lang="en-US" dirty="0" smtClean="0"/>
              <a:t>FEA Stress Contour Plot</a:t>
            </a:r>
            <a:endParaRPr lang="en-US" dirty="0"/>
          </a:p>
        </p:txBody>
      </p:sp>
      <p:sp>
        <p:nvSpPr>
          <p:cNvPr id="4" name="Date Placeholder 3"/>
          <p:cNvSpPr>
            <a:spLocks noGrp="1"/>
          </p:cNvSpPr>
          <p:nvPr>
            <p:ph type="dt" sz="half" idx="10"/>
          </p:nvPr>
        </p:nvSpPr>
        <p:spPr/>
        <p:txBody>
          <a:bodyPr/>
          <a:lstStyle/>
          <a:p>
            <a:r>
              <a:rPr lang="en-US" smtClean="0"/>
              <a:t>5/2/2012</a:t>
            </a:r>
            <a:endParaRPr lang="en-US"/>
          </a:p>
        </p:txBody>
      </p:sp>
      <p:sp>
        <p:nvSpPr>
          <p:cNvPr id="5" name="Footer Placeholder 4"/>
          <p:cNvSpPr>
            <a:spLocks noGrp="1"/>
          </p:cNvSpPr>
          <p:nvPr>
            <p:ph type="ftr" sz="quarter" idx="11"/>
          </p:nvPr>
        </p:nvSpPr>
        <p:spPr/>
        <p:txBody>
          <a:bodyPr/>
          <a:lstStyle/>
          <a:p>
            <a:r>
              <a:rPr lang="en-US" dirty="0" smtClean="0"/>
              <a:t>Stress Contour Plot</a:t>
            </a:r>
            <a:endParaRPr lang="en-US" dirty="0"/>
          </a:p>
        </p:txBody>
      </p:sp>
      <p:sp>
        <p:nvSpPr>
          <p:cNvPr id="6" name="Slide Number Placeholder 5"/>
          <p:cNvSpPr>
            <a:spLocks noGrp="1"/>
          </p:cNvSpPr>
          <p:nvPr>
            <p:ph type="sldNum" sz="quarter" idx="12"/>
          </p:nvPr>
        </p:nvSpPr>
        <p:spPr/>
        <p:txBody>
          <a:bodyPr/>
          <a:lstStyle/>
          <a:p>
            <a:fld id="{B7C4103B-2DCE-4E91-BFE1-3BB3F12B7D85}" type="slidenum">
              <a:rPr lang="en-US" smtClean="0"/>
              <a:t>4</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08" y="914399"/>
            <a:ext cx="8027504" cy="5058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478676" y="5995429"/>
            <a:ext cx="6273962"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1: Plate Bot X Normal Stress contour plot, full and zoomed views, Scale %: 1</a:t>
            </a:r>
            <a:endParaRPr lang="en-US" sz="1400" i="1" dirty="0">
              <a:latin typeface="Times New Roman" pitchFamily="18" charset="0"/>
              <a:cs typeface="Times New Roman" pitchFamily="18" charset="0"/>
            </a:endParaRPr>
          </a:p>
        </p:txBody>
      </p:sp>
    </p:spTree>
    <p:extLst>
      <p:ext uri="{BB962C8B-B14F-4D97-AF65-F5344CB8AC3E}">
        <p14:creationId xmlns:p14="http://schemas.microsoft.com/office/powerpoint/2010/main" val="423918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latin typeface="Times New Roman" pitchFamily="18" charset="0"/>
                <a:cs typeface="Times New Roman" pitchFamily="18" charset="0"/>
              </a:rPr>
              <a:t>Stress Concentration Figure</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latin typeface="Times New Roman" pitchFamily="18" charset="0"/>
                <a:cs typeface="Times New Roman" pitchFamily="18" charset="0"/>
              </a:rPr>
              <a:t>5/2/2012</a:t>
            </a:r>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smtClean="0">
                <a:latin typeface="Times New Roman" pitchFamily="18" charset="0"/>
                <a:cs typeface="Times New Roman" pitchFamily="18" charset="0"/>
              </a:rPr>
              <a:t>Stress Concentration Figure</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7C4103B-2DCE-4E91-BFE1-3BB3F12B7D85}" type="slidenum">
              <a:rPr lang="en-US" smtClean="0">
                <a:latin typeface="Times New Roman" pitchFamily="18" charset="0"/>
                <a:cs typeface="Times New Roman" pitchFamily="18" charset="0"/>
              </a:rPr>
              <a:t>5</a:t>
            </a:fld>
            <a:endParaRPr lang="en-US">
              <a:latin typeface="Times New Roman" pitchFamily="18" charset="0"/>
              <a:cs typeface="Times New Roman" pitchFamily="18" charset="0"/>
            </a:endParaRPr>
          </a:p>
        </p:txBody>
      </p:sp>
      <p:pic>
        <p:nvPicPr>
          <p:cNvPr id="3074" name="Picture 2" descr="F:\AppStr\Hole\F_14_16mo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14400"/>
            <a:ext cx="6781800" cy="49728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24600" y="2667000"/>
            <a:ext cx="1143000" cy="307777"/>
          </a:xfrm>
          <a:prstGeom prst="rect">
            <a:avLst/>
          </a:prstGeom>
          <a:solidFill>
            <a:schemeClr val="bg1">
              <a:alpha val="51000"/>
            </a:schemeClr>
          </a:solidFill>
        </p:spPr>
        <p:txBody>
          <a:bodyPr wrap="square" rtlCol="0">
            <a:spAutoFit/>
          </a:bodyPr>
          <a:lstStyle/>
          <a:p>
            <a:r>
              <a:rPr lang="en-US" sz="1400" dirty="0" smtClean="0">
                <a:latin typeface="Times New Roman" pitchFamily="18" charset="0"/>
                <a:cs typeface="Times New Roman" pitchFamily="18" charset="0"/>
              </a:rPr>
              <a:t>2.051±0.005</a:t>
            </a:r>
            <a:endParaRPr lang="en-US" sz="1400" dirty="0">
              <a:latin typeface="Times New Roman" pitchFamily="18" charset="0"/>
              <a:cs typeface="Times New Roman" pitchFamily="18" charset="0"/>
            </a:endParaRPr>
          </a:p>
        </p:txBody>
      </p:sp>
      <p:cxnSp>
        <p:nvCxnSpPr>
          <p:cNvPr id="9" name="Straight Arrow Connector 8"/>
          <p:cNvCxnSpPr/>
          <p:nvPr/>
        </p:nvCxnSpPr>
        <p:spPr>
          <a:xfrm>
            <a:off x="7150964" y="2924503"/>
            <a:ext cx="152400" cy="149423"/>
          </a:xfrm>
          <a:prstGeom prst="straightConnector1">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227164" y="4800600"/>
            <a:ext cx="316636" cy="2286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 name="Rectangle 11"/>
          <p:cNvSpPr/>
          <p:nvPr/>
        </p:nvSpPr>
        <p:spPr>
          <a:xfrm>
            <a:off x="1663958" y="5995429"/>
            <a:ext cx="5903411"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Figure 2: Stres</a:t>
            </a:r>
            <a:r>
              <a:rPr lang="en-US" sz="1400" i="1" dirty="0" smtClean="0">
                <a:latin typeface="Times New Roman" pitchFamily="18" charset="0"/>
                <a:cs typeface="Times New Roman" pitchFamily="18" charset="0"/>
              </a:rPr>
              <a:t>s concentration factors derived from empirical photoelastic data</a:t>
            </a:r>
            <a:endParaRPr lang="en-US" sz="1400" i="1" dirty="0">
              <a:latin typeface="Times New Roman" pitchFamily="18" charset="0"/>
              <a:cs typeface="Times New Roman" pitchFamily="18" charset="0"/>
            </a:endParaRPr>
          </a:p>
        </p:txBody>
      </p:sp>
    </p:spTree>
    <p:extLst>
      <p:ext uri="{BB962C8B-B14F-4D97-AF65-F5344CB8AC3E}">
        <p14:creationId xmlns:p14="http://schemas.microsoft.com/office/powerpoint/2010/main" val="2428024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Discussion</a:t>
            </a:r>
            <a:endParaRPr lang="en-US" dirty="0"/>
          </a:p>
        </p:txBody>
      </p:sp>
      <p:sp>
        <p:nvSpPr>
          <p:cNvPr id="4" name="Date Placeholder 3"/>
          <p:cNvSpPr>
            <a:spLocks noGrp="1"/>
          </p:cNvSpPr>
          <p:nvPr>
            <p:ph type="dt" sz="half" idx="10"/>
          </p:nvPr>
        </p:nvSpPr>
        <p:spPr/>
        <p:txBody>
          <a:bodyPr/>
          <a:lstStyle/>
          <a:p>
            <a:r>
              <a:rPr lang="en-US" smtClean="0"/>
              <a:t>5/2/2012</a:t>
            </a:r>
            <a:endParaRPr lang="en-US"/>
          </a:p>
        </p:txBody>
      </p:sp>
      <p:sp>
        <p:nvSpPr>
          <p:cNvPr id="5" name="Footer Placeholder 4"/>
          <p:cNvSpPr>
            <a:spLocks noGrp="1"/>
          </p:cNvSpPr>
          <p:nvPr>
            <p:ph type="ftr" sz="quarter" idx="11"/>
          </p:nvPr>
        </p:nvSpPr>
        <p:spPr/>
        <p:txBody>
          <a:bodyPr/>
          <a:lstStyle/>
          <a:p>
            <a:r>
              <a:rPr lang="en-US" dirty="0" smtClean="0"/>
              <a:t>Discussion</a:t>
            </a:r>
            <a:endParaRPr lang="en-US" dirty="0"/>
          </a:p>
        </p:txBody>
      </p:sp>
      <p:sp>
        <p:nvSpPr>
          <p:cNvPr id="6" name="Slide Number Placeholder 5"/>
          <p:cNvSpPr>
            <a:spLocks noGrp="1"/>
          </p:cNvSpPr>
          <p:nvPr>
            <p:ph type="sldNum" sz="quarter" idx="12"/>
          </p:nvPr>
        </p:nvSpPr>
        <p:spPr/>
        <p:txBody>
          <a:bodyPr/>
          <a:lstStyle/>
          <a:p>
            <a:fld id="{B7C4103B-2DCE-4E91-BFE1-3BB3F12B7D85}" type="slidenum">
              <a:rPr lang="en-US" smtClean="0"/>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15784724"/>
              </p:ext>
            </p:extLst>
          </p:nvPr>
        </p:nvGraphicFramePr>
        <p:xfrm>
          <a:off x="2667000" y="1208103"/>
          <a:ext cx="3915959" cy="779108"/>
        </p:xfrm>
        <a:graphic>
          <a:graphicData uri="http://schemas.openxmlformats.org/drawingml/2006/table">
            <a:tbl>
              <a:tblPr firstRow="1" bandRow="1">
                <a:tableStyleId>{5940675A-B579-460E-94D1-54222C63F5DA}</a:tableStyleId>
              </a:tblPr>
              <a:tblGrid>
                <a:gridCol w="533400"/>
                <a:gridCol w="914400"/>
                <a:gridCol w="990600"/>
                <a:gridCol w="1477559"/>
              </a:tblGrid>
              <a:tr h="381000">
                <a:tc>
                  <a:txBody>
                    <a:bodyPr/>
                    <a:lstStyle/>
                    <a:p>
                      <a:pPr algn="ct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FEA</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Figure 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 Difference</a:t>
                      </a:r>
                      <a:endParaRPr lang="en-US" dirty="0">
                        <a:latin typeface="Times New Roman" pitchFamily="18" charset="0"/>
                        <a:cs typeface="Times New Roman" pitchFamily="18" charset="0"/>
                      </a:endParaRPr>
                    </a:p>
                  </a:txBody>
                  <a:tcPr/>
                </a:tc>
              </a:tr>
              <a:tr h="398108">
                <a:tc>
                  <a:txBody>
                    <a:bodyPr/>
                    <a:lstStyle/>
                    <a:p>
                      <a:pPr algn="ctr"/>
                      <a:r>
                        <a:rPr lang="en-US" dirty="0" err="1" smtClean="0">
                          <a:latin typeface="Times New Roman" pitchFamily="18" charset="0"/>
                          <a:cs typeface="Times New Roman" pitchFamily="18" charset="0"/>
                        </a:rPr>
                        <a:t>S</a:t>
                      </a:r>
                      <a:r>
                        <a:rPr lang="en-US" baseline="-25000" dirty="0" err="1" smtClean="0">
                          <a:latin typeface="Times New Roman" pitchFamily="18" charset="0"/>
                          <a:cs typeface="Times New Roman" pitchFamily="18" charset="0"/>
                        </a:rPr>
                        <a:t>cc</a:t>
                      </a:r>
                      <a:endParaRPr lang="en-US" baseline="-25000"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2.053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2.051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0.06%</a:t>
                      </a:r>
                      <a:endParaRPr lang="en-US" dirty="0">
                        <a:latin typeface="Times New Roman" pitchFamily="18" charset="0"/>
                        <a:cs typeface="Times New Roman" pitchFamily="18" charset="0"/>
                      </a:endParaRPr>
                    </a:p>
                  </a:txBody>
                  <a:tcPr/>
                </a:tc>
              </a:tr>
            </a:tbl>
          </a:graphicData>
        </a:graphic>
      </p:graphicFrame>
      <p:sp>
        <p:nvSpPr>
          <p:cNvPr id="8" name="Rectangle 7"/>
          <p:cNvSpPr/>
          <p:nvPr/>
        </p:nvSpPr>
        <p:spPr>
          <a:xfrm>
            <a:off x="2895600" y="1993026"/>
            <a:ext cx="3385094" cy="307777"/>
          </a:xfrm>
          <a:prstGeom prst="rect">
            <a:avLst/>
          </a:prstGeom>
        </p:spPr>
        <p:txBody>
          <a:bodyPr wrap="none">
            <a:spAutoFit/>
          </a:bodyPr>
          <a:lstStyle/>
          <a:p>
            <a:pPr algn="ctr"/>
            <a:r>
              <a:rPr lang="en-US" sz="1400" i="1" dirty="0" smtClean="0">
                <a:latin typeface="Times New Roman" pitchFamily="18" charset="0"/>
                <a:cs typeface="Times New Roman" pitchFamily="18" charset="0"/>
              </a:rPr>
              <a:t>Table 3: FEA and Fig. 2 results comparison </a:t>
            </a:r>
            <a:endParaRPr lang="en-US" sz="1400" i="1" dirty="0">
              <a:latin typeface="Times New Roman" pitchFamily="18" charset="0"/>
              <a:cs typeface="Times New Roman" pitchFamily="18" charset="0"/>
            </a:endParaRPr>
          </a:p>
        </p:txBody>
      </p:sp>
      <p:cxnSp>
        <p:nvCxnSpPr>
          <p:cNvPr id="10" name="Straight Connector 9"/>
          <p:cNvCxnSpPr/>
          <p:nvPr/>
        </p:nvCxnSpPr>
        <p:spPr>
          <a:xfrm>
            <a:off x="5096689" y="1208103"/>
            <a:ext cx="0" cy="7849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10"/>
          <p:cNvSpPr>
            <a:spLocks noGrp="1"/>
          </p:cNvSpPr>
          <p:nvPr>
            <p:ph idx="1"/>
          </p:nvPr>
        </p:nvSpPr>
        <p:spPr>
          <a:xfrm>
            <a:off x="457200" y="2300803"/>
            <a:ext cx="8229600" cy="3825360"/>
          </a:xfrm>
        </p:spPr>
        <p:txBody>
          <a:bodyPr>
            <a:normAutofit fontScale="92500" lnSpcReduction="20000"/>
          </a:bodyPr>
          <a:lstStyle/>
          <a:p>
            <a:r>
              <a:rPr lang="en-US" sz="2800" dirty="0" smtClean="0">
                <a:latin typeface="Times New Roman" pitchFamily="18" charset="0"/>
                <a:cs typeface="Times New Roman" pitchFamily="18" charset="0"/>
              </a:rPr>
              <a:t>There is excellent agreement between </a:t>
            </a:r>
            <a:r>
              <a:rPr lang="en-US" sz="2800" dirty="0" err="1" smtClean="0">
                <a:latin typeface="Times New Roman" pitchFamily="18" charset="0"/>
                <a:cs typeface="Times New Roman" pitchFamily="18" charset="0"/>
              </a:rPr>
              <a:t>S</a:t>
            </a:r>
            <a:r>
              <a:rPr lang="en-US" sz="2800" baseline="-25000" dirty="0" err="1" smtClean="0">
                <a:latin typeface="Times New Roman" pitchFamily="18" charset="0"/>
                <a:cs typeface="Times New Roman" pitchFamily="18" charset="0"/>
              </a:rPr>
              <a:t>cc</a:t>
            </a:r>
            <a:r>
              <a:rPr lang="en-US" sz="2800" dirty="0" smtClean="0">
                <a:latin typeface="Times New Roman" pitchFamily="18" charset="0"/>
                <a:cs typeface="Times New Roman" pitchFamily="18" charset="0"/>
              </a:rPr>
              <a:t> values found from Fig. 2 and values derived from FEA model, 0.06% difference.</a:t>
            </a:r>
          </a:p>
          <a:p>
            <a:r>
              <a:rPr lang="en-US" sz="2800" dirty="0" smtClean="0">
                <a:latin typeface="Times New Roman" pitchFamily="18" charset="0"/>
                <a:cs typeface="Times New Roman" pitchFamily="18" charset="0"/>
              </a:rPr>
              <a:t>Errors in FEA value due to interpolation, extrapolation, and averaging of elemental stress values to find nodal stress on free edge. Limitations in spatial resolution available because of finite size elements.</a:t>
            </a:r>
          </a:p>
          <a:p>
            <a:r>
              <a:rPr lang="en-US" sz="2800" dirty="0" smtClean="0">
                <a:latin typeface="Times New Roman" pitchFamily="18" charset="0"/>
                <a:cs typeface="Times New Roman" pitchFamily="18" charset="0"/>
              </a:rPr>
              <a:t>Errors in Fig. 2 value because best fit line through empirical data not exact.</a:t>
            </a:r>
          </a:p>
          <a:p>
            <a:r>
              <a:rPr lang="en-US" sz="2800" dirty="0" smtClean="0">
                <a:latin typeface="Times New Roman" pitchFamily="18" charset="0"/>
                <a:cs typeface="Times New Roman" pitchFamily="18" charset="0"/>
              </a:rPr>
              <a:t>Measurement error associated with interpreting anti-aliased pixels of Fig. 2 curve and axis tick marks.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427085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Conclusion</a:t>
            </a:r>
            <a:endParaRPr lang="en-US" dirty="0"/>
          </a:p>
        </p:txBody>
      </p:sp>
      <p:sp>
        <p:nvSpPr>
          <p:cNvPr id="3" name="Content Placeholder 2"/>
          <p:cNvSpPr>
            <a:spLocks noGrp="1"/>
          </p:cNvSpPr>
          <p:nvPr>
            <p:ph idx="1"/>
          </p:nvPr>
        </p:nvSpPr>
        <p:spPr>
          <a:xfrm>
            <a:off x="457200" y="1447800"/>
            <a:ext cx="8229600" cy="4678363"/>
          </a:xfrm>
        </p:spPr>
        <p:txBody>
          <a:bodyPr/>
          <a:lstStyle/>
          <a:p>
            <a:r>
              <a:rPr lang="en-US" dirty="0" smtClean="0"/>
              <a:t>FEA model and graph of empirically derived photoelastic data used to calculate stress concentration factor.</a:t>
            </a:r>
          </a:p>
          <a:p>
            <a:r>
              <a:rPr lang="en-US" dirty="0" smtClean="0"/>
              <a:t>Value </a:t>
            </a:r>
            <a:r>
              <a:rPr lang="en-US" dirty="0" smtClean="0"/>
              <a:t>of ~2.05 found for </a:t>
            </a:r>
            <a:r>
              <a:rPr lang="en-US" dirty="0" err="1" smtClean="0"/>
              <a:t>S</a:t>
            </a:r>
            <a:r>
              <a:rPr lang="en-US" baseline="-25000" dirty="0" err="1" smtClean="0"/>
              <a:t>cc</a:t>
            </a:r>
            <a:endParaRPr lang="en-US" baseline="-25000" dirty="0" smtClean="0"/>
          </a:p>
          <a:p>
            <a:r>
              <a:rPr lang="en-US" dirty="0" smtClean="0"/>
              <a:t>Excellent agreement between two values, 0.06%</a:t>
            </a:r>
          </a:p>
        </p:txBody>
      </p:sp>
      <p:sp>
        <p:nvSpPr>
          <p:cNvPr id="4" name="Date Placeholder 3"/>
          <p:cNvSpPr>
            <a:spLocks noGrp="1"/>
          </p:cNvSpPr>
          <p:nvPr>
            <p:ph type="dt" sz="half" idx="10"/>
          </p:nvPr>
        </p:nvSpPr>
        <p:spPr/>
        <p:txBody>
          <a:bodyPr/>
          <a:lstStyle/>
          <a:p>
            <a:r>
              <a:rPr lang="en-US" smtClean="0"/>
              <a:t>5/2/2012</a:t>
            </a:r>
            <a:endParaRPr lang="en-US"/>
          </a:p>
        </p:txBody>
      </p:sp>
      <p:sp>
        <p:nvSpPr>
          <p:cNvPr id="5" name="Footer Placeholder 4"/>
          <p:cNvSpPr>
            <a:spLocks noGrp="1"/>
          </p:cNvSpPr>
          <p:nvPr>
            <p:ph type="ftr" sz="quarter" idx="11"/>
          </p:nvPr>
        </p:nvSpPr>
        <p:spPr/>
        <p:txBody>
          <a:bodyPr/>
          <a:lstStyle/>
          <a:p>
            <a:r>
              <a:rPr lang="en-US" dirty="0" smtClean="0"/>
              <a:t>Conclusion</a:t>
            </a:r>
            <a:endParaRPr lang="en-US" dirty="0"/>
          </a:p>
        </p:txBody>
      </p:sp>
      <p:sp>
        <p:nvSpPr>
          <p:cNvPr id="6" name="Slide Number Placeholder 5"/>
          <p:cNvSpPr>
            <a:spLocks noGrp="1"/>
          </p:cNvSpPr>
          <p:nvPr>
            <p:ph type="sldNum" sz="quarter" idx="12"/>
          </p:nvPr>
        </p:nvSpPr>
        <p:spPr/>
        <p:txBody>
          <a:bodyPr/>
          <a:lstStyle/>
          <a:p>
            <a:fld id="{B7C4103B-2DCE-4E91-BFE1-3BB3F12B7D85}" type="slidenum">
              <a:rPr lang="en-US" smtClean="0"/>
              <a:t>7</a:t>
            </a:fld>
            <a:endParaRPr lang="en-US"/>
          </a:p>
        </p:txBody>
      </p:sp>
    </p:spTree>
    <p:extLst>
      <p:ext uri="{BB962C8B-B14F-4D97-AF65-F5344CB8AC3E}">
        <p14:creationId xmlns:p14="http://schemas.microsoft.com/office/powerpoint/2010/main" val="2880731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 – </a:t>
            </a:r>
            <a:r>
              <a:rPr lang="en-US" dirty="0" err="1" smtClean="0"/>
              <a:t>Femap</a:t>
            </a:r>
            <a:r>
              <a:rPr lang="en-US" dirty="0" smtClean="0"/>
              <a:t> Tutorial</a:t>
            </a:r>
            <a:endParaRPr lang="en-US" dirty="0"/>
          </a:p>
        </p:txBody>
      </p:sp>
      <p:sp>
        <p:nvSpPr>
          <p:cNvPr id="4" name="Date Placeholder 3"/>
          <p:cNvSpPr>
            <a:spLocks noGrp="1"/>
          </p:cNvSpPr>
          <p:nvPr>
            <p:ph type="dt" sz="half" idx="10"/>
          </p:nvPr>
        </p:nvSpPr>
        <p:spPr/>
        <p:txBody>
          <a:bodyPr/>
          <a:lstStyle/>
          <a:p>
            <a:r>
              <a:rPr lang="en-US" smtClean="0"/>
              <a:t>5/2/2012</a:t>
            </a:r>
            <a:endParaRPr lang="en-US"/>
          </a:p>
        </p:txBody>
      </p:sp>
      <p:sp>
        <p:nvSpPr>
          <p:cNvPr id="5" name="Footer Placeholder 4"/>
          <p:cNvSpPr>
            <a:spLocks noGrp="1"/>
          </p:cNvSpPr>
          <p:nvPr>
            <p:ph type="ftr" sz="quarter" idx="11"/>
          </p:nvPr>
        </p:nvSpPr>
        <p:spPr/>
        <p:txBody>
          <a:bodyPr/>
          <a:lstStyle/>
          <a:p>
            <a:r>
              <a:rPr lang="en-US" dirty="0" smtClean="0"/>
              <a:t>Appendix A</a:t>
            </a:r>
            <a:endParaRPr lang="en-US" dirty="0"/>
          </a:p>
        </p:txBody>
      </p:sp>
      <p:sp>
        <p:nvSpPr>
          <p:cNvPr id="6" name="Slide Number Placeholder 5"/>
          <p:cNvSpPr>
            <a:spLocks noGrp="1"/>
          </p:cNvSpPr>
          <p:nvPr>
            <p:ph type="sldNum" sz="quarter" idx="12"/>
          </p:nvPr>
        </p:nvSpPr>
        <p:spPr/>
        <p:txBody>
          <a:bodyPr/>
          <a:lstStyle/>
          <a:p>
            <a:r>
              <a:rPr lang="en-US" dirty="0" smtClean="0"/>
              <a:t>A=1</a:t>
            </a:r>
            <a:endParaRPr lang="en-US" dirty="0"/>
          </a:p>
        </p:txBody>
      </p:sp>
      <p:pic>
        <p:nvPicPr>
          <p:cNvPr id="4098" name="Picture 2" descr="C:\Users\Students.FRCOE.005\Desktop\AppStr\FEMAP Tut\Contou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057399" y="-266700"/>
            <a:ext cx="4981575" cy="795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38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Abaqus</a:t>
            </a:r>
            <a:r>
              <a:rPr lang="en-US" dirty="0" smtClean="0"/>
              <a:t> CAE Tutorial</a:t>
            </a:r>
            <a:endParaRPr lang="en-US" dirty="0"/>
          </a:p>
        </p:txBody>
      </p:sp>
      <p:sp>
        <p:nvSpPr>
          <p:cNvPr id="4" name="Date Placeholder 3"/>
          <p:cNvSpPr>
            <a:spLocks noGrp="1"/>
          </p:cNvSpPr>
          <p:nvPr>
            <p:ph type="dt" sz="half" idx="10"/>
          </p:nvPr>
        </p:nvSpPr>
        <p:spPr/>
        <p:txBody>
          <a:bodyPr/>
          <a:lstStyle/>
          <a:p>
            <a:r>
              <a:rPr lang="en-US" smtClean="0"/>
              <a:t>5/2/2012</a:t>
            </a:r>
            <a:endParaRPr lang="en-US"/>
          </a:p>
        </p:txBody>
      </p:sp>
      <p:sp>
        <p:nvSpPr>
          <p:cNvPr id="5" name="Footer Placeholder 4"/>
          <p:cNvSpPr>
            <a:spLocks noGrp="1"/>
          </p:cNvSpPr>
          <p:nvPr>
            <p:ph type="ftr" sz="quarter" idx="11"/>
          </p:nvPr>
        </p:nvSpPr>
        <p:spPr/>
        <p:txBody>
          <a:bodyPr/>
          <a:lstStyle/>
          <a:p>
            <a:r>
              <a:rPr lang="en-US" dirty="0" smtClean="0"/>
              <a:t>Appendix A</a:t>
            </a:r>
            <a:endParaRPr lang="en-US" dirty="0"/>
          </a:p>
        </p:txBody>
      </p:sp>
      <p:sp>
        <p:nvSpPr>
          <p:cNvPr id="6" name="Slide Number Placeholder 5"/>
          <p:cNvSpPr>
            <a:spLocks noGrp="1"/>
          </p:cNvSpPr>
          <p:nvPr>
            <p:ph type="sldNum" sz="quarter" idx="12"/>
          </p:nvPr>
        </p:nvSpPr>
        <p:spPr/>
        <p:txBody>
          <a:bodyPr/>
          <a:lstStyle/>
          <a:p>
            <a:r>
              <a:rPr lang="en-US" dirty="0" smtClean="0"/>
              <a:t>A-2</a:t>
            </a:r>
          </a:p>
        </p:txBody>
      </p:sp>
      <p:pic>
        <p:nvPicPr>
          <p:cNvPr id="5122" name="Picture 2" descr="F:\AppStr\AbaqusTut\Contou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2514600"/>
            <a:ext cx="8704877"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324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376</Words>
  <Application>Microsoft Office PowerPoint</Application>
  <PresentationFormat>On-screen Show (4:3)</PresentationFormat>
  <Paragraphs>105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FE Project #5</vt:lpstr>
      <vt:lpstr>Objectives</vt:lpstr>
      <vt:lpstr>Parameter Generation</vt:lpstr>
      <vt:lpstr>FEA Stress Contour Plot</vt:lpstr>
      <vt:lpstr>Stress Concentration Figure</vt:lpstr>
      <vt:lpstr>Discussion</vt:lpstr>
      <vt:lpstr>Conclusion</vt:lpstr>
      <vt:lpstr>Appendix A – Femap Tutorial</vt:lpstr>
      <vt:lpstr>Abaqus CAE Tutorial</vt:lpstr>
      <vt:lpstr>Appendix B - Interpolated FEA Data</vt:lpstr>
    </vt:vector>
  </TitlesOfParts>
  <Company>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 Project #5</dc:title>
  <dc:creator>Students</dc:creator>
  <cp:lastModifiedBy>Students</cp:lastModifiedBy>
  <cp:revision>14</cp:revision>
  <dcterms:created xsi:type="dcterms:W3CDTF">2012-05-01T23:22:14Z</dcterms:created>
  <dcterms:modified xsi:type="dcterms:W3CDTF">2012-05-02T01:09:17Z</dcterms:modified>
</cp:coreProperties>
</file>