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4"/>
  </p:notesMasterIdLst>
  <p:sldIdLst>
    <p:sldId id="320" r:id="rId2"/>
    <p:sldId id="256" r:id="rId3"/>
    <p:sldId id="281" r:id="rId4"/>
    <p:sldId id="284" r:id="rId5"/>
    <p:sldId id="282" r:id="rId6"/>
    <p:sldId id="321" r:id="rId7"/>
    <p:sldId id="322" r:id="rId8"/>
    <p:sldId id="283" r:id="rId9"/>
    <p:sldId id="285" r:id="rId10"/>
    <p:sldId id="286" r:id="rId11"/>
    <p:sldId id="287" r:id="rId12"/>
    <p:sldId id="288" r:id="rId13"/>
    <p:sldId id="323" r:id="rId14"/>
    <p:sldId id="324" r:id="rId15"/>
    <p:sldId id="325" r:id="rId16"/>
    <p:sldId id="326" r:id="rId17"/>
    <p:sldId id="289" r:id="rId18"/>
    <p:sldId id="290" r:id="rId19"/>
    <p:sldId id="291" r:id="rId20"/>
    <p:sldId id="292" r:id="rId21"/>
    <p:sldId id="327" r:id="rId22"/>
    <p:sldId id="328" r:id="rId23"/>
    <p:sldId id="329" r:id="rId24"/>
    <p:sldId id="294" r:id="rId25"/>
    <p:sldId id="293" r:id="rId26"/>
    <p:sldId id="295" r:id="rId27"/>
    <p:sldId id="296" r:id="rId28"/>
    <p:sldId id="330" r:id="rId29"/>
    <p:sldId id="331" r:id="rId30"/>
    <p:sldId id="332" r:id="rId31"/>
    <p:sldId id="333" r:id="rId32"/>
    <p:sldId id="335" r:id="rId33"/>
    <p:sldId id="334" r:id="rId34"/>
    <p:sldId id="297" r:id="rId35"/>
    <p:sldId id="298" r:id="rId36"/>
    <p:sldId id="300" r:id="rId37"/>
    <p:sldId id="299" r:id="rId38"/>
    <p:sldId id="301" r:id="rId39"/>
    <p:sldId id="336" r:id="rId40"/>
    <p:sldId id="337" r:id="rId41"/>
    <p:sldId id="338" r:id="rId42"/>
    <p:sldId id="339" r:id="rId43"/>
    <p:sldId id="340" r:id="rId44"/>
    <p:sldId id="341" r:id="rId45"/>
    <p:sldId id="342" r:id="rId46"/>
    <p:sldId id="343" r:id="rId47"/>
    <p:sldId id="344" r:id="rId48"/>
    <p:sldId id="345" r:id="rId49"/>
    <p:sldId id="302" r:id="rId50"/>
    <p:sldId id="303" r:id="rId51"/>
    <p:sldId id="304" r:id="rId52"/>
    <p:sldId id="305" r:id="rId53"/>
    <p:sldId id="306" r:id="rId54"/>
    <p:sldId id="307" r:id="rId55"/>
    <p:sldId id="309" r:id="rId56"/>
    <p:sldId id="310" r:id="rId57"/>
    <p:sldId id="311" r:id="rId58"/>
    <p:sldId id="312" r:id="rId59"/>
    <p:sldId id="313" r:id="rId60"/>
    <p:sldId id="376" r:id="rId61"/>
    <p:sldId id="347" r:id="rId62"/>
    <p:sldId id="314" r:id="rId63"/>
    <p:sldId id="315" r:id="rId64"/>
    <p:sldId id="316" r:id="rId65"/>
    <p:sldId id="317" r:id="rId66"/>
    <p:sldId id="318" r:id="rId67"/>
    <p:sldId id="319" r:id="rId68"/>
    <p:sldId id="348" r:id="rId69"/>
    <p:sldId id="375" r:id="rId70"/>
    <p:sldId id="357" r:id="rId71"/>
    <p:sldId id="358" r:id="rId72"/>
    <p:sldId id="362" r:id="rId73"/>
    <p:sldId id="363" r:id="rId74"/>
    <p:sldId id="364" r:id="rId75"/>
    <p:sldId id="365" r:id="rId76"/>
    <p:sldId id="366" r:id="rId77"/>
    <p:sldId id="367" r:id="rId78"/>
    <p:sldId id="368" r:id="rId79"/>
    <p:sldId id="370" r:id="rId80"/>
    <p:sldId id="373" r:id="rId81"/>
    <p:sldId id="371" r:id="rId82"/>
    <p:sldId id="372" r:id="rId83"/>
  </p:sldIdLst>
  <p:sldSz cx="9144000" cy="5143500" type="screen16x9"/>
  <p:notesSz cx="10693400" cy="75692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840" y="-90"/>
      </p:cViewPr>
      <p:guideLst>
        <p:guide orient="horz" pos="1957"/>
        <p:guide pos="184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256FC611-8EE3-4768-A569-C9C4D1169BE1}" type="datetimeFigureOut">
              <a:rPr lang="el-GR" smtClean="0"/>
              <a:pPr/>
              <a:t>11/9/2025</a:t>
            </a:fld>
            <a:endParaRPr lang="el-GR"/>
          </a:p>
        </p:txBody>
      </p:sp>
      <p:sp>
        <p:nvSpPr>
          <p:cNvPr id="4" name="3 - Θέση εικόνας διαφάνειας"/>
          <p:cNvSpPr>
            <a:spLocks noGrp="1" noRot="1" noChangeAspect="1"/>
          </p:cNvSpPr>
          <p:nvPr>
            <p:ph type="sldImg" idx="2"/>
          </p:nvPr>
        </p:nvSpPr>
        <p:spPr>
          <a:xfrm>
            <a:off x="2824163" y="568325"/>
            <a:ext cx="5045075" cy="283845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1069975" y="3595688"/>
            <a:ext cx="8553450" cy="3405187"/>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7189788"/>
            <a:ext cx="4633913" cy="377825"/>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6057900" y="7189788"/>
            <a:ext cx="4632325" cy="377825"/>
          </a:xfrm>
          <a:prstGeom prst="rect">
            <a:avLst/>
          </a:prstGeom>
        </p:spPr>
        <p:txBody>
          <a:bodyPr vert="horz" lIns="91440" tIns="45720" rIns="91440" bIns="45720" rtlCol="0" anchor="b"/>
          <a:lstStyle>
            <a:lvl1pPr algn="r">
              <a:defRPr sz="1200"/>
            </a:lvl1pPr>
          </a:lstStyle>
          <a:p>
            <a:fld id="{3FCC15B9-8E9E-408C-B6FF-668068B553A3}"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92388"/>
          </a:xfrm>
          <a:prstGeom prst="rect">
            <a:avLst/>
          </a:prstGeom>
        </p:spPr>
        <p:txBody>
          <a:bodyPr wrap="square" lIns="0" tIns="0" rIns="0" bIns="0">
            <a:spAutoFit/>
          </a:bodyPr>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subTitle" idx="4"/>
          </p:nvPr>
        </p:nvSpPr>
        <p:spPr>
          <a:xfrm>
            <a:off x="1371600" y="2880360"/>
            <a:ext cx="6400800" cy="215444"/>
          </a:xfrm>
          <a:prstGeom prst="rect">
            <a:avLst/>
          </a:prstGeom>
        </p:spPr>
        <p:txBody>
          <a:bodyPr wrap="square" lIns="0" tIns="0" rIns="0" bIns="0">
            <a:spAutoFit/>
          </a:bodyPr>
          <a:lstStyle>
            <a:lvl1pPr>
              <a:defRPr sz="14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461544" y="1755133"/>
            <a:ext cx="7682263" cy="215444"/>
          </a:xfrm>
        </p:spPr>
        <p:txBody>
          <a:bodyPr lIns="0" tIns="0" rIns="0" bIns="0"/>
          <a:lstStyle>
            <a:lvl1pPr>
              <a:defRPr sz="14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369332"/>
          </a:xfrm>
          <a:prstGeom prst="rect">
            <a:avLst/>
          </a:prstGeom>
        </p:spPr>
        <p:txBody>
          <a:bodyPr wrap="square" lIns="0" tIns="0" rIns="0" bIns="0">
            <a:spAutoFit/>
          </a:bodyPr>
          <a:lstStyle>
            <a:lvl1pPr>
              <a:defRPr sz="24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461544" y="1755133"/>
            <a:ext cx="7682263" cy="276999"/>
          </a:xfrm>
          <a:prstGeom prst="rect">
            <a:avLst/>
          </a:prstGeom>
        </p:spPr>
        <p:txBody>
          <a:bodyPr wrap="square" lIns="0" tIns="0" rIns="0" bIns="0">
            <a:spAutoFit/>
          </a:bodyPr>
          <a:lstStyle>
            <a:lvl1pPr>
              <a:defRPr sz="18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3108960" y="4783455"/>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9/11/2025</a:t>
            </a:fld>
            <a:endParaRPr lang="en-US"/>
          </a:p>
        </p:txBody>
      </p:sp>
      <p:sp>
        <p:nvSpPr>
          <p:cNvPr id="6" name="Holder 6"/>
          <p:cNvSpPr>
            <a:spLocks noGrp="1"/>
          </p:cNvSpPr>
          <p:nvPr>
            <p:ph type="sldNum" sz="quarter" idx="7"/>
          </p:nvPr>
        </p:nvSpPr>
        <p:spPr>
          <a:xfrm>
            <a:off x="6583680"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57668">
        <a:defRPr>
          <a:latin typeface="+mn-lt"/>
          <a:ea typeface="+mn-ea"/>
          <a:cs typeface="+mn-cs"/>
        </a:defRPr>
      </a:lvl2pPr>
      <a:lvl3pPr marL="715335">
        <a:defRPr>
          <a:latin typeface="+mn-lt"/>
          <a:ea typeface="+mn-ea"/>
          <a:cs typeface="+mn-cs"/>
        </a:defRPr>
      </a:lvl3pPr>
      <a:lvl4pPr marL="1073003">
        <a:defRPr>
          <a:latin typeface="+mn-lt"/>
          <a:ea typeface="+mn-ea"/>
          <a:cs typeface="+mn-cs"/>
        </a:defRPr>
      </a:lvl4pPr>
      <a:lvl5pPr marL="1430670">
        <a:defRPr>
          <a:latin typeface="+mn-lt"/>
          <a:ea typeface="+mn-ea"/>
          <a:cs typeface="+mn-cs"/>
        </a:defRPr>
      </a:lvl5pPr>
      <a:lvl6pPr marL="1788338">
        <a:defRPr>
          <a:latin typeface="+mn-lt"/>
          <a:ea typeface="+mn-ea"/>
          <a:cs typeface="+mn-cs"/>
        </a:defRPr>
      </a:lvl6pPr>
      <a:lvl7pPr marL="2146005">
        <a:defRPr>
          <a:latin typeface="+mn-lt"/>
          <a:ea typeface="+mn-ea"/>
          <a:cs typeface="+mn-cs"/>
        </a:defRPr>
      </a:lvl7pPr>
      <a:lvl8pPr marL="2503673">
        <a:defRPr>
          <a:latin typeface="+mn-lt"/>
          <a:ea typeface="+mn-ea"/>
          <a:cs typeface="+mn-cs"/>
        </a:defRPr>
      </a:lvl8pPr>
      <a:lvl9pPr marL="2861340">
        <a:defRPr>
          <a:latin typeface="+mn-lt"/>
          <a:ea typeface="+mn-ea"/>
          <a:cs typeface="+mn-cs"/>
        </a:defRPr>
      </a:lvl9pPr>
    </p:bodyStyle>
    <p:otherStyle>
      <a:lvl1pPr marL="0">
        <a:defRPr>
          <a:latin typeface="+mn-lt"/>
          <a:ea typeface="+mn-ea"/>
          <a:cs typeface="+mn-cs"/>
        </a:defRPr>
      </a:lvl1pPr>
      <a:lvl2pPr marL="357668">
        <a:defRPr>
          <a:latin typeface="+mn-lt"/>
          <a:ea typeface="+mn-ea"/>
          <a:cs typeface="+mn-cs"/>
        </a:defRPr>
      </a:lvl2pPr>
      <a:lvl3pPr marL="715335">
        <a:defRPr>
          <a:latin typeface="+mn-lt"/>
          <a:ea typeface="+mn-ea"/>
          <a:cs typeface="+mn-cs"/>
        </a:defRPr>
      </a:lvl3pPr>
      <a:lvl4pPr marL="1073003">
        <a:defRPr>
          <a:latin typeface="+mn-lt"/>
          <a:ea typeface="+mn-ea"/>
          <a:cs typeface="+mn-cs"/>
        </a:defRPr>
      </a:lvl4pPr>
      <a:lvl5pPr marL="1430670">
        <a:defRPr>
          <a:latin typeface="+mn-lt"/>
          <a:ea typeface="+mn-ea"/>
          <a:cs typeface="+mn-cs"/>
        </a:defRPr>
      </a:lvl5pPr>
      <a:lvl6pPr marL="1788338">
        <a:defRPr>
          <a:latin typeface="+mn-lt"/>
          <a:ea typeface="+mn-ea"/>
          <a:cs typeface="+mn-cs"/>
        </a:defRPr>
      </a:lvl6pPr>
      <a:lvl7pPr marL="2146005">
        <a:defRPr>
          <a:latin typeface="+mn-lt"/>
          <a:ea typeface="+mn-ea"/>
          <a:cs typeface="+mn-cs"/>
        </a:defRPr>
      </a:lvl7pPr>
      <a:lvl8pPr marL="2503673">
        <a:defRPr>
          <a:latin typeface="+mn-lt"/>
          <a:ea typeface="+mn-ea"/>
          <a:cs typeface="+mn-cs"/>
        </a:defRPr>
      </a:lvl8pPr>
      <a:lvl9pPr marL="286134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4485"/>
            <a:ext cx="7772400" cy="307777"/>
          </a:xfrm>
        </p:spPr>
        <p:txBody>
          <a:bodyPr/>
          <a:lstStyle/>
          <a:p>
            <a:pPr algn="ctr"/>
            <a:r>
              <a:rPr lang="el-GR" sz="2000" dirty="0" smtClean="0"/>
              <a:t>Εισαγωγή στην </a:t>
            </a:r>
            <a:r>
              <a:rPr lang="en-US" sz="2000" dirty="0" smtClean="0"/>
              <a:t>Python</a:t>
            </a:r>
            <a:endParaRPr lang="el-GR" sz="2000" dirty="0"/>
          </a:p>
        </p:txBody>
      </p:sp>
      <p:sp>
        <p:nvSpPr>
          <p:cNvPr id="3" name="2 - Υπότιτλος"/>
          <p:cNvSpPr>
            <a:spLocks noGrp="1"/>
          </p:cNvSpPr>
          <p:nvPr>
            <p:ph type="subTitle" idx="4"/>
          </p:nvPr>
        </p:nvSpPr>
        <p:spPr>
          <a:xfrm>
            <a:off x="1371600" y="2880360"/>
            <a:ext cx="6400800" cy="246221"/>
          </a:xfrm>
        </p:spPr>
        <p:txBody>
          <a:bodyPr/>
          <a:lstStyle/>
          <a:p>
            <a:pPr algn="ctr"/>
            <a:r>
              <a:rPr lang="el-GR" sz="1600" dirty="0" smtClean="0"/>
              <a:t>Βασικά σημεία θεωρίας - Ασκήσεις</a:t>
            </a:r>
            <a:endParaRPr lang="el-G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latin typeface="Microsoft Sans Serif" pitchFamily="34" charset="0"/>
                <a:cs typeface="Microsoft Sans Serif" pitchFamily="34" charset="0"/>
              </a:rPr>
              <a:t>Αριθμητικοί </a:t>
            </a:r>
            <a:r>
              <a:rPr lang="en-US" sz="2000" dirty="0" smtClean="0">
                <a:latin typeface="Microsoft Sans Serif" pitchFamily="34" charset="0"/>
                <a:cs typeface="Microsoft Sans Serif" pitchFamily="34" charset="0"/>
              </a:rPr>
              <a:t> </a:t>
            </a:r>
            <a:r>
              <a:rPr lang="el-GR" sz="2000" dirty="0" smtClean="0">
                <a:latin typeface="Microsoft Sans Serif" pitchFamily="34" charset="0"/>
                <a:cs typeface="Microsoft Sans Serif" pitchFamily="34" charset="0"/>
              </a:rPr>
              <a:t>Τελεστές</a:t>
            </a:r>
            <a:endParaRPr lang="el-GR" sz="2000" dirty="0">
              <a:latin typeface="Microsoft Sans Serif" pitchFamily="34" charset="0"/>
              <a:cs typeface="Microsoft Sans Serif" pitchFamily="34" charset="0"/>
            </a:endParaRPr>
          </a:p>
        </p:txBody>
      </p:sp>
      <p:graphicFrame>
        <p:nvGraphicFramePr>
          <p:cNvPr id="4" name="object 2"/>
          <p:cNvGraphicFramePr>
            <a:graphicFrameLocks noGrp="1"/>
          </p:cNvGraphicFramePr>
          <p:nvPr/>
        </p:nvGraphicFramePr>
        <p:xfrm>
          <a:off x="833494" y="1314140"/>
          <a:ext cx="7477012" cy="2515221"/>
        </p:xfrm>
        <a:graphic>
          <a:graphicData uri="http://schemas.openxmlformats.org/drawingml/2006/table">
            <a:tbl>
              <a:tblPr firstRow="1" bandRow="1">
                <a:tableStyleId>{2D5ABB26-0587-4C30-8999-92F81FD0307C}</a:tableStyleId>
              </a:tblPr>
              <a:tblGrid>
                <a:gridCol w="1840746"/>
                <a:gridCol w="1840746"/>
                <a:gridCol w="1824456"/>
                <a:gridCol w="1971064"/>
              </a:tblGrid>
              <a:tr h="744340">
                <a:tc>
                  <a:txBody>
                    <a:bodyPr/>
                    <a:lstStyle/>
                    <a:p>
                      <a:pPr marL="1024890">
                        <a:lnSpc>
                          <a:spcPct val="100000"/>
                        </a:lnSpc>
                        <a:spcBef>
                          <a:spcPts val="635"/>
                        </a:spcBef>
                      </a:pPr>
                      <a:r>
                        <a:rPr sz="1200" spc="0" dirty="0">
                          <a:latin typeface="Microsoft Sans Serif" pitchFamily="34" charset="0"/>
                          <a:cs typeface="Microsoft Sans Serif" pitchFamily="34" charset="0"/>
                        </a:rPr>
                        <a:t>**</a:t>
                      </a:r>
                    </a:p>
                  </a:txBody>
                  <a:tcPr marL="0" marR="0" marT="5480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lnSpc>
                          <a:spcPct val="100000"/>
                        </a:lnSpc>
                        <a:spcBef>
                          <a:spcPts val="635"/>
                        </a:spcBef>
                      </a:pPr>
                      <a:r>
                        <a:rPr sz="1200" spc="0" dirty="0">
                          <a:latin typeface="Microsoft Sans Serif" pitchFamily="34" charset="0"/>
                          <a:cs typeface="Microsoft Sans Serif" pitchFamily="34" charset="0"/>
                        </a:rPr>
                        <a:t>Δύναμη</a:t>
                      </a:r>
                    </a:p>
                  </a:txBody>
                  <a:tcPr marL="0" marR="0" marT="5480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85090" marR="347345">
                        <a:lnSpc>
                          <a:spcPts val="2050"/>
                        </a:lnSpc>
                        <a:spcBef>
                          <a:spcPts val="770"/>
                        </a:spcBef>
                      </a:pPr>
                      <a:r>
                        <a:rPr sz="1200" spc="0" dirty="0">
                          <a:latin typeface="Microsoft Sans Serif" pitchFamily="34" charset="0"/>
                          <a:cs typeface="Microsoft Sans Serif" pitchFamily="34" charset="0"/>
                        </a:rPr>
                        <a:t>Ύψωση αριθμού σε δύναμη.</a:t>
                      </a:r>
                    </a:p>
                  </a:txBody>
                  <a:tcPr marL="0" marR="0" marT="6645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85090">
                        <a:lnSpc>
                          <a:spcPct val="100000"/>
                        </a:lnSpc>
                        <a:spcBef>
                          <a:spcPts val="635"/>
                        </a:spcBef>
                      </a:pPr>
                      <a:r>
                        <a:rPr sz="1200" spc="0" dirty="0">
                          <a:latin typeface="Microsoft Sans Serif" pitchFamily="34" charset="0"/>
                          <a:cs typeface="Microsoft Sans Serif" pitchFamily="34" charset="0"/>
                        </a:rPr>
                        <a:t>Το 3 ** 4 δίνει 81</a:t>
                      </a:r>
                    </a:p>
                    <a:p>
                      <a:pPr marL="85090">
                        <a:lnSpc>
                          <a:spcPct val="100000"/>
                        </a:lnSpc>
                        <a:spcBef>
                          <a:spcPts val="240"/>
                        </a:spcBef>
                      </a:pPr>
                      <a:r>
                        <a:rPr sz="1200" spc="0" dirty="0">
                          <a:latin typeface="Microsoft Sans Serif" pitchFamily="34" charset="0"/>
                          <a:cs typeface="Microsoft Sans Serif" pitchFamily="34" charset="0"/>
                        </a:rPr>
                        <a:t>Το 10 ** 2 δίνει 100</a:t>
                      </a:r>
                    </a:p>
                    <a:p>
                      <a:pPr marL="85090">
                        <a:lnSpc>
                          <a:spcPct val="100000"/>
                        </a:lnSpc>
                        <a:spcBef>
                          <a:spcPts val="240"/>
                        </a:spcBef>
                      </a:pPr>
                      <a:r>
                        <a:rPr sz="1200" spc="0" dirty="0">
                          <a:latin typeface="Microsoft Sans Serif" pitchFamily="34" charset="0"/>
                          <a:cs typeface="Microsoft Sans Serif" pitchFamily="34" charset="0"/>
                        </a:rPr>
                        <a:t>Το 2.0 ** 3 δίνει 8.0</a:t>
                      </a:r>
                    </a:p>
                  </a:txBody>
                  <a:tcPr marL="0" marR="0" marT="5480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1770881">
                <a:tc>
                  <a:txBody>
                    <a:bodyPr/>
                    <a:lstStyle/>
                    <a:p>
                      <a:pPr marL="1053465">
                        <a:lnSpc>
                          <a:spcPts val="2090"/>
                        </a:lnSpc>
                        <a:spcBef>
                          <a:spcPts val="710"/>
                        </a:spcBef>
                      </a:pPr>
                      <a:r>
                        <a:rPr sz="1200" spc="0" dirty="0">
                          <a:latin typeface="Microsoft Sans Serif" pitchFamily="34" charset="0"/>
                          <a:cs typeface="Microsoft Sans Serif" pitchFamily="34" charset="0"/>
                        </a:rPr>
                        <a:t>/</a:t>
                      </a:r>
                    </a:p>
                  </a:txBody>
                  <a:tcPr marL="0" marR="0" marT="61273" marB="0" anchor="ctr">
                    <a:lnL w="19050">
                      <a:solidFill>
                        <a:srgbClr val="000000"/>
                      </a:solidFill>
                      <a:prstDash val="solid"/>
                    </a:lnL>
                    <a:lnR w="190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090"/>
                        </a:lnSpc>
                        <a:spcBef>
                          <a:spcPts val="710"/>
                        </a:spcBef>
                      </a:pPr>
                      <a:r>
                        <a:rPr sz="1200" spc="0" dirty="0">
                          <a:latin typeface="Microsoft Sans Serif" pitchFamily="34" charset="0"/>
                          <a:cs typeface="Microsoft Sans Serif" pitchFamily="34" charset="0"/>
                        </a:rPr>
                        <a:t>Δια</a:t>
                      </a:r>
                    </a:p>
                  </a:txBody>
                  <a:tcPr marL="0" marR="0" marT="61273" marB="0" anchor="ctr">
                    <a:lnL w="19050">
                      <a:solidFill>
                        <a:srgbClr val="000000"/>
                      </a:solidFill>
                      <a:prstDash val="solid"/>
                    </a:lnL>
                    <a:lnR w="190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85090" marR="0" indent="0" defTabSz="914400" eaLnBrk="1" fontAlgn="auto" latinLnBrk="0" hangingPunct="1">
                        <a:lnSpc>
                          <a:spcPts val="2105"/>
                        </a:lnSpc>
                        <a:spcBef>
                          <a:spcPts val="695"/>
                        </a:spcBef>
                        <a:spcAft>
                          <a:spcPts val="0"/>
                        </a:spcAft>
                        <a:buClrTx/>
                        <a:buSzTx/>
                        <a:buFontTx/>
                        <a:buNone/>
                        <a:tabLst/>
                        <a:defRPr/>
                      </a:pPr>
                      <a:r>
                        <a:rPr lang="el-GR" sz="1200" spc="0" dirty="0" smtClean="0">
                          <a:latin typeface="Microsoft Sans Serif" pitchFamily="34" charset="0"/>
                          <a:cs typeface="Microsoft Sans Serif" pitchFamily="34" charset="0"/>
                        </a:rPr>
                        <a:t>Διαίρεση δύο αριθμών.</a:t>
                      </a:r>
                      <a:endParaRPr sz="1200" spc="0" dirty="0">
                        <a:latin typeface="Microsoft Sans Serif" pitchFamily="34" charset="0"/>
                        <a:cs typeface="Microsoft Sans Serif" pitchFamily="34" charset="0"/>
                      </a:endParaRPr>
                    </a:p>
                  </a:txBody>
                  <a:tcPr marL="0" marR="0" marT="59979" marB="0" anchor="ctr">
                    <a:lnL w="19050">
                      <a:solidFill>
                        <a:srgbClr val="000000"/>
                      </a:solidFill>
                      <a:prstDash val="solid"/>
                    </a:lnL>
                    <a:lnR w="190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85090">
                        <a:lnSpc>
                          <a:spcPts val="2115"/>
                        </a:lnSpc>
                        <a:spcBef>
                          <a:spcPts val="685"/>
                        </a:spcBef>
                      </a:pPr>
                      <a:r>
                        <a:rPr sz="1200" spc="0" dirty="0">
                          <a:latin typeface="Microsoft Sans Serif" pitchFamily="34" charset="0"/>
                          <a:cs typeface="Microsoft Sans Serif" pitchFamily="34" charset="0"/>
                        </a:rPr>
                        <a:t>Το αποτέλεσμα είναι</a:t>
                      </a:r>
                    </a:p>
                    <a:p>
                      <a:pPr marL="85090">
                        <a:lnSpc>
                          <a:spcPts val="1955"/>
                        </a:lnSpc>
                      </a:pPr>
                      <a:r>
                        <a:rPr sz="1200" spc="0" dirty="0">
                          <a:latin typeface="Microsoft Sans Serif" pitchFamily="34" charset="0"/>
                          <a:cs typeface="Microsoft Sans Serif" pitchFamily="34" charset="0"/>
                        </a:rPr>
                        <a:t>πάντα δεκαδικός</a:t>
                      </a:r>
                    </a:p>
                    <a:p>
                      <a:pPr marL="85090">
                        <a:lnSpc>
                          <a:spcPts val="1950"/>
                        </a:lnSpc>
                      </a:pPr>
                      <a:r>
                        <a:rPr sz="1200" spc="0" dirty="0">
                          <a:latin typeface="Microsoft Sans Serif" pitchFamily="34" charset="0"/>
                          <a:cs typeface="Microsoft Sans Serif" pitchFamily="34" charset="0"/>
                        </a:rPr>
                        <a:t>αριθμός.</a:t>
                      </a:r>
                    </a:p>
                    <a:p>
                      <a:pPr marL="85090">
                        <a:lnSpc>
                          <a:spcPts val="2020"/>
                        </a:lnSpc>
                      </a:pPr>
                      <a:r>
                        <a:rPr sz="1200" spc="0" dirty="0" err="1">
                          <a:latin typeface="Microsoft Sans Serif" pitchFamily="34" charset="0"/>
                          <a:cs typeface="Microsoft Sans Serif" pitchFamily="34" charset="0"/>
                        </a:rPr>
                        <a:t>Το</a:t>
                      </a:r>
                      <a:r>
                        <a:rPr sz="1200" spc="0" dirty="0">
                          <a:latin typeface="Microsoft Sans Serif" pitchFamily="34" charset="0"/>
                          <a:cs typeface="Microsoft Sans Serif" pitchFamily="34" charset="0"/>
                        </a:rPr>
                        <a:t> </a:t>
                      </a:r>
                      <a:r>
                        <a:rPr lang="en-US" sz="1200" spc="0" dirty="0" smtClean="0">
                          <a:latin typeface="Microsoft Sans Serif" pitchFamily="34" charset="0"/>
                          <a:cs typeface="Microsoft Sans Serif" pitchFamily="34" charset="0"/>
                        </a:rPr>
                        <a:t> </a:t>
                      </a:r>
                      <a:r>
                        <a:rPr sz="1200" spc="0" dirty="0" smtClean="0">
                          <a:latin typeface="Microsoft Sans Serif" pitchFamily="34" charset="0"/>
                          <a:cs typeface="Microsoft Sans Serif" pitchFamily="34" charset="0"/>
                        </a:rPr>
                        <a:t>4 </a:t>
                      </a:r>
                      <a:r>
                        <a:rPr sz="1200" spc="0" dirty="0">
                          <a:latin typeface="Microsoft Sans Serif" pitchFamily="34" charset="0"/>
                          <a:cs typeface="Microsoft Sans Serif" pitchFamily="34" charset="0"/>
                        </a:rPr>
                        <a:t>/ 3 δίνει</a:t>
                      </a:r>
                    </a:p>
                    <a:p>
                      <a:pPr marL="85090" marR="0" indent="0" defTabSz="914400" eaLnBrk="1" fontAlgn="auto" latinLnBrk="0" hangingPunct="1">
                        <a:lnSpc>
                          <a:spcPct val="100000"/>
                        </a:lnSpc>
                        <a:spcBef>
                          <a:spcPts val="25"/>
                        </a:spcBef>
                        <a:spcAft>
                          <a:spcPts val="0"/>
                        </a:spcAft>
                        <a:buClrTx/>
                        <a:buSzTx/>
                        <a:buFontTx/>
                        <a:buNone/>
                        <a:tabLst/>
                        <a:defRPr/>
                      </a:pPr>
                      <a:r>
                        <a:rPr sz="1200" spc="0" dirty="0" smtClean="0">
                          <a:latin typeface="Microsoft Sans Serif" pitchFamily="34" charset="0"/>
                          <a:cs typeface="Microsoft Sans Serif" pitchFamily="34" charset="0"/>
                        </a:rPr>
                        <a:t>1.33333333333333</a:t>
                      </a:r>
                      <a:r>
                        <a:rPr lang="el-GR" sz="1200" spc="0" dirty="0" smtClean="0">
                          <a:latin typeface="Microsoft Sans Serif" pitchFamily="34" charset="0"/>
                          <a:cs typeface="Microsoft Sans Serif" pitchFamily="34" charset="0"/>
                        </a:rPr>
                        <a:t>33</a:t>
                      </a:r>
                    </a:p>
                    <a:p>
                      <a:pPr marL="85090">
                        <a:lnSpc>
                          <a:spcPct val="100000"/>
                        </a:lnSpc>
                        <a:spcBef>
                          <a:spcPts val="25"/>
                        </a:spcBef>
                      </a:pPr>
                      <a:r>
                        <a:rPr sz="1200" spc="0" dirty="0">
                          <a:latin typeface="Microsoft Sans Serif" pitchFamily="34" charset="0"/>
                          <a:cs typeface="Microsoft Sans Serif" pitchFamily="34" charset="0"/>
                        </a:rPr>
                        <a:t>Το 10 / 2 δίνει 5.0</a:t>
                      </a:r>
                    </a:p>
                    <a:p>
                      <a:pPr marL="85090">
                        <a:lnSpc>
                          <a:spcPct val="100000"/>
                        </a:lnSpc>
                        <a:spcBef>
                          <a:spcPts val="25"/>
                        </a:spcBef>
                      </a:pPr>
                      <a:r>
                        <a:rPr sz="1200" spc="0" dirty="0">
                          <a:latin typeface="Microsoft Sans Serif" pitchFamily="34" charset="0"/>
                          <a:cs typeface="Microsoft Sans Serif" pitchFamily="34" charset="0"/>
                        </a:rPr>
                        <a:t>Το 1 / 2 δίνει 0.5</a:t>
                      </a:r>
                    </a:p>
                  </a:txBody>
                  <a:tcPr marL="0" marR="0" marT="59116" marB="0" anchor="ctr">
                    <a:lnL w="19050">
                      <a:solidFill>
                        <a:srgbClr val="000000"/>
                      </a:solidFill>
                      <a:prstDash val="solid"/>
                    </a:lnL>
                    <a:lnR w="1905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latin typeface="Microsoft Sans Serif" pitchFamily="34" charset="0"/>
                <a:cs typeface="Microsoft Sans Serif" pitchFamily="34" charset="0"/>
              </a:rPr>
              <a:t>Αριθμητικοί </a:t>
            </a:r>
            <a:r>
              <a:rPr lang="en-US" sz="2000" dirty="0" smtClean="0">
                <a:latin typeface="Microsoft Sans Serif" pitchFamily="34" charset="0"/>
                <a:cs typeface="Microsoft Sans Serif" pitchFamily="34" charset="0"/>
              </a:rPr>
              <a:t> </a:t>
            </a:r>
            <a:r>
              <a:rPr lang="el-GR" sz="2000" dirty="0" smtClean="0">
                <a:latin typeface="Microsoft Sans Serif" pitchFamily="34" charset="0"/>
                <a:cs typeface="Microsoft Sans Serif" pitchFamily="34" charset="0"/>
              </a:rPr>
              <a:t>Τελεστές</a:t>
            </a:r>
            <a:endParaRPr lang="el-GR" sz="2000" dirty="0">
              <a:latin typeface="Microsoft Sans Serif" pitchFamily="34" charset="0"/>
              <a:cs typeface="Microsoft Sans Serif" pitchFamily="34" charset="0"/>
            </a:endParaRPr>
          </a:p>
        </p:txBody>
      </p:sp>
      <p:graphicFrame>
        <p:nvGraphicFramePr>
          <p:cNvPr id="5" name="object 3"/>
          <p:cNvGraphicFramePr>
            <a:graphicFrameLocks noGrp="1"/>
          </p:cNvGraphicFramePr>
          <p:nvPr/>
        </p:nvGraphicFramePr>
        <p:xfrm>
          <a:off x="833494" y="1568745"/>
          <a:ext cx="7477012" cy="2038078"/>
        </p:xfrm>
        <a:graphic>
          <a:graphicData uri="http://schemas.openxmlformats.org/drawingml/2006/table">
            <a:tbl>
              <a:tblPr firstRow="1" bandRow="1">
                <a:tableStyleId>{2D5ABB26-0587-4C30-8999-92F81FD0307C}</a:tableStyleId>
              </a:tblPr>
              <a:tblGrid>
                <a:gridCol w="1840746"/>
                <a:gridCol w="1840746"/>
                <a:gridCol w="1824456"/>
                <a:gridCol w="1971064"/>
              </a:tblGrid>
              <a:tr h="1165055">
                <a:tc>
                  <a:txBody>
                    <a:bodyPr/>
                    <a:lstStyle/>
                    <a:p>
                      <a:pPr marL="18415" algn="ctr">
                        <a:lnSpc>
                          <a:spcPct val="100000"/>
                        </a:lnSpc>
                        <a:spcBef>
                          <a:spcPts val="710"/>
                        </a:spcBef>
                      </a:pPr>
                      <a:r>
                        <a:rPr sz="1200" spc="0" dirty="0">
                          <a:latin typeface="Microsoft Sans Serif" pitchFamily="34" charset="0"/>
                          <a:cs typeface="Microsoft Sans Serif" pitchFamily="34" charset="0"/>
                        </a:rPr>
                        <a:t>//</a:t>
                      </a:r>
                    </a:p>
                  </a:txBody>
                  <a:tcPr marL="0" marR="0" marT="6127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710"/>
                        </a:spcBef>
                      </a:pPr>
                      <a:r>
                        <a:rPr sz="1200" spc="0" dirty="0">
                          <a:latin typeface="Microsoft Sans Serif" pitchFamily="34" charset="0"/>
                          <a:cs typeface="Microsoft Sans Serif" pitchFamily="34" charset="0"/>
                        </a:rPr>
                        <a:t>Ακέραια διαίρεση</a:t>
                      </a:r>
                    </a:p>
                  </a:txBody>
                  <a:tcPr marL="0" marR="0" marT="6127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5090" marR="155575" indent="57150">
                        <a:lnSpc>
                          <a:spcPts val="2050"/>
                        </a:lnSpc>
                        <a:spcBef>
                          <a:spcPts val="844"/>
                        </a:spcBef>
                      </a:pPr>
                      <a:r>
                        <a:rPr sz="1200" spc="0" dirty="0">
                          <a:latin typeface="Microsoft Sans Serif" pitchFamily="34" charset="0"/>
                          <a:cs typeface="Microsoft Sans Serif" pitchFamily="34" charset="0"/>
                        </a:rPr>
                        <a:t>Διαίρεση δύο αριθμών στρογγυλοποιημέν η προς τα κάτω (floor division).</a:t>
                      </a:r>
                    </a:p>
                  </a:txBody>
                  <a:tcPr marL="0" marR="0" marT="7292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5090">
                        <a:lnSpc>
                          <a:spcPct val="100000"/>
                        </a:lnSpc>
                        <a:spcBef>
                          <a:spcPts val="710"/>
                        </a:spcBef>
                      </a:pPr>
                      <a:r>
                        <a:rPr sz="1200" spc="0" dirty="0">
                          <a:latin typeface="Microsoft Sans Serif" pitchFamily="34" charset="0"/>
                          <a:cs typeface="Microsoft Sans Serif" pitchFamily="34" charset="0"/>
                        </a:rPr>
                        <a:t>Το 4 // 3 δίνει 1</a:t>
                      </a:r>
                      <a:endParaRPr sz="1200" spc="0">
                        <a:latin typeface="Microsoft Sans Serif" pitchFamily="34" charset="0"/>
                        <a:cs typeface="Microsoft Sans Serif" pitchFamily="34" charset="0"/>
                      </a:endParaRPr>
                    </a:p>
                    <a:p>
                      <a:pPr marL="85090">
                        <a:lnSpc>
                          <a:spcPct val="100000"/>
                        </a:lnSpc>
                        <a:spcBef>
                          <a:spcPts val="240"/>
                        </a:spcBef>
                      </a:pPr>
                      <a:r>
                        <a:rPr sz="1200" spc="0" dirty="0">
                          <a:latin typeface="Microsoft Sans Serif" pitchFamily="34" charset="0"/>
                          <a:cs typeface="Microsoft Sans Serif" pitchFamily="34" charset="0"/>
                        </a:rPr>
                        <a:t>Το 1 // 2 δίνει 0</a:t>
                      </a:r>
                      <a:endParaRPr sz="1200" spc="0">
                        <a:latin typeface="Microsoft Sans Serif" pitchFamily="34" charset="0"/>
                        <a:cs typeface="Microsoft Sans Serif" pitchFamily="34" charset="0"/>
                      </a:endParaRPr>
                    </a:p>
                    <a:p>
                      <a:pPr marL="85090">
                        <a:lnSpc>
                          <a:spcPct val="100000"/>
                        </a:lnSpc>
                        <a:spcBef>
                          <a:spcPts val="240"/>
                        </a:spcBef>
                      </a:pPr>
                      <a:r>
                        <a:rPr sz="1200" spc="0" dirty="0">
                          <a:latin typeface="Microsoft Sans Serif" pitchFamily="34" charset="0"/>
                          <a:cs typeface="Microsoft Sans Serif" pitchFamily="34" charset="0"/>
                        </a:rPr>
                        <a:t>Το 17 // 3 δίνει 5</a:t>
                      </a:r>
                      <a:endParaRPr sz="1200" spc="0">
                        <a:latin typeface="Microsoft Sans Serif" pitchFamily="34" charset="0"/>
                        <a:cs typeface="Microsoft Sans Serif" pitchFamily="34" charset="0"/>
                      </a:endParaRPr>
                    </a:p>
                    <a:p>
                      <a:pPr marL="85090">
                        <a:lnSpc>
                          <a:spcPct val="100000"/>
                        </a:lnSpc>
                        <a:spcBef>
                          <a:spcPts val="240"/>
                        </a:spcBef>
                      </a:pPr>
                      <a:r>
                        <a:rPr sz="1200" spc="0" dirty="0">
                          <a:latin typeface="Microsoft Sans Serif" pitchFamily="34" charset="0"/>
                          <a:cs typeface="Microsoft Sans Serif" pitchFamily="34" charset="0"/>
                        </a:rPr>
                        <a:t>Το 17.1 // 3 δίνει 5.0</a:t>
                      </a:r>
                      <a:endParaRPr sz="1200" spc="0">
                        <a:latin typeface="Microsoft Sans Serif" pitchFamily="34" charset="0"/>
                        <a:cs typeface="Microsoft Sans Serif" pitchFamily="34" charset="0"/>
                      </a:endParaRPr>
                    </a:p>
                  </a:txBody>
                  <a:tcPr marL="0" marR="0" marT="6127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45095">
                <a:tc>
                  <a:txBody>
                    <a:bodyPr/>
                    <a:lstStyle/>
                    <a:p>
                      <a:pPr marL="18415" algn="ctr">
                        <a:lnSpc>
                          <a:spcPct val="100000"/>
                        </a:lnSpc>
                        <a:spcBef>
                          <a:spcPts val="710"/>
                        </a:spcBef>
                      </a:pPr>
                      <a:r>
                        <a:rPr sz="1200" spc="0" dirty="0">
                          <a:latin typeface="Microsoft Sans Serif" pitchFamily="34" charset="0"/>
                          <a:cs typeface="Microsoft Sans Serif" pitchFamily="34" charset="0"/>
                        </a:rPr>
                        <a:t>%</a:t>
                      </a:r>
                      <a:endParaRPr sz="1200" spc="0">
                        <a:latin typeface="Microsoft Sans Serif" pitchFamily="34" charset="0"/>
                        <a:cs typeface="Microsoft Sans Serif" pitchFamily="34" charset="0"/>
                      </a:endParaRPr>
                    </a:p>
                  </a:txBody>
                  <a:tcPr marL="0" marR="0" marT="6127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710"/>
                        </a:spcBef>
                      </a:pPr>
                      <a:r>
                        <a:rPr sz="1200" spc="0" dirty="0">
                          <a:latin typeface="Microsoft Sans Serif" pitchFamily="34" charset="0"/>
                          <a:cs typeface="Microsoft Sans Serif" pitchFamily="34" charset="0"/>
                        </a:rPr>
                        <a:t>Υπόλοιπο</a:t>
                      </a:r>
                      <a:endParaRPr sz="1200" spc="0">
                        <a:latin typeface="Microsoft Sans Serif" pitchFamily="34" charset="0"/>
                        <a:cs typeface="Microsoft Sans Serif" pitchFamily="34" charset="0"/>
                      </a:endParaRPr>
                    </a:p>
                  </a:txBody>
                  <a:tcPr marL="0" marR="0" marT="6127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5090" marR="625475">
                        <a:lnSpc>
                          <a:spcPts val="2050"/>
                        </a:lnSpc>
                        <a:spcBef>
                          <a:spcPts val="844"/>
                        </a:spcBef>
                      </a:pPr>
                      <a:r>
                        <a:rPr sz="1200" spc="0" dirty="0">
                          <a:latin typeface="Microsoft Sans Serif" pitchFamily="34" charset="0"/>
                          <a:cs typeface="Microsoft Sans Serif" pitchFamily="34" charset="0"/>
                        </a:rPr>
                        <a:t>Υπόλοιπο διαίρεσης δύο αριθμών.</a:t>
                      </a:r>
                    </a:p>
                  </a:txBody>
                  <a:tcPr marL="0" marR="0" marT="7292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85090">
                        <a:lnSpc>
                          <a:spcPct val="100000"/>
                        </a:lnSpc>
                        <a:spcBef>
                          <a:spcPts val="710"/>
                        </a:spcBef>
                      </a:pPr>
                      <a:r>
                        <a:rPr sz="1200" spc="0" dirty="0">
                          <a:latin typeface="Microsoft Sans Serif" pitchFamily="34" charset="0"/>
                          <a:cs typeface="Microsoft Sans Serif" pitchFamily="34" charset="0"/>
                        </a:rPr>
                        <a:t>Το 11 % 3 δίνει 2</a:t>
                      </a:r>
                    </a:p>
                  </a:txBody>
                  <a:tcPr marL="0" marR="0" marT="61273"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Βασικές εντολές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276350"/>
            <a:ext cx="7682263" cy="1826141"/>
          </a:xfrm>
        </p:spPr>
        <p:txBody>
          <a:bodyPr/>
          <a:lstStyle/>
          <a:p>
            <a:pPr marL="9935" algn="just">
              <a:spcBef>
                <a:spcPts val="78"/>
              </a:spcBef>
            </a:pPr>
            <a:r>
              <a:rPr lang="el-GR" sz="1600" b="1" dirty="0" err="1" smtClean="0">
                <a:latin typeface="Microsoft Sans Serif" pitchFamily="34" charset="0"/>
                <a:cs typeface="Microsoft Sans Serif" pitchFamily="34" charset="0"/>
              </a:rPr>
              <a:t>print</a:t>
            </a:r>
            <a:r>
              <a:rPr lang="el-GR" sz="1600" b="1" dirty="0" smtClean="0">
                <a:latin typeface="Microsoft Sans Serif" pitchFamily="34" charset="0"/>
                <a:cs typeface="Microsoft Sans Serif" pitchFamily="34" charset="0"/>
              </a:rPr>
              <a:t> : </a:t>
            </a:r>
            <a:r>
              <a:rPr lang="el-GR" sz="1600" dirty="0" smtClean="0">
                <a:latin typeface="Microsoft Sans Serif" pitchFamily="34" charset="0"/>
                <a:cs typeface="Microsoft Sans Serif" pitchFamily="34" charset="0"/>
              </a:rPr>
              <a:t>Εμφάνιση μηνύματος ή περιεχομένου μεταβλητής στην οθόνη</a:t>
            </a:r>
          </a:p>
          <a:p>
            <a:pPr algn="just">
              <a:spcBef>
                <a:spcPts val="575"/>
              </a:spcBef>
            </a:pPr>
            <a:endParaRPr lang="el-GR" sz="1600" dirty="0" smtClean="0">
              <a:latin typeface="Microsoft Sans Serif" pitchFamily="34" charset="0"/>
              <a:cs typeface="Microsoft Sans Serif" pitchFamily="34" charset="0"/>
            </a:endParaRPr>
          </a:p>
          <a:p>
            <a:pPr marL="9935" marR="117732" algn="just"/>
            <a:r>
              <a:rPr lang="el-GR" sz="1600" b="1" dirty="0" err="1" smtClean="0">
                <a:latin typeface="Microsoft Sans Serif" pitchFamily="34" charset="0"/>
                <a:cs typeface="Microsoft Sans Serif" pitchFamily="34" charset="0"/>
              </a:rPr>
              <a:t>input</a:t>
            </a:r>
            <a:r>
              <a:rPr lang="el-GR" sz="1600" b="1" dirty="0" smtClean="0">
                <a:latin typeface="Microsoft Sans Serif" pitchFamily="34" charset="0"/>
                <a:cs typeface="Microsoft Sans Serif" pitchFamily="34" charset="0"/>
              </a:rPr>
              <a:t> : </a:t>
            </a:r>
            <a:r>
              <a:rPr lang="el-GR" sz="1600" dirty="0" smtClean="0">
                <a:latin typeface="Microsoft Sans Serif" pitchFamily="34" charset="0"/>
                <a:cs typeface="Microsoft Sans Serif" pitchFamily="34" charset="0"/>
              </a:rPr>
              <a:t>Εισαγωγή (διάβασμα) τιμών από το πληκτρολόγιο. Κάθε φορά που καλείται η συνάρτηση αυτή από ένα πρόγραμμα, αυτό σταματάει και περιμένει από τον χρήστη να πληκτρολογήσει κάτι.</a:t>
            </a:r>
          </a:p>
          <a:p>
            <a:pPr algn="just">
              <a:spcBef>
                <a:spcPts val="156"/>
              </a:spcBef>
            </a:pPr>
            <a:endParaRPr lang="el-GR" sz="1600" dirty="0" smtClean="0">
              <a:latin typeface="Microsoft Sans Serif" pitchFamily="34" charset="0"/>
              <a:cs typeface="Microsoft Sans Serif" pitchFamily="34" charset="0"/>
            </a:endParaRPr>
          </a:p>
          <a:p>
            <a:pPr marL="9935" algn="just"/>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Εντολή εκχώρησης τιμής, χρησιμοποιείται για την απόδοση</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τιμής σε μεταβλητές</a:t>
            </a:r>
            <a:endParaRPr lang="el-GR" sz="1600" dirty="0">
              <a:latin typeface="Microsoft Sans Serif" pitchFamily="34" charset="0"/>
              <a:cs typeface="Microsoft Sans Serif" pitchFamily="34" charset="0"/>
            </a:endParaRPr>
          </a:p>
        </p:txBody>
      </p:sp>
      <p:pic>
        <p:nvPicPr>
          <p:cNvPr id="4" name="object 3"/>
          <p:cNvPicPr>
            <a:picLocks noChangeAspect="1"/>
          </p:cNvPicPr>
          <p:nvPr/>
        </p:nvPicPr>
        <p:blipFill>
          <a:blip r:embed="rId2" cstate="print"/>
          <a:stretch>
            <a:fillRect/>
          </a:stretch>
        </p:blipFill>
        <p:spPr>
          <a:xfrm>
            <a:off x="3233738" y="3562350"/>
            <a:ext cx="2676525" cy="990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105581"/>
            <a:ext cx="7275562" cy="2932339"/>
          </a:xfrm>
          <a:prstGeom prst="rect">
            <a:avLst/>
          </a:prstGeom>
        </p:spPr>
        <p:txBody>
          <a:bodyPr vert="horz" wrap="square" lIns="0" tIns="33780" rIns="0" bIns="0" rtlCol="0">
            <a:spAutoFit/>
          </a:bodyPr>
          <a:lstStyle/>
          <a:p>
            <a:pPr marL="9935" marR="3974" algn="just">
              <a:spcBef>
                <a:spcPts val="520"/>
              </a:spcBef>
            </a:pPr>
            <a:r>
              <a:rPr lang="el-GR" sz="1600" dirty="0" smtClean="0">
                <a:latin typeface="Microsoft Sans Serif" pitchFamily="34" charset="0"/>
                <a:cs typeface="Microsoft Sans Serif" pitchFamily="34" charset="0"/>
              </a:rPr>
              <a:t>Γράψ</a:t>
            </a:r>
            <a:r>
              <a:rPr lang="el-GR" sz="1600" dirty="0">
                <a:latin typeface="Microsoft Sans Serif" pitchFamily="34" charset="0"/>
                <a:cs typeface="Microsoft Sans Serif" pitchFamily="34" charset="0"/>
              </a:rPr>
              <a:t>τ</a:t>
            </a:r>
            <a:r>
              <a:rPr lang="el-GR" sz="1600" dirty="0" smtClean="0">
                <a:latin typeface="Microsoft Sans Serif" pitchFamily="34" charset="0"/>
                <a:cs typeface="Microsoft Sans Serif" pitchFamily="34" charset="0"/>
              </a:rPr>
              <a:t>ε στο τετράδιο </a:t>
            </a:r>
            <a:r>
              <a:rPr lang="el-GR" sz="1600" dirty="0" smtClean="0">
                <a:latin typeface="Microsoft Sans Serif" pitchFamily="34" charset="0"/>
                <a:cs typeface="Microsoft Sans Serif" pitchFamily="34" charset="0"/>
              </a:rPr>
              <a:t>σας ποιές </a:t>
            </a:r>
            <a:r>
              <a:rPr lang="el-GR" sz="1600" dirty="0" smtClean="0">
                <a:latin typeface="Microsoft Sans Serif" pitchFamily="34" charset="0"/>
                <a:cs typeface="Microsoft Sans Serif" pitchFamily="34" charset="0"/>
              </a:rPr>
              <a:t>από τις παρακάτω εντολές εκχώρησης είναι σωστές και ποιές είναι λάθος.</a:t>
            </a:r>
          </a:p>
          <a:p>
            <a:pPr marL="9935" algn="just">
              <a:spcBef>
                <a:spcPts val="524"/>
              </a:spcBef>
            </a:pPr>
            <a:r>
              <a:rPr lang="el-GR" sz="1600" dirty="0" smtClean="0">
                <a:latin typeface="Microsoft Sans Serif" pitchFamily="34" charset="0"/>
                <a:cs typeface="Microsoft Sans Serif" pitchFamily="34" charset="0"/>
              </a:rPr>
              <a:t>Δοκιμάστε τις στην </a:t>
            </a:r>
            <a:r>
              <a:rPr lang="en-US" sz="1600" dirty="0" smtClean="0">
                <a:latin typeface="Microsoft Sans Serif" pitchFamily="34" charset="0"/>
                <a:cs typeface="Microsoft Sans Serif" pitchFamily="34" charset="0"/>
              </a:rPr>
              <a:t>Python </a:t>
            </a:r>
            <a:r>
              <a:rPr lang="el-GR" sz="1600" dirty="0" smtClean="0">
                <a:latin typeface="Microsoft Sans Serif" pitchFamily="34" charset="0"/>
                <a:cs typeface="Microsoft Sans Serif" pitchFamily="34" charset="0"/>
              </a:rPr>
              <a:t>και ελέγξτε τις απαντήσεις σας.</a:t>
            </a:r>
          </a:p>
          <a:p>
            <a:pPr marL="9935" algn="just">
              <a:spcBef>
                <a:spcPts val="286"/>
              </a:spcBef>
            </a:pPr>
            <a:r>
              <a:rPr lang="el-GR" sz="1600" b="1" dirty="0" smtClean="0">
                <a:latin typeface="Microsoft Sans Serif" pitchFamily="34" charset="0"/>
                <a:cs typeface="Microsoft Sans Serif" pitchFamily="34" charset="0"/>
              </a:rPr>
              <a:t>1</a:t>
            </a:r>
            <a:endParaRPr lang="el-GR" sz="1600" dirty="0" smtClean="0">
              <a:latin typeface="Microsoft Sans Serif" pitchFamily="34" charset="0"/>
              <a:cs typeface="Microsoft Sans Serif" pitchFamily="34" charset="0"/>
            </a:endParaRPr>
          </a:p>
          <a:p>
            <a:pPr marL="9935" algn="just">
              <a:spcBef>
                <a:spcPts val="23"/>
              </a:spcBef>
            </a:pPr>
            <a:r>
              <a:rPr lang="en-US" sz="1200" dirty="0" smtClean="0">
                <a:latin typeface="Consolas" pitchFamily="49" charset="0"/>
                <a:cs typeface="Consolas" pitchFamily="49" charset="0"/>
              </a:rPr>
              <a:t>a = 10</a:t>
            </a:r>
          </a:p>
          <a:p>
            <a:pPr marL="9935" algn="just">
              <a:spcBef>
                <a:spcPts val="55"/>
              </a:spcBef>
            </a:pPr>
            <a:r>
              <a:rPr lang="en-US" sz="1200" dirty="0" smtClean="0">
                <a:latin typeface="Consolas" pitchFamily="49" charset="0"/>
                <a:cs typeface="Consolas" pitchFamily="49" charset="0"/>
              </a:rPr>
              <a:t>a = a + 1 print (a)</a:t>
            </a:r>
          </a:p>
          <a:p>
            <a:pPr marL="9935" algn="just"/>
            <a:r>
              <a:rPr lang="en-US" sz="1600" b="1" dirty="0" smtClean="0">
                <a:latin typeface="Microsoft Sans Serif" pitchFamily="34" charset="0"/>
                <a:cs typeface="Microsoft Sans Serif" pitchFamily="34" charset="0"/>
              </a:rPr>
              <a:t>2</a:t>
            </a:r>
            <a:endParaRPr lang="en-US" sz="1600" dirty="0" smtClean="0">
              <a:latin typeface="Microsoft Sans Serif" pitchFamily="34" charset="0"/>
              <a:cs typeface="Microsoft Sans Serif" pitchFamily="34" charset="0"/>
            </a:endParaRPr>
          </a:p>
          <a:p>
            <a:pPr marL="9935" algn="just">
              <a:spcBef>
                <a:spcPts val="23"/>
              </a:spcBef>
            </a:pPr>
            <a:r>
              <a:rPr lang="en-US" sz="1200" dirty="0">
                <a:latin typeface="Consolas" pitchFamily="49" charset="0"/>
                <a:cs typeface="Consolas" pitchFamily="49" charset="0"/>
              </a:rPr>
              <a:t>num = '2o'</a:t>
            </a:r>
          </a:p>
          <a:p>
            <a:pPr marL="9935" marR="4996417" algn="just"/>
            <a:r>
              <a:rPr lang="en-US" sz="1200" dirty="0" err="1">
                <a:latin typeface="Consolas" pitchFamily="49" charset="0"/>
                <a:cs typeface="Consolas" pitchFamily="49" charset="0"/>
              </a:rPr>
              <a:t>sxoleio</a:t>
            </a:r>
            <a:r>
              <a:rPr lang="en-US" sz="1200" dirty="0">
                <a:latin typeface="Consolas" pitchFamily="49" charset="0"/>
                <a:cs typeface="Consolas" pitchFamily="49" charset="0"/>
              </a:rPr>
              <a:t> = num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gymnasio</a:t>
            </a:r>
            <a:r>
              <a:rPr lang="en-US" sz="1200" dirty="0">
                <a:latin typeface="Consolas" pitchFamily="49" charset="0"/>
                <a:cs typeface="Consolas" pitchFamily="49" charset="0"/>
              </a:rPr>
              <a:t>’ print (</a:t>
            </a:r>
            <a:r>
              <a:rPr lang="en-US" sz="1200" dirty="0" err="1">
                <a:latin typeface="Consolas" pitchFamily="49" charset="0"/>
                <a:cs typeface="Consolas" pitchFamily="49" charset="0"/>
              </a:rPr>
              <a:t>sxoleio</a:t>
            </a:r>
            <a:r>
              <a:rPr lang="en-US" sz="1200" dirty="0">
                <a:latin typeface="Consolas" pitchFamily="49" charset="0"/>
                <a:cs typeface="Consolas" pitchFamily="49" charset="0"/>
              </a:rPr>
              <a:t>)</a:t>
            </a:r>
          </a:p>
          <a:p>
            <a:pPr marL="9935" algn="just">
              <a:spcBef>
                <a:spcPts val="4"/>
              </a:spcBef>
            </a:pPr>
            <a:r>
              <a:rPr lang="en-US" sz="1600" b="1" dirty="0" smtClean="0">
                <a:latin typeface="Microsoft Sans Serif" pitchFamily="34" charset="0"/>
                <a:cs typeface="Microsoft Sans Serif" pitchFamily="34" charset="0"/>
              </a:rPr>
              <a:t>3</a:t>
            </a:r>
            <a:endParaRPr lang="en-US" sz="1600" dirty="0" smtClean="0">
              <a:latin typeface="Microsoft Sans Serif" pitchFamily="34" charset="0"/>
              <a:cs typeface="Microsoft Sans Serif" pitchFamily="34" charset="0"/>
            </a:endParaRPr>
          </a:p>
          <a:p>
            <a:pPr marL="9935" algn="just">
              <a:spcBef>
                <a:spcPts val="23"/>
              </a:spcBef>
            </a:pPr>
            <a:r>
              <a:rPr lang="en-US" sz="1200" dirty="0">
                <a:latin typeface="Consolas" pitchFamily="49" charset="0"/>
                <a:cs typeface="Consolas" pitchFamily="49" charset="0"/>
              </a:rPr>
              <a:t>A = B = 5</a:t>
            </a:r>
          </a:p>
          <a:p>
            <a:pPr marL="9935" algn="just">
              <a:spcBef>
                <a:spcPts val="51"/>
              </a:spcBef>
            </a:pPr>
            <a:r>
              <a:rPr lang="en-US" sz="1200" dirty="0">
                <a:latin typeface="Consolas" pitchFamily="49" charset="0"/>
                <a:cs typeface="Consolas" pitchFamily="49" charset="0"/>
              </a:rPr>
              <a:t>print (A, B)</a:t>
            </a:r>
          </a:p>
        </p:txBody>
      </p:sp>
      <p:sp>
        <p:nvSpPr>
          <p:cNvPr id="4" name="3 - Τίτλος"/>
          <p:cNvSpPr>
            <a:spLocks noGrp="1"/>
          </p:cNvSpPr>
          <p:nvPr>
            <p:ph type="title"/>
          </p:nvPr>
        </p:nvSpPr>
        <p:spPr>
          <a:xfrm>
            <a:off x="1315943" y="289106"/>
            <a:ext cx="6512114" cy="307777"/>
          </a:xfrm>
        </p:spPr>
        <p:txBody>
          <a:bodyPr/>
          <a:lstStyle/>
          <a:p>
            <a:pPr algn="ctr"/>
            <a:r>
              <a:rPr lang="el-GR" sz="2000" dirty="0" smtClean="0">
                <a:latin typeface="Microsoft Sans Serif" pitchFamily="34" charset="0"/>
                <a:cs typeface="Microsoft Sans Serif" pitchFamily="34" charset="0"/>
              </a:rPr>
              <a:t>Άσκηση 2</a:t>
            </a:r>
            <a:endParaRPr lang="el-GR" sz="2000" dirty="0">
              <a:latin typeface="Microsoft Sans Serif" pitchFamily="34" charset="0"/>
              <a:cs typeface="Microsoft Sans Serif"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871286"/>
            <a:ext cx="7275562" cy="3264418"/>
          </a:xfrm>
          <a:prstGeom prst="rect">
            <a:avLst/>
          </a:prstGeom>
        </p:spPr>
        <p:txBody>
          <a:bodyPr vert="horz" wrap="square" lIns="0" tIns="33780" rIns="0" bIns="0" rtlCol="0">
            <a:spAutoFit/>
          </a:bodyPr>
          <a:lstStyle/>
          <a:p>
            <a:pPr marL="9935" algn="just">
              <a:spcBef>
                <a:spcPts val="78"/>
              </a:spcBef>
            </a:pPr>
            <a:r>
              <a:rPr lang="en-US" sz="1600" b="1" spc="-39" dirty="0" smtClean="0">
                <a:latin typeface="Microsoft Sans Serif" pitchFamily="34" charset="0"/>
                <a:cs typeface="Microsoft Sans Serif" pitchFamily="34" charset="0"/>
              </a:rPr>
              <a:t>4</a:t>
            </a:r>
            <a:endParaRPr lang="en-US" sz="1600" dirty="0" smtClean="0">
              <a:latin typeface="Microsoft Sans Serif" pitchFamily="34" charset="0"/>
              <a:cs typeface="Microsoft Sans Serif" pitchFamily="34" charset="0"/>
            </a:endParaRPr>
          </a:p>
          <a:p>
            <a:pPr marL="9935" algn="just">
              <a:lnSpc>
                <a:spcPts val="1924"/>
              </a:lnSpc>
              <a:spcBef>
                <a:spcPts val="23"/>
              </a:spcBef>
            </a:pPr>
            <a:r>
              <a:rPr lang="en-US" sz="1200" dirty="0" smtClean="0">
                <a:latin typeface="Consolas" pitchFamily="49" charset="0"/>
                <a:cs typeface="Consolas" pitchFamily="49" charset="0"/>
              </a:rPr>
              <a:t>A</a:t>
            </a:r>
            <a:r>
              <a:rPr lang="en-US" sz="1200" spc="-8"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spc="-20" dirty="0" smtClean="0">
                <a:latin typeface="Consolas" pitchFamily="49" charset="0"/>
                <a:cs typeface="Consolas" pitchFamily="49" charset="0"/>
              </a:rPr>
              <a:t>10</a:t>
            </a:r>
            <a:endParaRPr lang="en-US" sz="1200" dirty="0" smtClean="0">
              <a:latin typeface="Consolas" pitchFamily="49" charset="0"/>
              <a:cs typeface="Consolas" pitchFamily="49" charset="0"/>
            </a:endParaRPr>
          </a:p>
          <a:p>
            <a:pPr marL="9935" algn="just">
              <a:lnSpc>
                <a:spcPts val="1850"/>
              </a:lnSpc>
            </a:pPr>
            <a:r>
              <a:rPr lang="en-US" sz="1200" dirty="0" smtClean="0">
                <a:latin typeface="Consolas" pitchFamily="49" charset="0"/>
                <a:cs typeface="Consolas" pitchFamily="49" charset="0"/>
              </a:rPr>
              <a:t>A</a:t>
            </a:r>
            <a:r>
              <a:rPr lang="en-US" sz="1200" spc="-8"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3</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spc="-39" dirty="0" smtClean="0">
                <a:latin typeface="Consolas" pitchFamily="49" charset="0"/>
                <a:cs typeface="Consolas" pitchFamily="49" charset="0"/>
              </a:rPr>
              <a:t>B</a:t>
            </a:r>
            <a:endParaRPr lang="en-US" sz="1200" dirty="0" smtClean="0">
              <a:latin typeface="Consolas" pitchFamily="49" charset="0"/>
              <a:cs typeface="Consolas" pitchFamily="49" charset="0"/>
            </a:endParaRPr>
          </a:p>
          <a:p>
            <a:pPr marL="9935" algn="just">
              <a:lnSpc>
                <a:spcPts val="1893"/>
              </a:lnSpc>
            </a:pPr>
            <a:r>
              <a:rPr lang="en-US" sz="1200" dirty="0" smtClean="0">
                <a:latin typeface="Consolas" pitchFamily="49" charset="0"/>
                <a:cs typeface="Consolas" pitchFamily="49" charset="0"/>
              </a:rPr>
              <a:t>print</a:t>
            </a:r>
            <a:r>
              <a:rPr lang="en-US" sz="1200" spc="-23" dirty="0" smtClean="0">
                <a:latin typeface="Consolas" pitchFamily="49" charset="0"/>
                <a:cs typeface="Consolas" pitchFamily="49" charset="0"/>
              </a:rPr>
              <a:t> </a:t>
            </a:r>
            <a:r>
              <a:rPr lang="en-US" sz="1200" dirty="0" smtClean="0">
                <a:latin typeface="Consolas" pitchFamily="49" charset="0"/>
                <a:cs typeface="Consolas" pitchFamily="49" charset="0"/>
              </a:rPr>
              <a:t>(A,</a:t>
            </a:r>
            <a:r>
              <a:rPr lang="en-US" sz="1200" spc="-20" dirty="0" smtClean="0">
                <a:latin typeface="Consolas" pitchFamily="49" charset="0"/>
                <a:cs typeface="Consolas" pitchFamily="49" charset="0"/>
              </a:rPr>
              <a:t> B)</a:t>
            </a:r>
            <a:endParaRPr lang="en-US" sz="1200" dirty="0" smtClean="0">
              <a:latin typeface="Consolas" pitchFamily="49" charset="0"/>
              <a:cs typeface="Consolas" pitchFamily="49" charset="0"/>
            </a:endParaRPr>
          </a:p>
          <a:p>
            <a:pPr marL="9935" algn="just"/>
            <a:r>
              <a:rPr lang="en-US" sz="1600" b="1" spc="-39" dirty="0" smtClean="0">
                <a:latin typeface="Microsoft Sans Serif" pitchFamily="34" charset="0"/>
                <a:cs typeface="Microsoft Sans Serif" pitchFamily="34" charset="0"/>
              </a:rPr>
              <a:t>5</a:t>
            </a:r>
            <a:endParaRPr lang="en-US" sz="1600" dirty="0" smtClean="0">
              <a:latin typeface="Microsoft Sans Serif" pitchFamily="34" charset="0"/>
              <a:cs typeface="Microsoft Sans Serif" pitchFamily="34" charset="0"/>
            </a:endParaRPr>
          </a:p>
          <a:p>
            <a:pPr marL="9935" algn="just">
              <a:spcBef>
                <a:spcPts val="82"/>
              </a:spcBef>
            </a:pPr>
            <a:r>
              <a:rPr lang="en-US" sz="1200" dirty="0" smtClean="0">
                <a:latin typeface="Consolas" pitchFamily="49" charset="0"/>
                <a:cs typeface="Consolas" pitchFamily="49" charset="0"/>
              </a:rPr>
              <a:t>B</a:t>
            </a:r>
            <a:r>
              <a:rPr lang="en-US" sz="1200" spc="-8"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20" dirty="0" smtClean="0">
                <a:latin typeface="Consolas" pitchFamily="49" charset="0"/>
                <a:cs typeface="Consolas" pitchFamily="49" charset="0"/>
              </a:rPr>
              <a:t>3.5</a:t>
            </a:r>
            <a:endParaRPr lang="en-US" sz="1200" dirty="0" smtClean="0">
              <a:latin typeface="Consolas" pitchFamily="49" charset="0"/>
              <a:cs typeface="Consolas" pitchFamily="49" charset="0"/>
            </a:endParaRPr>
          </a:p>
          <a:p>
            <a:pPr marL="9935" algn="just">
              <a:spcBef>
                <a:spcPts val="82"/>
              </a:spcBef>
            </a:pPr>
            <a:r>
              <a:rPr lang="en-US" sz="1200" dirty="0" smtClean="0">
                <a:latin typeface="Consolas" pitchFamily="49" charset="0"/>
                <a:cs typeface="Consolas" pitchFamily="49" charset="0"/>
              </a:rPr>
              <a:t>print</a:t>
            </a:r>
            <a:r>
              <a:rPr lang="en-US" sz="1200" spc="-23" dirty="0" smtClean="0">
                <a:latin typeface="Consolas" pitchFamily="49" charset="0"/>
                <a:cs typeface="Consolas" pitchFamily="49" charset="0"/>
              </a:rPr>
              <a:t> </a:t>
            </a:r>
            <a:r>
              <a:rPr lang="en-US" sz="1200" dirty="0" smtClean="0">
                <a:latin typeface="Consolas" pitchFamily="49" charset="0"/>
                <a:cs typeface="Consolas" pitchFamily="49" charset="0"/>
              </a:rPr>
              <a:t>(B</a:t>
            </a:r>
            <a:r>
              <a:rPr lang="en-US" sz="1200" spc="-23" dirty="0" smtClean="0">
                <a:latin typeface="Consolas" pitchFamily="49" charset="0"/>
                <a:cs typeface="Consolas" pitchFamily="49" charset="0"/>
              </a:rPr>
              <a:t> </a:t>
            </a:r>
            <a:r>
              <a:rPr lang="en-US" sz="1200" spc="-20" dirty="0" smtClean="0">
                <a:latin typeface="Consolas" pitchFamily="49" charset="0"/>
                <a:cs typeface="Consolas" pitchFamily="49" charset="0"/>
              </a:rPr>
              <a:t>*2)</a:t>
            </a:r>
            <a:endParaRPr lang="en-US" sz="1200" dirty="0" smtClean="0">
              <a:latin typeface="Consolas" pitchFamily="49" charset="0"/>
              <a:cs typeface="Consolas" pitchFamily="49" charset="0"/>
            </a:endParaRPr>
          </a:p>
          <a:p>
            <a:pPr marL="9935" algn="just"/>
            <a:r>
              <a:rPr lang="en-US" sz="1600" b="1" spc="-39" dirty="0" smtClean="0">
                <a:latin typeface="Microsoft Sans Serif" pitchFamily="34" charset="0"/>
                <a:cs typeface="Microsoft Sans Serif" pitchFamily="34" charset="0"/>
              </a:rPr>
              <a:t>6</a:t>
            </a:r>
            <a:endParaRPr lang="en-US" sz="1600" dirty="0" smtClean="0">
              <a:latin typeface="Microsoft Sans Serif" pitchFamily="34" charset="0"/>
              <a:cs typeface="Microsoft Sans Serif" pitchFamily="34" charset="0"/>
            </a:endParaRPr>
          </a:p>
          <a:p>
            <a:pPr marL="9935" algn="just">
              <a:lnSpc>
                <a:spcPts val="1924"/>
              </a:lnSpc>
              <a:spcBef>
                <a:spcPts val="55"/>
              </a:spcBef>
            </a:pPr>
            <a:r>
              <a:rPr lang="en-US" sz="1200" dirty="0" smtClean="0">
                <a:latin typeface="Consolas" pitchFamily="49" charset="0"/>
                <a:cs typeface="Consolas" pitchFamily="49" charset="0"/>
              </a:rPr>
              <a:t>b</a:t>
            </a:r>
            <a:r>
              <a:rPr lang="en-US" sz="1200" spc="-8"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spc="-20" dirty="0" smtClean="0">
                <a:latin typeface="Consolas" pitchFamily="49" charset="0"/>
                <a:cs typeface="Consolas" pitchFamily="49" charset="0"/>
              </a:rPr>
              <a:t>10</a:t>
            </a:r>
            <a:endParaRPr lang="en-US" sz="1200" dirty="0" smtClean="0">
              <a:latin typeface="Consolas" pitchFamily="49" charset="0"/>
              <a:cs typeface="Consolas" pitchFamily="49" charset="0"/>
            </a:endParaRPr>
          </a:p>
          <a:p>
            <a:pPr marL="9935" algn="just">
              <a:lnSpc>
                <a:spcPts val="1850"/>
              </a:lnSpc>
            </a:pPr>
            <a:r>
              <a:rPr lang="en-US" sz="1200" dirty="0" smtClean="0">
                <a:latin typeface="Consolas" pitchFamily="49" charset="0"/>
                <a:cs typeface="Consolas" pitchFamily="49" charset="0"/>
              </a:rPr>
              <a:t>a,</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c</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spc="-39" dirty="0" smtClean="0">
                <a:latin typeface="Consolas" pitchFamily="49" charset="0"/>
                <a:cs typeface="Consolas" pitchFamily="49" charset="0"/>
              </a:rPr>
              <a:t>b</a:t>
            </a:r>
            <a:endParaRPr lang="en-US" sz="1200" dirty="0" smtClean="0">
              <a:latin typeface="Consolas" pitchFamily="49" charset="0"/>
              <a:cs typeface="Consolas" pitchFamily="49" charset="0"/>
            </a:endParaRPr>
          </a:p>
          <a:p>
            <a:pPr marL="9935" algn="just">
              <a:lnSpc>
                <a:spcPts val="1893"/>
              </a:lnSpc>
            </a:pPr>
            <a:r>
              <a:rPr lang="en-US" sz="1200" dirty="0" smtClean="0">
                <a:latin typeface="Consolas" pitchFamily="49" charset="0"/>
                <a:cs typeface="Consolas" pitchFamily="49" charset="0"/>
              </a:rPr>
              <a:t>print</a:t>
            </a:r>
            <a:r>
              <a:rPr lang="en-US" sz="1200" spc="-16" dirty="0" smtClean="0">
                <a:latin typeface="Consolas" pitchFamily="49" charset="0"/>
                <a:cs typeface="Consolas" pitchFamily="49" charset="0"/>
              </a:rPr>
              <a:t> </a:t>
            </a:r>
            <a:r>
              <a:rPr lang="en-US" sz="1200" dirty="0" smtClean="0">
                <a:latin typeface="Consolas" pitchFamily="49" charset="0"/>
                <a:cs typeface="Consolas" pitchFamily="49" charset="0"/>
              </a:rPr>
              <a:t>(a,</a:t>
            </a:r>
            <a:r>
              <a:rPr lang="en-US" sz="1200" spc="-16" dirty="0" smtClean="0">
                <a:latin typeface="Consolas" pitchFamily="49" charset="0"/>
                <a:cs typeface="Consolas" pitchFamily="49" charset="0"/>
              </a:rPr>
              <a:t> </a:t>
            </a:r>
            <a:r>
              <a:rPr lang="en-US" sz="1200" dirty="0" smtClean="0">
                <a:latin typeface="Consolas" pitchFamily="49" charset="0"/>
                <a:cs typeface="Consolas" pitchFamily="49" charset="0"/>
              </a:rPr>
              <a:t>b,</a:t>
            </a:r>
            <a:r>
              <a:rPr lang="en-US" sz="1200" spc="-16" dirty="0" smtClean="0">
                <a:latin typeface="Consolas" pitchFamily="49" charset="0"/>
                <a:cs typeface="Consolas" pitchFamily="49" charset="0"/>
              </a:rPr>
              <a:t> </a:t>
            </a:r>
            <a:r>
              <a:rPr lang="en-US" sz="1200" spc="-20" dirty="0" smtClean="0">
                <a:latin typeface="Consolas" pitchFamily="49" charset="0"/>
                <a:cs typeface="Consolas" pitchFamily="49" charset="0"/>
              </a:rPr>
              <a:t>c)</a:t>
            </a:r>
            <a:endParaRPr lang="en-US" sz="1200" dirty="0" smtClean="0">
              <a:latin typeface="Consolas" pitchFamily="49" charset="0"/>
              <a:cs typeface="Consolas" pitchFamily="49" charset="0"/>
            </a:endParaRPr>
          </a:p>
          <a:p>
            <a:pPr marL="9935" algn="just"/>
            <a:r>
              <a:rPr lang="en-US" sz="1600" b="1" spc="-39" dirty="0" smtClean="0">
                <a:latin typeface="Microsoft Sans Serif" pitchFamily="34" charset="0"/>
                <a:cs typeface="Microsoft Sans Serif" pitchFamily="34" charset="0"/>
              </a:rPr>
              <a:t>7</a:t>
            </a:r>
            <a:endParaRPr lang="en-US" sz="1600" dirty="0" smtClean="0">
              <a:latin typeface="Microsoft Sans Serif" pitchFamily="34" charset="0"/>
              <a:cs typeface="Microsoft Sans Serif" pitchFamily="34" charset="0"/>
            </a:endParaRPr>
          </a:p>
          <a:p>
            <a:pPr marL="9935" marR="3974" algn="just">
              <a:lnSpc>
                <a:spcPct val="104200"/>
              </a:lnSpc>
            </a:pPr>
            <a:r>
              <a:rPr lang="en-US" sz="1200" dirty="0" err="1" smtClean="0">
                <a:latin typeface="Consolas" pitchFamily="49" charset="0"/>
                <a:cs typeface="Consolas" pitchFamily="49" charset="0"/>
              </a:rPr>
              <a:t>Ektoras</a:t>
            </a:r>
            <a:r>
              <a:rPr lang="en-US" sz="1200" spc="-43"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3" dirty="0" smtClean="0">
                <a:latin typeface="Consolas" pitchFamily="49" charset="0"/>
                <a:cs typeface="Consolas" pitchFamily="49" charset="0"/>
              </a:rPr>
              <a:t> </a:t>
            </a:r>
            <a:r>
              <a:rPr lang="en-US" sz="1200" spc="-8" dirty="0" smtClean="0">
                <a:latin typeface="Consolas" pitchFamily="49" charset="0"/>
                <a:cs typeface="Consolas" pitchFamily="49" charset="0"/>
              </a:rPr>
              <a:t>‘Programmer’</a:t>
            </a:r>
            <a:endParaRPr lang="el-GR" sz="1200" spc="-8" dirty="0" smtClean="0">
              <a:latin typeface="Consolas" pitchFamily="49" charset="0"/>
              <a:cs typeface="Consolas" pitchFamily="49" charset="0"/>
            </a:endParaRPr>
          </a:p>
          <a:p>
            <a:pPr marL="9935" marR="3974" algn="just">
              <a:lnSpc>
                <a:spcPct val="104200"/>
              </a:lnSpc>
            </a:pPr>
            <a:r>
              <a:rPr lang="en-US" sz="1200" dirty="0" smtClean="0">
                <a:latin typeface="Consolas" pitchFamily="49" charset="0"/>
                <a:cs typeface="Consolas" pitchFamily="49" charset="0"/>
              </a:rPr>
              <a:t>print</a:t>
            </a:r>
            <a:r>
              <a:rPr lang="en-US" sz="1200" spc="-47" dirty="0" smtClean="0">
                <a:latin typeface="Consolas" pitchFamily="49" charset="0"/>
                <a:cs typeface="Consolas" pitchFamily="49" charset="0"/>
              </a:rPr>
              <a:t> </a:t>
            </a:r>
            <a:r>
              <a:rPr lang="en-US" sz="1200" spc="-8" dirty="0" smtClean="0">
                <a:latin typeface="Consolas" pitchFamily="49" charset="0"/>
                <a:cs typeface="Consolas" pitchFamily="49" charset="0"/>
              </a:rPr>
              <a:t>(</a:t>
            </a:r>
            <a:r>
              <a:rPr lang="en-US" sz="1200" spc="-8" dirty="0" err="1" smtClean="0">
                <a:latin typeface="Consolas" pitchFamily="49" charset="0"/>
                <a:cs typeface="Consolas" pitchFamily="49" charset="0"/>
              </a:rPr>
              <a:t>Ektoras</a:t>
            </a:r>
            <a:r>
              <a:rPr lang="en-US" sz="1200" spc="-8" dirty="0" smtClean="0">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algn="ctr"/>
            <a:r>
              <a:rPr lang="el-GR" sz="2000" dirty="0" smtClean="0">
                <a:latin typeface="Microsoft Sans Serif" pitchFamily="34" charset="0"/>
                <a:cs typeface="Microsoft Sans Serif" pitchFamily="34" charset="0"/>
              </a:rPr>
              <a:t>Άσκηση 2</a:t>
            </a:r>
            <a:endParaRPr lang="el-GR" sz="2000" dirty="0">
              <a:latin typeface="Microsoft Sans Serif" pitchFamily="34" charset="0"/>
              <a:cs typeface="Microsoft Sans Serif"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400533"/>
            <a:ext cx="7275562" cy="2342434"/>
          </a:xfrm>
          <a:prstGeom prst="rect">
            <a:avLst/>
          </a:prstGeom>
        </p:spPr>
        <p:txBody>
          <a:bodyPr vert="horz" wrap="square" lIns="0" tIns="33780" rIns="0" bIns="0" rtlCol="0">
            <a:spAutoFit/>
          </a:bodyPr>
          <a:lstStyle/>
          <a:p>
            <a:pPr marL="9935" algn="just">
              <a:spcBef>
                <a:spcPts val="78"/>
              </a:spcBef>
            </a:pPr>
            <a:r>
              <a:rPr lang="en-US" sz="1600" b="1" spc="-39" dirty="0" smtClean="0">
                <a:latin typeface="Microsoft Sans Serif" pitchFamily="34" charset="0"/>
                <a:cs typeface="Microsoft Sans Serif" pitchFamily="34" charset="0"/>
              </a:rPr>
              <a:t>8</a:t>
            </a:r>
            <a:endParaRPr lang="en-US" sz="1600" dirty="0" smtClean="0">
              <a:latin typeface="Microsoft Sans Serif" pitchFamily="34" charset="0"/>
              <a:cs typeface="Microsoft Sans Serif" pitchFamily="34" charset="0"/>
            </a:endParaRPr>
          </a:p>
          <a:p>
            <a:pPr marL="9935" algn="just">
              <a:spcBef>
                <a:spcPts val="82"/>
              </a:spcBef>
            </a:pPr>
            <a:r>
              <a:rPr lang="en-US" sz="1200" dirty="0" err="1" smtClean="0">
                <a:latin typeface="Consolas" pitchFamily="49" charset="0"/>
                <a:cs typeface="Consolas" pitchFamily="49" charset="0"/>
              </a:rPr>
              <a:t>Ektoras</a:t>
            </a:r>
            <a:r>
              <a:rPr lang="en-US" sz="1200" spc="-59"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55"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Ektoras</a:t>
            </a:r>
            <a:r>
              <a:rPr lang="en-US" sz="1200" dirty="0" smtClean="0">
                <a:latin typeface="Consolas" pitchFamily="49" charset="0"/>
                <a:cs typeface="Consolas" pitchFamily="49" charset="0"/>
              </a:rPr>
              <a:t>«</a:t>
            </a:r>
            <a:endParaRPr lang="el-GR" sz="1200" spc="-59" dirty="0" smtClean="0">
              <a:latin typeface="Consolas" pitchFamily="49" charset="0"/>
              <a:cs typeface="Consolas" pitchFamily="49" charset="0"/>
            </a:endParaRPr>
          </a:p>
          <a:p>
            <a:pPr marL="9935" algn="just">
              <a:spcBef>
                <a:spcPts val="82"/>
              </a:spcBef>
            </a:pPr>
            <a:r>
              <a:rPr lang="en-US" sz="1200" dirty="0" smtClean="0">
                <a:latin typeface="Consolas" pitchFamily="49" charset="0"/>
                <a:cs typeface="Consolas" pitchFamily="49" charset="0"/>
              </a:rPr>
              <a:t>Nikos</a:t>
            </a:r>
            <a:r>
              <a:rPr lang="en-US" sz="1200" spc="-55"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55" dirty="0" smtClean="0">
                <a:latin typeface="Consolas" pitchFamily="49" charset="0"/>
                <a:cs typeface="Consolas" pitchFamily="49" charset="0"/>
              </a:rPr>
              <a:t> </a:t>
            </a:r>
            <a:r>
              <a:rPr lang="en-US" sz="1200" dirty="0" err="1" smtClean="0">
                <a:latin typeface="Consolas" pitchFamily="49" charset="0"/>
                <a:cs typeface="Consolas" pitchFamily="49" charset="0"/>
              </a:rPr>
              <a:t>Ektoras</a:t>
            </a:r>
            <a:endParaRPr lang="el-GR" sz="1200" spc="-59" dirty="0" smtClean="0">
              <a:latin typeface="Consolas" pitchFamily="49" charset="0"/>
              <a:cs typeface="Consolas" pitchFamily="49" charset="0"/>
            </a:endParaRPr>
          </a:p>
          <a:p>
            <a:pPr marL="9935" algn="just">
              <a:spcBef>
                <a:spcPts val="82"/>
              </a:spcBef>
            </a:pPr>
            <a:r>
              <a:rPr lang="en-US" sz="1200" dirty="0" smtClean="0">
                <a:latin typeface="Consolas" pitchFamily="49" charset="0"/>
                <a:cs typeface="Consolas" pitchFamily="49" charset="0"/>
              </a:rPr>
              <a:t>print</a:t>
            </a:r>
            <a:r>
              <a:rPr lang="en-US" sz="1200" spc="-55" dirty="0" smtClean="0">
                <a:latin typeface="Consolas" pitchFamily="49" charset="0"/>
                <a:cs typeface="Consolas" pitchFamily="49" charset="0"/>
              </a:rPr>
              <a:t> </a:t>
            </a:r>
            <a:r>
              <a:rPr lang="en-US" sz="1200" dirty="0" smtClean="0">
                <a:latin typeface="Consolas" pitchFamily="49" charset="0"/>
                <a:cs typeface="Consolas" pitchFamily="49" charset="0"/>
              </a:rPr>
              <a:t>(Nikos,</a:t>
            </a:r>
            <a:r>
              <a:rPr lang="en-US" sz="1200" spc="-55" dirty="0" smtClean="0">
                <a:latin typeface="Consolas" pitchFamily="49" charset="0"/>
                <a:cs typeface="Consolas" pitchFamily="49" charset="0"/>
              </a:rPr>
              <a:t> </a:t>
            </a:r>
            <a:r>
              <a:rPr lang="en-US" sz="1200" spc="-8" dirty="0" err="1" smtClean="0">
                <a:latin typeface="Consolas" pitchFamily="49" charset="0"/>
                <a:cs typeface="Consolas" pitchFamily="49" charset="0"/>
              </a:rPr>
              <a:t>Ektoras</a:t>
            </a:r>
            <a:r>
              <a:rPr lang="en-US" sz="1200" spc="-8" dirty="0" smtClean="0">
                <a:latin typeface="Consolas" pitchFamily="49" charset="0"/>
                <a:cs typeface="Consolas" pitchFamily="49" charset="0"/>
              </a:rPr>
              <a:t>)</a:t>
            </a:r>
            <a:endParaRPr lang="en-US" sz="1200" dirty="0" smtClean="0">
              <a:latin typeface="Consolas" pitchFamily="49" charset="0"/>
              <a:cs typeface="Consolas" pitchFamily="49" charset="0"/>
            </a:endParaRPr>
          </a:p>
          <a:p>
            <a:pPr marL="9935" algn="just">
              <a:spcBef>
                <a:spcPts val="4"/>
              </a:spcBef>
            </a:pPr>
            <a:r>
              <a:rPr lang="en-US" sz="1600" b="1" spc="-39" dirty="0" smtClean="0">
                <a:latin typeface="Microsoft Sans Serif" pitchFamily="34" charset="0"/>
                <a:cs typeface="Microsoft Sans Serif" pitchFamily="34" charset="0"/>
              </a:rPr>
              <a:t>9</a:t>
            </a:r>
            <a:endParaRPr lang="en-US" sz="1600" dirty="0" smtClean="0">
              <a:latin typeface="Microsoft Sans Serif" pitchFamily="34" charset="0"/>
              <a:cs typeface="Microsoft Sans Serif" pitchFamily="34" charset="0"/>
            </a:endParaRPr>
          </a:p>
          <a:p>
            <a:pPr marL="9935" algn="just">
              <a:lnSpc>
                <a:spcPts val="1924"/>
              </a:lnSpc>
              <a:spcBef>
                <a:spcPts val="23"/>
              </a:spcBef>
            </a:pPr>
            <a:r>
              <a:rPr lang="en-US" sz="1200" dirty="0" smtClean="0">
                <a:latin typeface="Consolas" pitchFamily="49" charset="0"/>
                <a:cs typeface="Consolas" pitchFamily="49" charset="0"/>
              </a:rPr>
              <a:t>x20</a:t>
            </a:r>
            <a:r>
              <a:rPr lang="en-US" sz="1200" spc="-8"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spc="-20" dirty="0" smtClean="0">
                <a:latin typeface="Consolas" pitchFamily="49" charset="0"/>
                <a:cs typeface="Consolas" pitchFamily="49" charset="0"/>
              </a:rPr>
              <a:t>20</a:t>
            </a:r>
            <a:endParaRPr lang="en-US" sz="1200" dirty="0" smtClean="0">
              <a:latin typeface="Consolas" pitchFamily="49" charset="0"/>
              <a:cs typeface="Consolas" pitchFamily="49" charset="0"/>
            </a:endParaRPr>
          </a:p>
          <a:p>
            <a:pPr marL="9935" algn="just">
              <a:lnSpc>
                <a:spcPts val="1850"/>
              </a:lnSpc>
            </a:pPr>
            <a:r>
              <a:rPr lang="en-US" sz="1200" dirty="0" smtClean="0">
                <a:latin typeface="Consolas" pitchFamily="49" charset="0"/>
                <a:cs typeface="Consolas" pitchFamily="49" charset="0"/>
              </a:rPr>
              <a:t>x21</a:t>
            </a:r>
            <a:r>
              <a:rPr lang="en-US" sz="1200" spc="-8"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x20</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2</a:t>
            </a:r>
            <a:r>
              <a:rPr lang="en-US" sz="1200" spc="-4"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4" dirty="0" smtClean="0">
                <a:latin typeface="Consolas" pitchFamily="49" charset="0"/>
                <a:cs typeface="Consolas" pitchFamily="49" charset="0"/>
              </a:rPr>
              <a:t> </a:t>
            </a:r>
            <a:r>
              <a:rPr lang="en-US" sz="1200" spc="-39" dirty="0" smtClean="0">
                <a:latin typeface="Consolas" pitchFamily="49" charset="0"/>
                <a:cs typeface="Consolas" pitchFamily="49" charset="0"/>
              </a:rPr>
              <a:t>1</a:t>
            </a:r>
            <a:endParaRPr lang="en-US" sz="1200" dirty="0" smtClean="0">
              <a:latin typeface="Consolas" pitchFamily="49" charset="0"/>
              <a:cs typeface="Consolas" pitchFamily="49" charset="0"/>
            </a:endParaRPr>
          </a:p>
          <a:p>
            <a:pPr marL="9935" algn="just">
              <a:lnSpc>
                <a:spcPts val="1893"/>
              </a:lnSpc>
            </a:pPr>
            <a:r>
              <a:rPr lang="en-US" sz="1200" dirty="0" smtClean="0">
                <a:latin typeface="Consolas" pitchFamily="49" charset="0"/>
                <a:cs typeface="Consolas" pitchFamily="49" charset="0"/>
              </a:rPr>
              <a:t>print</a:t>
            </a:r>
            <a:r>
              <a:rPr lang="en-US" sz="1200" spc="-43" dirty="0" smtClean="0">
                <a:latin typeface="Consolas" pitchFamily="49" charset="0"/>
                <a:cs typeface="Consolas" pitchFamily="49" charset="0"/>
              </a:rPr>
              <a:t> </a:t>
            </a:r>
            <a:r>
              <a:rPr lang="en-US" sz="1200" dirty="0" smtClean="0">
                <a:latin typeface="Consolas" pitchFamily="49" charset="0"/>
                <a:cs typeface="Consolas" pitchFamily="49" charset="0"/>
              </a:rPr>
              <a:t>(x20,</a:t>
            </a:r>
            <a:r>
              <a:rPr lang="en-US" sz="1200" spc="-39" dirty="0" smtClean="0">
                <a:latin typeface="Consolas" pitchFamily="49" charset="0"/>
                <a:cs typeface="Consolas" pitchFamily="49" charset="0"/>
              </a:rPr>
              <a:t> </a:t>
            </a:r>
            <a:r>
              <a:rPr lang="en-US" sz="1200" spc="-16" dirty="0" smtClean="0">
                <a:latin typeface="Consolas" pitchFamily="49" charset="0"/>
                <a:cs typeface="Consolas" pitchFamily="49" charset="0"/>
              </a:rPr>
              <a:t>x21)</a:t>
            </a:r>
            <a:endParaRPr lang="en-US" sz="1200" dirty="0" smtClean="0">
              <a:latin typeface="Consolas" pitchFamily="49" charset="0"/>
              <a:cs typeface="Consolas" pitchFamily="49" charset="0"/>
            </a:endParaRPr>
          </a:p>
          <a:p>
            <a:pPr marL="9935" algn="just"/>
            <a:r>
              <a:rPr lang="en-US" sz="1600" b="1" spc="-20" dirty="0" smtClean="0">
                <a:latin typeface="Microsoft Sans Serif" pitchFamily="34" charset="0"/>
                <a:cs typeface="Microsoft Sans Serif" pitchFamily="34" charset="0"/>
              </a:rPr>
              <a:t>10</a:t>
            </a:r>
            <a:endParaRPr lang="en-US" sz="1600" dirty="0" smtClean="0">
              <a:latin typeface="Microsoft Sans Serif" pitchFamily="34" charset="0"/>
              <a:cs typeface="Microsoft Sans Serif" pitchFamily="34" charset="0"/>
            </a:endParaRPr>
          </a:p>
          <a:p>
            <a:pPr marL="9935" algn="just">
              <a:spcBef>
                <a:spcPts val="23"/>
              </a:spcBef>
            </a:pPr>
            <a:r>
              <a:rPr lang="en-US" sz="1200" dirty="0" smtClean="0">
                <a:latin typeface="Consolas" pitchFamily="49" charset="0"/>
                <a:cs typeface="Consolas" pitchFamily="49" charset="0"/>
              </a:rPr>
              <a:t>print</a:t>
            </a:r>
            <a:r>
              <a:rPr lang="en-US" sz="1200" spc="-27"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n-US" sz="1200" spc="-27" dirty="0" smtClean="0">
                <a:latin typeface="Consolas" pitchFamily="49" charset="0"/>
                <a:cs typeface="Consolas" pitchFamily="49" charset="0"/>
              </a:rPr>
              <a:t> </a:t>
            </a:r>
            <a:r>
              <a:rPr lang="en-US" sz="1200" spc="-39" dirty="0" smtClean="0">
                <a:latin typeface="Consolas" pitchFamily="49" charset="0"/>
                <a:cs typeface="Consolas" pitchFamily="49" charset="0"/>
              </a:rPr>
              <a:t>5</a:t>
            </a:r>
            <a:endParaRPr lang="en-US" sz="12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algn="ctr"/>
            <a:r>
              <a:rPr lang="el-GR" sz="2000" dirty="0" smtClean="0">
                <a:latin typeface="Microsoft Sans Serif" pitchFamily="34" charset="0"/>
                <a:cs typeface="Microsoft Sans Serif" pitchFamily="34" charset="0"/>
              </a:rPr>
              <a:t>Άσκηση 2</a:t>
            </a:r>
            <a:endParaRPr lang="el-GR" sz="2000" dirty="0">
              <a:latin typeface="Microsoft Sans Serif" pitchFamily="34" charset="0"/>
              <a:cs typeface="Microsoft Sans Serif"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183807"/>
            <a:ext cx="7275562" cy="2775886"/>
          </a:xfrm>
          <a:prstGeom prst="rect">
            <a:avLst/>
          </a:prstGeom>
        </p:spPr>
        <p:txBody>
          <a:bodyPr vert="horz" wrap="square" lIns="0" tIns="33780" rIns="0" bIns="0" rtlCol="0">
            <a:spAutoFit/>
          </a:bodyPr>
          <a:lstStyle/>
          <a:p>
            <a:pPr marL="9935" marR="3974" algn="just">
              <a:spcBef>
                <a:spcPts val="567"/>
              </a:spcBef>
            </a:pPr>
            <a:r>
              <a:rPr lang="el-GR" sz="1600" dirty="0" smtClean="0">
                <a:latin typeface="Microsoft Sans Serif" pitchFamily="34" charset="0"/>
                <a:cs typeface="Microsoft Sans Serif" pitchFamily="34" charset="0"/>
              </a:rPr>
              <a:t>Να μετατραπούν σε εντολές εκχώρησης τιμής οι παρακάτω εκφράσεις (γράψτε μια εντολή = σε κάθε περίπτωση):</a:t>
            </a:r>
          </a:p>
          <a:p>
            <a:pPr marL="497754" indent="-205162" algn="just">
              <a:spcBef>
                <a:spcPts val="520"/>
              </a:spcBef>
              <a:buAutoNum type="arabicPeriod"/>
              <a:tabLst>
                <a:tab pos="497754" algn="l"/>
              </a:tabLst>
            </a:pPr>
            <a:r>
              <a:rPr lang="el-GR" sz="1600" dirty="0" smtClean="0">
                <a:latin typeface="Microsoft Sans Serif" pitchFamily="34" charset="0"/>
                <a:cs typeface="Microsoft Sans Serif" pitchFamily="34" charset="0"/>
              </a:rPr>
              <a:t>Η μεταβλητή Α έχει διπλάσια τιμή από τη μεταβλητή Β</a:t>
            </a:r>
          </a:p>
          <a:p>
            <a:pPr marL="497754" indent="-205162" algn="just">
              <a:spcBef>
                <a:spcPts val="669"/>
              </a:spcBef>
              <a:buAutoNum type="arabicPeriod"/>
              <a:tabLst>
                <a:tab pos="497754" algn="l"/>
              </a:tabLst>
            </a:pPr>
            <a:r>
              <a:rPr lang="el-GR" sz="1600" dirty="0" smtClean="0">
                <a:latin typeface="Microsoft Sans Serif" pitchFamily="34" charset="0"/>
                <a:cs typeface="Microsoft Sans Serif" pitchFamily="34" charset="0"/>
              </a:rPr>
              <a:t>Η μεταβλητή </a:t>
            </a:r>
            <a:r>
              <a:rPr lang="el-GR" sz="1600" dirty="0" err="1" smtClean="0">
                <a:latin typeface="Microsoft Sans Serif" pitchFamily="34" charset="0"/>
                <a:cs typeface="Microsoft Sans Serif" pitchFamily="34" charset="0"/>
              </a:rPr>
              <a:t>Average</a:t>
            </a:r>
            <a:r>
              <a:rPr lang="el-GR" sz="1600" dirty="0" smtClean="0">
                <a:latin typeface="Microsoft Sans Serif" pitchFamily="34" charset="0"/>
                <a:cs typeface="Microsoft Sans Serif" pitchFamily="34" charset="0"/>
              </a:rPr>
              <a:t> είναι ο μέσος όρος των Α, Β, C</a:t>
            </a:r>
          </a:p>
          <a:p>
            <a:pPr marL="497754" indent="-205162" algn="just">
              <a:spcBef>
                <a:spcPts val="786"/>
              </a:spcBef>
              <a:buAutoNum type="arabicPeriod"/>
              <a:tabLst>
                <a:tab pos="497754" algn="l"/>
              </a:tabLst>
            </a:pPr>
            <a:r>
              <a:rPr lang="el-GR" sz="1600" dirty="0" smtClean="0">
                <a:latin typeface="Microsoft Sans Serif" pitchFamily="34" charset="0"/>
                <a:cs typeface="Microsoft Sans Serif" pitchFamily="34" charset="0"/>
              </a:rPr>
              <a:t>Η μεταβλητή Β αυξάνεται κατά 2</a:t>
            </a:r>
          </a:p>
          <a:p>
            <a:pPr marL="497754" indent="-205162" algn="just">
              <a:spcBef>
                <a:spcPts val="786"/>
              </a:spcBef>
              <a:buAutoNum type="arabicPeriod"/>
              <a:tabLst>
                <a:tab pos="497754" algn="l"/>
              </a:tabLst>
            </a:pPr>
            <a:r>
              <a:rPr lang="el-GR" sz="1600" dirty="0" smtClean="0">
                <a:latin typeface="Microsoft Sans Serif" pitchFamily="34" charset="0"/>
                <a:cs typeface="Microsoft Sans Serif" pitchFamily="34" charset="0"/>
              </a:rPr>
              <a:t>Η μεταβλητή Κ μειώνεται κατά Α και Β</a:t>
            </a:r>
          </a:p>
          <a:p>
            <a:pPr marL="497754" indent="-205162" algn="just">
              <a:spcBef>
                <a:spcPts val="716"/>
              </a:spcBef>
              <a:buAutoNum type="arabicPeriod" startAt="5"/>
              <a:tabLst>
                <a:tab pos="497754" algn="l"/>
              </a:tabLst>
            </a:pPr>
            <a:r>
              <a:rPr lang="el-GR" sz="1600" dirty="0" smtClean="0">
                <a:latin typeface="Microsoft Sans Serif" pitchFamily="34" charset="0"/>
                <a:cs typeface="Microsoft Sans Serif" pitchFamily="34" charset="0"/>
              </a:rPr>
              <a:t>Η μεταβλητή Κ είναι το μισό του αθροίσματος των Α και Β</a:t>
            </a:r>
          </a:p>
          <a:p>
            <a:pPr marL="498251" marR="3974" indent="-205162" algn="just">
              <a:spcBef>
                <a:spcPts val="618"/>
              </a:spcBef>
              <a:buAutoNum type="arabicPeriod" startAt="5"/>
              <a:tabLst>
                <a:tab pos="546437" algn="l"/>
              </a:tabLst>
            </a:pPr>
            <a:r>
              <a:rPr lang="el-GR" sz="1600" dirty="0" smtClean="0">
                <a:latin typeface="Microsoft Sans Serif" pitchFamily="34" charset="0"/>
                <a:cs typeface="Microsoft Sans Serif" pitchFamily="34" charset="0"/>
              </a:rPr>
              <a:t>Η μεταβλητή P είναι το 15% της μεταβλητής </a:t>
            </a:r>
            <a:r>
              <a:rPr lang="el-GR" sz="1600" dirty="0" err="1" smtClean="0">
                <a:latin typeface="Microsoft Sans Serif" pitchFamily="34" charset="0"/>
                <a:cs typeface="Microsoft Sans Serif" pitchFamily="34" charset="0"/>
              </a:rPr>
              <a:t>Price</a:t>
            </a:r>
            <a:r>
              <a:rPr lang="el-GR" sz="1600" dirty="0" smtClean="0">
                <a:latin typeface="Microsoft Sans Serif" pitchFamily="34" charset="0"/>
                <a:cs typeface="Microsoft Sans Serif" pitchFamily="34" charset="0"/>
              </a:rPr>
              <a:t> </a:t>
            </a:r>
            <a:r>
              <a:rPr lang="el-GR" sz="1600" i="1" dirty="0" smtClean="0">
                <a:latin typeface="Microsoft Sans Serif" pitchFamily="34" charset="0"/>
                <a:cs typeface="Microsoft Sans Serif" pitchFamily="34" charset="0"/>
              </a:rPr>
              <a:t>(το 15% μπορεί να γραφεί 15/100)</a:t>
            </a:r>
            <a:endParaRPr lang="el-GR" sz="1600" dirty="0">
              <a:latin typeface="Microsoft Sans Serif" pitchFamily="34" charset="0"/>
              <a:cs typeface="Microsoft Sans Serif" pitchFamily="34"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3</a:t>
            </a:r>
            <a:endParaRPr lang="el-GR" sz="2000" dirty="0">
              <a:latin typeface="Microsoft Sans Serif" pitchFamily="34" charset="0"/>
              <a:cs typeface="Microsoft Sans Serif"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Βασικές ενσωματωμένες</a:t>
            </a:r>
            <a:r>
              <a:rPr lang="el-GR" sz="2000" dirty="0" smtClean="0">
                <a:latin typeface="Arial MT"/>
                <a:cs typeface="Arial MT"/>
              </a:rPr>
              <a:t> </a:t>
            </a:r>
            <a:r>
              <a:rPr lang="el-GR" sz="2000" dirty="0" smtClean="0"/>
              <a:t>συναρτήσεις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189321"/>
            <a:ext cx="7682263" cy="2887970"/>
          </a:xfrm>
        </p:spPr>
        <p:txBody>
          <a:bodyPr/>
          <a:lstStyle/>
          <a:p>
            <a:pPr marL="9935" algn="just">
              <a:spcBef>
                <a:spcPts val="943"/>
              </a:spcBef>
            </a:pPr>
            <a:r>
              <a:rPr lang="el-GR" sz="1600" dirty="0" smtClean="0">
                <a:latin typeface="Microsoft Sans Serif" pitchFamily="34" charset="0"/>
                <a:cs typeface="Microsoft Sans Serif" pitchFamily="34" charset="0"/>
              </a:rPr>
              <a:t>Η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έχει ενσωματωμένες συναρτήσεις για μετατροπή από έναν τύπο σε έναν άλλο:</a:t>
            </a:r>
          </a:p>
          <a:p>
            <a:pPr algn="just">
              <a:spcBef>
                <a:spcPts val="446"/>
              </a:spcBef>
            </a:pPr>
            <a:endParaRPr lang="el-GR" sz="1600" dirty="0" smtClean="0">
              <a:latin typeface="Microsoft Sans Serif" pitchFamily="34" charset="0"/>
              <a:cs typeface="Microsoft Sans Serif" pitchFamily="34" charset="0"/>
            </a:endParaRPr>
          </a:p>
          <a:p>
            <a:pPr marL="9935" algn="just"/>
            <a:r>
              <a:rPr lang="el-GR" sz="1600" b="1" dirty="0" err="1" smtClean="0">
                <a:latin typeface="Microsoft Sans Serif" pitchFamily="34" charset="0"/>
                <a:cs typeface="Microsoft Sans Serif" pitchFamily="34" charset="0"/>
              </a:rPr>
              <a:t>float</a:t>
            </a:r>
            <a:r>
              <a:rPr lang="el-GR" sz="1600" b="1" dirty="0" smtClean="0">
                <a:latin typeface="Microsoft Sans Serif" pitchFamily="34" charset="0"/>
                <a:cs typeface="Microsoft Sans Serif" pitchFamily="34" charset="0"/>
              </a:rPr>
              <a:t>(x)</a:t>
            </a:r>
            <a:r>
              <a:rPr lang="el-GR" sz="1600" dirty="0" smtClean="0">
                <a:latin typeface="Microsoft Sans Serif" pitchFamily="34" charset="0"/>
                <a:cs typeface="Microsoft Sans Serif" pitchFamily="34" charset="0"/>
              </a:rPr>
              <a:t>: μετατρέπει ακέραιους αριθμούς και συμβολοσειρές σε δεκαδικό αριθμό.</a:t>
            </a:r>
          </a:p>
          <a:p>
            <a:pPr algn="just">
              <a:spcBef>
                <a:spcPts val="548"/>
              </a:spcBef>
            </a:pPr>
            <a:endParaRPr lang="el-GR" sz="1600" dirty="0" smtClean="0">
              <a:latin typeface="Microsoft Sans Serif" pitchFamily="34" charset="0"/>
              <a:cs typeface="Microsoft Sans Serif" pitchFamily="34" charset="0"/>
            </a:endParaRPr>
          </a:p>
          <a:p>
            <a:pPr marL="9935" marR="3974" algn="just"/>
            <a:r>
              <a:rPr lang="el-GR" sz="1600" b="1" dirty="0" err="1" smtClean="0">
                <a:latin typeface="Microsoft Sans Serif" pitchFamily="34" charset="0"/>
                <a:cs typeface="Microsoft Sans Serif" pitchFamily="34" charset="0"/>
              </a:rPr>
              <a:t>int</a:t>
            </a:r>
            <a:r>
              <a:rPr lang="el-GR" sz="1600" b="1" dirty="0" smtClean="0">
                <a:latin typeface="Microsoft Sans Serif" pitchFamily="34" charset="0"/>
                <a:cs typeface="Microsoft Sans Serif" pitchFamily="34" charset="0"/>
              </a:rPr>
              <a:t>(x</a:t>
            </a:r>
            <a:r>
              <a:rPr lang="el-GR" sz="1600" b="1"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μετατρέπει δεκαδικούς </a:t>
            </a:r>
            <a:r>
              <a:rPr lang="el-GR" sz="1600" dirty="0" smtClean="0">
                <a:latin typeface="Microsoft Sans Serif" pitchFamily="34" charset="0"/>
                <a:cs typeface="Microsoft Sans Serif" pitchFamily="34" charset="0"/>
              </a:rPr>
              <a:t>(«κόβει» τα δεκαδικά ψηφία) και συμβολοσειρές(</a:t>
            </a:r>
            <a:r>
              <a:rPr lang="el-GR" sz="1600" dirty="0" err="1" smtClean="0">
                <a:latin typeface="Microsoft Sans Serif" pitchFamily="34" charset="0"/>
                <a:cs typeface="Microsoft Sans Serif" pitchFamily="34" charset="0"/>
              </a:rPr>
              <a:t>strings</a:t>
            </a:r>
            <a:r>
              <a:rPr lang="el-GR" sz="1600" dirty="0" smtClean="0">
                <a:latin typeface="Microsoft Sans Serif" pitchFamily="34" charset="0"/>
                <a:cs typeface="Microsoft Sans Serif" pitchFamily="34" charset="0"/>
              </a:rPr>
              <a:t>) σε ακέραιους αριθμούς</a:t>
            </a:r>
            <a:endParaRPr lang="en-US" sz="1600" dirty="0" smtClean="0">
              <a:latin typeface="Microsoft Sans Serif" pitchFamily="34" charset="0"/>
              <a:cs typeface="Microsoft Sans Serif" pitchFamily="34" charset="0"/>
            </a:endParaRPr>
          </a:p>
          <a:p>
            <a:pPr marL="9935" marR="3974" algn="just"/>
            <a:endParaRPr lang="en-US" sz="1600" dirty="0" smtClean="0">
              <a:latin typeface="Microsoft Sans Serif" pitchFamily="34" charset="0"/>
              <a:cs typeface="Microsoft Sans Serif" pitchFamily="34" charset="0"/>
            </a:endParaRPr>
          </a:p>
          <a:p>
            <a:pPr marL="9935" algn="just">
              <a:spcBef>
                <a:spcPts val="78"/>
              </a:spcBef>
            </a:pPr>
            <a:r>
              <a:rPr lang="el-GR" sz="1600" b="1" dirty="0" err="1" smtClean="0">
                <a:latin typeface="Microsoft Sans Serif" pitchFamily="34" charset="0"/>
                <a:cs typeface="Microsoft Sans Serif" pitchFamily="34" charset="0"/>
              </a:rPr>
              <a:t>str</a:t>
            </a:r>
            <a:r>
              <a:rPr lang="el-GR" sz="1600" b="1" dirty="0" smtClean="0">
                <a:latin typeface="Microsoft Sans Serif" pitchFamily="34" charset="0"/>
                <a:cs typeface="Microsoft Sans Serif" pitchFamily="34" charset="0"/>
              </a:rPr>
              <a:t>(n)</a:t>
            </a:r>
            <a:r>
              <a:rPr lang="el-GR" sz="1600" dirty="0" smtClean="0">
                <a:latin typeface="Microsoft Sans Serif" pitchFamily="34" charset="0"/>
                <a:cs typeface="Microsoft Sans Serif" pitchFamily="34" charset="0"/>
              </a:rPr>
              <a:t>: μετατρέπει αριθμούς σε συμβολοσειρές (</a:t>
            </a:r>
            <a:r>
              <a:rPr lang="el-GR" sz="1600" dirty="0" err="1" smtClean="0">
                <a:latin typeface="Microsoft Sans Serif" pitchFamily="34" charset="0"/>
                <a:cs typeface="Microsoft Sans Serif" pitchFamily="34" charset="0"/>
              </a:rPr>
              <a:t>string</a:t>
            </a:r>
            <a:r>
              <a:rPr lang="el-GR" sz="1600" dirty="0" smtClean="0">
                <a:latin typeface="Microsoft Sans Serif" pitchFamily="34" charset="0"/>
                <a:cs typeface="Microsoft Sans Serif" pitchFamily="34" charset="0"/>
              </a:rPr>
              <a:t>).</a:t>
            </a:r>
          </a:p>
          <a:p>
            <a:pPr algn="just">
              <a:spcBef>
                <a:spcPts val="446"/>
              </a:spcBef>
            </a:pPr>
            <a:endParaRPr lang="el-GR" sz="1600" dirty="0" smtClean="0">
              <a:latin typeface="Microsoft Sans Serif" pitchFamily="34" charset="0"/>
              <a:cs typeface="Microsoft Sans Serif" pitchFamily="34" charset="0"/>
            </a:endParaRPr>
          </a:p>
          <a:p>
            <a:pPr marL="9935" algn="just"/>
            <a:r>
              <a:rPr lang="el-GR" sz="1600" b="1" dirty="0" err="1" smtClean="0">
                <a:latin typeface="Microsoft Sans Serif" pitchFamily="34" charset="0"/>
                <a:cs typeface="Microsoft Sans Serif" pitchFamily="34" charset="0"/>
              </a:rPr>
              <a:t>round</a:t>
            </a:r>
            <a:r>
              <a:rPr lang="el-GR" sz="1600" b="1" dirty="0" smtClean="0">
                <a:latin typeface="Microsoft Sans Serif" pitchFamily="34" charset="0"/>
                <a:cs typeface="Microsoft Sans Serif" pitchFamily="34" charset="0"/>
              </a:rPr>
              <a:t>(n)</a:t>
            </a:r>
            <a:r>
              <a:rPr lang="el-GR" sz="1600" dirty="0" smtClean="0">
                <a:latin typeface="Microsoft Sans Serif" pitchFamily="34" charset="0"/>
                <a:cs typeface="Microsoft Sans Serif" pitchFamily="34" charset="0"/>
              </a:rPr>
              <a:t>: στρογγυλοποιεί δεκαδικούς αριθμούς.</a:t>
            </a:r>
            <a:endParaRPr lang="el-GR" sz="1600" dirty="0">
              <a:latin typeface="Microsoft Sans Serif" pitchFamily="34" charset="0"/>
              <a:cs typeface="Microsoft Sans Serif"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Εξωτερικές βιβλιοθήκες</a:t>
            </a:r>
            <a:r>
              <a:rPr lang="en-US" sz="2000" dirty="0" smtClean="0"/>
              <a:t> </a:t>
            </a:r>
            <a:r>
              <a:rPr lang="el-GR" sz="2000" dirty="0" smtClean="0">
                <a:latin typeface="Microsoft Sans Serif" pitchFamily="34" charset="0"/>
                <a:cs typeface="Microsoft Sans Serif" pitchFamily="34" charset="0"/>
              </a:rPr>
              <a:t>(</a:t>
            </a:r>
            <a:r>
              <a:rPr lang="el-GR" sz="2000" dirty="0" err="1" smtClean="0">
                <a:latin typeface="Microsoft Sans Serif" pitchFamily="34" charset="0"/>
                <a:cs typeface="Microsoft Sans Serif" pitchFamily="34" charset="0"/>
              </a:rPr>
              <a:t>modules</a:t>
            </a:r>
            <a:r>
              <a:rPr lang="el-GR" sz="2000" dirty="0" smtClean="0">
                <a:latin typeface="Microsoft Sans Serif" pitchFamily="34" charset="0"/>
                <a:cs typeface="Microsoft Sans Serif" pitchFamily="34" charset="0"/>
              </a:rPr>
              <a:t>)</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22553"/>
            <a:ext cx="7682263" cy="3498394"/>
          </a:xfrm>
        </p:spPr>
        <p:txBody>
          <a:bodyPr numCol="1"/>
          <a:lstStyle/>
          <a:p>
            <a:pPr marL="9935" marR="272722" algn="just">
              <a:spcBef>
                <a:spcPts val="1052"/>
              </a:spcBef>
            </a:pPr>
            <a:r>
              <a:rPr lang="el-GR" sz="1600" dirty="0" smtClean="0">
                <a:latin typeface="Microsoft Sans Serif" pitchFamily="34" charset="0"/>
                <a:cs typeface="Microsoft Sans Serif" pitchFamily="34" charset="0"/>
              </a:rPr>
              <a:t>Εκτός από τις ενσωματωμένες συναρτήσεις οι οποίες περιλαμβάνονται στη γλώσσα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μπορεί κανείς να βρει πληθώρα εξωτερικών βιβλιοθηκών (</a:t>
            </a:r>
            <a:r>
              <a:rPr lang="el-GR" sz="1600" dirty="0" err="1" smtClean="0">
                <a:latin typeface="Microsoft Sans Serif" pitchFamily="34" charset="0"/>
                <a:cs typeface="Microsoft Sans Serif" pitchFamily="34" charset="0"/>
              </a:rPr>
              <a:t>modules</a:t>
            </a:r>
            <a:r>
              <a:rPr lang="el-GR" sz="1600" dirty="0" smtClean="0">
                <a:latin typeface="Microsoft Sans Serif" pitchFamily="34" charset="0"/>
                <a:cs typeface="Microsoft Sans Serif" pitchFamily="34" charset="0"/>
              </a:rPr>
              <a:t>) στους διαδικτυακούς τόπους υποστήριξης της γλώσσας.</a:t>
            </a:r>
          </a:p>
          <a:p>
            <a:pPr marL="9935" marR="3974" algn="just">
              <a:spcBef>
                <a:spcPts val="356"/>
              </a:spcBef>
            </a:pPr>
            <a:r>
              <a:rPr lang="el-GR" sz="1600" dirty="0" smtClean="0">
                <a:latin typeface="Microsoft Sans Serif" pitchFamily="34" charset="0"/>
                <a:cs typeface="Microsoft Sans Serif" pitchFamily="34" charset="0"/>
              </a:rPr>
              <a:t>Μια βιβλιοθήκη είναι ένα αρχείο το οποίο περιέχει μια </a:t>
            </a:r>
            <a:r>
              <a:rPr lang="el-GR" sz="1600" b="1" dirty="0" smtClean="0">
                <a:latin typeface="Microsoft Sans Serif" pitchFamily="34" charset="0"/>
                <a:cs typeface="Microsoft Sans Serif" pitchFamily="34" charset="0"/>
              </a:rPr>
              <a:t>συλλογή από σχετικές συναρτήσεις</a:t>
            </a:r>
            <a:r>
              <a:rPr lang="el-GR" sz="1600" dirty="0" smtClean="0">
                <a:latin typeface="Microsoft Sans Serif" pitchFamily="34" charset="0"/>
                <a:cs typeface="Microsoft Sans Serif" pitchFamily="34" charset="0"/>
              </a:rPr>
              <a:t>. Ενδεικτικά, μπορούν να αναφερθούν: η βιβλιοθήκη</a:t>
            </a:r>
            <a:r>
              <a:rPr lang="en-US" sz="1600"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math</a:t>
            </a:r>
            <a:r>
              <a:rPr lang="el-GR" sz="1600" dirty="0" smtClean="0">
                <a:latin typeface="Microsoft Sans Serif" pitchFamily="34" charset="0"/>
                <a:cs typeface="Microsoft Sans Serif" pitchFamily="34" charset="0"/>
              </a:rPr>
              <a:t>, η βιβλιοθήκη </a:t>
            </a:r>
            <a:r>
              <a:rPr lang="en-US" sz="1600" b="1" dirty="0" smtClean="0">
                <a:latin typeface="Microsoft Sans Serif" pitchFamily="34" charset="0"/>
                <a:cs typeface="Microsoft Sans Serif" pitchFamily="34" charset="0"/>
              </a:rPr>
              <a:t>random</a:t>
            </a:r>
            <a:r>
              <a:rPr lang="el-GR" sz="1600" dirty="0" smtClean="0">
                <a:latin typeface="Microsoft Sans Serif" pitchFamily="34" charset="0"/>
                <a:cs typeface="Microsoft Sans Serif" pitchFamily="34" charset="0"/>
              </a:rPr>
              <a:t> και η βιβλιοθήκη </a:t>
            </a:r>
            <a:r>
              <a:rPr lang="en-US" sz="1600" b="1" dirty="0" smtClean="0">
                <a:latin typeface="Microsoft Sans Serif" pitchFamily="34" charset="0"/>
                <a:cs typeface="Microsoft Sans Serif" pitchFamily="34" charset="0"/>
              </a:rPr>
              <a:t>turtle</a:t>
            </a:r>
            <a:r>
              <a:rPr lang="el-GR" sz="1600" dirty="0" smtClean="0">
                <a:latin typeface="Microsoft Sans Serif" pitchFamily="34" charset="0"/>
                <a:cs typeface="Microsoft Sans Serif" pitchFamily="34" charset="0"/>
              </a:rPr>
              <a:t>. Οι βιβλιοθήκες αυτές για να χρησιμοποιηθούν, θα πρέπει πρώτα να εισαχθούν στο πρόγραμμά μας. Η εισαγωγή αυτή γίνεται με την </a:t>
            </a:r>
            <a:r>
              <a:rPr lang="el-GR" sz="1600" b="1" dirty="0" smtClean="0">
                <a:latin typeface="Microsoft Sans Serif" pitchFamily="34" charset="0"/>
                <a:cs typeface="Microsoft Sans Serif" pitchFamily="34" charset="0"/>
              </a:rPr>
              <a:t>εντολή </a:t>
            </a:r>
            <a:r>
              <a:rPr lang="el-GR" sz="1600" b="1" dirty="0" err="1" smtClean="0">
                <a:latin typeface="Microsoft Sans Serif" pitchFamily="34" charset="0"/>
                <a:cs typeface="Microsoft Sans Serif" pitchFamily="34" charset="0"/>
              </a:rPr>
              <a:t>import</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marR="377041" algn="just">
              <a:spcBef>
                <a:spcPts val="4"/>
              </a:spcBef>
            </a:pPr>
            <a:r>
              <a:rPr lang="el-GR" sz="1600" dirty="0" smtClean="0">
                <a:latin typeface="Microsoft Sans Serif" pitchFamily="34" charset="0"/>
                <a:cs typeface="Microsoft Sans Serif" pitchFamily="34" charset="0"/>
              </a:rPr>
              <a:t>Για παράδειγμα, προκειμένου να χρησιμοποιήσουμε μαθηματικές συναρτήσεις σε ένα πρόγραμμα, θα πρέπει μία από τις αρχικές εντολές του προγράμματός μας να είναι: </a:t>
            </a:r>
            <a:r>
              <a:rPr lang="el-GR" sz="1600" dirty="0" err="1" smtClean="0">
                <a:latin typeface="Microsoft Sans Serif" pitchFamily="34" charset="0"/>
                <a:cs typeface="Microsoft Sans Serif" pitchFamily="34" charset="0"/>
              </a:rPr>
              <a:t>import</a:t>
            </a:r>
            <a:r>
              <a:rPr lang="el-GR" sz="1600"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math</a:t>
            </a:r>
            <a:r>
              <a:rPr lang="el-GR" sz="1600" dirty="0" smtClean="0">
                <a:latin typeface="Microsoft Sans Serif" pitchFamily="34" charset="0"/>
                <a:cs typeface="Microsoft Sans Serif" pitchFamily="34" charset="0"/>
              </a:rPr>
              <a:t>.</a:t>
            </a:r>
          </a:p>
          <a:p>
            <a:pPr marL="9935" marR="192246" algn="just"/>
            <a:r>
              <a:rPr lang="el-GR" sz="1600" dirty="0" smtClean="0">
                <a:latin typeface="Microsoft Sans Serif" pitchFamily="34" charset="0"/>
                <a:cs typeface="Microsoft Sans Serif" pitchFamily="34" charset="0"/>
              </a:rPr>
              <a:t>Για να έχουμε πρόσβαση σε μια από τις συναρτήσεις, θα πρέπει να δηλώσουμε το όνομα της μονάδας και το όνομα της συνάρτησης, χωρισμένα με μια τελεία, μορφή που ονομάζεται συμβολισμός με τελεία (</a:t>
            </a:r>
            <a:r>
              <a:rPr lang="el-GR" sz="1600" dirty="0" err="1" smtClean="0">
                <a:latin typeface="Microsoft Sans Serif" pitchFamily="34" charset="0"/>
                <a:cs typeface="Microsoft Sans Serif" pitchFamily="34" charset="0"/>
              </a:rPr>
              <a:t>dot</a:t>
            </a:r>
            <a:r>
              <a:rPr lang="el-GR" sz="1600" dirty="0" smtClean="0">
                <a:latin typeface="Microsoft Sans Serif" pitchFamily="34" charset="0"/>
                <a:cs typeface="Microsoft Sans Serif" pitchFamily="34" charset="0"/>
              </a:rPr>
              <a:t> </a:t>
            </a:r>
            <a:r>
              <a:rPr lang="el-GR" sz="1600" dirty="0" err="1" smtClean="0">
                <a:latin typeface="Microsoft Sans Serif" pitchFamily="34" charset="0"/>
                <a:cs typeface="Microsoft Sans Serif" pitchFamily="34" charset="0"/>
              </a:rPr>
              <a:t>notation</a:t>
            </a:r>
            <a:r>
              <a:rPr lang="el-GR" sz="1600" dirty="0" smtClean="0">
                <a:latin typeface="Microsoft Sans Serif" pitchFamily="34" charset="0"/>
                <a:cs typeface="Microsoft Sans Serif" pitchFamily="34" charset="0"/>
              </a:rPr>
              <a:t>)</a:t>
            </a:r>
            <a:endParaRPr lang="el-GR" sz="1600" dirty="0">
              <a:latin typeface="Microsoft Sans Serif" pitchFamily="34" charset="0"/>
              <a:cs typeface="Microsoft Sans Serif"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Εξωτερικές βιβλιοθήκες – Η βιβλιοθήκη </a:t>
            </a:r>
            <a:r>
              <a:rPr lang="en-US" sz="2000" dirty="0" smtClean="0"/>
              <a:t>math</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608666"/>
            <a:ext cx="7682263" cy="1926168"/>
          </a:xfrm>
        </p:spPr>
        <p:txBody>
          <a:bodyPr/>
          <a:lstStyle/>
          <a:p>
            <a:pPr marL="9935" algn="just"/>
            <a:r>
              <a:rPr lang="el-GR" sz="1600" dirty="0" smtClean="0"/>
              <a:t>Παράδειγμα </a:t>
            </a:r>
            <a:r>
              <a:rPr lang="el-GR" sz="1600" dirty="0" smtClean="0"/>
              <a:t>συνάρτησης για την τετραγωνική ρίζα</a:t>
            </a:r>
            <a:r>
              <a:rPr lang="el-GR" sz="1600" dirty="0" smtClean="0">
                <a:latin typeface="Arial MT"/>
                <a:cs typeface="Arial MT"/>
              </a:rPr>
              <a:t>, </a:t>
            </a:r>
            <a:r>
              <a:rPr lang="el-GR" sz="1600" dirty="0" err="1" smtClean="0">
                <a:latin typeface="Arial MT"/>
                <a:cs typeface="Arial MT"/>
              </a:rPr>
              <a:t>sqrt</a:t>
            </a:r>
            <a:r>
              <a:rPr lang="el-GR" sz="1600" dirty="0" smtClean="0">
                <a:latin typeface="Arial MT"/>
                <a:cs typeface="Arial MT"/>
              </a:rPr>
              <a:t>().</a:t>
            </a:r>
          </a:p>
          <a:p>
            <a:pPr marL="9935" algn="just"/>
            <a:endParaRPr lang="el-GR" sz="1600" dirty="0" smtClean="0">
              <a:latin typeface="Arial MT"/>
              <a:cs typeface="Arial MT"/>
            </a:endParaRPr>
          </a:p>
          <a:p>
            <a:pPr marL="9935" algn="just"/>
            <a:r>
              <a:rPr lang="el-GR" b="1" dirty="0" err="1" smtClean="0">
                <a:latin typeface="Consolas" pitchFamily="49" charset="0"/>
                <a:cs typeface="Consolas" pitchFamily="49" charset="0"/>
              </a:rPr>
              <a:t>import</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math</a:t>
            </a:r>
            <a:endParaRPr lang="en-US" b="1" dirty="0" smtClean="0">
              <a:latin typeface="Consolas" pitchFamily="49" charset="0"/>
              <a:cs typeface="Consolas" pitchFamily="49" charset="0"/>
            </a:endParaRPr>
          </a:p>
          <a:p>
            <a:pPr marL="9935" algn="just">
              <a:spcBef>
                <a:spcPts val="266"/>
              </a:spcBef>
            </a:pPr>
            <a:r>
              <a:rPr lang="el-GR" dirty="0" err="1" smtClean="0">
                <a:latin typeface="Consolas" pitchFamily="49" charset="0"/>
                <a:cs typeface="Consolas" pitchFamily="49" charset="0"/>
              </a:rPr>
              <a:t>riza</a:t>
            </a:r>
            <a:r>
              <a:rPr lang="el-GR" dirty="0" smtClean="0">
                <a:latin typeface="Consolas" pitchFamily="49" charset="0"/>
                <a:cs typeface="Consolas" pitchFamily="49" charset="0"/>
              </a:rPr>
              <a:t> = </a:t>
            </a:r>
            <a:r>
              <a:rPr lang="el-GR" b="1" dirty="0" err="1" smtClean="0">
                <a:latin typeface="Consolas" pitchFamily="49" charset="0"/>
                <a:cs typeface="Consolas" pitchFamily="49" charset="0"/>
              </a:rPr>
              <a:t>math.sqrt</a:t>
            </a:r>
            <a:r>
              <a:rPr lang="el-GR" b="1" dirty="0" smtClean="0">
                <a:latin typeface="Consolas" pitchFamily="49" charset="0"/>
                <a:cs typeface="Consolas" pitchFamily="49" charset="0"/>
              </a:rPr>
              <a:t>(2)</a:t>
            </a:r>
            <a:endParaRPr lang="el-GR" dirty="0" smtClean="0">
              <a:latin typeface="Consolas" pitchFamily="49" charset="0"/>
              <a:cs typeface="Consolas" pitchFamily="49" charset="0"/>
            </a:endParaRPr>
          </a:p>
          <a:p>
            <a:pPr marL="9935" algn="just">
              <a:spcBef>
                <a:spcPts val="188"/>
              </a:spcBef>
            </a:pPr>
            <a:r>
              <a:rPr lang="el-GR" dirty="0" err="1" smtClean="0">
                <a:latin typeface="Consolas" pitchFamily="49" charset="0"/>
                <a:cs typeface="Consolas" pitchFamily="49" charset="0"/>
              </a:rPr>
              <a:t>print</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riza</a:t>
            </a:r>
            <a:r>
              <a:rPr lang="el-GR" dirty="0" smtClean="0">
                <a:latin typeface="Consolas" pitchFamily="49" charset="0"/>
                <a:cs typeface="Consolas" pitchFamily="49" charset="0"/>
              </a:rPr>
              <a:t> # 1.41421356237</a:t>
            </a:r>
          </a:p>
          <a:p>
            <a:pPr marL="9935" algn="just">
              <a:spcBef>
                <a:spcPts val="188"/>
              </a:spcBef>
            </a:pPr>
            <a:r>
              <a:rPr lang="el-GR" b="1" dirty="0" err="1" smtClean="0">
                <a:latin typeface="Consolas" pitchFamily="49" charset="0"/>
                <a:cs typeface="Consolas" pitchFamily="49" charset="0"/>
              </a:rPr>
              <a:t>math.sqrt</a:t>
            </a:r>
            <a:r>
              <a:rPr lang="el-GR" b="1" dirty="0" smtClean="0">
                <a:latin typeface="Consolas" pitchFamily="49" charset="0"/>
                <a:cs typeface="Consolas" pitchFamily="49" charset="0"/>
              </a:rPr>
              <a:t>(3) </a:t>
            </a:r>
            <a:r>
              <a:rPr lang="el-GR" dirty="0" smtClean="0">
                <a:latin typeface="Consolas" pitchFamily="49" charset="0"/>
                <a:cs typeface="Consolas" pitchFamily="49" charset="0"/>
              </a:rPr>
              <a:t># 1.7320508075688772</a:t>
            </a:r>
          </a:p>
          <a:p>
            <a:pPr marL="9935" algn="just">
              <a:spcBef>
                <a:spcPts val="188"/>
              </a:spcBef>
            </a:pPr>
            <a:r>
              <a:rPr lang="el-GR" dirty="0" smtClean="0">
                <a:latin typeface="Consolas" pitchFamily="49" charset="0"/>
                <a:cs typeface="Consolas" pitchFamily="49" charset="0"/>
              </a:rPr>
              <a:t>x = </a:t>
            </a:r>
            <a:r>
              <a:rPr lang="el-GR" b="1" dirty="0" err="1" smtClean="0">
                <a:latin typeface="Consolas" pitchFamily="49" charset="0"/>
                <a:cs typeface="Consolas" pitchFamily="49" charset="0"/>
              </a:rPr>
              <a:t>math.pi</a:t>
            </a:r>
            <a:endParaRPr lang="el-GR" dirty="0" smtClean="0">
              <a:latin typeface="Consolas" pitchFamily="49" charset="0"/>
              <a:cs typeface="Consolas" pitchFamily="49" charset="0"/>
            </a:endParaRPr>
          </a:p>
          <a:p>
            <a:pPr marL="9935" algn="just">
              <a:spcBef>
                <a:spcPts val="188"/>
              </a:spcBef>
            </a:pPr>
            <a:r>
              <a:rPr lang="el-GR" dirty="0" err="1" smtClean="0">
                <a:latin typeface="Consolas" pitchFamily="49" charset="0"/>
                <a:cs typeface="Consolas" pitchFamily="49" charset="0"/>
              </a:rPr>
              <a:t>print</a:t>
            </a:r>
            <a:r>
              <a:rPr lang="el-GR" dirty="0" smtClean="0">
                <a:latin typeface="Consolas" pitchFamily="49" charset="0"/>
                <a:cs typeface="Consolas" pitchFamily="49" charset="0"/>
              </a:rPr>
              <a:t> x # 3.14159265359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34219" y="1590329"/>
            <a:ext cx="7275562" cy="1639678"/>
          </a:xfrm>
          <a:prstGeom prst="rect">
            <a:avLst/>
          </a:prstGeom>
        </p:spPr>
        <p:txBody>
          <a:bodyPr vert="horz" wrap="square" lIns="0" tIns="33780" rIns="0" bIns="0" rtlCol="0">
            <a:spAutoFit/>
          </a:bodyPr>
          <a:lstStyle/>
          <a:p>
            <a:pPr marL="476890" indent="-198704" algn="just">
              <a:spcBef>
                <a:spcPts val="266"/>
              </a:spcBef>
              <a:buFont typeface="Arial MT"/>
              <a:buAutoNum type="arabicPeriod"/>
              <a:tabLst>
                <a:tab pos="476890" algn="l"/>
              </a:tabLst>
            </a:pPr>
            <a:r>
              <a:rPr sz="1600" dirty="0">
                <a:latin typeface="Microsoft Sans Serif" pitchFamily="34" charset="0"/>
                <a:cs typeface="Microsoft Sans Serif" pitchFamily="34" charset="0"/>
              </a:rPr>
              <a:t>Αριθμητικός</a:t>
            </a:r>
          </a:p>
          <a:p>
            <a:pPr marL="1013391" lvl="1" indent="-198704" algn="just">
              <a:spcBef>
                <a:spcPts val="188"/>
              </a:spcBef>
              <a:buFont typeface="Arial MT"/>
              <a:buAutoNum type="alphaLcPeriod"/>
              <a:tabLst>
                <a:tab pos="1013391" algn="l"/>
              </a:tabLst>
            </a:pPr>
            <a:r>
              <a:rPr sz="1600" dirty="0">
                <a:latin typeface="Microsoft Sans Serif" pitchFamily="34" charset="0"/>
                <a:cs typeface="Microsoft Sans Serif" pitchFamily="34" charset="0"/>
              </a:rPr>
              <a:t>Ακέραιοι (integer) π.χ.:24</a:t>
            </a:r>
          </a:p>
          <a:p>
            <a:pPr marL="1013391" lvl="1" indent="-198704" algn="just">
              <a:spcBef>
                <a:spcPts val="188"/>
              </a:spcBef>
              <a:buFont typeface="Arial MT"/>
              <a:buAutoNum type="alphaLcPeriod"/>
              <a:tabLst>
                <a:tab pos="1013391" algn="l"/>
              </a:tabLst>
            </a:pPr>
            <a:r>
              <a:rPr sz="1600" dirty="0">
                <a:latin typeface="Microsoft Sans Serif" pitchFamily="34" charset="0"/>
                <a:cs typeface="Microsoft Sans Serif" pitchFamily="34" charset="0"/>
              </a:rPr>
              <a:t>Αριθμοί κινητής υποδιαστολής (floating point) π.χ.: 24.43, 5.0</a:t>
            </a:r>
          </a:p>
          <a:p>
            <a:pPr marL="476890" indent="-198704" algn="just">
              <a:spcBef>
                <a:spcPts val="188"/>
              </a:spcBef>
              <a:buFont typeface="Arial MT"/>
              <a:buAutoNum type="arabicPeriod"/>
              <a:tabLst>
                <a:tab pos="476890" algn="l"/>
              </a:tabLst>
            </a:pPr>
            <a:r>
              <a:rPr sz="1600" dirty="0">
                <a:latin typeface="Microsoft Sans Serif" pitchFamily="34" charset="0"/>
                <a:cs typeface="Microsoft Sans Serif" pitchFamily="34" charset="0"/>
              </a:rPr>
              <a:t>Λογικός (boolean) τιμές: True ή False</a:t>
            </a:r>
          </a:p>
          <a:p>
            <a:pPr marL="476890" indent="-198704" algn="just">
              <a:spcBef>
                <a:spcPts val="188"/>
              </a:spcBef>
              <a:buFont typeface="Arial MT"/>
              <a:buAutoNum type="arabicPeriod"/>
              <a:tabLst>
                <a:tab pos="476890" algn="l"/>
              </a:tabLst>
            </a:pPr>
            <a:r>
              <a:rPr sz="1600" dirty="0">
                <a:latin typeface="Microsoft Sans Serif" pitchFamily="34" charset="0"/>
                <a:cs typeface="Microsoft Sans Serif" pitchFamily="34" charset="0"/>
              </a:rPr>
              <a:t>Χαρακτήρας (character)</a:t>
            </a:r>
          </a:p>
          <a:p>
            <a:pPr marL="476890" indent="-198704" algn="just">
              <a:spcBef>
                <a:spcPts val="188"/>
              </a:spcBef>
              <a:buFont typeface="Arial MT"/>
              <a:buAutoNum type="arabicPeriod"/>
              <a:tabLst>
                <a:tab pos="476890" algn="l"/>
              </a:tabLst>
            </a:pPr>
            <a:r>
              <a:rPr sz="1600" dirty="0">
                <a:latin typeface="Microsoft Sans Serif" pitchFamily="34" charset="0"/>
                <a:cs typeface="Microsoft Sans Serif" pitchFamily="34" charset="0"/>
              </a:rPr>
              <a:t>Συμβολοσειρές ή αλφαριθμητικά (strings) π.χ.: ‘Γρηγόρης’, ”Christos</a:t>
            </a:r>
            <a:r>
              <a:rPr sz="1600" dirty="0" smtClean="0">
                <a:latin typeface="Microsoft Sans Serif" pitchFamily="34" charset="0"/>
                <a:cs typeface="Microsoft Sans Serif" pitchFamily="34" charset="0"/>
              </a:rPr>
              <a:t>”</a:t>
            </a:r>
            <a:endParaRPr sz="1600" dirty="0">
              <a:latin typeface="Microsoft Sans Serif" pitchFamily="34" charset="0"/>
              <a:cs typeface="Microsoft Sans Serif" pitchFamily="34" charset="0"/>
            </a:endParaRPr>
          </a:p>
        </p:txBody>
      </p:sp>
      <p:sp>
        <p:nvSpPr>
          <p:cNvPr id="4" name="3 - Τίτλος"/>
          <p:cNvSpPr>
            <a:spLocks noGrp="1"/>
          </p:cNvSpPr>
          <p:nvPr>
            <p:ph type="title"/>
          </p:nvPr>
        </p:nvSpPr>
        <p:spPr>
          <a:xfrm>
            <a:off x="1315943" y="289106"/>
            <a:ext cx="6512114" cy="307777"/>
          </a:xfrm>
        </p:spPr>
        <p:txBody>
          <a:bodyPr/>
          <a:lstStyle/>
          <a:p>
            <a:pPr algn="ctr"/>
            <a:r>
              <a:rPr lang="el-GR" sz="2000" dirty="0" smtClean="0"/>
              <a:t>Απλοί τύποι δεδομένων στην </a:t>
            </a:r>
            <a:r>
              <a:rPr lang="el-GR" sz="2000" dirty="0" err="1" smtClean="0"/>
              <a:t>Python</a:t>
            </a:r>
            <a:r>
              <a:rPr lang="el-GR" sz="2000" dirty="0" smtClean="0"/>
              <a:t> (</a:t>
            </a:r>
            <a:r>
              <a:rPr lang="el-GR" sz="2000" dirty="0" err="1" smtClean="0"/>
              <a:t>Simple</a:t>
            </a:r>
            <a:r>
              <a:rPr lang="el-GR" sz="2000" dirty="0" smtClean="0"/>
              <a:t> </a:t>
            </a:r>
            <a:r>
              <a:rPr lang="el-GR" sz="2000" dirty="0" err="1" smtClean="0"/>
              <a:t>data</a:t>
            </a:r>
            <a:r>
              <a:rPr lang="el-GR" sz="2000" dirty="0" smtClean="0"/>
              <a:t> </a:t>
            </a:r>
            <a:r>
              <a:rPr lang="el-GR" sz="2000" dirty="0" err="1" smtClean="0"/>
              <a:t>types</a:t>
            </a:r>
            <a:r>
              <a:rPr lang="el-GR" sz="2000" dirty="0" smtClean="0"/>
              <a:t>)</a:t>
            </a:r>
            <a:endParaRPr lang="el-G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Εξωτερικές βιβλιοθήκες – Η βιβλιοθήκη </a:t>
            </a:r>
            <a:r>
              <a:rPr lang="en-US" sz="2000" dirty="0" smtClean="0"/>
              <a:t>random</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216251"/>
            <a:ext cx="7682263" cy="2710999"/>
          </a:xfrm>
        </p:spPr>
        <p:txBody>
          <a:bodyPr/>
          <a:lstStyle/>
          <a:p>
            <a:pPr marL="9935" algn="just">
              <a:spcBef>
                <a:spcPts val="1596"/>
              </a:spcBef>
            </a:pPr>
            <a:r>
              <a:rPr lang="el-GR" sz="1600" dirty="0" smtClean="0">
                <a:latin typeface="Microsoft Sans Serif" pitchFamily="34" charset="0"/>
                <a:cs typeface="Microsoft Sans Serif" pitchFamily="34" charset="0"/>
              </a:rPr>
              <a:t>Παράδειγμα </a:t>
            </a:r>
            <a:r>
              <a:rPr lang="el-GR" sz="1600" dirty="0" smtClean="0">
                <a:latin typeface="Microsoft Sans Serif" pitchFamily="34" charset="0"/>
                <a:cs typeface="Microsoft Sans Serif" pitchFamily="34" charset="0"/>
              </a:rPr>
              <a:t>συνάρτησης για την παραγωγή τυχαίων αριθμών</a:t>
            </a:r>
            <a:endParaRPr lang="en-US" sz="1600" dirty="0" smtClean="0">
              <a:latin typeface="Microsoft Sans Serif" pitchFamily="34" charset="0"/>
              <a:cs typeface="Microsoft Sans Serif" pitchFamily="34" charset="0"/>
            </a:endParaRPr>
          </a:p>
          <a:p>
            <a:pPr marL="9935" algn="just">
              <a:spcBef>
                <a:spcPts val="1596"/>
              </a:spcBef>
            </a:pPr>
            <a:r>
              <a:rPr lang="el-GR" sz="1600" dirty="0" smtClean="0">
                <a:latin typeface="Microsoft Sans Serif" pitchFamily="34" charset="0"/>
                <a:cs typeface="Microsoft Sans Serif" pitchFamily="34" charset="0"/>
              </a:rPr>
              <a:t>Πολλές φορές θέλουμε να παράγουμε αριθμούς με τυχαίο τρόπο. Η </a:t>
            </a:r>
            <a:r>
              <a:rPr lang="el-GR" sz="1600" b="1" dirty="0" smtClean="0">
                <a:latin typeface="Microsoft Sans Serif" pitchFamily="34" charset="0"/>
                <a:cs typeface="Microsoft Sans Serif" pitchFamily="34" charset="0"/>
              </a:rPr>
              <a:t>βιβλιοθήκη </a:t>
            </a:r>
            <a:r>
              <a:rPr lang="el-GR" sz="1600" b="1" dirty="0" err="1" smtClean="0">
                <a:latin typeface="Microsoft Sans Serif" pitchFamily="34" charset="0"/>
                <a:cs typeface="Microsoft Sans Serif" pitchFamily="34" charset="0"/>
              </a:rPr>
              <a:t>random</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περιέχει μια ποικιλία συναρτήσεων </a:t>
            </a:r>
            <a:r>
              <a:rPr lang="el-GR" sz="1600" dirty="0" smtClean="0">
                <a:latin typeface="Microsoft Sans Serif" pitchFamily="34" charset="0"/>
                <a:cs typeface="Microsoft Sans Serif" pitchFamily="34" charset="0"/>
              </a:rPr>
              <a:t>για </a:t>
            </a:r>
            <a:r>
              <a:rPr lang="el-GR" sz="1600" dirty="0" smtClean="0">
                <a:latin typeface="Microsoft Sans Serif" pitchFamily="34" charset="0"/>
                <a:cs typeface="Microsoft Sans Serif" pitchFamily="34" charset="0"/>
              </a:rPr>
              <a:t>αυτόν τον σκοπό. Δύο από αυτές που χρησιμοποιούμε πολύ συχνά, είναι η </a:t>
            </a:r>
            <a:r>
              <a:rPr lang="el-GR" sz="1600" b="1" dirty="0" err="1" smtClean="0">
                <a:latin typeface="Microsoft Sans Serif" pitchFamily="34" charset="0"/>
                <a:cs typeface="Microsoft Sans Serif" pitchFamily="34" charset="0"/>
              </a:rPr>
              <a:t>randint</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και η </a:t>
            </a:r>
            <a:r>
              <a:rPr lang="el-GR" sz="1600" b="1" dirty="0" err="1" smtClean="0">
                <a:latin typeface="Microsoft Sans Serif" pitchFamily="34" charset="0"/>
                <a:cs typeface="Microsoft Sans Serif" pitchFamily="34" charset="0"/>
              </a:rPr>
              <a:t>randrange</a:t>
            </a:r>
            <a:r>
              <a:rPr lang="el-GR" sz="1600" dirty="0" smtClean="0">
                <a:latin typeface="Microsoft Sans Serif" pitchFamily="34" charset="0"/>
                <a:cs typeface="Microsoft Sans Serif" pitchFamily="34" charset="0"/>
              </a:rPr>
              <a:t>, που επιστρέφουν τυχαίους ακέραιους αριθμούς εντός κάποιων ορίων.</a:t>
            </a:r>
            <a:endParaRPr lang="en-US" sz="1600" dirty="0" smtClean="0">
              <a:latin typeface="Microsoft Sans Serif" pitchFamily="34" charset="0"/>
              <a:cs typeface="Microsoft Sans Serif" pitchFamily="34" charset="0"/>
            </a:endParaRPr>
          </a:p>
          <a:p>
            <a:pPr marL="9935" marR="3974" algn="just">
              <a:spcBef>
                <a:spcPts val="997"/>
              </a:spcBef>
            </a:pPr>
            <a:endParaRPr lang="el-GR" dirty="0" smtClean="0">
              <a:latin typeface="Consolas" pitchFamily="49" charset="0"/>
              <a:cs typeface="Consolas" pitchFamily="49" charset="0"/>
            </a:endParaRPr>
          </a:p>
          <a:p>
            <a:pPr marL="9935" algn="just"/>
            <a:r>
              <a:rPr lang="el-GR" b="1" dirty="0" err="1" smtClean="0">
                <a:latin typeface="Consolas" pitchFamily="49" charset="0"/>
                <a:cs typeface="Consolas" pitchFamily="49" charset="0"/>
              </a:rPr>
              <a:t>import</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random</a:t>
            </a:r>
            <a:endParaRPr lang="el-GR" dirty="0" smtClean="0">
              <a:latin typeface="Consolas" pitchFamily="49" charset="0"/>
              <a:cs typeface="Consolas" pitchFamily="49" charset="0"/>
            </a:endParaRPr>
          </a:p>
          <a:p>
            <a:pPr marL="9935" marR="129654" algn="just">
              <a:spcBef>
                <a:spcPts val="293"/>
              </a:spcBef>
            </a:pPr>
            <a:r>
              <a:rPr lang="el-GR" dirty="0" err="1" smtClean="0">
                <a:latin typeface="Consolas" pitchFamily="49" charset="0"/>
                <a:cs typeface="Consolas" pitchFamily="49" charset="0"/>
              </a:rPr>
              <a:t>number</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random.</a:t>
            </a:r>
            <a:r>
              <a:rPr lang="el-GR" b="1" dirty="0" err="1" smtClean="0">
                <a:latin typeface="Consolas" pitchFamily="49" charset="0"/>
                <a:cs typeface="Consolas" pitchFamily="49" charset="0"/>
              </a:rPr>
              <a:t>randint</a:t>
            </a:r>
            <a:r>
              <a:rPr lang="el-GR" dirty="0" smtClean="0">
                <a:latin typeface="Consolas" pitchFamily="49" charset="0"/>
                <a:cs typeface="Consolas" pitchFamily="49" charset="0"/>
              </a:rPr>
              <a:t>(1, 10) # επιστρέφει έναν τυχαίο αριθμό στο [1, 10] </a:t>
            </a:r>
            <a:r>
              <a:rPr lang="el-GR" dirty="0" err="1" smtClean="0">
                <a:latin typeface="Consolas" pitchFamily="49" charset="0"/>
                <a:cs typeface="Consolas" pitchFamily="49" charset="0"/>
              </a:rPr>
              <a:t>number</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random.</a:t>
            </a:r>
            <a:r>
              <a:rPr lang="el-GR" b="1" dirty="0" err="1" smtClean="0">
                <a:latin typeface="Consolas" pitchFamily="49" charset="0"/>
                <a:cs typeface="Consolas" pitchFamily="49" charset="0"/>
              </a:rPr>
              <a:t>randrange</a:t>
            </a:r>
            <a:r>
              <a:rPr lang="el-GR" dirty="0" smtClean="0">
                <a:latin typeface="Consolas" pitchFamily="49" charset="0"/>
                <a:cs typeface="Consolas" pitchFamily="49" charset="0"/>
              </a:rPr>
              <a:t>(1,10) # επιστρέφει έναν τυχαίο αριθμό στο [1, 9] </a:t>
            </a:r>
            <a:r>
              <a:rPr lang="el-GR" dirty="0" err="1" smtClean="0">
                <a:latin typeface="Consolas" pitchFamily="49" charset="0"/>
                <a:cs typeface="Consolas" pitchFamily="49" charset="0"/>
              </a:rPr>
              <a:t>number</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random.</a:t>
            </a:r>
            <a:r>
              <a:rPr lang="el-GR" b="1" dirty="0" err="1" smtClean="0">
                <a:latin typeface="Consolas" pitchFamily="49" charset="0"/>
                <a:cs typeface="Consolas" pitchFamily="49" charset="0"/>
              </a:rPr>
              <a:t>randrange</a:t>
            </a:r>
            <a:r>
              <a:rPr lang="el-GR" dirty="0" smtClean="0">
                <a:latin typeface="Consolas" pitchFamily="49" charset="0"/>
                <a:cs typeface="Consolas" pitchFamily="49" charset="0"/>
              </a:rPr>
              <a:t>(10) # επιστρέφει έναν τυχαίο αριθμό στο [0, 9]</a:t>
            </a:r>
            <a:endParaRPr lang="el-GR" dirty="0">
              <a:latin typeface="Consolas" pitchFamily="49" charset="0"/>
              <a:cs typeface="Consolas"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964516"/>
            <a:ext cx="7275562" cy="3473513"/>
          </a:xfrm>
          <a:prstGeom prst="rect">
            <a:avLst/>
          </a:prstGeom>
        </p:spPr>
        <p:txBody>
          <a:bodyPr vert="horz" wrap="square" lIns="0" tIns="33780" rIns="0" bIns="0" rtlCol="0">
            <a:spAutoFit/>
          </a:bodyPr>
          <a:lstStyle/>
          <a:p>
            <a:pPr marL="9935" algn="just">
              <a:spcBef>
                <a:spcPts val="864"/>
              </a:spcBef>
            </a:pPr>
            <a:r>
              <a:rPr lang="el-GR" sz="1600" dirty="0" smtClean="0">
                <a:latin typeface="Microsoft Sans Serif" pitchFamily="34" charset="0"/>
                <a:cs typeface="Microsoft Sans Serif" pitchFamily="34" charset="0"/>
              </a:rPr>
              <a:t>Να γράψετε πρόγραμμα που:</a:t>
            </a:r>
          </a:p>
          <a:p>
            <a:pPr marL="9935" algn="just">
              <a:spcBef>
                <a:spcPts val="786"/>
              </a:spcBef>
            </a:pPr>
            <a:r>
              <a:rPr lang="el-GR" sz="1600" dirty="0" smtClean="0">
                <a:latin typeface="Microsoft Sans Serif" pitchFamily="34" charset="0"/>
                <a:cs typeface="Microsoft Sans Serif" pitchFamily="34" charset="0"/>
              </a:rPr>
              <a:t>α) να εμφανίζει το μήνυμα "Ποιό είναι το όνομά σου;" και διαβάζει το όνομά σας</a:t>
            </a:r>
          </a:p>
          <a:p>
            <a:pPr marL="9935" algn="just">
              <a:spcBef>
                <a:spcPts val="786"/>
              </a:spcBef>
            </a:pPr>
            <a:r>
              <a:rPr lang="el-GR" sz="1600" dirty="0" smtClean="0">
                <a:latin typeface="Microsoft Sans Serif" pitchFamily="34" charset="0"/>
                <a:cs typeface="Microsoft Sans Serif" pitchFamily="34" charset="0"/>
              </a:rPr>
              <a:t>β) να εμφανίζει το μήνυμα "Ποιό είναι το επώνυμό σου;" και διαβάζει το επώνυμό σας</a:t>
            </a:r>
          </a:p>
          <a:p>
            <a:pPr marL="9935" marR="3974" algn="just">
              <a:spcBef>
                <a:spcPts val="1083"/>
              </a:spcBef>
            </a:pPr>
            <a:r>
              <a:rPr lang="el-GR" sz="1600" dirty="0" smtClean="0">
                <a:latin typeface="Microsoft Sans Serif" pitchFamily="34" charset="0"/>
                <a:cs typeface="Microsoft Sans Serif" pitchFamily="34" charset="0"/>
              </a:rPr>
              <a:t>γ) να εμφανίζει τις λέξεις "Καλώς ήρθες", αμέσως μετά το όνομα και το επώνυμό σας και στο τέλος "στον προγραμματισμό."</a:t>
            </a:r>
          </a:p>
          <a:p>
            <a:pPr marL="9935" algn="just">
              <a:spcBef>
                <a:spcPts val="524"/>
              </a:spcBef>
            </a:pPr>
            <a:endParaRPr lang="el-GR" sz="1400" dirty="0" smtClean="0">
              <a:latin typeface="Consolas" pitchFamily="49" charset="0"/>
              <a:cs typeface="Consolas" pitchFamily="49" charset="0"/>
            </a:endParaRPr>
          </a:p>
          <a:p>
            <a:pPr marL="9935" algn="just">
              <a:spcBef>
                <a:spcPts val="524"/>
              </a:spcBef>
            </a:pPr>
            <a:r>
              <a:rPr lang="el-GR" sz="1600" dirty="0" smtClean="0">
                <a:latin typeface="Microsoft Sans Serif" pitchFamily="34" charset="0"/>
                <a:cs typeface="Microsoft Sans Serif" pitchFamily="34" charset="0"/>
              </a:rPr>
              <a:t>Παράδειγμα εκτέλεσης: </a:t>
            </a:r>
          </a:p>
          <a:p>
            <a:pPr marL="9935" algn="just">
              <a:spcBef>
                <a:spcPts val="524"/>
              </a:spcBef>
            </a:pPr>
            <a:r>
              <a:rPr lang="el-GR" sz="1400" dirty="0" smtClean="0">
                <a:latin typeface="Consolas" pitchFamily="49" charset="0"/>
                <a:cs typeface="Consolas" pitchFamily="49" charset="0"/>
              </a:rPr>
              <a:t>Ποιό είναι το όνομά σου; </a:t>
            </a:r>
            <a:r>
              <a:rPr lang="el-GR" sz="1400" b="1" dirty="0" err="1" smtClean="0">
                <a:latin typeface="Consolas" pitchFamily="49" charset="0"/>
                <a:cs typeface="Consolas" pitchFamily="49" charset="0"/>
              </a:rPr>
              <a:t>Mike</a:t>
            </a:r>
            <a:endParaRPr lang="el-GR" sz="1400" dirty="0" smtClean="0">
              <a:latin typeface="Consolas" pitchFamily="49" charset="0"/>
              <a:cs typeface="Consolas" pitchFamily="49" charset="0"/>
            </a:endParaRPr>
          </a:p>
          <a:p>
            <a:pPr marL="9935" algn="just">
              <a:spcBef>
                <a:spcPts val="669"/>
              </a:spcBef>
            </a:pPr>
            <a:r>
              <a:rPr lang="el-GR" sz="1400" dirty="0" smtClean="0">
                <a:latin typeface="Consolas" pitchFamily="49" charset="0"/>
                <a:cs typeface="Consolas" pitchFamily="49" charset="0"/>
              </a:rPr>
              <a:t>Ποιό είναι το επώνυμό σου; </a:t>
            </a:r>
            <a:r>
              <a:rPr lang="el-GR" sz="1400" b="1" dirty="0" err="1" smtClean="0">
                <a:latin typeface="Consolas" pitchFamily="49" charset="0"/>
                <a:cs typeface="Consolas" pitchFamily="49" charset="0"/>
              </a:rPr>
              <a:t>Jordan</a:t>
            </a:r>
            <a:endParaRPr lang="el-GR" sz="1400" dirty="0" smtClean="0">
              <a:latin typeface="Consolas" pitchFamily="49" charset="0"/>
              <a:cs typeface="Consolas" pitchFamily="49" charset="0"/>
            </a:endParaRPr>
          </a:p>
          <a:p>
            <a:pPr marL="9935" algn="just">
              <a:spcBef>
                <a:spcPts val="786"/>
              </a:spcBef>
            </a:pPr>
            <a:r>
              <a:rPr lang="el-GR" sz="1400" dirty="0" smtClean="0">
                <a:latin typeface="Consolas" pitchFamily="49" charset="0"/>
                <a:cs typeface="Consolas" pitchFamily="49" charset="0"/>
              </a:rPr>
              <a:t>Καλώς ήρθες </a:t>
            </a:r>
            <a:r>
              <a:rPr lang="el-GR" sz="1400" dirty="0" err="1" smtClean="0">
                <a:latin typeface="Consolas" pitchFamily="49" charset="0"/>
                <a:cs typeface="Consolas" pitchFamily="49" charset="0"/>
              </a:rPr>
              <a:t>Mike</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Jordan</a:t>
            </a:r>
            <a:r>
              <a:rPr lang="el-GR" sz="1400" dirty="0" smtClean="0">
                <a:latin typeface="Consolas" pitchFamily="49" charset="0"/>
                <a:cs typeface="Consolas" pitchFamily="49" charset="0"/>
              </a:rPr>
              <a:t> στον προγραμματισμό.</a:t>
            </a:r>
            <a:endParaRPr lang="el-GR" sz="14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marR="0" lvl="0" indent="0" algn="ctr" defTabSz="914400" eaLnBrk="1" fontAlgn="auto" latinLnBrk="0" hangingPunct="1">
              <a:lnSpc>
                <a:spcPct val="100000"/>
              </a:lnSpc>
              <a:spcBef>
                <a:spcPts val="0"/>
              </a:spcBef>
              <a:spcAft>
                <a:spcPts val="0"/>
              </a:spcAft>
              <a:tabLst/>
              <a:defRPr/>
            </a:pPr>
            <a:r>
              <a:rPr lang="el-GR" sz="2000" dirty="0" smtClean="0">
                <a:solidFill>
                  <a:sysClr val="windowText" lastClr="000000"/>
                </a:solidFill>
                <a:latin typeface="Microsoft Sans Serif" pitchFamily="34" charset="0"/>
                <a:cs typeface="Microsoft Sans Serif" pitchFamily="34" charset="0"/>
              </a:rPr>
              <a:t>Άσκηση </a:t>
            </a:r>
            <a:r>
              <a:rPr lang="en-US" sz="2000" dirty="0" smtClean="0">
                <a:solidFill>
                  <a:sysClr val="windowText" lastClr="000000"/>
                </a:solidFill>
                <a:latin typeface="Microsoft Sans Serif" pitchFamily="34" charset="0"/>
                <a:cs typeface="Microsoft Sans Serif" pitchFamily="34" charset="0"/>
              </a:rPr>
              <a:t>4</a:t>
            </a:r>
            <a:endParaRPr lang="el-GR" sz="2000" dirty="0">
              <a:solidFill>
                <a:sysClr val="windowText" lastClr="000000"/>
              </a:solidFill>
              <a:latin typeface="Microsoft Sans Serif" pitchFamily="34" charset="0"/>
              <a:cs typeface="Microsoft Sans Serif"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751911"/>
            <a:ext cx="7275562" cy="1639678"/>
          </a:xfrm>
          <a:prstGeom prst="rect">
            <a:avLst/>
          </a:prstGeom>
        </p:spPr>
        <p:txBody>
          <a:bodyPr vert="horz" wrap="square" lIns="0" tIns="33780" rIns="0" bIns="0" rtlCol="0">
            <a:spAutoFit/>
          </a:bodyPr>
          <a:lstStyle/>
          <a:p>
            <a:pPr marL="114255" marR="3974" algn="just">
              <a:spcBef>
                <a:spcPts val="74"/>
              </a:spcBef>
            </a:pPr>
            <a:r>
              <a:rPr lang="el-GR" sz="1600" dirty="0" smtClean="0">
                <a:latin typeface="Microsoft Sans Serif" pitchFamily="34" charset="0"/>
                <a:cs typeface="Microsoft Sans Serif" pitchFamily="34" charset="0"/>
              </a:rPr>
              <a:t>Στον πλανήτη Αφροδίτη το βάρος ενός αντικειμένου είναι 0,9 φορές το βάρος του στη Γη. Στον Ήλιο το βάρος ενός αντικειμένου είναι 27,07 φορές το βάρος του στη Γη, αλλά όταν βρίσκεται κανείς εκεί η αύξηση του βάρους δεν είναι το βασικότερο πρόβλημα.</a:t>
            </a:r>
          </a:p>
          <a:p>
            <a:pPr marL="114255" marR="3974" algn="just">
              <a:spcBef>
                <a:spcPts val="994"/>
              </a:spcBef>
            </a:pPr>
            <a:r>
              <a:rPr lang="el-GR" sz="1600" dirty="0" smtClean="0">
                <a:latin typeface="Microsoft Sans Serif" pitchFamily="34" charset="0"/>
                <a:cs typeface="Microsoft Sans Serif" pitchFamily="34" charset="0"/>
              </a:rPr>
              <a:t>Να γράψετε πρόγραμμα που θα ζητάει (διαβάζει) από το χρήστη το βάρος του στη Γη και θα εμφανίζει το βάρος του στην Αφροδίτη και τον Ήλιο.</a:t>
            </a:r>
            <a:endParaRPr lang="el-GR" sz="1600" dirty="0">
              <a:latin typeface="Microsoft Sans Serif" pitchFamily="34" charset="0"/>
              <a:cs typeface="Microsoft Sans Serif" pitchFamily="34" charset="0"/>
            </a:endParaRPr>
          </a:p>
        </p:txBody>
      </p:sp>
      <p:sp>
        <p:nvSpPr>
          <p:cNvPr id="4" name="3 - Τίτλος"/>
          <p:cNvSpPr>
            <a:spLocks noGrp="1"/>
          </p:cNvSpPr>
          <p:nvPr>
            <p:ph type="title"/>
          </p:nvPr>
        </p:nvSpPr>
        <p:spPr>
          <a:xfrm>
            <a:off x="1315943" y="289106"/>
            <a:ext cx="6512114" cy="307777"/>
          </a:xfrm>
        </p:spPr>
        <p:txBody>
          <a:bodyPr/>
          <a:lstStyle/>
          <a:p>
            <a:pPr marL="9935" marR="0" lvl="0" indent="0" algn="ctr" defTabSz="914400" eaLnBrk="1" fontAlgn="auto" latinLnBrk="0" hangingPunct="1">
              <a:lnSpc>
                <a:spcPct val="100000"/>
              </a:lnSpc>
              <a:spcBef>
                <a:spcPts val="0"/>
              </a:spcBef>
              <a:spcAft>
                <a:spcPts val="0"/>
              </a:spcAft>
              <a:tabLst/>
              <a:defRPr/>
            </a:pP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5</a:t>
            </a:r>
            <a:endParaRPr lang="el-GR" sz="2000" dirty="0">
              <a:solidFill>
                <a:sysClr val="windowText" lastClr="000000"/>
              </a:solidFill>
              <a:latin typeface="Microsoft Sans Serif" pitchFamily="34" charset="0"/>
              <a:cs typeface="Microsoft Sans Serif"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163289"/>
            <a:ext cx="7275562" cy="2816923"/>
          </a:xfrm>
          <a:prstGeom prst="rect">
            <a:avLst/>
          </a:prstGeom>
        </p:spPr>
        <p:txBody>
          <a:bodyPr vert="horz" wrap="square" lIns="0" tIns="33780" rIns="0" bIns="0" rtlCol="0">
            <a:spAutoFit/>
          </a:bodyPr>
          <a:lstStyle/>
          <a:p>
            <a:pPr marL="9935" algn="just">
              <a:spcBef>
                <a:spcPts val="720"/>
              </a:spcBef>
            </a:pPr>
            <a:r>
              <a:rPr lang="el-GR" sz="1600" dirty="0" smtClean="0">
                <a:latin typeface="Microsoft Sans Serif" pitchFamily="34" charset="0"/>
                <a:cs typeface="Microsoft Sans Serif" pitchFamily="34" charset="0"/>
              </a:rPr>
              <a:t>Ο κήπος μιας πολυκατοικίας έχει σχήμα ρόμβου με περίμετρο X μέτρα.</a:t>
            </a:r>
          </a:p>
          <a:p>
            <a:pPr marL="9935" marR="3974" algn="just">
              <a:spcBef>
                <a:spcPts val="1083"/>
              </a:spcBef>
            </a:pPr>
            <a:r>
              <a:rPr lang="el-GR" sz="1600" dirty="0" smtClean="0">
                <a:latin typeface="Microsoft Sans Serif" pitchFamily="34" charset="0"/>
                <a:cs typeface="Microsoft Sans Serif" pitchFamily="34" charset="0"/>
              </a:rPr>
              <a:t>Να διαβαστεί η περίμετρος Χ (σε μέτρα) και να υπολογίσετε το μήκος κάθε πλευράς του σε μέτρα ή</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δέκατα ή εκατοστά ή χιλιοστά.</a:t>
            </a:r>
          </a:p>
          <a:p>
            <a:pPr marL="9935" algn="just">
              <a:spcBef>
                <a:spcPts val="524"/>
              </a:spcBef>
            </a:pPr>
            <a:endParaRPr lang="el-GR" sz="1400" dirty="0" smtClean="0">
              <a:latin typeface="Consolas" pitchFamily="49" charset="0"/>
              <a:cs typeface="Consolas" pitchFamily="49" charset="0"/>
            </a:endParaRPr>
          </a:p>
          <a:p>
            <a:pPr marL="9935" algn="just">
              <a:spcBef>
                <a:spcPts val="524"/>
              </a:spcBef>
            </a:pPr>
            <a:r>
              <a:rPr lang="el-GR" sz="1600" dirty="0" smtClean="0">
                <a:latin typeface="Microsoft Sans Serif" pitchFamily="34" charset="0"/>
                <a:cs typeface="Microsoft Sans Serif" pitchFamily="34" charset="0"/>
              </a:rPr>
              <a:t>Παράδειγμα εκτέλεσης:</a:t>
            </a:r>
          </a:p>
          <a:p>
            <a:pPr marL="9935" marR="3707324" algn="just"/>
            <a:r>
              <a:rPr lang="el-GR" sz="1200" dirty="0" smtClean="0">
                <a:latin typeface="Consolas" pitchFamily="49" charset="0"/>
                <a:cs typeface="Consolas" pitchFamily="49" charset="0"/>
              </a:rPr>
              <a:t>Δώστε περίμετρο πολυκατοικίας (σε μέτρα):</a:t>
            </a:r>
            <a:endParaRPr lang="en-US" sz="1200" dirty="0" smtClean="0">
              <a:latin typeface="Consolas" pitchFamily="49" charset="0"/>
              <a:cs typeface="Consolas" pitchFamily="49" charset="0"/>
            </a:endParaRPr>
          </a:p>
          <a:p>
            <a:pPr marL="9935" marR="3707324" algn="just"/>
            <a:r>
              <a:rPr lang="el-GR" sz="1200" dirty="0" smtClean="0">
                <a:latin typeface="Consolas" pitchFamily="49" charset="0"/>
                <a:cs typeface="Consolas" pitchFamily="49" charset="0"/>
              </a:rPr>
              <a:t>Μήκος πλευράς σε μέτρα:</a:t>
            </a:r>
          </a:p>
          <a:p>
            <a:pPr marL="9935" algn="just">
              <a:spcBef>
                <a:spcPts val="904"/>
              </a:spcBef>
            </a:pPr>
            <a:r>
              <a:rPr lang="el-GR" sz="1200" dirty="0" smtClean="0">
                <a:latin typeface="Consolas" pitchFamily="49" charset="0"/>
                <a:cs typeface="Consolas" pitchFamily="49" charset="0"/>
              </a:rPr>
              <a:t>Μήκος πλευράς σε δέκατα:</a:t>
            </a:r>
            <a:endParaRPr lang="en-US" sz="1200" dirty="0" smtClean="0">
              <a:latin typeface="Consolas" pitchFamily="49" charset="0"/>
              <a:cs typeface="Consolas" pitchFamily="49" charset="0"/>
            </a:endParaRPr>
          </a:p>
          <a:p>
            <a:pPr marL="9935" algn="just">
              <a:spcBef>
                <a:spcPts val="982"/>
              </a:spcBef>
            </a:pPr>
            <a:r>
              <a:rPr lang="el-GR" sz="1200" dirty="0" smtClean="0">
                <a:latin typeface="Consolas" pitchFamily="49" charset="0"/>
                <a:cs typeface="Consolas" pitchFamily="49" charset="0"/>
              </a:rPr>
              <a:t>Μήκος πλευράς σε εκατοστά:</a:t>
            </a:r>
          </a:p>
          <a:p>
            <a:pPr marL="9935" algn="just">
              <a:spcBef>
                <a:spcPts val="904"/>
              </a:spcBef>
            </a:pPr>
            <a:r>
              <a:rPr lang="el-GR" sz="1200" dirty="0" smtClean="0">
                <a:latin typeface="Consolas" pitchFamily="49" charset="0"/>
                <a:cs typeface="Consolas" pitchFamily="49" charset="0"/>
              </a:rPr>
              <a:t>Μήκος πλευράς σε χιλιοστά:</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6</a:t>
            </a:r>
            <a:endParaRPr lang="el-GR" sz="2000" dirty="0">
              <a:latin typeface="Microsoft Sans Serif" pitchFamily="34" charset="0"/>
              <a:cs typeface="Microsoft Sans Serif"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Εκτέλεση υπό συνθήκη </a:t>
            </a:r>
            <a:r>
              <a:rPr lang="el-GR" sz="2000" dirty="0" smtClean="0">
                <a:latin typeface="Microsoft Sans Serif" pitchFamily="34" charset="0"/>
                <a:cs typeface="Microsoft Sans Serif" pitchFamily="34" charset="0"/>
              </a:rPr>
              <a:t>(</a:t>
            </a:r>
            <a:r>
              <a:rPr lang="en-US" sz="2000" i="1" dirty="0" smtClean="0">
                <a:latin typeface="Microsoft Sans Serif" pitchFamily="34" charset="0"/>
                <a:cs typeface="Microsoft Sans Serif" pitchFamily="34" charset="0"/>
              </a:rPr>
              <a:t>if </a:t>
            </a:r>
            <a:r>
              <a:rPr lang="en-US" sz="2000" dirty="0" smtClean="0">
                <a:latin typeface="Microsoft Sans Serif" pitchFamily="34" charset="0"/>
                <a:cs typeface="Microsoft Sans Serif" pitchFamily="34" charset="0"/>
              </a:rPr>
              <a:t>statement)</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802309"/>
            <a:ext cx="7682263" cy="2098010"/>
          </a:xfrm>
        </p:spPr>
        <p:txBody>
          <a:bodyPr/>
          <a:lstStyle/>
          <a:p>
            <a:pPr marL="9935" marR="3974" algn="just">
              <a:spcBef>
                <a:spcPts val="203"/>
              </a:spcBef>
            </a:pPr>
            <a:r>
              <a:rPr lang="el-GR" sz="1600" dirty="0" smtClean="0">
                <a:latin typeface="Microsoft Sans Serif" pitchFamily="34" charset="0"/>
                <a:cs typeface="Microsoft Sans Serif" pitchFamily="34" charset="0"/>
              </a:rPr>
              <a:t>Οι </a:t>
            </a:r>
            <a:r>
              <a:rPr lang="el-GR" sz="1600" b="1" dirty="0" smtClean="0">
                <a:latin typeface="Microsoft Sans Serif" pitchFamily="34" charset="0"/>
                <a:cs typeface="Microsoft Sans Serif" pitchFamily="34" charset="0"/>
              </a:rPr>
              <a:t>εντολές </a:t>
            </a:r>
            <a:r>
              <a:rPr lang="el-GR" sz="1600" dirty="0" smtClean="0">
                <a:latin typeface="Microsoft Sans Serif" pitchFamily="34" charset="0"/>
                <a:cs typeface="Microsoft Sans Serif" pitchFamily="34" charset="0"/>
              </a:rPr>
              <a:t>ενός μπλοκ </a:t>
            </a:r>
            <a:r>
              <a:rPr lang="el-GR" sz="1600" b="1" dirty="0" smtClean="0">
                <a:latin typeface="Microsoft Sans Serif" pitchFamily="34" charset="0"/>
                <a:cs typeface="Microsoft Sans Serif" pitchFamily="34" charset="0"/>
              </a:rPr>
              <a:t>πρέπει να είναι μετατοπισμένες προς τα δεξιά</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marR="3974" algn="just">
              <a:spcBef>
                <a:spcPts val="203"/>
              </a:spcBef>
            </a:pPr>
            <a:r>
              <a:rPr lang="el-GR" sz="1600" dirty="0" smtClean="0">
                <a:latin typeface="Microsoft Sans Serif" pitchFamily="34" charset="0"/>
                <a:cs typeface="Microsoft Sans Serif" pitchFamily="34" charset="0"/>
              </a:rPr>
              <a:t>Η τυπική μετατόπιση ή εσοχή (</a:t>
            </a:r>
            <a:r>
              <a:rPr lang="el-GR" sz="1600" dirty="0" err="1" smtClean="0">
                <a:latin typeface="Microsoft Sans Serif" pitchFamily="34" charset="0"/>
                <a:cs typeface="Microsoft Sans Serif" pitchFamily="34" charset="0"/>
              </a:rPr>
              <a:t>indentation</a:t>
            </a:r>
            <a:r>
              <a:rPr lang="el-GR" sz="1600" dirty="0" smtClean="0">
                <a:latin typeface="Microsoft Sans Serif" pitchFamily="34" charset="0"/>
                <a:cs typeface="Microsoft Sans Serif" pitchFamily="34" charset="0"/>
              </a:rPr>
              <a:t>) των εντολών είναι τέσσερα κενά.</a:t>
            </a:r>
            <a:endParaRPr lang="en-US" sz="1600" dirty="0" smtClean="0">
              <a:latin typeface="Microsoft Sans Serif" pitchFamily="34" charset="0"/>
              <a:cs typeface="Microsoft Sans Serif" pitchFamily="34" charset="0"/>
            </a:endParaRPr>
          </a:p>
          <a:p>
            <a:pPr marL="9935" marR="3974" algn="just">
              <a:spcBef>
                <a:spcPts val="203"/>
              </a:spcBef>
            </a:pPr>
            <a:r>
              <a:rPr lang="el-GR" sz="1600" dirty="0" smtClean="0">
                <a:latin typeface="Microsoft Sans Serif" pitchFamily="34" charset="0"/>
                <a:cs typeface="Microsoft Sans Serif" pitchFamily="34" charset="0"/>
              </a:rPr>
              <a:t>Η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μας βοηθάει σε αυτό ρυθμίζοντας αυτόματα τις εσοχές για μας, απλά πατώντας </a:t>
            </a:r>
            <a:r>
              <a:rPr lang="el-GR" sz="1600" dirty="0" err="1" smtClean="0">
                <a:latin typeface="Microsoft Sans Serif" pitchFamily="34" charset="0"/>
                <a:cs typeface="Microsoft Sans Serif" pitchFamily="34" charset="0"/>
              </a:rPr>
              <a:t>Enter</a:t>
            </a:r>
            <a:r>
              <a:rPr lang="el-GR" sz="1600" dirty="0" smtClean="0">
                <a:latin typeface="Microsoft Sans Serif" pitchFamily="34" charset="0"/>
                <a:cs typeface="Microsoft Sans Serif" pitchFamily="34" charset="0"/>
              </a:rPr>
              <a:t> μετά την πληκτρολόγηση της άνω κάτω τελείας (</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marR="3974" algn="just">
              <a:spcBef>
                <a:spcPts val="203"/>
              </a:spcBef>
            </a:pPr>
            <a:r>
              <a:rPr lang="el-GR" sz="1600" dirty="0" smtClean="0">
                <a:latin typeface="Microsoft Sans Serif" pitchFamily="34" charset="0"/>
                <a:cs typeface="Microsoft Sans Serif" pitchFamily="34" charset="0"/>
              </a:rPr>
              <a:t>Η έλλειψη ενός κενού ή η ύπαρξη επιπλέον κενών μπορεί να οδηγήσει σε λάθος ή απρόσμενη συμπεριφορά σε ένα πρόγραμμα.</a:t>
            </a:r>
            <a:endParaRPr lang="en-US" sz="1600" dirty="0" smtClean="0">
              <a:latin typeface="Microsoft Sans Serif" pitchFamily="34" charset="0"/>
              <a:cs typeface="Microsoft Sans Serif" pitchFamily="34" charset="0"/>
            </a:endParaRPr>
          </a:p>
          <a:p>
            <a:pPr marL="9935" marR="3974" algn="just">
              <a:spcBef>
                <a:spcPts val="203"/>
              </a:spcBef>
            </a:pPr>
            <a:endParaRPr lang="en-US" sz="1200" dirty="0" smtClean="0">
              <a:latin typeface="Consolas" pitchFamily="49" charset="0"/>
              <a:cs typeface="Consolas" pitchFamily="49" charset="0"/>
            </a:endParaRPr>
          </a:p>
          <a:p>
            <a:pPr marL="9935" marR="3974" algn="ctr">
              <a:spcBef>
                <a:spcPts val="203"/>
              </a:spcBef>
            </a:pPr>
            <a:r>
              <a:rPr lang="el-GR" sz="1600" dirty="0" smtClean="0"/>
              <a:t>Παράδειγμα</a:t>
            </a:r>
            <a:r>
              <a:rPr lang="el-GR" sz="1600" dirty="0" smtClean="0">
                <a:latin typeface="Arial MT"/>
                <a:cs typeface="Arial MT"/>
              </a:rPr>
              <a:t>:</a:t>
            </a:r>
            <a:endParaRPr lang="el-GR" sz="1600" dirty="0">
              <a:latin typeface="Microsoft Sans Serif" pitchFamily="34" charset="0"/>
              <a:cs typeface="Microsoft Sans Serif" pitchFamily="34" charset="0"/>
            </a:endParaRPr>
          </a:p>
        </p:txBody>
      </p:sp>
      <p:pic>
        <p:nvPicPr>
          <p:cNvPr id="4" name="object 3"/>
          <p:cNvPicPr>
            <a:picLocks/>
          </p:cNvPicPr>
          <p:nvPr/>
        </p:nvPicPr>
        <p:blipFill>
          <a:blip r:embed="rId2" cstate="print"/>
          <a:stretch>
            <a:fillRect/>
          </a:stretch>
        </p:blipFill>
        <p:spPr>
          <a:xfrm>
            <a:off x="3478553" y="971550"/>
            <a:ext cx="1704975" cy="685800"/>
          </a:xfrm>
          <a:prstGeom prst="rect">
            <a:avLst/>
          </a:prstGeom>
        </p:spPr>
      </p:pic>
      <p:pic>
        <p:nvPicPr>
          <p:cNvPr id="5" name="object 3"/>
          <p:cNvPicPr>
            <a:picLocks noChangeAspect="1"/>
          </p:cNvPicPr>
          <p:nvPr/>
        </p:nvPicPr>
        <p:blipFill>
          <a:blip r:embed="rId3" cstate="print"/>
          <a:stretch>
            <a:fillRect/>
          </a:stretch>
        </p:blipFill>
        <p:spPr>
          <a:xfrm>
            <a:off x="2857500" y="4048125"/>
            <a:ext cx="3429000" cy="7334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Σύνθετη επιλογή </a:t>
            </a:r>
            <a:r>
              <a:rPr lang="el-GR" sz="2000" dirty="0" smtClean="0">
                <a:latin typeface="Arial MT"/>
                <a:cs typeface="Arial MT"/>
              </a:rPr>
              <a:t>(</a:t>
            </a:r>
            <a:r>
              <a:rPr lang="el-GR" sz="2000" i="1" dirty="0" err="1" smtClean="0">
                <a:latin typeface="Arial"/>
                <a:cs typeface="Arial"/>
              </a:rPr>
              <a:t>if...else</a:t>
            </a:r>
            <a:r>
              <a:rPr lang="el-GR" sz="2000" i="1" dirty="0" smtClean="0">
                <a:latin typeface="Arial"/>
                <a:cs typeface="Arial"/>
              </a:rPr>
              <a:t> </a:t>
            </a:r>
            <a:r>
              <a:rPr lang="el-GR" sz="2000" dirty="0" err="1" smtClean="0">
                <a:latin typeface="Arial MT"/>
                <a:cs typeface="Arial MT"/>
              </a:rPr>
              <a:t>statement</a:t>
            </a:r>
            <a:r>
              <a:rPr lang="el-GR" sz="2000" dirty="0" smtClean="0">
                <a:latin typeface="Arial MT"/>
                <a:cs typeface="Arial MT"/>
              </a:rPr>
              <a:t>)</a:t>
            </a:r>
            <a:endParaRPr lang="el-GR" sz="2000" dirty="0">
              <a:latin typeface="Microsoft Sans Serif" pitchFamily="34" charset="0"/>
              <a:cs typeface="Microsoft Sans Serif" pitchFamily="34" charset="0"/>
            </a:endParaRPr>
          </a:p>
        </p:txBody>
      </p:sp>
      <p:pic>
        <p:nvPicPr>
          <p:cNvPr id="5" name="object 2"/>
          <p:cNvPicPr>
            <a:picLocks noChangeAspect="1"/>
          </p:cNvPicPr>
          <p:nvPr/>
        </p:nvPicPr>
        <p:blipFill>
          <a:blip r:embed="rId2" cstate="print"/>
          <a:stretch>
            <a:fillRect/>
          </a:stretch>
        </p:blipFill>
        <p:spPr>
          <a:xfrm>
            <a:off x="3676762" y="733712"/>
            <a:ext cx="1790476" cy="2295238"/>
          </a:xfrm>
          <a:prstGeom prst="rect">
            <a:avLst/>
          </a:prstGeom>
        </p:spPr>
      </p:pic>
      <p:sp>
        <p:nvSpPr>
          <p:cNvPr id="6" name="5 - Θέση κειμένου"/>
          <p:cNvSpPr>
            <a:spLocks noGrp="1"/>
          </p:cNvSpPr>
          <p:nvPr>
            <p:ph type="body" idx="1"/>
          </p:nvPr>
        </p:nvSpPr>
        <p:spPr>
          <a:xfrm>
            <a:off x="730869" y="3105150"/>
            <a:ext cx="7682263" cy="246221"/>
          </a:xfrm>
        </p:spPr>
        <p:txBody>
          <a:bodyPr/>
          <a:lstStyle/>
          <a:p>
            <a:pPr algn="ctr"/>
            <a:r>
              <a:rPr lang="el-GR" sz="1600" dirty="0" smtClean="0">
                <a:latin typeface="Microsoft Sans Serif" pitchFamily="34" charset="0"/>
                <a:cs typeface="Microsoft Sans Serif" pitchFamily="34" charset="0"/>
              </a:rPr>
              <a:t>Παράδειγμα:</a:t>
            </a:r>
            <a:endParaRPr lang="el-GR" sz="1600" dirty="0">
              <a:latin typeface="Microsoft Sans Serif" pitchFamily="34" charset="0"/>
              <a:cs typeface="Microsoft Sans Serif" pitchFamily="34" charset="0"/>
            </a:endParaRPr>
          </a:p>
        </p:txBody>
      </p:sp>
      <p:pic>
        <p:nvPicPr>
          <p:cNvPr id="7" name="object 4"/>
          <p:cNvPicPr>
            <a:picLocks noChangeAspect="1"/>
          </p:cNvPicPr>
          <p:nvPr/>
        </p:nvPicPr>
        <p:blipFill>
          <a:blip r:embed="rId3" cstate="print"/>
          <a:stretch>
            <a:fillRect/>
          </a:stretch>
        </p:blipFill>
        <p:spPr>
          <a:xfrm>
            <a:off x="3624263" y="3486150"/>
            <a:ext cx="1895475" cy="15430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latin typeface="Microsoft Sans Serif" pitchFamily="34" charset="0"/>
                <a:cs typeface="Microsoft Sans Serif" pitchFamily="34" charset="0"/>
              </a:rPr>
              <a:t>Πολλαπλή επιλογή (</a:t>
            </a:r>
            <a:r>
              <a:rPr lang="en-US" sz="2000" i="1" dirty="0" err="1" smtClean="0">
                <a:latin typeface="Microsoft Sans Serif" pitchFamily="34" charset="0"/>
                <a:cs typeface="Microsoft Sans Serif" pitchFamily="34" charset="0"/>
              </a:rPr>
              <a:t>elif</a:t>
            </a:r>
            <a:r>
              <a:rPr lang="en-US" sz="2000" i="1" dirty="0" smtClean="0">
                <a:latin typeface="Microsoft Sans Serif" pitchFamily="34" charset="0"/>
                <a:cs typeface="Microsoft Sans Serif" pitchFamily="34" charset="0"/>
              </a:rPr>
              <a:t> </a:t>
            </a:r>
            <a:r>
              <a:rPr lang="en-US" sz="2000" dirty="0" smtClean="0">
                <a:latin typeface="Microsoft Sans Serif" pitchFamily="34" charset="0"/>
                <a:cs typeface="Microsoft Sans Serif" pitchFamily="34" charset="0"/>
              </a:rPr>
              <a:t>statement)</a:t>
            </a:r>
            <a:endParaRPr lang="el-GR" sz="2000" dirty="0">
              <a:latin typeface="Microsoft Sans Serif" pitchFamily="34" charset="0"/>
              <a:cs typeface="Microsoft Sans Serif" pitchFamily="34" charset="0"/>
            </a:endParaRPr>
          </a:p>
        </p:txBody>
      </p:sp>
      <p:pic>
        <p:nvPicPr>
          <p:cNvPr id="8" name="object 4"/>
          <p:cNvPicPr>
            <a:picLocks noChangeAspect="1"/>
          </p:cNvPicPr>
          <p:nvPr/>
        </p:nvPicPr>
        <p:blipFill>
          <a:blip r:embed="rId2" cstate="print"/>
          <a:stretch>
            <a:fillRect/>
          </a:stretch>
        </p:blipFill>
        <p:spPr>
          <a:xfrm>
            <a:off x="3539646" y="1862138"/>
            <a:ext cx="1609725" cy="14192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latin typeface="Microsoft Sans Serif" pitchFamily="34" charset="0"/>
                <a:cs typeface="Microsoft Sans Serif" pitchFamily="34" charset="0"/>
              </a:rPr>
              <a:t>Λογικοί Τελεστές - Πίνακας Αληθείας</a:t>
            </a:r>
            <a:endParaRPr lang="el-GR" sz="2000" dirty="0">
              <a:latin typeface="Microsoft Sans Serif" pitchFamily="34" charset="0"/>
              <a:cs typeface="Microsoft Sans Serif" pitchFamily="34" charset="0"/>
            </a:endParaRPr>
          </a:p>
        </p:txBody>
      </p:sp>
      <p:graphicFrame>
        <p:nvGraphicFramePr>
          <p:cNvPr id="4" name="object 2"/>
          <p:cNvGraphicFramePr>
            <a:graphicFrameLocks noGrp="1"/>
          </p:cNvGraphicFramePr>
          <p:nvPr/>
        </p:nvGraphicFramePr>
        <p:xfrm>
          <a:off x="752045" y="1795048"/>
          <a:ext cx="7639910" cy="1553405"/>
        </p:xfrm>
        <a:graphic>
          <a:graphicData uri="http://schemas.openxmlformats.org/drawingml/2006/table">
            <a:tbl>
              <a:tblPr firstRow="1" bandRow="1">
                <a:tableStyleId>{2D5ABB26-0587-4C30-8999-92F81FD0307C}</a:tableStyleId>
              </a:tblPr>
              <a:tblGrid>
                <a:gridCol w="1531240"/>
                <a:gridCol w="1514950"/>
                <a:gridCol w="1531240"/>
                <a:gridCol w="1531240"/>
                <a:gridCol w="1531240"/>
              </a:tblGrid>
              <a:tr h="310681">
                <a:tc>
                  <a:txBody>
                    <a:bodyPr/>
                    <a:lstStyle/>
                    <a:p>
                      <a:pPr marL="18415" algn="ctr">
                        <a:lnSpc>
                          <a:spcPct val="100000"/>
                        </a:lnSpc>
                        <a:spcBef>
                          <a:spcPts val="710"/>
                        </a:spcBef>
                      </a:pPr>
                      <a:r>
                        <a:rPr lang="en-US" sz="1200" b="1" spc="-50" dirty="0" smtClean="0">
                          <a:latin typeface="Microsoft Sans Serif" pitchFamily="34" charset="0"/>
                          <a:cs typeface="Microsoft Sans Serif" pitchFamily="34" charset="0"/>
                        </a:rPr>
                        <a:t>x</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b="1" spc="-50" dirty="0" smtClean="0">
                          <a:latin typeface="Microsoft Sans Serif" pitchFamily="34" charset="0"/>
                          <a:cs typeface="Microsoft Sans Serif" pitchFamily="34" charset="0"/>
                        </a:rPr>
                        <a:t>y</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b="1" dirty="0" smtClean="0">
                          <a:latin typeface="Microsoft Sans Serif" pitchFamily="34" charset="0"/>
                          <a:cs typeface="Microsoft Sans Serif" pitchFamily="34" charset="0"/>
                        </a:rPr>
                        <a:t>x</a:t>
                      </a:r>
                      <a:r>
                        <a:rPr sz="1200" b="1" dirty="0" smtClean="0">
                          <a:latin typeface="Microsoft Sans Serif" pitchFamily="34" charset="0"/>
                          <a:cs typeface="Microsoft Sans Serif" pitchFamily="34" charset="0"/>
                        </a:rPr>
                        <a:t> </a:t>
                      </a:r>
                      <a:r>
                        <a:rPr sz="1200" b="1" dirty="0">
                          <a:latin typeface="Microsoft Sans Serif" pitchFamily="34" charset="0"/>
                          <a:cs typeface="Microsoft Sans Serif" pitchFamily="34" charset="0"/>
                        </a:rPr>
                        <a:t>or </a:t>
                      </a:r>
                      <a:r>
                        <a:rPr lang="en-US" sz="1200" b="1" spc="-50" dirty="0" smtClean="0">
                          <a:latin typeface="Microsoft Sans Serif" pitchFamily="34" charset="0"/>
                          <a:cs typeface="Microsoft Sans Serif" pitchFamily="34" charset="0"/>
                        </a:rPr>
                        <a:t>y</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9050" algn="ctr">
                        <a:lnSpc>
                          <a:spcPct val="100000"/>
                        </a:lnSpc>
                        <a:spcBef>
                          <a:spcPts val="710"/>
                        </a:spcBef>
                      </a:pPr>
                      <a:r>
                        <a:rPr lang="en-US" sz="1200" b="1" dirty="0" smtClean="0">
                          <a:latin typeface="Microsoft Sans Serif" pitchFamily="34" charset="0"/>
                          <a:cs typeface="Microsoft Sans Serif" pitchFamily="34" charset="0"/>
                        </a:rPr>
                        <a:t>x</a:t>
                      </a:r>
                      <a:r>
                        <a:rPr sz="1200" b="1" dirty="0" smtClean="0">
                          <a:latin typeface="Microsoft Sans Serif" pitchFamily="34" charset="0"/>
                          <a:cs typeface="Microsoft Sans Serif" pitchFamily="34" charset="0"/>
                        </a:rPr>
                        <a:t> </a:t>
                      </a:r>
                      <a:r>
                        <a:rPr sz="1200" b="1" dirty="0">
                          <a:latin typeface="Microsoft Sans Serif" pitchFamily="34" charset="0"/>
                          <a:cs typeface="Microsoft Sans Serif" pitchFamily="34" charset="0"/>
                        </a:rPr>
                        <a:t>and </a:t>
                      </a:r>
                      <a:r>
                        <a:rPr lang="en-US" sz="1200" b="1" spc="-50" dirty="0" smtClean="0">
                          <a:latin typeface="Microsoft Sans Serif" pitchFamily="34" charset="0"/>
                          <a:cs typeface="Microsoft Sans Serif" pitchFamily="34" charset="0"/>
                        </a:rPr>
                        <a:t>y</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sz="1200" b="1" dirty="0">
                          <a:latin typeface="Microsoft Sans Serif" pitchFamily="34" charset="0"/>
                          <a:cs typeface="Microsoft Sans Serif" pitchFamily="34" charset="0"/>
                        </a:rPr>
                        <a:t>not</a:t>
                      </a:r>
                      <a:r>
                        <a:rPr sz="1200" b="1" spc="-30" dirty="0">
                          <a:latin typeface="Microsoft Sans Serif" pitchFamily="34" charset="0"/>
                          <a:cs typeface="Microsoft Sans Serif" pitchFamily="34" charset="0"/>
                        </a:rPr>
                        <a:t> </a:t>
                      </a:r>
                      <a:r>
                        <a:rPr lang="en-US" sz="1200" b="1" spc="-50" dirty="0" smtClean="0">
                          <a:latin typeface="Microsoft Sans Serif" pitchFamily="34" charset="0"/>
                          <a:cs typeface="Microsoft Sans Serif" pitchFamily="34" charset="0"/>
                        </a:rPr>
                        <a:t>x</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310681">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a:t>
                      </a:r>
                      <a:r>
                        <a:rPr sz="1200" spc="-20" dirty="0" smtClean="0">
                          <a:latin typeface="Microsoft Sans Serif" pitchFamily="34" charset="0"/>
                          <a:cs typeface="Microsoft Sans Serif" pitchFamily="34" charset="0"/>
                        </a:rPr>
                        <a: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marR="0" indent="0" algn="ctr" defTabSz="914400" eaLnBrk="1" fontAlgn="auto" latinLnBrk="0" hangingPunct="1">
                        <a:lnSpc>
                          <a:spcPct val="100000"/>
                        </a:lnSpc>
                        <a:spcBef>
                          <a:spcPts val="710"/>
                        </a:spcBef>
                        <a:spcAft>
                          <a:spcPts val="0"/>
                        </a:spcAft>
                        <a:buClrTx/>
                        <a:buSzTx/>
                        <a:buFontTx/>
                        <a:buNone/>
                        <a:tabLst/>
                        <a:defRPr/>
                      </a:pPr>
                      <a:r>
                        <a:rPr lang="en-US" sz="1200" spc="-20" dirty="0" smtClean="0">
                          <a:latin typeface="Microsoft Sans Serif" pitchFamily="34" charset="0"/>
                          <a:cs typeface="Microsoft Sans Serif" pitchFamily="34" charset="0"/>
                        </a:rPr>
                        <a:t>True</a:t>
                      </a:r>
                      <a:endParaRPr lang="en-US" sz="1200" dirty="0" smtClean="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310681">
                <a:tc>
                  <a:txBody>
                    <a:bodyPr/>
                    <a:lstStyle/>
                    <a:p>
                      <a:pPr marL="18415" marR="0" indent="0" algn="ctr" defTabSz="914400" eaLnBrk="1" fontAlgn="auto" latinLnBrk="0" hangingPunct="1">
                        <a:lnSpc>
                          <a:spcPct val="100000"/>
                        </a:lnSpc>
                        <a:spcBef>
                          <a:spcPts val="710"/>
                        </a:spcBef>
                        <a:spcAft>
                          <a:spcPts val="0"/>
                        </a:spcAft>
                        <a:buClrTx/>
                        <a:buSzTx/>
                        <a:buFontTx/>
                        <a:buNone/>
                        <a:tabLst/>
                        <a:defRPr/>
                      </a:pPr>
                      <a:r>
                        <a:rPr lang="en-US" sz="1200" spc="-20" dirty="0" smtClean="0">
                          <a:latin typeface="Microsoft Sans Serif" pitchFamily="34" charset="0"/>
                          <a:cs typeface="Microsoft Sans Serif" pitchFamily="34" charset="0"/>
                        </a:rPr>
                        <a:t>True</a:t>
                      </a:r>
                      <a:endParaRPr lang="en-US" sz="1200" dirty="0" smtClean="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310681">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t>
                      </a:r>
                      <a:r>
                        <a:rPr sz="1200" spc="-10" dirty="0" smtClean="0">
                          <a:latin typeface="Microsoft Sans Serif" pitchFamily="34" charset="0"/>
                          <a:cs typeface="Microsoft Sans Serif" pitchFamily="34" charset="0"/>
                        </a:rPr>
                        <a:t>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310681">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10" dirty="0" smtClean="0">
                          <a:latin typeface="Microsoft Sans Serif" pitchFamily="34" charset="0"/>
                          <a:cs typeface="Microsoft Sans Serif" pitchFamily="34" charset="0"/>
                        </a:rPr>
                        <a:t>False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8415" algn="ctr">
                        <a:lnSpc>
                          <a:spcPct val="100000"/>
                        </a:lnSpc>
                        <a:spcBef>
                          <a:spcPts val="710"/>
                        </a:spcBef>
                      </a:pPr>
                      <a:r>
                        <a:rPr lang="en-US" sz="1200" spc="-20" dirty="0" smtClean="0">
                          <a:latin typeface="Microsoft Sans Serif" pitchFamily="34" charset="0"/>
                          <a:cs typeface="Microsoft Sans Serif" pitchFamily="34" charset="0"/>
                        </a:rPr>
                        <a:t>True</a:t>
                      </a:r>
                      <a:endParaRPr sz="1200" dirty="0">
                        <a:latin typeface="Microsoft Sans Serif" pitchFamily="34" charset="0"/>
                        <a:cs typeface="Microsoft Sans Serif" pitchFamily="34" charset="0"/>
                      </a:endParaRPr>
                    </a:p>
                  </a:txBody>
                  <a:tcPr marL="0" marR="0" marT="61273"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646481"/>
            <a:ext cx="7275562" cy="3850539"/>
          </a:xfrm>
          <a:prstGeom prst="rect">
            <a:avLst/>
          </a:prstGeom>
        </p:spPr>
        <p:txBody>
          <a:bodyPr vert="horz" wrap="square" lIns="0" tIns="33780" rIns="0" bIns="0" rtlCol="0">
            <a:spAutoFit/>
          </a:bodyPr>
          <a:lstStyle/>
          <a:p>
            <a:pPr marL="9935" marR="731728" algn="just">
              <a:spcBef>
                <a:spcPts val="12"/>
              </a:spcBef>
            </a:pPr>
            <a:r>
              <a:rPr lang="el-GR" sz="1600" dirty="0" smtClean="0">
                <a:latin typeface="Microsoft Sans Serif" pitchFamily="34" charset="0"/>
                <a:cs typeface="Microsoft Sans Serif" pitchFamily="34" charset="0"/>
              </a:rPr>
              <a:t>Να γράψετε πρόγραμμα που να διαβάζει (</a:t>
            </a:r>
            <a:r>
              <a:rPr lang="el-GR" sz="1600" dirty="0" err="1" smtClean="0">
                <a:latin typeface="Microsoft Sans Serif" pitchFamily="34" charset="0"/>
                <a:cs typeface="Microsoft Sans Serif" pitchFamily="34" charset="0"/>
              </a:rPr>
              <a:t>input</a:t>
            </a:r>
            <a:r>
              <a:rPr lang="el-GR" sz="1600" dirty="0" smtClean="0">
                <a:latin typeface="Microsoft Sans Serif" pitchFamily="34" charset="0"/>
                <a:cs typeface="Microsoft Sans Serif" pitchFamily="34" charset="0"/>
              </a:rPr>
              <a:t>) το μήκος των 2 πλευρών ενός παραλληλογράμμου και να υπολογίζει και εμφανίζει (</a:t>
            </a:r>
            <a:r>
              <a:rPr lang="el-GR" sz="1600" dirty="0" err="1" smtClean="0">
                <a:latin typeface="Microsoft Sans Serif" pitchFamily="34" charset="0"/>
                <a:cs typeface="Microsoft Sans Serif" pitchFamily="34" charset="0"/>
              </a:rPr>
              <a:t>print</a:t>
            </a:r>
            <a:r>
              <a:rPr lang="el-GR" sz="1600" dirty="0" smtClean="0">
                <a:latin typeface="Microsoft Sans Serif" pitchFamily="34" charset="0"/>
                <a:cs typeface="Microsoft Sans Serif" pitchFamily="34" charset="0"/>
              </a:rPr>
              <a:t>) την περίμετρο και το εμβαδόν του.</a:t>
            </a:r>
          </a:p>
          <a:p>
            <a:pPr marL="9935" marR="136609" algn="just">
              <a:spcBef>
                <a:spcPts val="1083"/>
              </a:spcBef>
            </a:pPr>
            <a:r>
              <a:rPr lang="el-GR" sz="1600" dirty="0" smtClean="0">
                <a:latin typeface="Microsoft Sans Serif" pitchFamily="34" charset="0"/>
                <a:cs typeface="Microsoft Sans Serif" pitchFamily="34" charset="0"/>
              </a:rPr>
              <a:t>Σε περίπτωση που οι πλευρές είναι ίσες να εμφανίζει «Το σχήμα είναι τετράγωνο» ενώ σε περίπτωση που είναι άνισες να εμφανίζει «Το σχήμα είναι παραλληλόγραμμο».</a:t>
            </a:r>
          </a:p>
          <a:p>
            <a:pPr marL="9935" marR="136609" algn="just">
              <a:spcBef>
                <a:spcPts val="1083"/>
              </a:spcBef>
            </a:pPr>
            <a:endParaRPr lang="el-GR" sz="1400" dirty="0" smtClean="0">
              <a:latin typeface="Consolas" pitchFamily="49" charset="0"/>
              <a:cs typeface="Consolas" pitchFamily="49" charset="0"/>
            </a:endParaRPr>
          </a:p>
          <a:p>
            <a:pPr marL="9935" algn="just">
              <a:spcBef>
                <a:spcPts val="696"/>
              </a:spcBef>
            </a:pPr>
            <a:r>
              <a:rPr lang="el-GR" sz="1600" dirty="0" smtClean="0">
                <a:latin typeface="Microsoft Sans Serif" pitchFamily="34" charset="0"/>
                <a:cs typeface="Microsoft Sans Serif" pitchFamily="34" charset="0"/>
              </a:rPr>
              <a:t>Παράδειγμα εκτέλεσης:</a:t>
            </a:r>
          </a:p>
          <a:p>
            <a:pPr marL="9935" algn="just">
              <a:spcBef>
                <a:spcPts val="904"/>
              </a:spcBef>
            </a:pPr>
            <a:r>
              <a:rPr lang="el-GR" sz="1400" dirty="0" smtClean="0">
                <a:latin typeface="Consolas" pitchFamily="49" charset="0"/>
                <a:cs typeface="Consolas" pitchFamily="49" charset="0"/>
              </a:rPr>
              <a:t>Δώστε την πρώτη πλευρά (σε εκατοστά): </a:t>
            </a:r>
            <a:r>
              <a:rPr lang="el-GR" sz="1400" b="1" dirty="0" smtClean="0">
                <a:latin typeface="Consolas" pitchFamily="49" charset="0"/>
                <a:cs typeface="Consolas" pitchFamily="49" charset="0"/>
              </a:rPr>
              <a:t>5</a:t>
            </a:r>
          </a:p>
          <a:p>
            <a:pPr marL="9935" algn="just">
              <a:spcBef>
                <a:spcPts val="904"/>
              </a:spcBef>
            </a:pPr>
            <a:r>
              <a:rPr lang="el-GR" sz="1400" dirty="0" smtClean="0">
                <a:latin typeface="Consolas" pitchFamily="49" charset="0"/>
                <a:cs typeface="Consolas" pitchFamily="49" charset="0"/>
              </a:rPr>
              <a:t>Δώστε την δεύτερη πλευρά (σε εκατοστά): </a:t>
            </a:r>
            <a:r>
              <a:rPr lang="el-GR" sz="1400" b="1" dirty="0" smtClean="0">
                <a:latin typeface="Consolas" pitchFamily="49" charset="0"/>
                <a:cs typeface="Consolas" pitchFamily="49" charset="0"/>
              </a:rPr>
              <a:t>5</a:t>
            </a:r>
            <a:endParaRPr lang="el-GR" sz="1400" dirty="0" smtClean="0">
              <a:latin typeface="Consolas" pitchFamily="49" charset="0"/>
              <a:cs typeface="Consolas" pitchFamily="49" charset="0"/>
            </a:endParaRPr>
          </a:p>
          <a:p>
            <a:pPr marL="9935" algn="just">
              <a:spcBef>
                <a:spcPts val="309"/>
              </a:spcBef>
            </a:pPr>
            <a:r>
              <a:rPr lang="el-GR" sz="1400" dirty="0" smtClean="0">
                <a:latin typeface="Consolas" pitchFamily="49" charset="0"/>
                <a:cs typeface="Consolas" pitchFamily="49" charset="0"/>
              </a:rPr>
              <a:t>Το σχήμα είναι τετράγωνο</a:t>
            </a:r>
          </a:p>
          <a:p>
            <a:pPr marL="9935" algn="just">
              <a:spcBef>
                <a:spcPts val="199"/>
              </a:spcBef>
            </a:pPr>
            <a:r>
              <a:rPr lang="el-GR" sz="1400" dirty="0" smtClean="0">
                <a:latin typeface="Consolas" pitchFamily="49" charset="0"/>
                <a:cs typeface="Consolas" pitchFamily="49" charset="0"/>
              </a:rPr>
              <a:t>Περίμετρος τετραγώνου = 20 εκατοστά</a:t>
            </a:r>
          </a:p>
          <a:p>
            <a:pPr marL="9935" algn="just">
              <a:spcBef>
                <a:spcPts val="786"/>
              </a:spcBef>
            </a:pPr>
            <a:r>
              <a:rPr lang="el-GR" sz="1400" dirty="0" smtClean="0">
                <a:latin typeface="Consolas" pitchFamily="49" charset="0"/>
                <a:cs typeface="Consolas" pitchFamily="49" charset="0"/>
              </a:rPr>
              <a:t>Εμβαδόν τετραγώνου = 25 τετραγωνικά εκατοστά</a:t>
            </a:r>
            <a:endParaRPr lang="el-GR" sz="14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7</a:t>
            </a:r>
            <a:endParaRPr lang="el-GR" sz="2000" dirty="0">
              <a:latin typeface="Microsoft Sans Serif" pitchFamily="34" charset="0"/>
              <a:cs typeface="Microsoft Sans Serif"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319742"/>
            <a:ext cx="7275562" cy="2504017"/>
          </a:xfrm>
          <a:prstGeom prst="rect">
            <a:avLst/>
          </a:prstGeom>
        </p:spPr>
        <p:txBody>
          <a:bodyPr vert="horz" wrap="square" lIns="0" tIns="33780" rIns="0" bIns="0" rtlCol="0">
            <a:spAutoFit/>
          </a:bodyPr>
          <a:lstStyle/>
          <a:p>
            <a:pPr marL="9935" algn="just">
              <a:spcBef>
                <a:spcPts val="78"/>
              </a:spcBef>
            </a:pPr>
            <a:r>
              <a:rPr lang="el-GR" sz="1600" dirty="0" smtClean="0">
                <a:latin typeface="Microsoft Sans Serif" pitchFamily="34" charset="0"/>
                <a:cs typeface="Microsoft Sans Serif" pitchFamily="34" charset="0"/>
              </a:rPr>
              <a:t>Να γραφούν, για κάθε μία από τις παρακάτω περιπτώσεις, οι εντολές επιλογής (</a:t>
            </a:r>
            <a:r>
              <a:rPr lang="el-GR" sz="1600" dirty="0" err="1" smtClean="0">
                <a:latin typeface="Microsoft Sans Serif" pitchFamily="34" charset="0"/>
                <a:cs typeface="Microsoft Sans Serif" pitchFamily="34" charset="0"/>
              </a:rPr>
              <a:t>if</a:t>
            </a:r>
            <a:r>
              <a:rPr lang="el-GR" sz="1600" dirty="0" smtClean="0">
                <a:latin typeface="Microsoft Sans Serif" pitchFamily="34" charset="0"/>
                <a:cs typeface="Microsoft Sans Serif" pitchFamily="34" charset="0"/>
              </a:rPr>
              <a:t>) που ελέγχουν αν η μεταβλητή X είναι:</a:t>
            </a:r>
          </a:p>
          <a:p>
            <a:pPr marL="403866" indent="-110778" algn="just">
              <a:spcBef>
                <a:spcPts val="1725"/>
              </a:spcBef>
              <a:buSzPct val="73809"/>
              <a:buFont typeface="Symbol"/>
              <a:buChar char=""/>
              <a:tabLst>
                <a:tab pos="403866" algn="l"/>
              </a:tabLst>
            </a:pPr>
            <a:r>
              <a:rPr lang="el-GR" sz="1600" dirty="0" smtClean="0">
                <a:latin typeface="Microsoft Sans Serif" pitchFamily="34" charset="0"/>
                <a:cs typeface="Microsoft Sans Serif" pitchFamily="34" charset="0"/>
              </a:rPr>
              <a:t>θετικός αριθμός διαφορετικός του 100</a:t>
            </a:r>
          </a:p>
          <a:p>
            <a:pPr marL="403866" indent="-110778" algn="just">
              <a:buSzPct val="73809"/>
              <a:buFont typeface="Symbol"/>
              <a:buChar char=""/>
              <a:tabLst>
                <a:tab pos="403866" algn="l"/>
              </a:tabLst>
            </a:pPr>
            <a:r>
              <a:rPr lang="el-GR" sz="1600" dirty="0" smtClean="0">
                <a:latin typeface="Microsoft Sans Serif" pitchFamily="34" charset="0"/>
                <a:cs typeface="Microsoft Sans Serif" pitchFamily="34" charset="0"/>
              </a:rPr>
              <a:t>διψήφιος αριθμός</a:t>
            </a:r>
          </a:p>
          <a:p>
            <a:pPr marL="403866" marR="3974" indent="-110778" algn="just">
              <a:spcBef>
                <a:spcPts val="426"/>
              </a:spcBef>
              <a:buSzPct val="73809"/>
              <a:buFont typeface="Symbol"/>
              <a:buChar char=""/>
              <a:tabLst>
                <a:tab pos="546437" algn="l"/>
              </a:tabLst>
            </a:pPr>
            <a:r>
              <a:rPr lang="el-GR" sz="1600" dirty="0" smtClean="0">
                <a:latin typeface="Microsoft Sans Serif" pitchFamily="34" charset="0"/>
                <a:cs typeface="Microsoft Sans Serif" pitchFamily="34" charset="0"/>
              </a:rPr>
              <a:t>θετικός αριθμός (μεγαλύτερος από το μηδέν) και έχει το πολύ 3 ψηφία (δηλ είναι 	το πολύ 3ψήφιος αριθμός)</a:t>
            </a:r>
          </a:p>
          <a:p>
            <a:pPr marL="9935" marR="462484" algn="just">
              <a:spcBef>
                <a:spcPts val="1791"/>
              </a:spcBef>
            </a:pPr>
            <a:r>
              <a:rPr lang="el-GR" sz="1600" dirty="0" smtClean="0">
                <a:latin typeface="Microsoft Sans Serif" pitchFamily="34" charset="0"/>
                <a:cs typeface="Microsoft Sans Serif" pitchFamily="34" charset="0"/>
              </a:rPr>
              <a:t>Κάθε φορά να εμφανίζετε μήνυμα για να ελέγξετε ότι γράψατε σωστά την εντολή επιλογής.</a:t>
            </a:r>
            <a:endParaRPr lang="el-GR" sz="1600" dirty="0">
              <a:latin typeface="Microsoft Sans Serif" pitchFamily="34" charset="0"/>
              <a:cs typeface="Microsoft Sans Serif" pitchFamily="34"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8</a:t>
            </a:r>
            <a:endParaRPr lang="el-GR" sz="2000" dirty="0">
              <a:latin typeface="Microsoft Sans Serif" pitchFamily="34" charset="0"/>
              <a:cs typeface="Microsoft Sans Serif"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latin typeface="Microsoft Sans Serif" pitchFamily="34" charset="0"/>
                <a:cs typeface="Microsoft Sans Serif" pitchFamily="34" charset="0"/>
              </a:rPr>
              <a:t>Σύνθετοι τύποι δεδομένων στην </a:t>
            </a:r>
            <a:r>
              <a:rPr lang="el-GR" sz="2000" dirty="0" err="1" smtClean="0">
                <a:latin typeface="Microsoft Sans Serif" pitchFamily="34" charset="0"/>
                <a:cs typeface="Microsoft Sans Serif" pitchFamily="34" charset="0"/>
              </a:rPr>
              <a:t>Python</a:t>
            </a:r>
            <a:r>
              <a:rPr lang="el-GR" sz="2000" dirty="0" smtClean="0">
                <a:latin typeface="Microsoft Sans Serif" pitchFamily="34" charset="0"/>
                <a:cs typeface="Microsoft Sans Serif" pitchFamily="34" charset="0"/>
              </a:rPr>
              <a:t> (</a:t>
            </a:r>
            <a:r>
              <a:rPr lang="el-GR" sz="2000" dirty="0" err="1" smtClean="0">
                <a:latin typeface="Microsoft Sans Serif" pitchFamily="34" charset="0"/>
                <a:cs typeface="Microsoft Sans Serif" pitchFamily="34" charset="0"/>
              </a:rPr>
              <a:t>Composite</a:t>
            </a:r>
            <a:r>
              <a:rPr lang="el-GR" sz="2000" dirty="0" smtClean="0">
                <a:latin typeface="Microsoft Sans Serif" pitchFamily="34" charset="0"/>
                <a:cs typeface="Microsoft Sans Serif" pitchFamily="34" charset="0"/>
              </a:rPr>
              <a:t> </a:t>
            </a:r>
            <a:r>
              <a:rPr lang="el-GR" sz="2000" dirty="0" err="1" smtClean="0">
                <a:latin typeface="Microsoft Sans Serif" pitchFamily="34" charset="0"/>
                <a:cs typeface="Microsoft Sans Serif" pitchFamily="34" charset="0"/>
              </a:rPr>
              <a:t>data</a:t>
            </a:r>
            <a:r>
              <a:rPr lang="el-GR" sz="2000" dirty="0" smtClean="0">
                <a:latin typeface="Microsoft Sans Serif" pitchFamily="34" charset="0"/>
                <a:cs typeface="Microsoft Sans Serif" pitchFamily="34" charset="0"/>
              </a:rPr>
              <a:t> </a:t>
            </a:r>
            <a:r>
              <a:rPr lang="el-GR" sz="2000" dirty="0" err="1" smtClean="0">
                <a:latin typeface="Microsoft Sans Serif" pitchFamily="34" charset="0"/>
                <a:cs typeface="Microsoft Sans Serif" pitchFamily="34" charset="0"/>
              </a:rPr>
              <a:t>types</a:t>
            </a:r>
            <a:r>
              <a:rPr lang="el-GR" sz="2000" dirty="0" smtClean="0">
                <a:latin typeface="Microsoft Sans Serif" pitchFamily="34" charset="0"/>
                <a:cs typeface="Microsoft Sans Serif" pitchFamily="34" charset="0"/>
              </a:rPr>
              <a:t>)</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99662"/>
            <a:ext cx="7682263" cy="2421176"/>
          </a:xfrm>
        </p:spPr>
        <p:txBody>
          <a:bodyPr/>
          <a:lstStyle/>
          <a:p>
            <a:pPr marL="476890" indent="-198704" algn="ctr">
              <a:spcBef>
                <a:spcPts val="947"/>
              </a:spcBef>
              <a:buFont typeface="Arial MT"/>
              <a:buAutoNum type="arabicPeriod"/>
              <a:tabLst>
                <a:tab pos="476890" algn="l"/>
              </a:tabLst>
            </a:pPr>
            <a:r>
              <a:rPr lang="el-GR" sz="1600" dirty="0" smtClean="0"/>
              <a:t>Λίστα </a:t>
            </a:r>
            <a:r>
              <a:rPr lang="el-GR" sz="1600" dirty="0" smtClean="0">
                <a:latin typeface="Arial MT"/>
                <a:cs typeface="Arial MT"/>
              </a:rPr>
              <a:t>(</a:t>
            </a:r>
            <a:r>
              <a:rPr lang="en-US" sz="1600" dirty="0" smtClean="0">
                <a:latin typeface="Arial MT"/>
                <a:cs typeface="Arial MT"/>
              </a:rPr>
              <a:t>list)</a:t>
            </a:r>
          </a:p>
          <a:p>
            <a:pPr marL="476890" indent="-198704" algn="ctr">
              <a:spcBef>
                <a:spcPts val="188"/>
              </a:spcBef>
              <a:buFont typeface="Arial MT"/>
              <a:buAutoNum type="arabicPeriod"/>
              <a:tabLst>
                <a:tab pos="476890" algn="l"/>
              </a:tabLst>
            </a:pPr>
            <a:r>
              <a:rPr lang="el-GR" sz="1600" dirty="0" smtClean="0"/>
              <a:t>Πίνακας </a:t>
            </a:r>
            <a:r>
              <a:rPr lang="el-GR" sz="1600" dirty="0" smtClean="0">
                <a:latin typeface="Arial MT"/>
                <a:cs typeface="Arial MT"/>
              </a:rPr>
              <a:t>(</a:t>
            </a:r>
            <a:r>
              <a:rPr lang="en-US" sz="1600" dirty="0" smtClean="0">
                <a:latin typeface="Arial MT"/>
                <a:cs typeface="Arial MT"/>
              </a:rPr>
              <a:t>array)</a:t>
            </a:r>
          </a:p>
          <a:p>
            <a:pPr marL="476890" indent="-198704" algn="ctr">
              <a:spcBef>
                <a:spcPts val="188"/>
              </a:spcBef>
              <a:buFont typeface="Arial MT"/>
              <a:buAutoNum type="arabicPeriod"/>
              <a:tabLst>
                <a:tab pos="476890" algn="l"/>
              </a:tabLst>
            </a:pPr>
            <a:r>
              <a:rPr lang="el-GR" sz="1600" dirty="0" smtClean="0"/>
              <a:t>Εγγραφή </a:t>
            </a:r>
            <a:r>
              <a:rPr lang="el-GR" sz="1600" dirty="0" smtClean="0">
                <a:latin typeface="Arial MT"/>
                <a:cs typeface="Arial MT"/>
              </a:rPr>
              <a:t>(</a:t>
            </a:r>
            <a:r>
              <a:rPr lang="en-US" sz="1600" dirty="0" smtClean="0">
                <a:latin typeface="Arial MT"/>
                <a:cs typeface="Arial MT"/>
              </a:rPr>
              <a:t>record)</a:t>
            </a:r>
            <a:r>
              <a:rPr lang="el-GR" sz="1600" dirty="0" smtClean="0"/>
              <a:t> </a:t>
            </a:r>
            <a:endParaRPr lang="en-US" sz="1600" dirty="0" smtClean="0">
              <a:latin typeface="Arial MT"/>
              <a:cs typeface="Arial MT"/>
            </a:endParaRPr>
          </a:p>
          <a:p>
            <a:pPr marL="476890" indent="-198704" algn="ctr">
              <a:spcBef>
                <a:spcPts val="188"/>
              </a:spcBef>
              <a:buFont typeface="Arial MT"/>
              <a:buAutoNum type="arabicPeriod"/>
              <a:tabLst>
                <a:tab pos="476890" algn="l"/>
              </a:tabLst>
            </a:pPr>
            <a:r>
              <a:rPr lang="el-GR" sz="1600" dirty="0" smtClean="0"/>
              <a:t>Σύνολο </a:t>
            </a:r>
            <a:r>
              <a:rPr lang="el-GR" sz="1600" dirty="0" smtClean="0">
                <a:latin typeface="Arial MT"/>
                <a:cs typeface="Arial MT"/>
              </a:rPr>
              <a:t>(</a:t>
            </a:r>
            <a:r>
              <a:rPr lang="en-US" sz="1600" dirty="0" smtClean="0">
                <a:latin typeface="Arial MT"/>
                <a:cs typeface="Arial MT"/>
              </a:rPr>
              <a:t>set)</a:t>
            </a:r>
          </a:p>
          <a:p>
            <a:pPr marL="476890" indent="-198704" algn="ctr">
              <a:spcBef>
                <a:spcPts val="188"/>
              </a:spcBef>
              <a:buFont typeface="Arial MT"/>
              <a:buAutoNum type="arabicPeriod"/>
              <a:tabLst>
                <a:tab pos="476890" algn="l"/>
              </a:tabLst>
            </a:pPr>
            <a:r>
              <a:rPr lang="el-GR" sz="1600" dirty="0" smtClean="0"/>
              <a:t>Σωρός </a:t>
            </a:r>
            <a:r>
              <a:rPr lang="el-GR" sz="1600" dirty="0" smtClean="0">
                <a:latin typeface="Arial MT"/>
                <a:cs typeface="Arial MT"/>
              </a:rPr>
              <a:t>(</a:t>
            </a:r>
            <a:r>
              <a:rPr lang="en-US" sz="1600" dirty="0" smtClean="0">
                <a:latin typeface="Arial MT"/>
                <a:cs typeface="Arial MT"/>
              </a:rPr>
              <a:t>heap)</a:t>
            </a:r>
          </a:p>
          <a:p>
            <a:pPr marL="476890" indent="-198704" algn="ctr">
              <a:spcBef>
                <a:spcPts val="188"/>
              </a:spcBef>
              <a:buFont typeface="Arial MT"/>
              <a:buAutoNum type="arabicPeriod"/>
              <a:tabLst>
                <a:tab pos="476890" algn="l"/>
              </a:tabLst>
            </a:pPr>
            <a:r>
              <a:rPr lang="el-GR" sz="1600" dirty="0" smtClean="0"/>
              <a:t>Στοίβα </a:t>
            </a:r>
            <a:r>
              <a:rPr lang="el-GR" sz="1600" dirty="0" smtClean="0">
                <a:latin typeface="Arial MT"/>
                <a:cs typeface="Arial MT"/>
              </a:rPr>
              <a:t>(</a:t>
            </a:r>
            <a:r>
              <a:rPr lang="en-US" sz="1600" dirty="0" smtClean="0">
                <a:latin typeface="Arial MT"/>
                <a:cs typeface="Arial MT"/>
              </a:rPr>
              <a:t>stack)</a:t>
            </a:r>
          </a:p>
          <a:p>
            <a:pPr marL="476890" indent="-198704" algn="ctr">
              <a:spcBef>
                <a:spcPts val="188"/>
              </a:spcBef>
              <a:buFont typeface="Arial MT"/>
              <a:buAutoNum type="arabicPeriod"/>
              <a:tabLst>
                <a:tab pos="476890" algn="l"/>
              </a:tabLst>
            </a:pPr>
            <a:r>
              <a:rPr lang="el-GR" sz="1600" dirty="0" smtClean="0"/>
              <a:t>Ουρά </a:t>
            </a:r>
            <a:r>
              <a:rPr lang="el-GR" sz="1600" dirty="0" smtClean="0">
                <a:latin typeface="Arial MT"/>
                <a:cs typeface="Arial MT"/>
              </a:rPr>
              <a:t>(</a:t>
            </a:r>
            <a:r>
              <a:rPr lang="en-US" sz="1600" dirty="0" smtClean="0">
                <a:latin typeface="Arial MT"/>
                <a:cs typeface="Arial MT"/>
              </a:rPr>
              <a:t>queue)</a:t>
            </a:r>
          </a:p>
          <a:p>
            <a:pPr marL="476890" indent="-198704" algn="ctr">
              <a:spcBef>
                <a:spcPts val="188"/>
              </a:spcBef>
              <a:buFont typeface="Arial MT"/>
              <a:buAutoNum type="arabicPeriod"/>
              <a:tabLst>
                <a:tab pos="476890" algn="l"/>
              </a:tabLst>
            </a:pPr>
            <a:r>
              <a:rPr lang="el-GR" sz="1600" dirty="0" smtClean="0"/>
              <a:t>Δέντρο </a:t>
            </a:r>
            <a:r>
              <a:rPr lang="el-GR" sz="1600" dirty="0" smtClean="0">
                <a:latin typeface="Arial MT"/>
                <a:cs typeface="Arial MT"/>
              </a:rPr>
              <a:t>(</a:t>
            </a:r>
            <a:r>
              <a:rPr lang="en-US" sz="1600" dirty="0" smtClean="0">
                <a:latin typeface="Arial MT"/>
                <a:cs typeface="Arial MT"/>
              </a:rPr>
              <a:t>tree)</a:t>
            </a:r>
          </a:p>
          <a:p>
            <a:pPr marL="476890" indent="-198704" algn="ctr">
              <a:spcBef>
                <a:spcPts val="188"/>
              </a:spcBef>
              <a:buFont typeface="Arial MT"/>
              <a:buAutoNum type="arabicPeriod"/>
              <a:tabLst>
                <a:tab pos="476890" algn="l"/>
              </a:tabLst>
            </a:pPr>
            <a:r>
              <a:rPr lang="el-GR" sz="1600" dirty="0" smtClean="0"/>
              <a:t>Γράφος </a:t>
            </a:r>
            <a:r>
              <a:rPr lang="el-GR" sz="1600" dirty="0" smtClean="0">
                <a:latin typeface="Arial MT"/>
                <a:cs typeface="Arial MT"/>
              </a:rPr>
              <a:t>(</a:t>
            </a:r>
            <a:r>
              <a:rPr lang="en-US" sz="1600" dirty="0" smtClean="0">
                <a:latin typeface="Arial MT"/>
                <a:cs typeface="Arial MT"/>
              </a:rPr>
              <a:t>graph)</a:t>
            </a:r>
            <a:endParaRPr lang="el-GR"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999141"/>
            <a:ext cx="7275562" cy="3145218"/>
          </a:xfrm>
          <a:prstGeom prst="rect">
            <a:avLst/>
          </a:prstGeom>
        </p:spPr>
        <p:txBody>
          <a:bodyPr vert="horz" wrap="square" lIns="0" tIns="33780" rIns="0" bIns="0" rtlCol="0">
            <a:spAutoFit/>
          </a:bodyPr>
          <a:lstStyle/>
          <a:p>
            <a:pPr marL="9935" marR="3974" algn="just">
              <a:spcBef>
                <a:spcPts val="23"/>
              </a:spcBef>
            </a:pPr>
            <a:r>
              <a:rPr lang="el-GR" sz="1600" dirty="0" smtClean="0">
                <a:latin typeface="Microsoft Sans Serif" pitchFamily="34" charset="0"/>
                <a:cs typeface="Microsoft Sans Serif" pitchFamily="34" charset="0"/>
              </a:rPr>
              <a:t>Γράψτε 2 τιμές των μεταβλητών a, b έτσι ώστε τα δύο τμήματα προγράμματος να έχουν </a:t>
            </a:r>
            <a:r>
              <a:rPr lang="el-GR" sz="1600" b="1" dirty="0" smtClean="0">
                <a:latin typeface="Microsoft Sans Serif" pitchFamily="34" charset="0"/>
                <a:cs typeface="Microsoft Sans Serif" pitchFamily="34" charset="0"/>
              </a:rPr>
              <a:t>διαφορετικό </a:t>
            </a:r>
            <a:r>
              <a:rPr lang="el-GR" sz="1600" dirty="0" smtClean="0">
                <a:latin typeface="Microsoft Sans Serif" pitchFamily="34" charset="0"/>
                <a:cs typeface="Microsoft Sans Serif" pitchFamily="34" charset="0"/>
              </a:rPr>
              <a:t>αποτέλεσμα. Εξηγήστε την απάντησή σας.</a:t>
            </a:r>
          </a:p>
          <a:p>
            <a:pPr marL="9935" algn="just">
              <a:spcBef>
                <a:spcPts val="786"/>
              </a:spcBef>
            </a:pPr>
            <a:r>
              <a:rPr lang="el-GR" sz="1600" b="1" dirty="0" smtClean="0">
                <a:latin typeface="Microsoft Sans Serif" pitchFamily="34" charset="0"/>
                <a:cs typeface="Microsoft Sans Serif" pitchFamily="34" charset="0"/>
              </a:rPr>
              <a:t>1o τμήμα:</a:t>
            </a:r>
            <a:endParaRPr lang="el-GR" sz="1600" dirty="0" smtClean="0">
              <a:latin typeface="Microsoft Sans Serif" pitchFamily="34" charset="0"/>
              <a:cs typeface="Microsoft Sans Serif" pitchFamily="34" charset="0"/>
            </a:endParaRPr>
          </a:p>
          <a:p>
            <a:pPr marL="9935" algn="just">
              <a:spcBef>
                <a:spcPts val="786"/>
              </a:spcBef>
            </a:pPr>
            <a:r>
              <a:rPr lang="el-GR" sz="1400" dirty="0" err="1" smtClean="0">
                <a:latin typeface="Consolas" pitchFamily="49" charset="0"/>
                <a:cs typeface="Consolas" pitchFamily="49" charset="0"/>
              </a:rPr>
              <a:t>if</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a&gt;0</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or</a:t>
            </a:r>
            <a:r>
              <a:rPr lang="el-GR" sz="1400" dirty="0" smtClean="0">
                <a:latin typeface="Consolas" pitchFamily="49" charset="0"/>
                <a:cs typeface="Consolas" pitchFamily="49" charset="0"/>
              </a:rPr>
              <a:t> b&gt;0):</a:t>
            </a:r>
          </a:p>
          <a:p>
            <a:pPr marL="9935" algn="just">
              <a:spcBef>
                <a:spcPts val="786"/>
              </a:spcBef>
            </a:pPr>
            <a:r>
              <a:rPr lang="el-GR" sz="1400" dirty="0">
                <a:latin typeface="Consolas" pitchFamily="49" charset="0"/>
                <a:cs typeface="Consolas" pitchFamily="49" charset="0"/>
              </a:rPr>
              <a:t>	</a:t>
            </a:r>
            <a:r>
              <a:rPr lang="en-US" sz="1400" dirty="0" smtClean="0">
                <a:latin typeface="Consolas" pitchFamily="49" charset="0"/>
                <a:cs typeface="Consolas" pitchFamily="49" charset="0"/>
              </a:rPr>
              <a:t>print (</a:t>
            </a:r>
            <a:r>
              <a:rPr lang="en-US" sz="1400" dirty="0" err="1" smtClean="0">
                <a:latin typeface="Consolas" pitchFamily="49" charset="0"/>
                <a:cs typeface="Consolas" pitchFamily="49" charset="0"/>
              </a:rPr>
              <a:t>a,b</a:t>
            </a:r>
            <a:r>
              <a:rPr lang="en-US" sz="1400" dirty="0" smtClean="0">
                <a:latin typeface="Consolas" pitchFamily="49" charset="0"/>
                <a:cs typeface="Consolas" pitchFamily="49" charset="0"/>
              </a:rPr>
              <a:t>)</a:t>
            </a:r>
            <a:endParaRPr lang="el-GR" sz="1400" dirty="0" smtClean="0">
              <a:latin typeface="Consolas" pitchFamily="49" charset="0"/>
              <a:cs typeface="Consolas" pitchFamily="49" charset="0"/>
            </a:endParaRPr>
          </a:p>
          <a:p>
            <a:pPr marL="9935" algn="just">
              <a:spcBef>
                <a:spcPts val="864"/>
              </a:spcBef>
            </a:pPr>
            <a:r>
              <a:rPr lang="en-US" sz="1600" b="1" dirty="0" smtClean="0">
                <a:latin typeface="Microsoft Sans Serif" pitchFamily="34" charset="0"/>
                <a:cs typeface="Microsoft Sans Serif" pitchFamily="34" charset="0"/>
              </a:rPr>
              <a:t>2ο </a:t>
            </a:r>
            <a:r>
              <a:rPr lang="en-US" sz="1600" b="1" dirty="0" err="1" smtClean="0">
                <a:latin typeface="Microsoft Sans Serif" pitchFamily="34" charset="0"/>
                <a:cs typeface="Microsoft Sans Serif" pitchFamily="34" charset="0"/>
              </a:rPr>
              <a:t>τμήμα</a:t>
            </a:r>
            <a:r>
              <a:rPr lang="en-US" sz="1600" b="1"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algn="just">
              <a:spcBef>
                <a:spcPts val="786"/>
              </a:spcBef>
            </a:pPr>
            <a:r>
              <a:rPr lang="en-US" sz="1400" dirty="0">
                <a:latin typeface="Consolas" pitchFamily="49" charset="0"/>
                <a:cs typeface="Consolas" pitchFamily="49" charset="0"/>
              </a:rPr>
              <a:t>if (a&gt;0):</a:t>
            </a:r>
          </a:p>
          <a:p>
            <a:pPr marL="9935" marR="3974" indent="-14903" algn="just">
              <a:spcBef>
                <a:spcPts val="786"/>
              </a:spcBef>
            </a:pPr>
            <a:r>
              <a:rPr lang="el-GR" sz="1400" dirty="0" smtClean="0">
                <a:latin typeface="Consolas" pitchFamily="49" charset="0"/>
                <a:cs typeface="Consolas" pitchFamily="49" charset="0"/>
              </a:rPr>
              <a:t>		</a:t>
            </a:r>
            <a:r>
              <a:rPr lang="en-US" sz="1400" dirty="0" smtClean="0">
                <a:latin typeface="Consolas" pitchFamily="49" charset="0"/>
                <a:cs typeface="Consolas" pitchFamily="49" charset="0"/>
              </a:rPr>
              <a:t>print </a:t>
            </a:r>
            <a:r>
              <a:rPr lang="en-US" sz="1400" dirty="0">
                <a:latin typeface="Consolas" pitchFamily="49" charset="0"/>
                <a:cs typeface="Consolas" pitchFamily="49" charset="0"/>
              </a:rPr>
              <a:t>(</a:t>
            </a:r>
            <a:r>
              <a:rPr lang="en-US" sz="1400" dirty="0" err="1">
                <a:latin typeface="Consolas" pitchFamily="49" charset="0"/>
                <a:cs typeface="Consolas" pitchFamily="49" charset="0"/>
              </a:rPr>
              <a:t>a,b</a:t>
            </a:r>
            <a:r>
              <a:rPr lang="en-US" sz="1400" dirty="0" smtClean="0">
                <a:latin typeface="Consolas" pitchFamily="49" charset="0"/>
                <a:cs typeface="Consolas" pitchFamily="49" charset="0"/>
              </a:rPr>
              <a:t>)</a:t>
            </a:r>
            <a:endParaRPr lang="el-GR" sz="1600" dirty="0">
              <a:latin typeface="Microsoft Sans Serif" pitchFamily="34" charset="0"/>
              <a:cs typeface="Microsoft Sans Serif" pitchFamily="34" charset="0"/>
            </a:endParaRPr>
          </a:p>
          <a:p>
            <a:pPr marL="9935" marR="3974" indent="-14903" algn="just">
              <a:spcBef>
                <a:spcPts val="786"/>
              </a:spcBef>
            </a:pPr>
            <a:r>
              <a:rPr lang="en-US" sz="1400" dirty="0">
                <a:latin typeface="Consolas" pitchFamily="49" charset="0"/>
                <a:cs typeface="Consolas" pitchFamily="49" charset="0"/>
              </a:rPr>
              <a:t>if (b&gt;0):</a:t>
            </a:r>
            <a:endParaRPr lang="el-GR" sz="1400" dirty="0">
              <a:latin typeface="Consolas" pitchFamily="49" charset="0"/>
              <a:cs typeface="Consolas" pitchFamily="49" charset="0"/>
            </a:endParaRPr>
          </a:p>
          <a:p>
            <a:pPr marL="9935" marR="3974" indent="-14903" algn="just">
              <a:spcBef>
                <a:spcPts val="786"/>
              </a:spcBef>
            </a:pPr>
            <a:r>
              <a:rPr lang="el-GR" sz="1400" dirty="0" smtClean="0">
                <a:latin typeface="Consolas" pitchFamily="49" charset="0"/>
                <a:cs typeface="Consolas" pitchFamily="49" charset="0"/>
              </a:rPr>
              <a:t>		</a:t>
            </a:r>
            <a:r>
              <a:rPr lang="en-US" sz="1400" dirty="0" smtClean="0">
                <a:latin typeface="Consolas" pitchFamily="49" charset="0"/>
                <a:cs typeface="Consolas" pitchFamily="49" charset="0"/>
              </a:rPr>
              <a:t>print </a:t>
            </a:r>
            <a:r>
              <a:rPr lang="en-US" sz="1400" dirty="0">
                <a:latin typeface="Consolas" pitchFamily="49" charset="0"/>
                <a:cs typeface="Consolas" pitchFamily="49" charset="0"/>
              </a:rPr>
              <a:t>(</a:t>
            </a:r>
            <a:r>
              <a:rPr lang="en-US" sz="1400" dirty="0" err="1">
                <a:latin typeface="Consolas" pitchFamily="49" charset="0"/>
                <a:cs typeface="Consolas" pitchFamily="49" charset="0"/>
              </a:rPr>
              <a:t>a,b</a:t>
            </a:r>
            <a:r>
              <a:rPr lang="en-US" sz="1400" dirty="0">
                <a:latin typeface="Consolas" pitchFamily="49" charset="0"/>
                <a:cs typeface="Consolas" pitchFamily="49" charset="0"/>
              </a:rPr>
              <a:t>)</a:t>
            </a:r>
            <a:endParaRPr lang="el-GR" sz="14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9</a:t>
            </a:r>
            <a:endParaRPr lang="el-GR" sz="2000" dirty="0">
              <a:latin typeface="Microsoft Sans Serif" pitchFamily="34" charset="0"/>
              <a:cs typeface="Microsoft Sans Serif"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703180"/>
            <a:ext cx="7275562" cy="1737140"/>
          </a:xfrm>
          <a:prstGeom prst="rect">
            <a:avLst/>
          </a:prstGeom>
        </p:spPr>
        <p:txBody>
          <a:bodyPr vert="horz" wrap="square" lIns="0" tIns="33780" rIns="0" bIns="0" rtlCol="0">
            <a:spAutoFit/>
          </a:bodyPr>
          <a:lstStyle/>
          <a:p>
            <a:pPr marL="9935" marR="3974" algn="just">
              <a:spcBef>
                <a:spcPts val="66"/>
              </a:spcBef>
            </a:pPr>
            <a:r>
              <a:rPr lang="el-GR" sz="1600" dirty="0" smtClean="0">
                <a:latin typeface="Microsoft Sans Serif" pitchFamily="34" charset="0"/>
                <a:cs typeface="Microsoft Sans Serif" pitchFamily="34" charset="0"/>
              </a:rPr>
              <a:t>Να γράψετε πρόγραμμα που να διαβάζει (</a:t>
            </a:r>
            <a:r>
              <a:rPr lang="en-US" sz="1600" dirty="0" smtClean="0">
                <a:latin typeface="Microsoft Sans Serif" pitchFamily="34" charset="0"/>
                <a:cs typeface="Microsoft Sans Serif" pitchFamily="34" charset="0"/>
              </a:rPr>
              <a:t>input</a:t>
            </a:r>
            <a:r>
              <a:rPr lang="el-GR" sz="1600" dirty="0" smtClean="0">
                <a:latin typeface="Microsoft Sans Serif" pitchFamily="34" charset="0"/>
                <a:cs typeface="Microsoft Sans Serif" pitchFamily="34" charset="0"/>
              </a:rPr>
              <a:t>) 3 αριθμούς και να τους εμφανίζει </a:t>
            </a:r>
            <a:r>
              <a:rPr lang="en-US" sz="1600" dirty="0" smtClean="0">
                <a:latin typeface="Microsoft Sans Serif" pitchFamily="34" charset="0"/>
                <a:cs typeface="Microsoft Sans Serif" pitchFamily="34" charset="0"/>
              </a:rPr>
              <a:t>(print) </a:t>
            </a:r>
            <a:r>
              <a:rPr lang="el-GR" sz="1600" dirty="0" smtClean="0">
                <a:latin typeface="Microsoft Sans Serif" pitchFamily="34" charset="0"/>
                <a:cs typeface="Microsoft Sans Serif" pitchFamily="34" charset="0"/>
              </a:rPr>
              <a:t>σε φθίνουσα σειρά, από τον μεγαλύτερο προς τον μικρότερο.</a:t>
            </a:r>
          </a:p>
          <a:p>
            <a:pPr marL="9935" algn="just">
              <a:spcBef>
                <a:spcPts val="524"/>
              </a:spcBef>
            </a:pPr>
            <a:endParaRPr lang="el-GR" sz="1400" dirty="0" smtClean="0">
              <a:latin typeface="Consolas" pitchFamily="49" charset="0"/>
              <a:cs typeface="Consolas" pitchFamily="49" charset="0"/>
            </a:endParaRPr>
          </a:p>
          <a:p>
            <a:pPr marL="9935" algn="just">
              <a:spcBef>
                <a:spcPts val="524"/>
              </a:spcBef>
            </a:pPr>
            <a:r>
              <a:rPr lang="el-GR" sz="1600" dirty="0" smtClean="0">
                <a:latin typeface="Microsoft Sans Serif" pitchFamily="34" charset="0"/>
                <a:cs typeface="Microsoft Sans Serif" pitchFamily="34" charset="0"/>
              </a:rPr>
              <a:t>Παράδειγμα εκτέλεσης:</a:t>
            </a:r>
          </a:p>
          <a:p>
            <a:pPr marL="9935" algn="just">
              <a:spcBef>
                <a:spcPts val="524"/>
              </a:spcBef>
            </a:pPr>
            <a:r>
              <a:rPr lang="el-GR" sz="1400" dirty="0" smtClean="0">
                <a:latin typeface="Consolas" pitchFamily="49" charset="0"/>
                <a:cs typeface="Consolas" pitchFamily="49" charset="0"/>
              </a:rPr>
              <a:t>Δώσε 3 αριθμούς: 3, 5, 1</a:t>
            </a:r>
          </a:p>
          <a:p>
            <a:pPr marL="9935" algn="just">
              <a:spcBef>
                <a:spcPts val="524"/>
              </a:spcBef>
            </a:pPr>
            <a:r>
              <a:rPr lang="el-GR" sz="1400" dirty="0">
                <a:latin typeface="Consolas" pitchFamily="49" charset="0"/>
                <a:cs typeface="Consolas" pitchFamily="49" charset="0"/>
              </a:rPr>
              <a:t>Σ</a:t>
            </a:r>
            <a:r>
              <a:rPr lang="el-GR" sz="1400" dirty="0" smtClean="0">
                <a:latin typeface="Consolas" pitchFamily="49" charset="0"/>
                <a:cs typeface="Consolas" pitchFamily="49" charset="0"/>
              </a:rPr>
              <a:t>ε φθίνουσα σειρά : 5, 3, 1</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1</a:t>
            </a:r>
            <a:r>
              <a:rPr lang="en-US" sz="2000" dirty="0" smtClean="0">
                <a:latin typeface="Microsoft Sans Serif" pitchFamily="34" charset="0"/>
                <a:cs typeface="Microsoft Sans Serif" pitchFamily="34" charset="0"/>
              </a:rPr>
              <a:t>0</a:t>
            </a:r>
            <a:endParaRPr lang="el-GR" sz="2000" dirty="0">
              <a:latin typeface="Microsoft Sans Serif" pitchFamily="34" charset="0"/>
              <a:cs typeface="Microsoft Sans Serif"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783971"/>
            <a:ext cx="7275562" cy="1575558"/>
          </a:xfrm>
          <a:prstGeom prst="rect">
            <a:avLst/>
          </a:prstGeom>
        </p:spPr>
        <p:txBody>
          <a:bodyPr vert="horz" wrap="square" lIns="0" tIns="33780" rIns="0" bIns="0" rtlCol="0">
            <a:spAutoFit/>
          </a:bodyPr>
          <a:lstStyle/>
          <a:p>
            <a:pPr marL="245896" indent="-176350" algn="just">
              <a:spcBef>
                <a:spcPts val="78"/>
              </a:spcBef>
              <a:tabLst>
                <a:tab pos="245896" algn="l"/>
              </a:tabLst>
            </a:pPr>
            <a:r>
              <a:rPr lang="el-GR" sz="1600" dirty="0" smtClean="0">
                <a:latin typeface="Microsoft Sans Serif" pitchFamily="34" charset="0"/>
                <a:cs typeface="Microsoft Sans Serif" pitchFamily="34" charset="0"/>
              </a:rPr>
              <a:t>Να δημιουργήσετε πρόγραμμα που να διαβάζει 2 αριθμούς και να εμφανίζει:</a:t>
            </a:r>
          </a:p>
          <a:p>
            <a:pPr marL="245896" indent="-176350" algn="just">
              <a:spcBef>
                <a:spcPts val="78"/>
              </a:spcBef>
              <a:tabLst>
                <a:tab pos="245896" algn="l"/>
              </a:tabLst>
            </a:pPr>
            <a:r>
              <a:rPr lang="el-GR" sz="1600" dirty="0" smtClean="0">
                <a:latin typeface="Microsoft Sans Serif" pitchFamily="34" charset="0"/>
                <a:cs typeface="Microsoft Sans Serif" pitchFamily="34" charset="0"/>
              </a:rPr>
              <a:t>το άθροισμά τους, το γινόμενό τους, την διαφορά τους (αφαίρεση) – σε</a:t>
            </a:r>
          </a:p>
          <a:p>
            <a:pPr marL="245896" indent="-176350" algn="just">
              <a:spcBef>
                <a:spcPts val="78"/>
              </a:spcBef>
              <a:tabLst>
                <a:tab pos="245896" algn="l"/>
              </a:tabLst>
            </a:pPr>
            <a:r>
              <a:rPr lang="el-GR" sz="1600" dirty="0" smtClean="0">
                <a:latin typeface="Microsoft Sans Serif" pitchFamily="34" charset="0"/>
                <a:cs typeface="Microsoft Sans Serif" pitchFamily="34" charset="0"/>
              </a:rPr>
              <a:t>περίπτωση που η διαφορά είναι αρνητικός αριθμός να την κάνει θετικό</a:t>
            </a:r>
          </a:p>
          <a:p>
            <a:pPr marL="245896" indent="-176350" algn="just">
              <a:spcBef>
                <a:spcPts val="78"/>
              </a:spcBef>
              <a:tabLst>
                <a:tab pos="245896" algn="l"/>
              </a:tabLst>
            </a:pPr>
            <a:r>
              <a:rPr lang="el-GR" sz="1600" dirty="0" smtClean="0">
                <a:latin typeface="Microsoft Sans Serif" pitchFamily="34" charset="0"/>
                <a:cs typeface="Microsoft Sans Serif" pitchFamily="34" charset="0"/>
              </a:rPr>
              <a:t>αριθμό (απόλυτη τιμή) και, τέλος, να εμφανίζει το πηλίκο τους (διαίρεση). </a:t>
            </a:r>
          </a:p>
          <a:p>
            <a:pPr marL="245896" indent="-176350" algn="just">
              <a:spcBef>
                <a:spcPts val="78"/>
              </a:spcBef>
              <a:tabLst>
                <a:tab pos="245896" algn="l"/>
              </a:tabLst>
            </a:pPr>
            <a:r>
              <a:rPr lang="el-GR" sz="1600" dirty="0" smtClean="0">
                <a:latin typeface="Microsoft Sans Serif" pitchFamily="34" charset="0"/>
                <a:cs typeface="Microsoft Sans Serif" pitchFamily="34" charset="0"/>
              </a:rPr>
              <a:t>Προσοχή! Δεν γίνεται διαίρεση με το μηδέν, σε αυτήν την περίπτωση να</a:t>
            </a:r>
          </a:p>
          <a:p>
            <a:pPr marL="245896" indent="-176350" algn="just">
              <a:spcBef>
                <a:spcPts val="78"/>
              </a:spcBef>
              <a:tabLst>
                <a:tab pos="245896" algn="l"/>
              </a:tabLst>
            </a:pPr>
            <a:r>
              <a:rPr lang="el-GR" sz="1600" dirty="0" smtClean="0">
                <a:latin typeface="Microsoft Sans Serif" pitchFamily="34" charset="0"/>
                <a:cs typeface="Microsoft Sans Serif" pitchFamily="34" charset="0"/>
              </a:rPr>
              <a:t>εμφανίζει το μήνυμα ‘Αδύνατη η διαίρεση με το μηδέν')</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11</a:t>
            </a:r>
            <a:endParaRPr lang="el-GR" sz="2000" dirty="0">
              <a:latin typeface="Microsoft Sans Serif" pitchFamily="34" charset="0"/>
              <a:cs typeface="Microsoft Sans Serif"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046590"/>
            <a:ext cx="7275562" cy="3050320"/>
          </a:xfrm>
          <a:prstGeom prst="rect">
            <a:avLst/>
          </a:prstGeom>
        </p:spPr>
        <p:txBody>
          <a:bodyPr vert="horz" wrap="square" lIns="0" tIns="33780" rIns="0" bIns="0" rtlCol="0">
            <a:spAutoFit/>
          </a:bodyPr>
          <a:lstStyle/>
          <a:p>
            <a:pPr marL="9935" algn="just">
              <a:spcBef>
                <a:spcPts val="524"/>
              </a:spcBef>
            </a:pPr>
            <a:r>
              <a:rPr lang="el-GR" sz="1600" dirty="0" smtClean="0">
                <a:latin typeface="Microsoft Sans Serif" pitchFamily="34" charset="0"/>
                <a:cs typeface="Microsoft Sans Serif" pitchFamily="34" charset="0"/>
              </a:rPr>
              <a:t>Να γράψετε πρόγραμμα που θα διαβάζει 2 αριθμούς και έναν χαρακτήρα (βάλτε </a:t>
            </a:r>
            <a:r>
              <a:rPr lang="el-GR" sz="1600" dirty="0" err="1" smtClean="0">
                <a:latin typeface="Microsoft Sans Serif" pitchFamily="34" charset="0"/>
                <a:cs typeface="Microsoft Sans Serif" pitchFamily="34" charset="0"/>
              </a:rPr>
              <a:t>str</a:t>
            </a:r>
            <a:r>
              <a:rPr lang="el-GR" sz="1600" dirty="0" smtClean="0">
                <a:latin typeface="Microsoft Sans Serif" pitchFamily="34" charset="0"/>
                <a:cs typeface="Microsoft Sans Serif" pitchFamily="34" charset="0"/>
              </a:rPr>
              <a:t> μπροστά από το </a:t>
            </a:r>
            <a:r>
              <a:rPr lang="el-GR" sz="1600" dirty="0" err="1" smtClean="0">
                <a:latin typeface="Microsoft Sans Serif" pitchFamily="34" charset="0"/>
                <a:cs typeface="Microsoft Sans Serif" pitchFamily="34" charset="0"/>
              </a:rPr>
              <a:t>input</a:t>
            </a:r>
            <a:r>
              <a:rPr lang="el-GR" sz="1600" dirty="0" smtClean="0">
                <a:latin typeface="Microsoft Sans Serif" pitchFamily="34" charset="0"/>
                <a:cs typeface="Microsoft Sans Serif" pitchFamily="34" charset="0"/>
              </a:rPr>
              <a:t>) από τους +, -, *, / και θα εκτελεί την πράξη που αντιστοιχεί στον χαρακτήρα. Προσοχή στη διαίρεση, </a:t>
            </a:r>
            <a:r>
              <a:rPr lang="el-GR" sz="1600" b="1" dirty="0" smtClean="0">
                <a:latin typeface="Microsoft Sans Serif" pitchFamily="34" charset="0"/>
                <a:cs typeface="Microsoft Sans Serif" pitchFamily="34" charset="0"/>
              </a:rPr>
              <a:t>δεν γίνεται διαίρεση με το μηδέν</a:t>
            </a:r>
            <a:r>
              <a:rPr lang="el-GR" sz="1600" dirty="0" smtClean="0">
                <a:latin typeface="Microsoft Sans Serif" pitchFamily="34" charset="0"/>
                <a:cs typeface="Microsoft Sans Serif" pitchFamily="34" charset="0"/>
              </a:rPr>
              <a:t>. Σε περίπτωση που ο 2ος αριθμός είναι μηδέν να εμφανίζεται το μήνυμα ‘Διαίρεση αδύνατη' .</a:t>
            </a:r>
          </a:p>
          <a:p>
            <a:pPr marL="9935" algn="just">
              <a:spcBef>
                <a:spcPts val="524"/>
              </a:spcBef>
            </a:pPr>
            <a:endParaRPr lang="el-GR" sz="1400" dirty="0" smtClean="0">
              <a:latin typeface="Consolas" pitchFamily="49" charset="0"/>
              <a:cs typeface="Consolas" pitchFamily="49" charset="0"/>
            </a:endParaRPr>
          </a:p>
          <a:p>
            <a:pPr marL="9935" algn="just">
              <a:spcBef>
                <a:spcPts val="524"/>
              </a:spcBef>
            </a:pPr>
            <a:r>
              <a:rPr lang="el-GR" sz="1600" dirty="0" smtClean="0">
                <a:latin typeface="Microsoft Sans Serif" pitchFamily="34" charset="0"/>
                <a:cs typeface="Microsoft Sans Serif" pitchFamily="34" charset="0"/>
              </a:rPr>
              <a:t>Παράδειγμα εκτέλεσης:</a:t>
            </a:r>
          </a:p>
          <a:p>
            <a:pPr marL="9935" algn="just">
              <a:spcBef>
                <a:spcPts val="524"/>
              </a:spcBef>
            </a:pPr>
            <a:r>
              <a:rPr lang="el-GR" sz="1400" dirty="0" smtClean="0">
                <a:latin typeface="Consolas" pitchFamily="49" charset="0"/>
                <a:cs typeface="Consolas" pitchFamily="49" charset="0"/>
              </a:rPr>
              <a:t>Δώστε 1ο αριθμό: </a:t>
            </a:r>
            <a:r>
              <a:rPr lang="el-GR" sz="1400" b="1" dirty="0" smtClean="0">
                <a:latin typeface="Consolas" pitchFamily="49" charset="0"/>
                <a:cs typeface="Consolas" pitchFamily="49" charset="0"/>
              </a:rPr>
              <a:t>5</a:t>
            </a:r>
          </a:p>
          <a:p>
            <a:pPr marL="9935" algn="just">
              <a:spcBef>
                <a:spcPts val="743"/>
              </a:spcBef>
            </a:pPr>
            <a:r>
              <a:rPr lang="el-GR" sz="1400" dirty="0" smtClean="0">
                <a:latin typeface="Consolas" pitchFamily="49" charset="0"/>
                <a:cs typeface="Consolas" pitchFamily="49" charset="0"/>
              </a:rPr>
              <a:t>Δώστε 2ο αριθμό: </a:t>
            </a:r>
            <a:r>
              <a:rPr lang="el-GR" sz="1400" b="1" dirty="0" smtClean="0">
                <a:latin typeface="Consolas" pitchFamily="49" charset="0"/>
                <a:cs typeface="Consolas" pitchFamily="49" charset="0"/>
              </a:rPr>
              <a:t>7</a:t>
            </a:r>
          </a:p>
          <a:p>
            <a:pPr marL="9935" algn="just">
              <a:spcBef>
                <a:spcPts val="743"/>
              </a:spcBef>
            </a:pPr>
            <a:r>
              <a:rPr lang="el-GR" sz="1400" dirty="0" smtClean="0">
                <a:latin typeface="Consolas" pitchFamily="49" charset="0"/>
                <a:cs typeface="Consolas" pitchFamily="49" charset="0"/>
              </a:rPr>
              <a:t>Δώστε πράξη (+, -, /, *): +</a:t>
            </a:r>
          </a:p>
          <a:p>
            <a:pPr marL="9935" algn="just">
              <a:spcBef>
                <a:spcPts val="743"/>
              </a:spcBef>
            </a:pPr>
            <a:r>
              <a:rPr lang="el-GR" sz="1400" dirty="0" smtClean="0">
                <a:latin typeface="Consolas" pitchFamily="49" charset="0"/>
                <a:cs typeface="Consolas" pitchFamily="49" charset="0"/>
              </a:rPr>
              <a:t>5 + 7 = 12</a:t>
            </a:r>
            <a:endParaRPr lang="el-GR" sz="14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1</a:t>
            </a:r>
            <a:r>
              <a:rPr lang="en-US" sz="2000" dirty="0" smtClean="0">
                <a:latin typeface="Microsoft Sans Serif" pitchFamily="34" charset="0"/>
                <a:cs typeface="Microsoft Sans Serif" pitchFamily="34" charset="0"/>
              </a:rPr>
              <a:t>2</a:t>
            </a:r>
            <a:endParaRPr lang="el-GR" sz="2000" dirty="0">
              <a:latin typeface="Microsoft Sans Serif" pitchFamily="34" charset="0"/>
              <a:cs typeface="Microsoft Sans Serif"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Δομές επανάληψης </a:t>
            </a:r>
            <a:r>
              <a:rPr lang="el-GR" sz="2000" dirty="0" smtClean="0">
                <a:latin typeface="Arial MT"/>
                <a:cs typeface="Arial MT"/>
              </a:rPr>
              <a:t>(</a:t>
            </a:r>
            <a:r>
              <a:rPr lang="el-GR" sz="2000" dirty="0" err="1" smtClean="0">
                <a:latin typeface="Arial MT"/>
                <a:cs typeface="Arial MT"/>
              </a:rPr>
              <a:t>for</a:t>
            </a:r>
            <a:r>
              <a:rPr lang="el-GR" sz="2000" dirty="0" smtClean="0">
                <a:latin typeface="Arial MT"/>
                <a:cs typeface="Arial MT"/>
              </a:rPr>
              <a:t> </a:t>
            </a:r>
            <a:r>
              <a:rPr lang="el-GR" sz="2000" dirty="0" smtClean="0"/>
              <a:t>και </a:t>
            </a:r>
            <a:r>
              <a:rPr lang="el-GR" sz="2000" dirty="0" err="1" smtClean="0">
                <a:latin typeface="Arial MT"/>
                <a:cs typeface="Arial MT"/>
              </a:rPr>
              <a:t>while</a:t>
            </a:r>
            <a:r>
              <a:rPr lang="el-GR" sz="2000" dirty="0" smtClean="0">
                <a:latin typeface="Arial MT"/>
                <a:cs typeface="Arial MT"/>
              </a:rPr>
              <a:t>)</a:t>
            </a:r>
            <a:endParaRPr lang="el-GR" sz="2000" dirty="0">
              <a:latin typeface="Arial MT"/>
              <a:cs typeface="Arial MT"/>
            </a:endParaRPr>
          </a:p>
        </p:txBody>
      </p:sp>
      <p:sp>
        <p:nvSpPr>
          <p:cNvPr id="3" name="2 - Θέση κειμένου"/>
          <p:cNvSpPr>
            <a:spLocks noGrp="1"/>
          </p:cNvSpPr>
          <p:nvPr>
            <p:ph type="body" idx="1"/>
          </p:nvPr>
        </p:nvSpPr>
        <p:spPr>
          <a:xfrm>
            <a:off x="730869" y="1055951"/>
            <a:ext cx="7682263" cy="3031599"/>
          </a:xfrm>
        </p:spPr>
        <p:txBody>
          <a:bodyPr/>
          <a:lstStyle/>
          <a:p>
            <a:pPr marL="9935" marR="168899" algn="just">
              <a:spcBef>
                <a:spcPts val="203"/>
              </a:spcBef>
            </a:pPr>
            <a:r>
              <a:rPr lang="el-GR" sz="1600" dirty="0" smtClean="0">
                <a:latin typeface="Microsoft Sans Serif" pitchFamily="34" charset="0"/>
                <a:cs typeface="Microsoft Sans Serif" pitchFamily="34" charset="0"/>
              </a:rPr>
              <a:t>Συχνά σε ένα πρόγραμμα, μια ομάδα εντολών είναι αναγκαίο να εκτελείται περισσότερες από μία φορές.</a:t>
            </a:r>
          </a:p>
          <a:p>
            <a:pPr marL="9935" algn="just"/>
            <a:r>
              <a:rPr lang="el-GR" sz="1600" dirty="0" smtClean="0">
                <a:latin typeface="Microsoft Sans Serif" pitchFamily="34" charset="0"/>
                <a:cs typeface="Microsoft Sans Serif" pitchFamily="34" charset="0"/>
              </a:rPr>
              <a:t>Υπάρχουν δύο τύποι επαναλήψεων:</a:t>
            </a:r>
          </a:p>
          <a:p>
            <a:pPr marL="9935" marR="20864" indent="156976" algn="just">
              <a:spcBef>
                <a:spcPts val="293"/>
              </a:spcBef>
              <a:buChar char="●"/>
              <a:tabLst>
                <a:tab pos="166912" algn="l"/>
              </a:tabLst>
            </a:pPr>
            <a:r>
              <a:rPr lang="el-GR" sz="1600" dirty="0" smtClean="0">
                <a:latin typeface="Microsoft Sans Serif" pitchFamily="34" charset="0"/>
                <a:cs typeface="Microsoft Sans Serif" pitchFamily="34" charset="0"/>
              </a:rPr>
              <a:t>Με προκαθορισμένο πλήθος επαναλήψεων, όπου το πλήθος των επαναλήψεων είναι δεδομένο, πριν αρχίσουν οι επαναλήψεις.</a:t>
            </a:r>
            <a:endParaRPr lang="en-US" sz="1600" dirty="0" smtClean="0">
              <a:latin typeface="Microsoft Sans Serif" pitchFamily="34" charset="0"/>
              <a:cs typeface="Microsoft Sans Serif" pitchFamily="34" charset="0"/>
            </a:endParaRPr>
          </a:p>
          <a:p>
            <a:pPr marL="9935" marR="20864" indent="156976" algn="just">
              <a:spcBef>
                <a:spcPts val="293"/>
              </a:spcBef>
              <a:tabLst>
                <a:tab pos="166912" algn="l"/>
              </a:tabLst>
            </a:pPr>
            <a:r>
              <a:rPr lang="el-GR" sz="1600" dirty="0" smtClean="0">
                <a:latin typeface="Microsoft Sans Serif" pitchFamily="34" charset="0"/>
                <a:cs typeface="Microsoft Sans Serif" pitchFamily="34" charset="0"/>
              </a:rPr>
              <a:t>Για παράδειγμα: ο υπολογισμός του μέσου όρου βαθμολογίας των μαθητών ενός τμήματος 22 μαθητών.</a:t>
            </a:r>
          </a:p>
          <a:p>
            <a:pPr marL="9935" marR="3974" indent="156976" algn="just">
              <a:spcBef>
                <a:spcPts val="4"/>
              </a:spcBef>
              <a:buChar char="●"/>
              <a:tabLst>
                <a:tab pos="166912" algn="l"/>
              </a:tabLst>
            </a:pPr>
            <a:r>
              <a:rPr lang="el-GR" sz="1600" dirty="0" smtClean="0">
                <a:latin typeface="Microsoft Sans Serif" pitchFamily="34" charset="0"/>
                <a:cs typeface="Microsoft Sans Serif" pitchFamily="34" charset="0"/>
              </a:rPr>
              <a:t>Με μη προκαθορισμένο πλήθος επαναλήψεων, όπου το πλήθος των επαναλήψεων καθορίζεται κατά τη διάρκεια της εκτέλεσης των εντολών του σώματος της επανάληψης.</a:t>
            </a:r>
            <a:endParaRPr lang="en-US" sz="1600" dirty="0" smtClean="0">
              <a:latin typeface="Microsoft Sans Serif" pitchFamily="34" charset="0"/>
              <a:cs typeface="Microsoft Sans Serif" pitchFamily="34" charset="0"/>
            </a:endParaRPr>
          </a:p>
          <a:p>
            <a:pPr marL="9935" marR="3974" indent="156976" algn="just">
              <a:spcBef>
                <a:spcPts val="4"/>
              </a:spcBef>
              <a:tabLst>
                <a:tab pos="166912" algn="l"/>
              </a:tabLst>
            </a:pPr>
            <a:r>
              <a:rPr lang="el-GR" sz="1600" dirty="0" smtClean="0">
                <a:latin typeface="Microsoft Sans Serif" pitchFamily="34" charset="0"/>
                <a:cs typeface="Microsoft Sans Serif" pitchFamily="34" charset="0"/>
              </a:rPr>
              <a:t>Για παράδειγμα: να διαβάζονται αριθμοί μέχρι να δοθεί ο αριθμός μηδέν και να υπολογίζεται ο μέσος όρος τους.</a:t>
            </a:r>
            <a:endParaRPr lang="en-US" sz="1600" dirty="0" smtClean="0">
              <a:latin typeface="Microsoft Sans Serif" pitchFamily="34" charset="0"/>
              <a:cs typeface="Microsoft Sans Serif"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cs typeface="Microsoft Sans Serif" pitchFamily="34" charset="0"/>
              </a:rPr>
              <a:t>Δομή επανάληψης </a:t>
            </a:r>
            <a:r>
              <a:rPr lang="el-GR" sz="2000" dirty="0" err="1" smtClean="0">
                <a:latin typeface="Microsoft Sans Serif" pitchFamily="34" charset="0"/>
                <a:cs typeface="Microsoft Sans Serif" pitchFamily="34" charset="0"/>
              </a:rPr>
              <a:t>for</a:t>
            </a:r>
            <a:r>
              <a:rPr lang="el-GR" sz="2000" dirty="0" smtClean="0">
                <a:latin typeface="Microsoft Sans Serif" pitchFamily="34" charset="0"/>
                <a:cs typeface="Microsoft Sans Serif" pitchFamily="34" charset="0"/>
              </a:rPr>
              <a:t> (Για…)</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90685"/>
            <a:ext cx="7682263" cy="2162130"/>
          </a:xfrm>
        </p:spPr>
        <p:txBody>
          <a:bodyPr numCol="1"/>
          <a:lstStyle/>
          <a:p>
            <a:pPr marL="9935" marR="134125" algn="just"/>
            <a:r>
              <a:rPr lang="el-GR" sz="1600" dirty="0" smtClean="0">
                <a:latin typeface="Microsoft Sans Serif" pitchFamily="34" charset="0"/>
                <a:cs typeface="Microsoft Sans Serif" pitchFamily="34" charset="0"/>
              </a:rPr>
              <a:t>Στην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χρησιμοποιούμε την δομή </a:t>
            </a:r>
            <a:r>
              <a:rPr lang="el-GR" sz="1600" dirty="0" err="1" smtClean="0">
                <a:latin typeface="Microsoft Sans Serif" pitchFamily="34" charset="0"/>
                <a:cs typeface="Microsoft Sans Serif" pitchFamily="34" charset="0"/>
              </a:rPr>
              <a:t>for</a:t>
            </a:r>
            <a:r>
              <a:rPr lang="el-GR" sz="1600" dirty="0" smtClean="0">
                <a:latin typeface="Microsoft Sans Serif" pitchFamily="34" charset="0"/>
                <a:cs typeface="Microsoft Sans Serif" pitchFamily="34" charset="0"/>
              </a:rPr>
              <a:t> για να εκτελεστεί ένα τμήμα του κώδικα για έναν καθορισμένο αριθμό επαναλήψεων. Στην δομή </a:t>
            </a:r>
            <a:r>
              <a:rPr lang="el-GR" sz="1600" dirty="0" err="1" smtClean="0">
                <a:latin typeface="Microsoft Sans Serif" pitchFamily="34" charset="0"/>
                <a:cs typeface="Microsoft Sans Serif" pitchFamily="34" charset="0"/>
              </a:rPr>
              <a:t>for</a:t>
            </a:r>
            <a:r>
              <a:rPr lang="el-GR"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Για… </a:t>
            </a:r>
            <a:r>
              <a:rPr lang="el-GR" sz="1600" dirty="0" smtClean="0">
                <a:latin typeface="Microsoft Sans Serif" pitchFamily="34" charset="0"/>
                <a:cs typeface="Microsoft Sans Serif" pitchFamily="34" charset="0"/>
              </a:rPr>
              <a:t>) χρησιμοποιείται η συνάρτηση </a:t>
            </a:r>
            <a:r>
              <a:rPr lang="el-GR" sz="1600" dirty="0" err="1" smtClean="0">
                <a:latin typeface="Microsoft Sans Serif" pitchFamily="34" charset="0"/>
                <a:cs typeface="Microsoft Sans Serif" pitchFamily="34" charset="0"/>
              </a:rPr>
              <a:t>range</a:t>
            </a:r>
            <a:r>
              <a:rPr lang="el-GR" sz="1600" dirty="0" smtClean="0">
                <a:latin typeface="Microsoft Sans Serif" pitchFamily="34" charset="0"/>
                <a:cs typeface="Microsoft Sans Serif" pitchFamily="34" charset="0"/>
              </a:rPr>
              <a:t>() για τον καθορισμό του αριθμού των επαναλήψεων.</a:t>
            </a:r>
          </a:p>
          <a:p>
            <a:pPr marL="9935" marR="134125" algn="just"/>
            <a:endParaRPr lang="el-GR" dirty="0" smtClean="0">
              <a:latin typeface="Consolas" pitchFamily="49" charset="0"/>
              <a:cs typeface="Consolas" pitchFamily="49" charset="0"/>
            </a:endParaRPr>
          </a:p>
          <a:p>
            <a:pPr algn="just">
              <a:spcBef>
                <a:spcPts val="262"/>
              </a:spcBef>
            </a:pPr>
            <a:r>
              <a:rPr lang="el-GR" sz="1600" dirty="0" smtClean="0">
                <a:latin typeface="Microsoft Sans Serif" pitchFamily="34" charset="0"/>
                <a:cs typeface="Microsoft Sans Serif" pitchFamily="34" charset="0"/>
              </a:rPr>
              <a:t>Παράδειγμα</a:t>
            </a:r>
            <a:r>
              <a:rPr lang="en-US" sz="1600" dirty="0" smtClean="0">
                <a:latin typeface="Microsoft Sans Serif" pitchFamily="34" charset="0"/>
                <a:cs typeface="Microsoft Sans Serif" pitchFamily="34" charset="0"/>
              </a:rPr>
              <a:t>:</a:t>
            </a:r>
            <a:endParaRPr lang="el-GR" sz="1600" dirty="0" smtClean="0">
              <a:latin typeface="Microsoft Sans Serif" pitchFamily="34" charset="0"/>
              <a:cs typeface="Microsoft Sans Serif" pitchFamily="34" charset="0"/>
            </a:endParaRPr>
          </a:p>
          <a:p>
            <a:pPr marL="546437" marR="3777864" indent="-536501" algn="just"/>
            <a:r>
              <a:rPr lang="el-GR" sz="1200" dirty="0" err="1" smtClean="0">
                <a:latin typeface="Consolas" pitchFamily="49" charset="0"/>
                <a:cs typeface="Consolas" pitchFamily="49" charset="0"/>
              </a:rPr>
              <a:t>for</a:t>
            </a:r>
            <a:r>
              <a:rPr lang="el-GR" sz="1200" dirty="0" smtClean="0">
                <a:latin typeface="Consolas" pitchFamily="49" charset="0"/>
                <a:cs typeface="Consolas" pitchFamily="49" charset="0"/>
              </a:rPr>
              <a:t> </a:t>
            </a:r>
            <a:r>
              <a:rPr lang="el-GR" sz="1200" dirty="0" err="1" smtClean="0">
                <a:latin typeface="Consolas" pitchFamily="49" charset="0"/>
                <a:cs typeface="Consolas" pitchFamily="49" charset="0"/>
              </a:rPr>
              <a:t>variable</a:t>
            </a:r>
            <a:r>
              <a:rPr lang="el-GR" sz="1200" dirty="0" smtClean="0">
                <a:latin typeface="Consolas" pitchFamily="49" charset="0"/>
                <a:cs typeface="Consolas" pitchFamily="49" charset="0"/>
              </a:rPr>
              <a:t> </a:t>
            </a:r>
            <a:r>
              <a:rPr lang="el-GR" sz="1200" dirty="0" err="1" smtClean="0">
                <a:latin typeface="Consolas" pitchFamily="49" charset="0"/>
                <a:cs typeface="Consolas" pitchFamily="49" charset="0"/>
              </a:rPr>
              <a:t>in</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r</a:t>
            </a:r>
            <a:r>
              <a:rPr lang="el-GR" sz="1200" dirty="0" err="1" smtClean="0">
                <a:latin typeface="Consolas" pitchFamily="49" charset="0"/>
                <a:cs typeface="Consolas" pitchFamily="49" charset="0"/>
              </a:rPr>
              <a:t>ange</a:t>
            </a:r>
            <a:r>
              <a:rPr lang="el-GR" sz="1200" dirty="0" smtClean="0">
                <a:latin typeface="Consolas" pitchFamily="49" charset="0"/>
                <a:cs typeface="Consolas" pitchFamily="49" charset="0"/>
              </a:rPr>
              <a:t>(</a:t>
            </a:r>
            <a:r>
              <a:rPr lang="el-GR" sz="1200" dirty="0" err="1" smtClean="0">
                <a:latin typeface="Consolas" pitchFamily="49" charset="0"/>
                <a:cs typeface="Consolas" pitchFamily="49" charset="0"/>
              </a:rPr>
              <a:t>start</a:t>
            </a:r>
            <a:r>
              <a:rPr lang="el-GR" sz="1200" dirty="0" smtClean="0">
                <a:latin typeface="Consolas" pitchFamily="49" charset="0"/>
                <a:cs typeface="Consolas" pitchFamily="49" charset="0"/>
              </a:rPr>
              <a:t>, </a:t>
            </a:r>
            <a:r>
              <a:rPr lang="el-GR" sz="1200" dirty="0" err="1" smtClean="0">
                <a:latin typeface="Consolas" pitchFamily="49" charset="0"/>
                <a:cs typeface="Consolas" pitchFamily="49" charset="0"/>
              </a:rPr>
              <a:t>end</a:t>
            </a:r>
            <a:r>
              <a:rPr lang="el-GR" sz="1200" dirty="0" smtClean="0">
                <a:latin typeface="Consolas" pitchFamily="49" charset="0"/>
                <a:cs typeface="Consolas" pitchFamily="49" charset="0"/>
              </a:rPr>
              <a:t>, </a:t>
            </a:r>
            <a:r>
              <a:rPr lang="el-GR" sz="1200" dirty="0" err="1" smtClean="0">
                <a:latin typeface="Consolas" pitchFamily="49" charset="0"/>
                <a:cs typeface="Consolas" pitchFamily="49" charset="0"/>
              </a:rPr>
              <a:t>step</a:t>
            </a:r>
            <a:r>
              <a:rPr lang="el-GR" sz="1200" dirty="0" smtClean="0">
                <a:latin typeface="Consolas" pitchFamily="49" charset="0"/>
                <a:cs typeface="Consolas" pitchFamily="49" charset="0"/>
              </a:rPr>
              <a:t>): Εντολή_1</a:t>
            </a:r>
            <a:endParaRPr lang="en-US" sz="1200" dirty="0" smtClean="0">
              <a:latin typeface="Consolas" pitchFamily="49" charset="0"/>
              <a:cs typeface="Consolas" pitchFamily="49" charset="0"/>
            </a:endParaRPr>
          </a:p>
          <a:p>
            <a:pPr marL="546437" marR="3777864" indent="-536501" algn="just"/>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Εντολή_2</a:t>
            </a:r>
            <a:endParaRPr lang="en-US" sz="1200" dirty="0" smtClean="0">
              <a:latin typeface="Consolas" pitchFamily="49" charset="0"/>
              <a:cs typeface="Consolas" pitchFamily="49" charset="0"/>
            </a:endParaRPr>
          </a:p>
          <a:p>
            <a:pPr marL="546437" marR="3777864" indent="-536501" algn="just"/>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endParaRPr lang="en-US" sz="1200" dirty="0" smtClean="0">
              <a:latin typeface="Consolas" pitchFamily="49" charset="0"/>
              <a:cs typeface="Consolas" pitchFamily="49" charset="0"/>
            </a:endParaRPr>
          </a:p>
          <a:p>
            <a:pPr marL="546437" marR="3777864" indent="-536501" algn="just"/>
            <a:r>
              <a:rPr lang="en-US" sz="1200" dirty="0" smtClean="0">
                <a:latin typeface="Consolas" pitchFamily="49" charset="0"/>
                <a:cs typeface="Consolas" pitchFamily="49" charset="0"/>
              </a:rPr>
              <a:t>	</a:t>
            </a:r>
            <a:r>
              <a:rPr lang="el-GR" sz="1200" dirty="0" err="1" smtClean="0">
                <a:latin typeface="Consolas" pitchFamily="49" charset="0"/>
                <a:cs typeface="Consolas" pitchFamily="49" charset="0"/>
              </a:rPr>
              <a:t>Εντολή_ν</a:t>
            </a:r>
            <a:endParaRPr lang="el-GR" sz="1200" dirty="0" smtClean="0">
              <a:latin typeface="Consolas" pitchFamily="49" charset="0"/>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cs typeface="Microsoft Sans Serif" pitchFamily="34" charset="0"/>
              </a:rPr>
              <a:t>Δομή επανάληψης </a:t>
            </a:r>
            <a:r>
              <a:rPr lang="el-GR" sz="2000" dirty="0" err="1" smtClean="0">
                <a:latin typeface="Microsoft Sans Serif" pitchFamily="34" charset="0"/>
                <a:cs typeface="Microsoft Sans Serif" pitchFamily="34" charset="0"/>
              </a:rPr>
              <a:t>for</a:t>
            </a:r>
            <a:r>
              <a:rPr lang="el-GR" sz="2000" dirty="0" smtClean="0">
                <a:latin typeface="Microsoft Sans Serif" pitchFamily="34" charset="0"/>
                <a:cs typeface="Microsoft Sans Serif" pitchFamily="34" charset="0"/>
              </a:rPr>
              <a:t> (Για…)</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104682"/>
            <a:ext cx="7682263" cy="2934137"/>
          </a:xfrm>
        </p:spPr>
        <p:txBody>
          <a:bodyPr/>
          <a:lstStyle/>
          <a:p>
            <a:pPr marL="9935" marR="41231" algn="just">
              <a:spcBef>
                <a:spcPts val="4"/>
              </a:spcBef>
            </a:pPr>
            <a:r>
              <a:rPr lang="el-GR" sz="1600" dirty="0" smtClean="0">
                <a:latin typeface="Microsoft Sans Serif" pitchFamily="34" charset="0"/>
                <a:cs typeface="Microsoft Sans Serif" pitchFamily="34" charset="0"/>
              </a:rPr>
              <a:t>H </a:t>
            </a:r>
            <a:r>
              <a:rPr lang="el-GR" sz="1600" b="1" dirty="0" err="1" smtClean="0">
                <a:latin typeface="Microsoft Sans Serif" pitchFamily="34" charset="0"/>
                <a:cs typeface="Microsoft Sans Serif" pitchFamily="34" charset="0"/>
              </a:rPr>
              <a:t>range</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είναι μια ενσωματωμένη συνάρτηση της γλώσσας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η οποία χρησιμοποιείται για τον καθορισμό του αριθμού των επαναλήψεων που θα εκτελεστούν σε ένα βρόχο</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επανάληψης </a:t>
            </a:r>
            <a:r>
              <a:rPr lang="en-US" sz="1600" dirty="0" smtClean="0">
                <a:latin typeface="Microsoft Sans Serif" pitchFamily="34" charset="0"/>
                <a:cs typeface="Microsoft Sans Serif" pitchFamily="34" charset="0"/>
              </a:rPr>
              <a:t>for</a:t>
            </a:r>
            <a:r>
              <a:rPr lang="el-GR" sz="1600" dirty="0" smtClean="0">
                <a:latin typeface="Microsoft Sans Serif" pitchFamily="34" charset="0"/>
                <a:cs typeface="Microsoft Sans Serif" pitchFamily="34" charset="0"/>
              </a:rPr>
              <a:t> (</a:t>
            </a:r>
            <a:r>
              <a:rPr lang="en-US" sz="1600" dirty="0" smtClean="0">
                <a:latin typeface="Microsoft Sans Serif" pitchFamily="34" charset="0"/>
                <a:cs typeface="Microsoft Sans Serif" pitchFamily="34" charset="0"/>
              </a:rPr>
              <a:t>for loop</a:t>
            </a:r>
            <a:r>
              <a:rPr lang="el-GR" sz="1600" dirty="0" smtClean="0">
                <a:latin typeface="Microsoft Sans Serif" pitchFamily="34" charset="0"/>
                <a:cs typeface="Microsoft Sans Serif" pitchFamily="34" charset="0"/>
              </a:rPr>
              <a:t>).</a:t>
            </a:r>
          </a:p>
          <a:p>
            <a:pPr marL="9935" algn="just">
              <a:spcBef>
                <a:spcPts val="78"/>
              </a:spcBef>
            </a:pPr>
            <a:r>
              <a:rPr lang="el-GR" sz="1600" dirty="0" smtClean="0">
                <a:latin typeface="Microsoft Sans Serif" pitchFamily="34" charset="0"/>
                <a:cs typeface="Microsoft Sans Serif" pitchFamily="34" charset="0"/>
              </a:rPr>
              <a:t>Η δομή της έχει τη μορφή </a:t>
            </a:r>
            <a:r>
              <a:rPr lang="el-GR" sz="1600" b="1" dirty="0" err="1" smtClean="0">
                <a:latin typeface="Microsoft Sans Serif" pitchFamily="34" charset="0"/>
                <a:cs typeface="Microsoft Sans Serif" pitchFamily="34" charset="0"/>
              </a:rPr>
              <a:t>range</a:t>
            </a:r>
            <a:r>
              <a:rPr lang="el-GR" sz="1600" b="1"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start</a:t>
            </a:r>
            <a:r>
              <a:rPr lang="el-GR" sz="1600" b="1"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end</a:t>
            </a:r>
            <a:r>
              <a:rPr lang="el-GR" sz="1600" b="1"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step</a:t>
            </a:r>
            <a:r>
              <a:rPr lang="el-GR" sz="1600" b="1"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όπου </a:t>
            </a:r>
            <a:r>
              <a:rPr lang="el-GR" sz="1600" dirty="0" err="1" smtClean="0">
                <a:latin typeface="Microsoft Sans Serif" pitchFamily="34" charset="0"/>
                <a:cs typeface="Microsoft Sans Serif" pitchFamily="34" charset="0"/>
              </a:rPr>
              <a:t>start</a:t>
            </a:r>
            <a:r>
              <a:rPr lang="el-GR" sz="1600" dirty="0" smtClean="0">
                <a:latin typeface="Microsoft Sans Serif" pitchFamily="34" charset="0"/>
                <a:cs typeface="Microsoft Sans Serif" pitchFamily="34" charset="0"/>
              </a:rPr>
              <a:t>, </a:t>
            </a:r>
            <a:r>
              <a:rPr lang="el-GR" sz="1600" dirty="0" err="1" smtClean="0">
                <a:latin typeface="Microsoft Sans Serif" pitchFamily="34" charset="0"/>
                <a:cs typeface="Microsoft Sans Serif" pitchFamily="34" charset="0"/>
              </a:rPr>
              <a:t>end</a:t>
            </a:r>
            <a:r>
              <a:rPr lang="el-GR" sz="1600" dirty="0" smtClean="0">
                <a:latin typeface="Microsoft Sans Serif" pitchFamily="34" charset="0"/>
                <a:cs typeface="Microsoft Sans Serif" pitchFamily="34" charset="0"/>
              </a:rPr>
              <a:t>, </a:t>
            </a:r>
            <a:r>
              <a:rPr lang="el-GR" sz="1600" dirty="0" err="1" smtClean="0">
                <a:latin typeface="Microsoft Sans Serif" pitchFamily="34" charset="0"/>
                <a:cs typeface="Microsoft Sans Serif" pitchFamily="34" charset="0"/>
              </a:rPr>
              <a:t>step</a:t>
            </a:r>
            <a:r>
              <a:rPr lang="el-GR" sz="1600" dirty="0" smtClean="0">
                <a:latin typeface="Microsoft Sans Serif" pitchFamily="34" charset="0"/>
                <a:cs typeface="Microsoft Sans Serif" pitchFamily="34" charset="0"/>
              </a:rPr>
              <a:t> είναι ακέραιοι αριθμοί. Τα </a:t>
            </a:r>
            <a:r>
              <a:rPr lang="el-GR" sz="1600" dirty="0" err="1" smtClean="0">
                <a:latin typeface="Microsoft Sans Serif" pitchFamily="34" charset="0"/>
                <a:cs typeface="Microsoft Sans Serif" pitchFamily="34" charset="0"/>
              </a:rPr>
              <a:t>start</a:t>
            </a:r>
            <a:r>
              <a:rPr lang="el-GR" sz="1600" dirty="0" smtClean="0">
                <a:latin typeface="Microsoft Sans Serif" pitchFamily="34" charset="0"/>
                <a:cs typeface="Microsoft Sans Serif" pitchFamily="34" charset="0"/>
              </a:rPr>
              <a:t> και </a:t>
            </a:r>
            <a:r>
              <a:rPr lang="el-GR" sz="1600" dirty="0" err="1" smtClean="0">
                <a:latin typeface="Microsoft Sans Serif" pitchFamily="34" charset="0"/>
                <a:cs typeface="Microsoft Sans Serif" pitchFamily="34" charset="0"/>
              </a:rPr>
              <a:t>step</a:t>
            </a:r>
            <a:r>
              <a:rPr lang="el-GR" sz="1600" dirty="0" smtClean="0">
                <a:latin typeface="Microsoft Sans Serif" pitchFamily="34" charset="0"/>
                <a:cs typeface="Microsoft Sans Serif" pitchFamily="34" charset="0"/>
              </a:rPr>
              <a:t> </a:t>
            </a:r>
            <a:r>
              <a:rPr lang="el-GR" sz="1600" u="heavy" dirty="0" smtClean="0">
                <a:uFill>
                  <a:solidFill>
                    <a:srgbClr val="000000"/>
                  </a:solidFill>
                </a:uFill>
                <a:latin typeface="Microsoft Sans Serif" pitchFamily="34" charset="0"/>
                <a:cs typeface="Microsoft Sans Serif" pitchFamily="34" charset="0"/>
              </a:rPr>
              <a:t>δεν είναι υπο</a:t>
            </a:r>
            <a:r>
              <a:rPr lang="el-GR" sz="1600" dirty="0" smtClean="0">
                <a:latin typeface="Microsoft Sans Serif" pitchFamily="34" charset="0"/>
                <a:cs typeface="Microsoft Sans Serif" pitchFamily="34" charset="0"/>
              </a:rPr>
              <a:t>χ</a:t>
            </a:r>
            <a:r>
              <a:rPr lang="el-GR" sz="1600" u="heavy" dirty="0" smtClean="0">
                <a:uFill>
                  <a:solidFill>
                    <a:srgbClr val="000000"/>
                  </a:solidFill>
                </a:uFill>
                <a:latin typeface="Microsoft Sans Serif" pitchFamily="34" charset="0"/>
                <a:cs typeface="Microsoft Sans Serif" pitchFamily="34" charset="0"/>
              </a:rPr>
              <a:t>ρεωτικά</a:t>
            </a:r>
            <a:r>
              <a:rPr lang="el-GR" sz="1600" dirty="0" smtClean="0">
                <a:latin typeface="Microsoft Sans Serif" pitchFamily="34" charset="0"/>
                <a:cs typeface="Microsoft Sans Serif" pitchFamily="34" charset="0"/>
              </a:rPr>
              <a:t>, αν δεν αναφέρονται, θα αρχίσει από 0 και θα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συνεχίσει με βήμα 1. Αντίθετα, η ένδειξη </a:t>
            </a:r>
            <a:r>
              <a:rPr lang="el-GR" sz="1600" dirty="0" err="1" smtClean="0">
                <a:latin typeface="Microsoft Sans Serif" pitchFamily="34" charset="0"/>
                <a:cs typeface="Microsoft Sans Serif" pitchFamily="34" charset="0"/>
              </a:rPr>
              <a:t>end</a:t>
            </a:r>
            <a:r>
              <a:rPr lang="el-GR" sz="1600" dirty="0" smtClean="0">
                <a:latin typeface="Microsoft Sans Serif" pitchFamily="34" charset="0"/>
                <a:cs typeface="Microsoft Sans Serif" pitchFamily="34" charset="0"/>
              </a:rPr>
              <a:t> πρέπει πάντα να αναφέρεται.</a:t>
            </a:r>
          </a:p>
          <a:p>
            <a:pPr algn="just">
              <a:spcBef>
                <a:spcPts val="82"/>
              </a:spcBef>
            </a:pPr>
            <a:endParaRPr lang="el-GR" dirty="0" smtClean="0">
              <a:latin typeface="Consolas" pitchFamily="49" charset="0"/>
              <a:cs typeface="Consolas" pitchFamily="49" charset="0"/>
            </a:endParaRPr>
          </a:p>
          <a:p>
            <a:pPr marL="9935" algn="just"/>
            <a:r>
              <a:rPr lang="el-GR" sz="1600" dirty="0" smtClean="0">
                <a:latin typeface="Microsoft Sans Serif" pitchFamily="34" charset="0"/>
                <a:cs typeface="Microsoft Sans Serif" pitchFamily="34" charset="0"/>
              </a:rPr>
              <a:t>Παραδείγματα</a:t>
            </a:r>
            <a:r>
              <a:rPr lang="en-US" sz="1600" dirty="0" smtClean="0">
                <a:latin typeface="Microsoft Sans Serif" pitchFamily="34" charset="0"/>
                <a:cs typeface="Microsoft Sans Serif" pitchFamily="34" charset="0"/>
              </a:rPr>
              <a:t>:</a:t>
            </a:r>
            <a:endParaRPr lang="el-GR" sz="1600" dirty="0" smtClean="0">
              <a:latin typeface="Microsoft Sans Serif" pitchFamily="34" charset="0"/>
              <a:cs typeface="Microsoft Sans Serif" pitchFamily="34" charset="0"/>
            </a:endParaRPr>
          </a:p>
          <a:p>
            <a:pPr marL="166912" indent="-156976" algn="just">
              <a:spcBef>
                <a:spcPts val="188"/>
              </a:spcBef>
              <a:tabLst>
                <a:tab pos="166912" algn="l"/>
              </a:tabLst>
            </a:pPr>
            <a:r>
              <a:rPr lang="el-GR" dirty="0" err="1" smtClean="0">
                <a:latin typeface="Consolas" pitchFamily="49" charset="0"/>
                <a:cs typeface="Consolas" pitchFamily="49" charset="0"/>
              </a:rPr>
              <a:t>range</a:t>
            </a:r>
            <a:r>
              <a:rPr lang="el-GR" dirty="0" smtClean="0">
                <a:latin typeface="Consolas" pitchFamily="49" charset="0"/>
                <a:cs typeface="Consolas" pitchFamily="49" charset="0"/>
              </a:rPr>
              <a:t>(10)</a:t>
            </a:r>
            <a:r>
              <a:rPr lang="en-US" dirty="0" smtClean="0">
                <a:latin typeface="Consolas" pitchFamily="49" charset="0"/>
                <a:cs typeface="Consolas" pitchFamily="49" charset="0"/>
              </a:rPr>
              <a:t> #</a:t>
            </a:r>
            <a:r>
              <a:rPr lang="el-GR" dirty="0" smtClean="0">
                <a:latin typeface="Consolas" pitchFamily="49" charset="0"/>
                <a:cs typeface="Consolas" pitchFamily="49" charset="0"/>
              </a:rPr>
              <a:t> παράγει τη λίστα: [0,</a:t>
            </a:r>
            <a:r>
              <a:rPr lang="en-US" dirty="0" smtClean="0">
                <a:latin typeface="Consolas" pitchFamily="49" charset="0"/>
                <a:cs typeface="Consolas" pitchFamily="49" charset="0"/>
              </a:rPr>
              <a:t> </a:t>
            </a:r>
            <a:r>
              <a:rPr lang="el-GR" dirty="0" smtClean="0">
                <a:latin typeface="Consolas" pitchFamily="49" charset="0"/>
                <a:cs typeface="Consolas" pitchFamily="49" charset="0"/>
              </a:rPr>
              <a:t>1,</a:t>
            </a:r>
            <a:r>
              <a:rPr lang="en-US" dirty="0" smtClean="0">
                <a:latin typeface="Consolas" pitchFamily="49" charset="0"/>
                <a:cs typeface="Consolas" pitchFamily="49" charset="0"/>
              </a:rPr>
              <a:t> </a:t>
            </a:r>
            <a:r>
              <a:rPr lang="el-GR" dirty="0" smtClean="0">
                <a:latin typeface="Consolas" pitchFamily="49" charset="0"/>
                <a:cs typeface="Consolas" pitchFamily="49" charset="0"/>
              </a:rPr>
              <a:t>2,</a:t>
            </a:r>
            <a:r>
              <a:rPr lang="en-US" dirty="0" smtClean="0">
                <a:latin typeface="Consolas" pitchFamily="49" charset="0"/>
                <a:cs typeface="Consolas" pitchFamily="49" charset="0"/>
              </a:rPr>
              <a:t> </a:t>
            </a:r>
            <a:r>
              <a:rPr lang="el-GR" dirty="0" smtClean="0">
                <a:latin typeface="Consolas" pitchFamily="49" charset="0"/>
                <a:cs typeface="Consolas" pitchFamily="49" charset="0"/>
              </a:rPr>
              <a:t>3,</a:t>
            </a:r>
            <a:r>
              <a:rPr lang="en-US" dirty="0" smtClean="0">
                <a:latin typeface="Consolas" pitchFamily="49" charset="0"/>
                <a:cs typeface="Consolas" pitchFamily="49" charset="0"/>
              </a:rPr>
              <a:t> </a:t>
            </a:r>
            <a:r>
              <a:rPr lang="el-GR" dirty="0" smtClean="0">
                <a:latin typeface="Consolas" pitchFamily="49" charset="0"/>
                <a:cs typeface="Consolas" pitchFamily="49" charset="0"/>
              </a:rPr>
              <a:t>4,</a:t>
            </a:r>
            <a:r>
              <a:rPr lang="en-US" dirty="0" smtClean="0">
                <a:latin typeface="Consolas" pitchFamily="49" charset="0"/>
                <a:cs typeface="Consolas" pitchFamily="49" charset="0"/>
              </a:rPr>
              <a:t> </a:t>
            </a:r>
            <a:r>
              <a:rPr lang="el-GR" dirty="0" smtClean="0">
                <a:latin typeface="Consolas" pitchFamily="49" charset="0"/>
                <a:cs typeface="Consolas" pitchFamily="49" charset="0"/>
              </a:rPr>
              <a:t>5,</a:t>
            </a:r>
            <a:r>
              <a:rPr lang="en-US" dirty="0" smtClean="0">
                <a:latin typeface="Consolas" pitchFamily="49" charset="0"/>
                <a:cs typeface="Consolas" pitchFamily="49" charset="0"/>
              </a:rPr>
              <a:t> </a:t>
            </a:r>
            <a:r>
              <a:rPr lang="el-GR" dirty="0" smtClean="0">
                <a:latin typeface="Consolas" pitchFamily="49" charset="0"/>
                <a:cs typeface="Consolas" pitchFamily="49" charset="0"/>
              </a:rPr>
              <a:t>6,</a:t>
            </a:r>
            <a:r>
              <a:rPr lang="en-US" dirty="0" smtClean="0">
                <a:latin typeface="Consolas" pitchFamily="49" charset="0"/>
                <a:cs typeface="Consolas" pitchFamily="49" charset="0"/>
              </a:rPr>
              <a:t> </a:t>
            </a:r>
            <a:r>
              <a:rPr lang="el-GR" dirty="0" smtClean="0">
                <a:latin typeface="Consolas" pitchFamily="49" charset="0"/>
                <a:cs typeface="Consolas" pitchFamily="49" charset="0"/>
              </a:rPr>
              <a:t>7,</a:t>
            </a:r>
            <a:r>
              <a:rPr lang="en-US" dirty="0" smtClean="0">
                <a:latin typeface="Consolas" pitchFamily="49" charset="0"/>
                <a:cs typeface="Consolas" pitchFamily="49" charset="0"/>
              </a:rPr>
              <a:t> </a:t>
            </a:r>
            <a:r>
              <a:rPr lang="el-GR" dirty="0" smtClean="0">
                <a:latin typeface="Consolas" pitchFamily="49" charset="0"/>
                <a:cs typeface="Consolas" pitchFamily="49" charset="0"/>
              </a:rPr>
              <a:t>8,</a:t>
            </a:r>
            <a:r>
              <a:rPr lang="en-US" dirty="0" smtClean="0">
                <a:latin typeface="Consolas" pitchFamily="49" charset="0"/>
                <a:cs typeface="Consolas" pitchFamily="49" charset="0"/>
              </a:rPr>
              <a:t> </a:t>
            </a:r>
            <a:r>
              <a:rPr lang="el-GR" dirty="0" smtClean="0">
                <a:latin typeface="Consolas" pitchFamily="49" charset="0"/>
                <a:cs typeface="Consolas" pitchFamily="49" charset="0"/>
              </a:rPr>
              <a:t>9].</a:t>
            </a:r>
          </a:p>
          <a:p>
            <a:pPr marL="166912" indent="-156976" algn="just">
              <a:spcBef>
                <a:spcPts val="188"/>
              </a:spcBef>
              <a:tabLst>
                <a:tab pos="166912" algn="l"/>
              </a:tabLst>
            </a:pPr>
            <a:r>
              <a:rPr lang="el-GR" dirty="0" err="1" smtClean="0">
                <a:latin typeface="Consolas" pitchFamily="49" charset="0"/>
                <a:cs typeface="Consolas" pitchFamily="49" charset="0"/>
              </a:rPr>
              <a:t>range</a:t>
            </a:r>
            <a:r>
              <a:rPr lang="el-GR" dirty="0" smtClean="0">
                <a:latin typeface="Consolas" pitchFamily="49" charset="0"/>
                <a:cs typeface="Consolas" pitchFamily="49" charset="0"/>
              </a:rPr>
              <a:t>(1, 8)</a:t>
            </a:r>
            <a:r>
              <a:rPr lang="en-US" dirty="0" smtClean="0">
                <a:latin typeface="Consolas" pitchFamily="49" charset="0"/>
                <a:cs typeface="Consolas" pitchFamily="49" charset="0"/>
              </a:rPr>
              <a:t> #</a:t>
            </a:r>
            <a:r>
              <a:rPr lang="el-GR" dirty="0" smtClean="0">
                <a:latin typeface="Consolas" pitchFamily="49" charset="0"/>
                <a:cs typeface="Consolas" pitchFamily="49" charset="0"/>
              </a:rPr>
              <a:t> παράγει τη λίστα: [1,</a:t>
            </a:r>
            <a:r>
              <a:rPr lang="en-US" dirty="0" smtClean="0">
                <a:latin typeface="Consolas" pitchFamily="49" charset="0"/>
                <a:cs typeface="Consolas" pitchFamily="49" charset="0"/>
              </a:rPr>
              <a:t> </a:t>
            </a:r>
            <a:r>
              <a:rPr lang="el-GR" dirty="0" smtClean="0">
                <a:latin typeface="Consolas" pitchFamily="49" charset="0"/>
                <a:cs typeface="Consolas" pitchFamily="49" charset="0"/>
              </a:rPr>
              <a:t>2,</a:t>
            </a:r>
            <a:r>
              <a:rPr lang="en-US" dirty="0" smtClean="0">
                <a:latin typeface="Consolas" pitchFamily="49" charset="0"/>
                <a:cs typeface="Consolas" pitchFamily="49" charset="0"/>
              </a:rPr>
              <a:t> </a:t>
            </a:r>
            <a:r>
              <a:rPr lang="el-GR" dirty="0" smtClean="0">
                <a:latin typeface="Consolas" pitchFamily="49" charset="0"/>
                <a:cs typeface="Consolas" pitchFamily="49" charset="0"/>
              </a:rPr>
              <a:t>3,</a:t>
            </a:r>
            <a:r>
              <a:rPr lang="en-US" dirty="0" smtClean="0">
                <a:latin typeface="Consolas" pitchFamily="49" charset="0"/>
                <a:cs typeface="Consolas" pitchFamily="49" charset="0"/>
              </a:rPr>
              <a:t> </a:t>
            </a:r>
            <a:r>
              <a:rPr lang="el-GR" dirty="0" smtClean="0">
                <a:latin typeface="Consolas" pitchFamily="49" charset="0"/>
                <a:cs typeface="Consolas" pitchFamily="49" charset="0"/>
              </a:rPr>
              <a:t>4,</a:t>
            </a:r>
            <a:r>
              <a:rPr lang="en-US" dirty="0" smtClean="0">
                <a:latin typeface="Consolas" pitchFamily="49" charset="0"/>
                <a:cs typeface="Consolas" pitchFamily="49" charset="0"/>
              </a:rPr>
              <a:t> </a:t>
            </a:r>
            <a:r>
              <a:rPr lang="el-GR" dirty="0" smtClean="0">
                <a:latin typeface="Consolas" pitchFamily="49" charset="0"/>
                <a:cs typeface="Consolas" pitchFamily="49" charset="0"/>
              </a:rPr>
              <a:t>5,</a:t>
            </a:r>
            <a:r>
              <a:rPr lang="en-US" dirty="0" smtClean="0">
                <a:latin typeface="Consolas" pitchFamily="49" charset="0"/>
                <a:cs typeface="Consolas" pitchFamily="49" charset="0"/>
              </a:rPr>
              <a:t> </a:t>
            </a:r>
            <a:r>
              <a:rPr lang="el-GR" dirty="0" smtClean="0">
                <a:latin typeface="Consolas" pitchFamily="49" charset="0"/>
                <a:cs typeface="Consolas" pitchFamily="49" charset="0"/>
              </a:rPr>
              <a:t>6,</a:t>
            </a:r>
            <a:r>
              <a:rPr lang="en-US" dirty="0" smtClean="0">
                <a:latin typeface="Consolas" pitchFamily="49" charset="0"/>
                <a:cs typeface="Consolas" pitchFamily="49" charset="0"/>
              </a:rPr>
              <a:t> </a:t>
            </a:r>
            <a:r>
              <a:rPr lang="el-GR" dirty="0" smtClean="0">
                <a:latin typeface="Consolas" pitchFamily="49" charset="0"/>
                <a:cs typeface="Consolas" pitchFamily="49" charset="0"/>
              </a:rPr>
              <a:t>7]</a:t>
            </a:r>
          </a:p>
          <a:p>
            <a:pPr marL="166912" indent="-156976" algn="just">
              <a:spcBef>
                <a:spcPts val="188"/>
              </a:spcBef>
              <a:tabLst>
                <a:tab pos="166912" algn="l"/>
              </a:tabLst>
            </a:pPr>
            <a:r>
              <a:rPr lang="el-GR" dirty="0" err="1" smtClean="0">
                <a:latin typeface="Consolas" pitchFamily="49" charset="0"/>
                <a:cs typeface="Consolas" pitchFamily="49" charset="0"/>
              </a:rPr>
              <a:t>range</a:t>
            </a:r>
            <a:r>
              <a:rPr lang="el-GR" dirty="0" smtClean="0">
                <a:latin typeface="Consolas" pitchFamily="49" charset="0"/>
                <a:cs typeface="Consolas" pitchFamily="49" charset="0"/>
              </a:rPr>
              <a:t>(8, -1, -1)</a:t>
            </a:r>
            <a:r>
              <a:rPr lang="en-US" dirty="0" smtClean="0">
                <a:latin typeface="Consolas" pitchFamily="49" charset="0"/>
                <a:cs typeface="Consolas" pitchFamily="49" charset="0"/>
              </a:rPr>
              <a:t> #</a:t>
            </a:r>
            <a:r>
              <a:rPr lang="el-GR" dirty="0" smtClean="0">
                <a:latin typeface="Consolas" pitchFamily="49" charset="0"/>
                <a:cs typeface="Consolas" pitchFamily="49" charset="0"/>
              </a:rPr>
              <a:t> παράγει τη λίστα [8, 7, 6, 5, 4, 3, 2, 1, 0]</a:t>
            </a:r>
            <a:endParaRPr lang="el-GR" dirty="0">
              <a:latin typeface="Consolas" pitchFamily="49" charset="0"/>
              <a:cs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cs typeface="Microsoft Sans Serif" pitchFamily="34" charset="0"/>
              </a:rPr>
              <a:t>Δομή Επανάληψης </a:t>
            </a:r>
            <a:r>
              <a:rPr lang="en-US" sz="2000" dirty="0" smtClean="0">
                <a:latin typeface="Microsoft Sans Serif" pitchFamily="34" charset="0"/>
                <a:cs typeface="Microsoft Sans Serif" pitchFamily="34" charset="0"/>
              </a:rPr>
              <a:t>while</a:t>
            </a:r>
            <a:r>
              <a:rPr lang="el-GR" sz="2000" dirty="0" smtClean="0">
                <a:latin typeface="Microsoft Sans Serif" pitchFamily="34" charset="0"/>
                <a:cs typeface="Microsoft Sans Serif" pitchFamily="34" charset="0"/>
              </a:rPr>
              <a:t> (Όσο…)</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645582"/>
            <a:ext cx="7682263" cy="3852337"/>
          </a:xfrm>
        </p:spPr>
        <p:txBody>
          <a:bodyPr/>
          <a:lstStyle/>
          <a:p>
            <a:pPr marL="9935" marR="51663" indent="-497" algn="just">
              <a:spcBef>
                <a:spcPts val="1052"/>
              </a:spcBef>
            </a:pPr>
            <a:r>
              <a:rPr lang="el-GR" sz="1600" dirty="0" smtClean="0">
                <a:latin typeface="Microsoft Sans Serif" pitchFamily="34" charset="0"/>
                <a:cs typeface="Microsoft Sans Serif" pitchFamily="34" charset="0"/>
              </a:rPr>
              <a:t>Η δομή </a:t>
            </a:r>
            <a:r>
              <a:rPr lang="el-GR" sz="1600" dirty="0" err="1" smtClean="0">
                <a:latin typeface="Microsoft Sans Serif" pitchFamily="34" charset="0"/>
                <a:cs typeface="Microsoft Sans Serif" pitchFamily="34" charset="0"/>
              </a:rPr>
              <a:t>while</a:t>
            </a:r>
            <a:r>
              <a:rPr lang="el-GR" sz="1600" dirty="0" smtClean="0">
                <a:latin typeface="Microsoft Sans Serif" pitchFamily="34" charset="0"/>
                <a:cs typeface="Microsoft Sans Serif" pitchFamily="34" charset="0"/>
              </a:rPr>
              <a:t> (</a:t>
            </a:r>
            <a:r>
              <a:rPr lang="el-GR" sz="1600" dirty="0" smtClean="0">
                <a:latin typeface="Consolas" pitchFamily="49" charset="0"/>
                <a:cs typeface="Consolas" pitchFamily="49" charset="0"/>
              </a:rPr>
              <a:t>Όσο &lt;συνθήκη&gt; επανάλαβε</a:t>
            </a:r>
            <a:r>
              <a:rPr lang="el-GR" sz="1600" dirty="0" smtClean="0">
                <a:latin typeface="Microsoft Sans Serif" pitchFamily="34" charset="0"/>
                <a:cs typeface="Microsoft Sans Serif" pitchFamily="34" charset="0"/>
              </a:rPr>
              <a:t>) χρησιμοποιείται για </a:t>
            </a:r>
            <a:r>
              <a:rPr lang="el-GR" sz="1600" u="heavy" dirty="0" smtClean="0">
                <a:uFill>
                  <a:solidFill>
                    <a:srgbClr val="000000"/>
                  </a:solidFill>
                </a:uFill>
                <a:latin typeface="Microsoft Sans Serif" pitchFamily="34" charset="0"/>
                <a:cs typeface="Microsoft Sans Serif" pitchFamily="34" charset="0"/>
              </a:rPr>
              <a:t>μη προκαθορισμένο</a:t>
            </a:r>
            <a:r>
              <a:rPr lang="el-GR" sz="1600" dirty="0" smtClean="0">
                <a:latin typeface="Microsoft Sans Serif" pitchFamily="34" charset="0"/>
                <a:cs typeface="Microsoft Sans Serif" pitchFamily="34" charset="0"/>
              </a:rPr>
              <a:t> αριθμό επαναλήψεων.</a:t>
            </a:r>
          </a:p>
          <a:p>
            <a:pPr marL="9935" marR="51663" indent="-497" algn="just">
              <a:spcBef>
                <a:spcPts val="1052"/>
              </a:spcBef>
            </a:pPr>
            <a:r>
              <a:rPr lang="el-GR" sz="1600" dirty="0" smtClean="0">
                <a:latin typeface="Microsoft Sans Serif" pitchFamily="34" charset="0"/>
                <a:cs typeface="Microsoft Sans Serif" pitchFamily="34" charset="0"/>
              </a:rPr>
              <a:t>Χρησιμοποιούμε την δομή </a:t>
            </a:r>
            <a:r>
              <a:rPr lang="el-GR" sz="1600" dirty="0" err="1" smtClean="0">
                <a:latin typeface="Microsoft Sans Serif" pitchFamily="34" charset="0"/>
                <a:cs typeface="Microsoft Sans Serif" pitchFamily="34" charset="0"/>
              </a:rPr>
              <a:t>while</a:t>
            </a:r>
            <a:r>
              <a:rPr lang="el-GR" sz="1600" dirty="0" smtClean="0">
                <a:latin typeface="Microsoft Sans Serif" pitchFamily="34" charset="0"/>
                <a:cs typeface="Microsoft Sans Serif" pitchFamily="34" charset="0"/>
              </a:rPr>
              <a:t> για να εκτελεστεί ένα τμήμα του κώδικα υπό συνθήκη και μάλιστα, όσο αυτή είναι αληθής.</a:t>
            </a:r>
          </a:p>
          <a:p>
            <a:pPr marL="9935" marR="51663" indent="-497" algn="just">
              <a:spcBef>
                <a:spcPts val="1052"/>
              </a:spcBef>
            </a:pPr>
            <a:r>
              <a:rPr lang="el-GR" sz="1600" dirty="0" smtClean="0">
                <a:latin typeface="Microsoft Sans Serif" pitchFamily="34" charset="0"/>
                <a:cs typeface="Microsoft Sans Serif" pitchFamily="34" charset="0"/>
              </a:rPr>
              <a:t>Ο έλεγχος της συνθήκης πραγματοποιείται σε κάθε επανάληψη (και στην αρχική), πριν από την εκτέλεση των εντολών του βρόχου. Αυτό σημαίνει ότι υπάρχει περίπτωση να μην εκτελεστούν οι εντολές του βρόχου</a:t>
            </a:r>
            <a:r>
              <a:rPr lang="el-GR" sz="1600" dirty="0" smtClean="0">
                <a:latin typeface="Microsoft Sans Serif" pitchFamily="34" charset="0"/>
                <a:cs typeface="Microsoft Sans Serif" pitchFamily="34" charset="0"/>
              </a:rPr>
              <a:t>.</a:t>
            </a:r>
            <a:endParaRPr lang="el-GR" sz="1600" dirty="0" smtClean="0">
              <a:latin typeface="Microsoft Sans Serif" pitchFamily="34" charset="0"/>
              <a:cs typeface="Microsoft Sans Serif" pitchFamily="34" charset="0"/>
            </a:endParaRPr>
          </a:p>
          <a:p>
            <a:pPr marL="9935" marR="51663" indent="-497" algn="just">
              <a:spcBef>
                <a:spcPts val="1052"/>
              </a:spcBef>
            </a:pPr>
            <a:r>
              <a:rPr lang="el-GR" sz="1600" dirty="0" smtClean="0">
                <a:latin typeface="Microsoft Sans Serif" pitchFamily="34" charset="0"/>
                <a:cs typeface="Microsoft Sans Serif" pitchFamily="34" charset="0"/>
              </a:rPr>
              <a:t>Παράδειγμα</a:t>
            </a:r>
            <a:r>
              <a:rPr lang="en-US" sz="1600" dirty="0" smtClean="0">
                <a:latin typeface="Microsoft Sans Serif" pitchFamily="34" charset="0"/>
                <a:cs typeface="Microsoft Sans Serif" pitchFamily="34" charset="0"/>
              </a:rPr>
              <a:t>:</a:t>
            </a:r>
            <a:endParaRPr lang="el-GR" sz="1600" dirty="0" smtClean="0">
              <a:latin typeface="Microsoft Sans Serif" pitchFamily="34" charset="0"/>
              <a:cs typeface="Microsoft Sans Serif" pitchFamily="34" charset="0"/>
            </a:endParaRPr>
          </a:p>
          <a:p>
            <a:pPr marL="9935" algn="just"/>
            <a:r>
              <a:rPr lang="el-GR" dirty="0" smtClean="0">
                <a:latin typeface="Consolas" pitchFamily="49" charset="0"/>
                <a:cs typeface="Consolas" pitchFamily="49" charset="0"/>
              </a:rPr>
              <a:t>Αρχικοποίηση τιμής μεταβλητής</a:t>
            </a:r>
          </a:p>
          <a:p>
            <a:pPr marL="546437" marR="3515574" indent="-536501" algn="just">
              <a:spcBef>
                <a:spcPts val="274"/>
              </a:spcBef>
            </a:pPr>
            <a:r>
              <a:rPr lang="el-GR" dirty="0" err="1" smtClean="0">
                <a:latin typeface="Consolas" pitchFamily="49" charset="0"/>
                <a:cs typeface="Consolas" pitchFamily="49" charset="0"/>
              </a:rPr>
              <a:t>while</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όνομα_μεταβλητής</a:t>
            </a:r>
            <a:r>
              <a:rPr lang="el-GR" dirty="0" smtClean="0">
                <a:latin typeface="Consolas" pitchFamily="49" charset="0"/>
                <a:cs typeface="Consolas" pitchFamily="49" charset="0"/>
              </a:rPr>
              <a:t> &lt;συνθήκη&gt;:</a:t>
            </a:r>
          </a:p>
          <a:p>
            <a:pPr marL="546437" marR="3515574" indent="-536501" algn="just">
              <a:spcBef>
                <a:spcPts val="274"/>
              </a:spcBef>
            </a:pPr>
            <a:r>
              <a:rPr lang="el-GR" dirty="0" smtClean="0">
                <a:latin typeface="Consolas" pitchFamily="49" charset="0"/>
                <a:cs typeface="Consolas" pitchFamily="49" charset="0"/>
              </a:rPr>
              <a:t>	Εντολή_1</a:t>
            </a:r>
          </a:p>
          <a:p>
            <a:pPr marL="546437" marR="3515574" indent="-536501" algn="just">
              <a:spcBef>
                <a:spcPts val="274"/>
              </a:spcBef>
            </a:pPr>
            <a:r>
              <a:rPr lang="el-GR" dirty="0" smtClean="0">
                <a:latin typeface="Consolas" pitchFamily="49" charset="0"/>
                <a:cs typeface="Consolas" pitchFamily="49" charset="0"/>
              </a:rPr>
              <a:t>	Εντολή_2</a:t>
            </a:r>
          </a:p>
          <a:p>
            <a:pPr marL="546437" marR="3515574" indent="-536501" algn="just">
              <a:spcBef>
                <a:spcPts val="274"/>
              </a:spcBef>
            </a:pPr>
            <a:r>
              <a:rPr lang="el-GR" dirty="0" smtClean="0">
                <a:latin typeface="Consolas" pitchFamily="49" charset="0"/>
                <a:cs typeface="Consolas" pitchFamily="49" charset="0"/>
              </a:rPr>
              <a:t>	 ….</a:t>
            </a:r>
          </a:p>
          <a:p>
            <a:pPr marL="546437" algn="just">
              <a:spcBef>
                <a:spcPts val="141"/>
              </a:spcBef>
            </a:pPr>
            <a:r>
              <a:rPr lang="el-GR" dirty="0" err="1" smtClean="0">
                <a:latin typeface="Consolas" pitchFamily="49" charset="0"/>
                <a:cs typeface="Consolas" pitchFamily="49" charset="0"/>
              </a:rPr>
              <a:t>Εντολή_κ</a:t>
            </a:r>
            <a:endParaRPr lang="en-US" dirty="0" smtClean="0">
              <a:latin typeface="Microsoft Sans Serif" pitchFamily="34" charset="0"/>
              <a:cs typeface="Microsoft Sans Serif"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cs typeface="Microsoft Sans Serif" pitchFamily="34" charset="0"/>
              </a:rPr>
              <a:t>Δομή Επανάληψης </a:t>
            </a:r>
            <a:r>
              <a:rPr lang="en-US" sz="2000" dirty="0" smtClean="0">
                <a:latin typeface="Microsoft Sans Serif" pitchFamily="34" charset="0"/>
                <a:cs typeface="Microsoft Sans Serif" pitchFamily="34" charset="0"/>
              </a:rPr>
              <a:t>while</a:t>
            </a:r>
            <a:r>
              <a:rPr lang="el-GR" sz="2000" dirty="0" smtClean="0">
                <a:latin typeface="Microsoft Sans Serif" pitchFamily="34" charset="0"/>
                <a:cs typeface="Microsoft Sans Serif" pitchFamily="34" charset="0"/>
              </a:rPr>
              <a:t> (Όσο…)</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742950"/>
            <a:ext cx="7682263" cy="1490152"/>
          </a:xfrm>
        </p:spPr>
        <p:txBody>
          <a:bodyPr/>
          <a:lstStyle/>
          <a:p>
            <a:pPr marL="9935" marR="295572" algn="just">
              <a:spcBef>
                <a:spcPts val="4"/>
              </a:spcBef>
            </a:pPr>
            <a:r>
              <a:rPr lang="el-GR" sz="1600" u="heavy" dirty="0" smtClean="0">
                <a:uFill>
                  <a:solidFill>
                    <a:srgbClr val="000000"/>
                  </a:solidFill>
                </a:uFill>
                <a:latin typeface="Microsoft Sans Serif" pitchFamily="34" charset="0"/>
                <a:cs typeface="Microsoft Sans Serif" pitchFamily="34" charset="0"/>
              </a:rPr>
              <a:t>Σημείωση 1</a:t>
            </a:r>
            <a:r>
              <a:rPr lang="el-GR" sz="1600" dirty="0" smtClean="0">
                <a:latin typeface="Microsoft Sans Serif" pitchFamily="34" charset="0"/>
                <a:cs typeface="Microsoft Sans Serif" pitchFamily="34" charset="0"/>
              </a:rPr>
              <a:t>: θα πρέπει μέσα στο μπλοκ εντολών να υπάρχει κατάλληλη εντολή, ώστε να εξασφαλίζεται ότι κάποια στιγμή η συνθήκη θα γίνει ψευδής και θα διακοπεί ο βρόχος. Διαφορετικά ο βρόχος δεν θα τερματίζεται.</a:t>
            </a:r>
          </a:p>
          <a:p>
            <a:pPr marL="9935" marR="3974" algn="just">
              <a:spcBef>
                <a:spcPts val="82"/>
              </a:spcBef>
            </a:pPr>
            <a:r>
              <a:rPr lang="el-GR" sz="1600" u="heavy" dirty="0" smtClean="0">
                <a:uFill>
                  <a:solidFill>
                    <a:srgbClr val="000000"/>
                  </a:solidFill>
                </a:uFill>
                <a:latin typeface="Microsoft Sans Serif" pitchFamily="34" charset="0"/>
                <a:cs typeface="Microsoft Sans Serif" pitchFamily="34" charset="0"/>
              </a:rPr>
              <a:t>Σημείωση 2</a:t>
            </a:r>
            <a:r>
              <a:rPr lang="el-GR" sz="1600" dirty="0" smtClean="0">
                <a:latin typeface="Microsoft Sans Serif" pitchFamily="34" charset="0"/>
                <a:cs typeface="Microsoft Sans Serif" pitchFamily="34" charset="0"/>
              </a:rPr>
              <a:t>: πριν το βρόχο </a:t>
            </a:r>
            <a:r>
              <a:rPr lang="el-GR" sz="1600" dirty="0" err="1" smtClean="0">
                <a:latin typeface="Microsoft Sans Serif" pitchFamily="34" charset="0"/>
                <a:cs typeface="Microsoft Sans Serif" pitchFamily="34" charset="0"/>
              </a:rPr>
              <a:t>while</a:t>
            </a:r>
            <a:r>
              <a:rPr lang="el-GR" sz="1600" dirty="0" smtClean="0">
                <a:latin typeface="Microsoft Sans Serif" pitchFamily="34" charset="0"/>
                <a:cs typeface="Microsoft Sans Serif" pitchFamily="34" charset="0"/>
              </a:rPr>
              <a:t> θα πρέπει να δώσουμε μία αρχική τιμή στη μεταβλητή που ελέγχει τη συνθήκη του βρόχου, ώστε ανάλογα με την τιμή να εκτελεστεί ή όχι ο βρόχος.</a:t>
            </a:r>
            <a:endParaRPr lang="en-US" sz="1600" dirty="0" smtClean="0">
              <a:latin typeface="Microsoft Sans Serif" pitchFamily="34" charset="0"/>
              <a:cs typeface="Microsoft Sans Serif" pitchFamily="34" charset="0"/>
            </a:endParaRPr>
          </a:p>
        </p:txBody>
      </p:sp>
      <p:pic>
        <p:nvPicPr>
          <p:cNvPr id="4" name="object 2"/>
          <p:cNvPicPr>
            <a:picLocks noChangeAspect="1"/>
          </p:cNvPicPr>
          <p:nvPr/>
        </p:nvPicPr>
        <p:blipFill>
          <a:blip r:embed="rId2" cstate="print"/>
          <a:stretch>
            <a:fillRect/>
          </a:stretch>
        </p:blipFill>
        <p:spPr>
          <a:xfrm>
            <a:off x="3633905" y="2190750"/>
            <a:ext cx="1876191" cy="288571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2308474"/>
            <a:ext cx="7275562" cy="539376"/>
          </a:xfrm>
          <a:prstGeom prst="rect">
            <a:avLst/>
          </a:prstGeom>
        </p:spPr>
        <p:txBody>
          <a:bodyPr vert="horz" wrap="square" lIns="0" tIns="33780" rIns="0" bIns="0" rtlCol="0">
            <a:spAutoFit/>
          </a:bodyPr>
          <a:lstStyle/>
          <a:p>
            <a:pPr marL="245896" indent="-176350" algn="just">
              <a:spcBef>
                <a:spcPts val="78"/>
              </a:spcBef>
              <a:tabLst>
                <a:tab pos="245896" algn="l"/>
              </a:tabLst>
            </a:pPr>
            <a:r>
              <a:rPr lang="el-GR" sz="1600" dirty="0" smtClean="0">
                <a:latin typeface="Microsoft Sans Serif" pitchFamily="34" charset="0"/>
                <a:cs typeface="Microsoft Sans Serif" pitchFamily="34" charset="0"/>
              </a:rPr>
              <a:t>Να </a:t>
            </a:r>
            <a:r>
              <a:rPr lang="el-GR" sz="1600" dirty="0">
                <a:latin typeface="Microsoft Sans Serif" pitchFamily="34" charset="0"/>
                <a:cs typeface="Microsoft Sans Serif" pitchFamily="34" charset="0"/>
              </a:rPr>
              <a:t>δημιουργήσετε πρόγραμμα που να εμφανίζει όλους τους </a:t>
            </a:r>
            <a:r>
              <a:rPr lang="el-GR" sz="1600" dirty="0" smtClean="0">
                <a:latin typeface="Microsoft Sans Serif" pitchFamily="34" charset="0"/>
                <a:cs typeface="Microsoft Sans Serif" pitchFamily="34" charset="0"/>
              </a:rPr>
              <a:t>ζυγούς 3ψήφιους</a:t>
            </a:r>
          </a:p>
          <a:p>
            <a:pPr marL="245896" indent="-176350" algn="just">
              <a:spcBef>
                <a:spcPts val="78"/>
              </a:spcBef>
              <a:tabLst>
                <a:tab pos="245896" algn="l"/>
              </a:tabLst>
            </a:pPr>
            <a:r>
              <a:rPr lang="el-GR" sz="1600" dirty="0" smtClean="0">
                <a:latin typeface="Microsoft Sans Serif" pitchFamily="34" charset="0"/>
                <a:cs typeface="Microsoft Sans Serif" pitchFamily="34" charset="0"/>
              </a:rPr>
              <a:t>ακεραίους</a:t>
            </a:r>
            <a:r>
              <a:rPr lang="el-GR" sz="1600" dirty="0">
                <a:latin typeface="Microsoft Sans Serif" pitchFamily="34" charset="0"/>
                <a:cs typeface="Microsoft Sans Serif" pitchFamily="34" charset="0"/>
              </a:rPr>
              <a:t>: 100, 102, …., </a:t>
            </a:r>
            <a:r>
              <a:rPr lang="el-GR" sz="1600" dirty="0" smtClean="0">
                <a:latin typeface="Microsoft Sans Serif" pitchFamily="34" charset="0"/>
                <a:cs typeface="Microsoft Sans Serif" pitchFamily="34" charset="0"/>
              </a:rPr>
              <a:t>998</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1</a:t>
            </a:r>
            <a:r>
              <a:rPr lang="en-US" sz="2000" dirty="0" smtClean="0">
                <a:latin typeface="Microsoft Sans Serif" pitchFamily="34" charset="0"/>
                <a:cs typeface="Microsoft Sans Serif" pitchFamily="34" charset="0"/>
              </a:rPr>
              <a:t>3</a:t>
            </a:r>
            <a:endParaRPr lang="el-GR" sz="2000" dirty="0">
              <a:latin typeface="Microsoft Sans Serif" pitchFamily="34" charset="0"/>
              <a:cs typeface="Microsoft Sans Serif"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Μεταβλητές </a:t>
            </a:r>
            <a:r>
              <a:rPr lang="el-GR" sz="2000" dirty="0" smtClean="0">
                <a:latin typeface="Arial MT"/>
                <a:cs typeface="Arial MT"/>
              </a:rPr>
              <a:t>(</a:t>
            </a:r>
            <a:r>
              <a:rPr lang="el-GR" sz="2000" dirty="0" err="1" smtClean="0">
                <a:latin typeface="Arial MT"/>
                <a:cs typeface="Arial MT"/>
              </a:rPr>
              <a:t>variable</a:t>
            </a:r>
            <a:r>
              <a:rPr lang="en-US" sz="2000" dirty="0" smtClean="0">
                <a:latin typeface="Arial MT"/>
                <a:cs typeface="Arial MT"/>
              </a:rPr>
              <a:t>s</a:t>
            </a:r>
            <a:r>
              <a:rPr lang="el-GR" sz="2000" dirty="0" smtClean="0">
                <a:latin typeface="Arial MT"/>
                <a:cs typeface="Arial MT"/>
              </a:rPr>
              <a:t>) - </a:t>
            </a:r>
            <a:r>
              <a:rPr lang="el-GR" sz="2000" dirty="0" smtClean="0"/>
              <a:t>σκέψου ετικέτες με όνομα</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06047"/>
            <a:ext cx="7682263" cy="2331407"/>
          </a:xfrm>
        </p:spPr>
        <p:txBody>
          <a:bodyPr/>
          <a:lstStyle/>
          <a:p>
            <a:pPr marL="9935" algn="just">
              <a:spcBef>
                <a:spcPts val="78"/>
              </a:spcBef>
            </a:pPr>
            <a:r>
              <a:rPr lang="el-GR" sz="1600" dirty="0" smtClean="0">
                <a:latin typeface="Microsoft Sans Serif" pitchFamily="34" charset="0"/>
                <a:cs typeface="Microsoft Sans Serif" pitchFamily="34" charset="0"/>
              </a:rPr>
              <a:t>Για να τις χρησιμοποιήσουμε πρέπει:</a:t>
            </a:r>
          </a:p>
          <a:p>
            <a:pPr algn="just">
              <a:spcBef>
                <a:spcPts val="426"/>
              </a:spcBef>
            </a:pPr>
            <a:endParaRPr lang="el-GR" sz="1600" dirty="0" smtClean="0">
              <a:latin typeface="Microsoft Sans Serif" pitchFamily="34" charset="0"/>
              <a:cs typeface="Microsoft Sans Serif" pitchFamily="34" charset="0"/>
            </a:endParaRPr>
          </a:p>
          <a:p>
            <a:pPr marL="435162" indent="-156976" algn="just">
              <a:buChar char="●"/>
              <a:tabLst>
                <a:tab pos="435162" algn="l"/>
              </a:tabLst>
            </a:pPr>
            <a:r>
              <a:rPr lang="el-GR" sz="1600" dirty="0" smtClean="0">
                <a:latin typeface="Microsoft Sans Serif" pitchFamily="34" charset="0"/>
                <a:cs typeface="Microsoft Sans Serif" pitchFamily="34" charset="0"/>
              </a:rPr>
              <a:t>Να τους δώσουμε ένα όνομα (δεν ξεκινά ποτέ με αριθμό, δεν είναι ποτέ όνομα εντολής)</a:t>
            </a:r>
          </a:p>
          <a:p>
            <a:pPr marL="435162" indent="-156976" algn="just">
              <a:buChar char="●"/>
              <a:tabLst>
                <a:tab pos="435162" algn="l"/>
              </a:tabLst>
            </a:pPr>
            <a:r>
              <a:rPr lang="el-GR" sz="1600" dirty="0" smtClean="0">
                <a:latin typeface="Microsoft Sans Serif" pitchFamily="34" charset="0"/>
                <a:cs typeface="Microsoft Sans Serif" pitchFamily="34" charset="0"/>
              </a:rPr>
              <a:t>Να τους εκχωρήσουμε μία τιμή</a:t>
            </a:r>
          </a:p>
          <a:p>
            <a:pPr algn="just">
              <a:spcBef>
                <a:spcPts val="450"/>
              </a:spcBef>
              <a:buFont typeface="Microsoft Sans Serif"/>
              <a:buChar char="●"/>
            </a:pPr>
            <a:endParaRPr lang="el-GR" sz="1600" dirty="0" smtClean="0">
              <a:latin typeface="Microsoft Sans Serif" pitchFamily="34" charset="0"/>
              <a:cs typeface="Microsoft Sans Serif" pitchFamily="34" charset="0"/>
            </a:endParaRPr>
          </a:p>
          <a:p>
            <a:pPr marL="9935" algn="just">
              <a:spcBef>
                <a:spcPts val="4"/>
              </a:spcBef>
            </a:pPr>
            <a:r>
              <a:rPr lang="el-GR" sz="1600" b="1" dirty="0" smtClean="0">
                <a:latin typeface="Microsoft Sans Serif" pitchFamily="34" charset="0"/>
                <a:cs typeface="Microsoft Sans Serif" pitchFamily="34" charset="0"/>
              </a:rPr>
              <a:t>Προσοχή</a:t>
            </a:r>
            <a:r>
              <a:rPr lang="el-GR" sz="1600" dirty="0" smtClean="0">
                <a:latin typeface="Microsoft Sans Serif" pitchFamily="34" charset="0"/>
                <a:cs typeface="Microsoft Sans Serif" pitchFamily="34" charset="0"/>
              </a:rPr>
              <a:t>! Γίνεται διάκριση μικρών και κεφαλαίων χαρακτήρων, δηλ. οι μεταβλητές </a:t>
            </a:r>
            <a:r>
              <a:rPr lang="el-GR" sz="1600" dirty="0" err="1" smtClean="0">
                <a:latin typeface="Microsoft Sans Serif" pitchFamily="34" charset="0"/>
                <a:cs typeface="Microsoft Sans Serif" pitchFamily="34" charset="0"/>
              </a:rPr>
              <a:t>sxoleio</a:t>
            </a:r>
            <a:r>
              <a:rPr lang="el-GR" sz="1600" dirty="0" smtClean="0">
                <a:latin typeface="Microsoft Sans Serif" pitchFamily="34" charset="0"/>
                <a:cs typeface="Microsoft Sans Serif" pitchFamily="34" charset="0"/>
              </a:rPr>
              <a:t> και</a:t>
            </a:r>
            <a:r>
              <a:rPr lang="en-US" sz="1600" dirty="0" smtClean="0">
                <a:latin typeface="Microsoft Sans Serif" pitchFamily="34" charset="0"/>
                <a:cs typeface="Microsoft Sans Serif" pitchFamily="34" charset="0"/>
              </a:rPr>
              <a:t> </a:t>
            </a:r>
            <a:r>
              <a:rPr lang="el-GR" sz="1600" dirty="0" err="1" smtClean="0">
                <a:latin typeface="Microsoft Sans Serif" pitchFamily="34" charset="0"/>
                <a:cs typeface="Microsoft Sans Serif" pitchFamily="34" charset="0"/>
              </a:rPr>
              <a:t>Sxoleio</a:t>
            </a:r>
            <a:r>
              <a:rPr lang="el-GR" sz="1600" dirty="0" smtClean="0">
                <a:latin typeface="Microsoft Sans Serif" pitchFamily="34" charset="0"/>
                <a:cs typeface="Microsoft Sans Serif" pitchFamily="34" charset="0"/>
              </a:rPr>
              <a:t> είναι διαφορετικές. Οι έμπειροι προγραμματιστές αποφεύγουν τα κεφαλαία.</a:t>
            </a:r>
            <a:endParaRPr lang="el-GR" sz="1600" dirty="0">
              <a:latin typeface="Microsoft Sans Serif" pitchFamily="34" charset="0"/>
              <a:cs typeface="Microsoft Sans Serif"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2302062"/>
            <a:ext cx="7275562" cy="539376"/>
          </a:xfrm>
          <a:prstGeom prst="rect">
            <a:avLst/>
          </a:prstGeom>
        </p:spPr>
        <p:txBody>
          <a:bodyPr vert="horz" wrap="square" lIns="0" tIns="33780" rIns="0" bIns="0" rtlCol="0">
            <a:spAutoFit/>
          </a:bodyPr>
          <a:lstStyle/>
          <a:p>
            <a:pPr marL="245896" indent="-176350" algn="just">
              <a:spcBef>
                <a:spcPts val="78"/>
              </a:spcBef>
              <a:tabLst>
                <a:tab pos="245896" algn="l"/>
              </a:tabLst>
            </a:pPr>
            <a:r>
              <a:rPr lang="el-GR" sz="1600" dirty="0" smtClean="0">
                <a:latin typeface="Microsoft Sans Serif" pitchFamily="34" charset="0"/>
                <a:cs typeface="Microsoft Sans Serif" pitchFamily="34" charset="0"/>
              </a:rPr>
              <a:t>Να δημιουργήσετε πρόγραμμα που να διαβάζει 2 αριθμούς και να εμφανίζει</a:t>
            </a:r>
          </a:p>
          <a:p>
            <a:pPr marL="245896" indent="-176350" algn="just">
              <a:spcBef>
                <a:spcPts val="78"/>
              </a:spcBef>
              <a:tabLst>
                <a:tab pos="245896" algn="l"/>
              </a:tabLst>
            </a:pPr>
            <a:r>
              <a:rPr lang="el-GR" sz="1600" dirty="0" smtClean="0">
                <a:latin typeface="Microsoft Sans Serif" pitchFamily="34" charset="0"/>
                <a:cs typeface="Microsoft Sans Serif" pitchFamily="34" charset="0"/>
              </a:rPr>
              <a:t>όλους τους ακεραίους ανάμεσα στον μικρότερο και τον μεγαλύτερο αριθμό.</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14</a:t>
            </a:r>
            <a:endParaRPr lang="el-GR" sz="2000" dirty="0">
              <a:latin typeface="Microsoft Sans Serif" pitchFamily="34" charset="0"/>
              <a:cs typeface="Microsoft Sans Serif"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569810"/>
            <a:ext cx="7275562" cy="2003880"/>
          </a:xfrm>
          <a:prstGeom prst="rect">
            <a:avLst/>
          </a:prstGeom>
        </p:spPr>
        <p:txBody>
          <a:bodyPr vert="horz" wrap="square" lIns="0" tIns="33780" rIns="0" bIns="0" rtlCol="0">
            <a:spAutoFit/>
          </a:bodyPr>
          <a:lstStyle/>
          <a:p>
            <a:pPr algn="just"/>
            <a:r>
              <a:rPr lang="el-GR" sz="1600" dirty="0" smtClean="0">
                <a:latin typeface="Microsoft Sans Serif" pitchFamily="34" charset="0"/>
                <a:cs typeface="Microsoft Sans Serif" pitchFamily="34" charset="0"/>
              </a:rPr>
              <a:t>Να δημιουργήσετε πρόγραμμα που να διαβάζει 5 αριθμούς από το πληκτρολόγιο και να εμφανίζει τον μεγαλύτερο και τον μικρότερο από αυτούς.</a:t>
            </a:r>
          </a:p>
          <a:p>
            <a:pPr algn="just"/>
            <a:r>
              <a:rPr lang="el-GR" sz="1600" dirty="0" smtClean="0">
                <a:latin typeface="Microsoft Sans Serif" pitchFamily="34" charset="0"/>
                <a:cs typeface="Microsoft Sans Serif" pitchFamily="34" charset="0"/>
              </a:rPr>
              <a:t>Υπόδειξη:</a:t>
            </a:r>
          </a:p>
          <a:p>
            <a:pPr algn="just"/>
            <a:r>
              <a:rPr lang="el-GR" sz="1600" dirty="0" smtClean="0">
                <a:latin typeface="Microsoft Sans Serif" pitchFamily="34" charset="0"/>
                <a:cs typeface="Microsoft Sans Serif" pitchFamily="34" charset="0"/>
              </a:rPr>
              <a:t>Βάλτε τον 1ο αριθμό στην μεταβλητή </a:t>
            </a:r>
            <a:r>
              <a:rPr lang="el-GR" sz="1600" dirty="0" err="1" smtClean="0">
                <a:latin typeface="Microsoft Sans Serif" pitchFamily="34" charset="0"/>
                <a:cs typeface="Microsoft Sans Serif" pitchFamily="34" charset="0"/>
              </a:rPr>
              <a:t>max</a:t>
            </a:r>
            <a:r>
              <a:rPr lang="el-GR" sz="1600" dirty="0" smtClean="0">
                <a:latin typeface="Microsoft Sans Serif" pitchFamily="34" charset="0"/>
                <a:cs typeface="Microsoft Sans Serif" pitchFamily="34" charset="0"/>
              </a:rPr>
              <a:t>.</a:t>
            </a:r>
          </a:p>
          <a:p>
            <a:pPr algn="just"/>
            <a:r>
              <a:rPr lang="el-GR" sz="1600" dirty="0" smtClean="0">
                <a:latin typeface="Microsoft Sans Serif" pitchFamily="34" charset="0"/>
                <a:cs typeface="Microsoft Sans Serif" pitchFamily="34" charset="0"/>
              </a:rPr>
              <a:t>Κάθε επόμενο να τον συγκρίνετε με τον </a:t>
            </a:r>
            <a:r>
              <a:rPr lang="el-GR" sz="1600" dirty="0" err="1" smtClean="0">
                <a:latin typeface="Microsoft Sans Serif" pitchFamily="34" charset="0"/>
                <a:cs typeface="Microsoft Sans Serif" pitchFamily="34" charset="0"/>
              </a:rPr>
              <a:t>max</a:t>
            </a:r>
            <a:r>
              <a:rPr lang="el-GR" sz="1600" dirty="0" smtClean="0">
                <a:latin typeface="Microsoft Sans Serif" pitchFamily="34" charset="0"/>
                <a:cs typeface="Microsoft Sans Serif" pitchFamily="34" charset="0"/>
              </a:rPr>
              <a:t> και αν είναι μικρότερος να βάζετε στον </a:t>
            </a:r>
            <a:r>
              <a:rPr lang="el-GR" sz="1600" dirty="0" err="1" smtClean="0">
                <a:latin typeface="Microsoft Sans Serif" pitchFamily="34" charset="0"/>
                <a:cs typeface="Microsoft Sans Serif" pitchFamily="34" charset="0"/>
              </a:rPr>
              <a:t>max</a:t>
            </a:r>
            <a:r>
              <a:rPr lang="el-GR" sz="1600" dirty="0" smtClean="0">
                <a:latin typeface="Microsoft Sans Serif" pitchFamily="34" charset="0"/>
                <a:cs typeface="Microsoft Sans Serif" pitchFamily="34" charset="0"/>
              </a:rPr>
              <a:t> τον νέο αριθμό.</a:t>
            </a:r>
          </a:p>
          <a:p>
            <a:pPr algn="just"/>
            <a:r>
              <a:rPr lang="el-GR" sz="1600" dirty="0" smtClean="0">
                <a:latin typeface="Microsoft Sans Serif" pitchFamily="34" charset="0"/>
                <a:cs typeface="Microsoft Sans Serif" pitchFamily="34" charset="0"/>
              </a:rPr>
              <a:t>Το ίδιο κάνετε και με τον μικρότερο (</a:t>
            </a:r>
            <a:r>
              <a:rPr lang="el-GR" sz="1600" dirty="0" err="1" smtClean="0">
                <a:latin typeface="Microsoft Sans Serif" pitchFamily="34" charset="0"/>
                <a:cs typeface="Microsoft Sans Serif" pitchFamily="34" charset="0"/>
              </a:rPr>
              <a:t>min</a:t>
            </a:r>
            <a:r>
              <a:rPr lang="el-GR" sz="1600" dirty="0" smtClean="0">
                <a:latin typeface="Microsoft Sans Serif" pitchFamily="34" charset="0"/>
                <a:cs typeface="Microsoft Sans Serif" pitchFamily="34" charset="0"/>
              </a:rPr>
              <a:t>).</a:t>
            </a:r>
          </a:p>
          <a:p>
            <a:pPr algn="just"/>
            <a:r>
              <a:rPr lang="el-GR" sz="1600" dirty="0" smtClean="0">
                <a:latin typeface="Microsoft Sans Serif" pitchFamily="34" charset="0"/>
                <a:cs typeface="Microsoft Sans Serif" pitchFamily="34" charset="0"/>
              </a:rPr>
              <a:t>Η εύρεση </a:t>
            </a:r>
            <a:r>
              <a:rPr lang="el-GR" sz="1600" dirty="0" err="1" smtClean="0">
                <a:latin typeface="Microsoft Sans Serif" pitchFamily="34" charset="0"/>
                <a:cs typeface="Microsoft Sans Serif" pitchFamily="34" charset="0"/>
              </a:rPr>
              <a:t>min</a:t>
            </a:r>
            <a:r>
              <a:rPr lang="el-GR" sz="1600" dirty="0" smtClean="0">
                <a:latin typeface="Microsoft Sans Serif" pitchFamily="34" charset="0"/>
                <a:cs typeface="Microsoft Sans Serif" pitchFamily="34" charset="0"/>
              </a:rPr>
              <a:t> και </a:t>
            </a:r>
            <a:r>
              <a:rPr lang="el-GR" sz="1600" dirty="0" err="1" smtClean="0">
                <a:latin typeface="Microsoft Sans Serif" pitchFamily="34" charset="0"/>
                <a:cs typeface="Microsoft Sans Serif" pitchFamily="34" charset="0"/>
              </a:rPr>
              <a:t>max</a:t>
            </a:r>
            <a:r>
              <a:rPr lang="el-GR" sz="1600" dirty="0" smtClean="0">
                <a:latin typeface="Microsoft Sans Serif" pitchFamily="34" charset="0"/>
                <a:cs typeface="Microsoft Sans Serif" pitchFamily="34" charset="0"/>
              </a:rPr>
              <a:t> να γίνει με μια επανάληψη.</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15</a:t>
            </a:r>
            <a:endParaRPr lang="el-GR" sz="2000" dirty="0">
              <a:latin typeface="Microsoft Sans Serif" pitchFamily="34" charset="0"/>
              <a:cs typeface="Microsoft Sans Serif"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838841"/>
            <a:ext cx="7275562" cy="3465819"/>
          </a:xfrm>
          <a:prstGeom prst="rect">
            <a:avLst/>
          </a:prstGeom>
        </p:spPr>
        <p:txBody>
          <a:bodyPr vert="horz" wrap="square" lIns="0" tIns="33780" rIns="0" bIns="0" rtlCol="0">
            <a:spAutoFit/>
          </a:bodyPr>
          <a:lstStyle/>
          <a:p>
            <a:pPr marL="29806" algn="just">
              <a:spcBef>
                <a:spcPts val="78"/>
              </a:spcBef>
            </a:pPr>
            <a:r>
              <a:rPr lang="el-GR" sz="1600" dirty="0" smtClean="0">
                <a:latin typeface="Microsoft Sans Serif" pitchFamily="34" charset="0"/>
                <a:cs typeface="Microsoft Sans Serif" pitchFamily="34" charset="0"/>
              </a:rPr>
              <a:t>Να διαβαστεί ένας ακέραιος αριθμός και να δημιουργηθεί το παρακάτω σχήμα αν δοθεί ο αριθμός 5, αν δοθεί το 10 θα έχει 10 «επίπεδα» </a:t>
            </a:r>
            <a:r>
              <a:rPr lang="el-GR" sz="1600" dirty="0" err="1" smtClean="0">
                <a:latin typeface="Microsoft Sans Serif" pitchFamily="34" charset="0"/>
                <a:cs typeface="Microsoft Sans Serif" pitchFamily="34" charset="0"/>
              </a:rPr>
              <a:t>κ.ο.κ</a:t>
            </a:r>
            <a:r>
              <a:rPr lang="el-GR" sz="1600" dirty="0" smtClean="0">
                <a:latin typeface="Microsoft Sans Serif" pitchFamily="34" charset="0"/>
                <a:cs typeface="Microsoft Sans Serif" pitchFamily="34" charset="0"/>
              </a:rPr>
              <a:t>.:</a:t>
            </a:r>
          </a:p>
          <a:p>
            <a:pPr marL="655724" algn="just"/>
            <a:r>
              <a:rPr lang="el-GR" sz="1600" dirty="0" smtClean="0">
                <a:latin typeface="Consolas" pitchFamily="49" charset="0"/>
                <a:cs typeface="Consolas" pitchFamily="49" charset="0"/>
              </a:rPr>
              <a:t>*</a:t>
            </a:r>
          </a:p>
          <a:p>
            <a:pPr marL="655724" algn="just">
              <a:spcBef>
                <a:spcPts val="246"/>
              </a:spcBef>
            </a:pPr>
            <a:r>
              <a:rPr lang="el-GR" sz="1600" dirty="0" smtClean="0">
                <a:latin typeface="Consolas" pitchFamily="49" charset="0"/>
                <a:cs typeface="Consolas" pitchFamily="49" charset="0"/>
              </a:rPr>
              <a:t>**</a:t>
            </a:r>
          </a:p>
          <a:p>
            <a:pPr marL="655724" algn="just">
              <a:spcBef>
                <a:spcPts val="246"/>
              </a:spcBef>
            </a:pPr>
            <a:r>
              <a:rPr lang="el-GR" sz="1600" dirty="0" smtClean="0">
                <a:latin typeface="Consolas" pitchFamily="49" charset="0"/>
                <a:cs typeface="Consolas" pitchFamily="49" charset="0"/>
              </a:rPr>
              <a:t>***</a:t>
            </a:r>
          </a:p>
          <a:p>
            <a:pPr marL="655724" algn="just">
              <a:spcBef>
                <a:spcPts val="246"/>
              </a:spcBef>
            </a:pPr>
            <a:r>
              <a:rPr lang="el-GR" sz="1600" dirty="0" smtClean="0">
                <a:latin typeface="Consolas" pitchFamily="49" charset="0"/>
                <a:cs typeface="Consolas" pitchFamily="49" charset="0"/>
              </a:rPr>
              <a:t>****</a:t>
            </a:r>
          </a:p>
          <a:p>
            <a:pPr marL="655724" algn="just">
              <a:spcBef>
                <a:spcPts val="246"/>
              </a:spcBef>
            </a:pPr>
            <a:r>
              <a:rPr lang="el-GR" sz="1600" dirty="0" smtClean="0">
                <a:latin typeface="Consolas" pitchFamily="49" charset="0"/>
                <a:cs typeface="Consolas" pitchFamily="49" charset="0"/>
              </a:rPr>
              <a:t>*****</a:t>
            </a:r>
          </a:p>
          <a:p>
            <a:pPr marL="29806" algn="just">
              <a:spcBef>
                <a:spcPts val="246"/>
              </a:spcBef>
            </a:pPr>
            <a:r>
              <a:rPr lang="el-GR" sz="1600" dirty="0" smtClean="0">
                <a:latin typeface="Microsoft Sans Serif" pitchFamily="34" charset="0"/>
                <a:cs typeface="Microsoft Sans Serif" pitchFamily="34" charset="0"/>
              </a:rPr>
              <a:t>Υπόδειξη: θα χρειαστούν 2 επαναλήψεις, η 1</a:t>
            </a:r>
            <a:r>
              <a:rPr lang="el-GR" sz="1600" baseline="27777" dirty="0" smtClean="0">
                <a:latin typeface="Microsoft Sans Serif" pitchFamily="34" charset="0"/>
                <a:cs typeface="Microsoft Sans Serif" pitchFamily="34" charset="0"/>
              </a:rPr>
              <a:t>η </a:t>
            </a:r>
            <a:r>
              <a:rPr lang="el-GR" sz="1600" dirty="0" smtClean="0">
                <a:latin typeface="Microsoft Sans Serif" pitchFamily="34" charset="0"/>
                <a:cs typeface="Microsoft Sans Serif" pitchFamily="34" charset="0"/>
              </a:rPr>
              <a:t>θα αλλάζει γραμμή και η 2</a:t>
            </a:r>
            <a:r>
              <a:rPr lang="el-GR" sz="1600" baseline="30000" dirty="0" smtClean="0">
                <a:latin typeface="Microsoft Sans Serif" pitchFamily="34" charset="0"/>
                <a:cs typeface="Microsoft Sans Serif" pitchFamily="34" charset="0"/>
              </a:rPr>
              <a:t>η</a:t>
            </a:r>
            <a:r>
              <a:rPr lang="el-GR" sz="1600" dirty="0" smtClean="0">
                <a:latin typeface="Microsoft Sans Serif" pitchFamily="34" charset="0"/>
                <a:cs typeface="Microsoft Sans Serif" pitchFamily="34" charset="0"/>
              </a:rPr>
              <a:t> θα τυπώνει </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29806" algn="just">
              <a:spcBef>
                <a:spcPts val="246"/>
              </a:spcBef>
            </a:pPr>
            <a:r>
              <a:rPr lang="el-GR" sz="1600" dirty="0" smtClean="0">
                <a:latin typeface="Microsoft Sans Serif" pitchFamily="34" charset="0"/>
                <a:cs typeface="Microsoft Sans Serif" pitchFamily="34" charset="0"/>
              </a:rPr>
              <a:t>Χρησιμοποιήστε:</a:t>
            </a:r>
          </a:p>
          <a:p>
            <a:pPr marL="29806" algn="just">
              <a:spcBef>
                <a:spcPts val="246"/>
              </a:spcBef>
            </a:pPr>
            <a:r>
              <a:rPr lang="el-GR" sz="1600" dirty="0" smtClean="0">
                <a:latin typeface="Microsoft Sans Serif" pitchFamily="34" charset="0"/>
                <a:cs typeface="Microsoft Sans Serif" pitchFamily="34" charset="0"/>
              </a:rPr>
              <a:t>Για αλλαγή γραμμής την εντολή: </a:t>
            </a:r>
            <a:r>
              <a:rPr lang="el-GR" sz="1600" dirty="0" err="1" smtClean="0">
                <a:latin typeface="Consolas" pitchFamily="49" charset="0"/>
                <a:cs typeface="Consolas" pitchFamily="49" charset="0"/>
              </a:rPr>
              <a:t>print</a:t>
            </a:r>
            <a:r>
              <a:rPr lang="el-GR" sz="1600" dirty="0" smtClean="0">
                <a:latin typeface="Consolas" pitchFamily="49" charset="0"/>
                <a:cs typeface="Consolas" pitchFamily="49" charset="0"/>
              </a:rPr>
              <a:t>(‘’)</a:t>
            </a:r>
          </a:p>
          <a:p>
            <a:pPr marL="29806" algn="just">
              <a:spcBef>
                <a:spcPts val="196"/>
              </a:spcBef>
            </a:pPr>
            <a:r>
              <a:rPr lang="el-GR" sz="1600" dirty="0" smtClean="0">
                <a:latin typeface="Microsoft Sans Serif" pitchFamily="34" charset="0"/>
                <a:cs typeface="Microsoft Sans Serif" pitchFamily="34" charset="0"/>
              </a:rPr>
              <a:t>Για εμφάνιση αστεριών σε μια γραμμή: </a:t>
            </a:r>
            <a:r>
              <a:rPr lang="el-GR" sz="1600" dirty="0" err="1" smtClean="0">
                <a:latin typeface="Consolas" pitchFamily="49" charset="0"/>
                <a:cs typeface="Consolas" pitchFamily="49" charset="0"/>
              </a:rPr>
              <a:t>print</a:t>
            </a:r>
            <a:r>
              <a:rPr lang="el-GR" sz="1600" dirty="0" smtClean="0">
                <a:latin typeface="Consolas" pitchFamily="49" charset="0"/>
                <a:cs typeface="Consolas" pitchFamily="49" charset="0"/>
              </a:rPr>
              <a:t>(‘*’ * a)</a:t>
            </a:r>
            <a:r>
              <a:rPr lang="el-GR" sz="1600" dirty="0" smtClean="0">
                <a:latin typeface="Microsoft Sans Serif" pitchFamily="34" charset="0"/>
                <a:cs typeface="Microsoft Sans Serif" pitchFamily="34" charset="0"/>
              </a:rPr>
              <a:t> όπου a πόσα αστέρια θέλετε να τυπώσετε</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16</a:t>
            </a:r>
            <a:endParaRPr lang="el-GR" sz="2000" dirty="0">
              <a:latin typeface="Microsoft Sans Serif" pitchFamily="34" charset="0"/>
              <a:cs typeface="Microsoft Sans Serif"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868336"/>
            <a:ext cx="7275562" cy="3406828"/>
          </a:xfrm>
          <a:prstGeom prst="rect">
            <a:avLst/>
          </a:prstGeom>
        </p:spPr>
        <p:txBody>
          <a:bodyPr vert="horz" wrap="square" lIns="0" tIns="33780" rIns="0" bIns="0" rtlCol="0">
            <a:spAutoFit/>
          </a:bodyPr>
          <a:lstStyle/>
          <a:p>
            <a:pPr marL="9935" algn="just">
              <a:spcBef>
                <a:spcPts val="78"/>
              </a:spcBef>
            </a:pPr>
            <a:r>
              <a:rPr lang="el-GR" sz="1600" dirty="0" smtClean="0">
                <a:latin typeface="Microsoft Sans Serif" pitchFamily="34" charset="0"/>
                <a:cs typeface="Microsoft Sans Serif" pitchFamily="34" charset="0"/>
              </a:rPr>
              <a:t>Χρησιμοποιώντας τα ψηφία </a:t>
            </a:r>
            <a:r>
              <a:rPr lang="en-US" sz="1600" dirty="0" smtClean="0">
                <a:latin typeface="Microsoft Sans Serif" pitchFamily="34" charset="0"/>
                <a:cs typeface="Microsoft Sans Serif" pitchFamily="34" charset="0"/>
              </a:rPr>
              <a:t>x</a:t>
            </a:r>
            <a:r>
              <a:rPr lang="el-GR" sz="1600" dirty="0" smtClean="0">
                <a:latin typeface="Microsoft Sans Serif" pitchFamily="34" charset="0"/>
                <a:cs typeface="Microsoft Sans Serif" pitchFamily="34" charset="0"/>
              </a:rPr>
              <a:t>, </a:t>
            </a:r>
            <a:r>
              <a:rPr lang="en-US" sz="1600" dirty="0" smtClean="0">
                <a:latin typeface="Microsoft Sans Serif" pitchFamily="34" charset="0"/>
                <a:cs typeface="Microsoft Sans Serif" pitchFamily="34" charset="0"/>
              </a:rPr>
              <a:t>y</a:t>
            </a:r>
            <a:r>
              <a:rPr lang="el-GR" sz="1600" dirty="0" smtClean="0">
                <a:latin typeface="Microsoft Sans Serif" pitchFamily="34" charset="0"/>
                <a:cs typeface="Microsoft Sans Serif" pitchFamily="34" charset="0"/>
              </a:rPr>
              <a:t> και </a:t>
            </a:r>
            <a:r>
              <a:rPr lang="en-US" sz="1600" dirty="0" smtClean="0">
                <a:latin typeface="Microsoft Sans Serif" pitchFamily="34" charset="0"/>
                <a:cs typeface="Microsoft Sans Serif" pitchFamily="34" charset="0"/>
              </a:rPr>
              <a:t>z</a:t>
            </a:r>
            <a:r>
              <a:rPr lang="el-GR" sz="1600" dirty="0" smtClean="0">
                <a:latin typeface="Microsoft Sans Serif" pitchFamily="34" charset="0"/>
                <a:cs typeface="Microsoft Sans Serif" pitchFamily="34" charset="0"/>
              </a:rPr>
              <a:t>, από μια φορά το καθένα, ένας μαθητής βρήκε 6 τριψήφιους αριθμούς.</a:t>
            </a:r>
          </a:p>
          <a:p>
            <a:pPr marL="9935" algn="just">
              <a:spcBef>
                <a:spcPts val="552"/>
              </a:spcBef>
            </a:pPr>
            <a:r>
              <a:rPr lang="el-GR" sz="1600" dirty="0" smtClean="0">
                <a:latin typeface="Microsoft Sans Serif" pitchFamily="34" charset="0"/>
                <a:cs typeface="Microsoft Sans Serif" pitchFamily="34" charset="0"/>
              </a:rPr>
              <a:t>Να γραφεί πρόγραμμα που να διαβάζει (</a:t>
            </a:r>
            <a:r>
              <a:rPr lang="el-GR" sz="1600" dirty="0" err="1" smtClean="0">
                <a:latin typeface="Microsoft Sans Serif" pitchFamily="34" charset="0"/>
                <a:cs typeface="Microsoft Sans Serif" pitchFamily="34" charset="0"/>
              </a:rPr>
              <a:t>input</a:t>
            </a:r>
            <a:r>
              <a:rPr lang="el-GR" sz="1600" dirty="0" smtClean="0">
                <a:latin typeface="Microsoft Sans Serif" pitchFamily="34" charset="0"/>
                <a:cs typeface="Microsoft Sans Serif" pitchFamily="34" charset="0"/>
              </a:rPr>
              <a:t>) 3 ψηφία και να εμφανίζει (</a:t>
            </a:r>
            <a:r>
              <a:rPr lang="el-GR" sz="1600" dirty="0" err="1" smtClean="0">
                <a:latin typeface="Microsoft Sans Serif" pitchFamily="34" charset="0"/>
                <a:cs typeface="Microsoft Sans Serif" pitchFamily="34" charset="0"/>
              </a:rPr>
              <a:t>print</a:t>
            </a:r>
            <a:r>
              <a:rPr lang="el-GR" sz="1600" dirty="0" smtClean="0">
                <a:latin typeface="Microsoft Sans Serif" pitchFamily="34" charset="0"/>
                <a:cs typeface="Microsoft Sans Serif" pitchFamily="34" charset="0"/>
              </a:rPr>
              <a:t>) τους 6 αριθμούς που προκύπτουν καθώς και το άθροισμά τους.</a:t>
            </a:r>
          </a:p>
          <a:p>
            <a:pPr marL="9935" algn="just">
              <a:spcBef>
                <a:spcPts val="700"/>
              </a:spcBef>
            </a:pPr>
            <a:r>
              <a:rPr lang="el-GR" sz="1600" i="1" dirty="0" smtClean="0">
                <a:latin typeface="Microsoft Sans Serif" pitchFamily="34" charset="0"/>
                <a:cs typeface="Microsoft Sans Serif" pitchFamily="34" charset="0"/>
              </a:rPr>
              <a:t>Προσοχή : κάθε νέος αριθμός που φτιάχνετε να αποθηκεύεται σε 1 μεταβλητή.</a:t>
            </a:r>
          </a:p>
          <a:p>
            <a:pPr marL="9935" algn="just">
              <a:spcBef>
                <a:spcPts val="700"/>
              </a:spcBef>
            </a:pPr>
            <a:endParaRPr lang="el-GR" sz="1400" dirty="0" smtClean="0">
              <a:latin typeface="Consolas" pitchFamily="49" charset="0"/>
              <a:cs typeface="Consolas" pitchFamily="49" charset="0"/>
            </a:endParaRPr>
          </a:p>
          <a:p>
            <a:pPr marL="9935" algn="just">
              <a:spcBef>
                <a:spcPts val="786"/>
              </a:spcBef>
            </a:pPr>
            <a:r>
              <a:rPr lang="el-GR" sz="1600" dirty="0" smtClean="0">
                <a:latin typeface="Microsoft Sans Serif" pitchFamily="34" charset="0"/>
                <a:cs typeface="Microsoft Sans Serif" pitchFamily="34" charset="0"/>
              </a:rPr>
              <a:t>Παράδειγμα εκτέλεσης:</a:t>
            </a:r>
          </a:p>
          <a:p>
            <a:pPr marL="24838" algn="just">
              <a:spcBef>
                <a:spcPts val="274"/>
              </a:spcBef>
            </a:pPr>
            <a:r>
              <a:rPr lang="el-GR" sz="1400" dirty="0" smtClean="0">
                <a:latin typeface="Consolas" pitchFamily="49" charset="0"/>
                <a:cs typeface="Consolas" pitchFamily="49" charset="0"/>
              </a:rPr>
              <a:t>Δώστε 1ο </a:t>
            </a:r>
            <a:r>
              <a:rPr lang="el-GR" sz="1400" dirty="0" err="1" smtClean="0">
                <a:latin typeface="Consolas" pitchFamily="49" charset="0"/>
                <a:cs typeface="Consolas" pitchFamily="49" charset="0"/>
              </a:rPr>
              <a:t>ψηφίo</a:t>
            </a:r>
            <a:r>
              <a:rPr lang="el-GR" sz="1400" dirty="0" smtClean="0">
                <a:latin typeface="Consolas" pitchFamily="49" charset="0"/>
                <a:cs typeface="Consolas" pitchFamily="49" charset="0"/>
              </a:rPr>
              <a:t> : </a:t>
            </a:r>
            <a:r>
              <a:rPr lang="el-GR" sz="1400" b="1" dirty="0" smtClean="0">
                <a:latin typeface="Consolas" pitchFamily="49" charset="0"/>
                <a:cs typeface="Consolas" pitchFamily="49" charset="0"/>
              </a:rPr>
              <a:t>4</a:t>
            </a:r>
          </a:p>
          <a:p>
            <a:pPr marL="24838" algn="just">
              <a:spcBef>
                <a:spcPts val="274"/>
              </a:spcBef>
            </a:pPr>
            <a:r>
              <a:rPr lang="el-GR" sz="1400" dirty="0" smtClean="0">
                <a:latin typeface="Consolas" pitchFamily="49" charset="0"/>
                <a:cs typeface="Consolas" pitchFamily="49" charset="0"/>
              </a:rPr>
              <a:t>Δώστε 2ο </a:t>
            </a:r>
            <a:r>
              <a:rPr lang="el-GR" sz="1400" dirty="0" err="1" smtClean="0">
                <a:latin typeface="Consolas" pitchFamily="49" charset="0"/>
                <a:cs typeface="Consolas" pitchFamily="49" charset="0"/>
              </a:rPr>
              <a:t>ψηφίo</a:t>
            </a:r>
            <a:r>
              <a:rPr lang="el-GR" sz="1400" dirty="0" smtClean="0">
                <a:latin typeface="Consolas" pitchFamily="49" charset="0"/>
                <a:cs typeface="Consolas" pitchFamily="49" charset="0"/>
              </a:rPr>
              <a:t> : </a:t>
            </a:r>
            <a:r>
              <a:rPr lang="el-GR" sz="1400" b="1" dirty="0" smtClean="0">
                <a:latin typeface="Consolas" pitchFamily="49" charset="0"/>
                <a:cs typeface="Consolas" pitchFamily="49" charset="0"/>
              </a:rPr>
              <a:t>3</a:t>
            </a:r>
          </a:p>
          <a:p>
            <a:pPr marL="24838" algn="just">
              <a:spcBef>
                <a:spcPts val="274"/>
              </a:spcBef>
            </a:pPr>
            <a:r>
              <a:rPr lang="el-GR" sz="1400" dirty="0" smtClean="0">
                <a:latin typeface="Consolas" pitchFamily="49" charset="0"/>
                <a:cs typeface="Consolas" pitchFamily="49" charset="0"/>
              </a:rPr>
              <a:t>Δώστε 3ο </a:t>
            </a:r>
            <a:r>
              <a:rPr lang="el-GR" sz="1400" dirty="0" err="1" smtClean="0">
                <a:latin typeface="Consolas" pitchFamily="49" charset="0"/>
                <a:cs typeface="Consolas" pitchFamily="49" charset="0"/>
              </a:rPr>
              <a:t>ψηφίo</a:t>
            </a:r>
            <a:r>
              <a:rPr lang="el-GR" sz="1400" dirty="0" smtClean="0">
                <a:latin typeface="Consolas" pitchFamily="49" charset="0"/>
                <a:cs typeface="Consolas" pitchFamily="49" charset="0"/>
              </a:rPr>
              <a:t> : </a:t>
            </a:r>
            <a:r>
              <a:rPr lang="el-GR" sz="1400" b="1" dirty="0" smtClean="0">
                <a:latin typeface="Consolas" pitchFamily="49" charset="0"/>
                <a:cs typeface="Consolas" pitchFamily="49" charset="0"/>
              </a:rPr>
              <a:t>1</a:t>
            </a:r>
            <a:endParaRPr lang="el-GR" sz="1400" dirty="0" smtClean="0">
              <a:latin typeface="Consolas" pitchFamily="49" charset="0"/>
              <a:cs typeface="Consolas" pitchFamily="49" charset="0"/>
            </a:endParaRPr>
          </a:p>
          <a:p>
            <a:pPr marL="24838" algn="just">
              <a:spcBef>
                <a:spcPts val="199"/>
              </a:spcBef>
            </a:pPr>
            <a:r>
              <a:rPr lang="el-GR" sz="1400" dirty="0" smtClean="0">
                <a:latin typeface="Consolas" pitchFamily="49" charset="0"/>
                <a:cs typeface="Consolas" pitchFamily="49" charset="0"/>
              </a:rPr>
              <a:t>431, 413, 341, 314, 143, 134</a:t>
            </a:r>
          </a:p>
          <a:p>
            <a:pPr marL="24838" algn="just">
              <a:spcBef>
                <a:spcPts val="786"/>
              </a:spcBef>
            </a:pPr>
            <a:r>
              <a:rPr lang="el-GR" sz="1400" dirty="0" smtClean="0">
                <a:latin typeface="Consolas" pitchFamily="49" charset="0"/>
                <a:cs typeface="Consolas" pitchFamily="49" charset="0"/>
              </a:rPr>
              <a:t>Άθροισμα = 1776</a:t>
            </a:r>
            <a:endParaRPr lang="el-GR" sz="14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17</a:t>
            </a:r>
            <a:endParaRPr lang="el-GR" sz="2000" dirty="0">
              <a:latin typeface="Microsoft Sans Serif" pitchFamily="34" charset="0"/>
              <a:cs typeface="Microsoft Sans Serif"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086345"/>
            <a:ext cx="7275562" cy="3229857"/>
          </a:xfrm>
          <a:prstGeom prst="rect">
            <a:avLst/>
          </a:prstGeom>
        </p:spPr>
        <p:txBody>
          <a:bodyPr vert="horz" wrap="square" lIns="0" tIns="33780" rIns="0" bIns="0" rtlCol="0">
            <a:spAutoFit/>
          </a:bodyPr>
          <a:lstStyle/>
          <a:p>
            <a:pPr marL="9935" algn="just">
              <a:spcBef>
                <a:spcPts val="78"/>
              </a:spcBef>
            </a:pPr>
            <a:r>
              <a:rPr lang="el-GR" sz="1600" b="1" dirty="0" smtClean="0">
                <a:latin typeface="Microsoft Sans Serif" pitchFamily="34" charset="0"/>
                <a:cs typeface="Microsoft Sans Serif" pitchFamily="34" charset="0"/>
              </a:rPr>
              <a:t>Εκτύπωση γραμμάτων λέξης</a:t>
            </a:r>
          </a:p>
          <a:p>
            <a:pPr marL="9935" algn="just">
              <a:spcBef>
                <a:spcPts val="78"/>
              </a:spcBef>
            </a:pPr>
            <a:r>
              <a:rPr lang="el-GR" sz="1600" dirty="0" smtClean="0">
                <a:latin typeface="Microsoft Sans Serif" pitchFamily="34" charset="0"/>
                <a:cs typeface="Microsoft Sans Serif" pitchFamily="34" charset="0"/>
              </a:rPr>
              <a:t>Να γράψετε πρόγραμμα που διαβάζει μία λέξη και εμφανίζει όλα τα γράμματά</a:t>
            </a:r>
          </a:p>
          <a:p>
            <a:pPr marL="9935" marR="3974" algn="just">
              <a:spcBef>
                <a:spcPts val="282"/>
              </a:spcBef>
            </a:pPr>
            <a:r>
              <a:rPr lang="el-GR" sz="1600" dirty="0" smtClean="0">
                <a:latin typeface="Microsoft Sans Serif" pitchFamily="34" charset="0"/>
                <a:cs typeface="Microsoft Sans Serif" pitchFamily="34" charset="0"/>
              </a:rPr>
              <a:t>της το ένα κάτω από το άλλο. Επίσης, να ελέγχει αν το πρώτο γράμμα είναι το ίδιο με το τελευταίο.</a:t>
            </a:r>
          </a:p>
          <a:p>
            <a:pPr marL="9935" algn="just"/>
            <a:r>
              <a:rPr lang="el-GR" sz="1600" dirty="0" smtClean="0">
                <a:latin typeface="Microsoft Sans Serif" pitchFamily="34" charset="0"/>
                <a:cs typeface="Microsoft Sans Serif" pitchFamily="34" charset="0"/>
              </a:rPr>
              <a:t>Σε αυτήν την περίπτωση να εμφανίζει το μήνυμα «</a:t>
            </a:r>
            <a:r>
              <a:rPr lang="el-GR" sz="1600" b="1" dirty="0" smtClean="0">
                <a:latin typeface="Microsoft Sans Serif" pitchFamily="34" charset="0"/>
                <a:cs typeface="Microsoft Sans Serif" pitchFamily="34" charset="0"/>
              </a:rPr>
              <a:t>ΟΚ</a:t>
            </a:r>
            <a:r>
              <a:rPr lang="el-GR" sz="1600" dirty="0" smtClean="0">
                <a:latin typeface="Microsoft Sans Serif" pitchFamily="34" charset="0"/>
                <a:cs typeface="Microsoft Sans Serif" pitchFamily="34" charset="0"/>
              </a:rPr>
              <a:t>» αλλιώς «</a:t>
            </a:r>
            <a:r>
              <a:rPr lang="el-GR" sz="1600" b="1" dirty="0" smtClean="0">
                <a:latin typeface="Microsoft Sans Serif" pitchFamily="34" charset="0"/>
                <a:cs typeface="Microsoft Sans Serif" pitchFamily="34" charset="0"/>
              </a:rPr>
              <a:t>ΝΟ</a:t>
            </a:r>
            <a:r>
              <a:rPr lang="el-GR" sz="1600" dirty="0" smtClean="0">
                <a:latin typeface="Microsoft Sans Serif" pitchFamily="34" charset="0"/>
                <a:cs typeface="Microsoft Sans Serif" pitchFamily="34" charset="0"/>
              </a:rPr>
              <a:t>».</a:t>
            </a:r>
          </a:p>
          <a:p>
            <a:pPr marL="9935" algn="just">
              <a:spcBef>
                <a:spcPts val="78"/>
              </a:spcBef>
            </a:pPr>
            <a:r>
              <a:rPr lang="el-GR" sz="1600" dirty="0" smtClean="0">
                <a:latin typeface="Microsoft Sans Serif" pitchFamily="34" charset="0"/>
                <a:cs typeface="Microsoft Sans Serif" pitchFamily="34" charset="0"/>
              </a:rPr>
              <a:t>Θα χρειαστείτε την συνάρτηση </a:t>
            </a:r>
            <a:r>
              <a:rPr lang="el-GR" sz="1600" dirty="0" err="1" smtClean="0">
                <a:latin typeface="Microsoft Sans Serif" pitchFamily="34" charset="0"/>
                <a:cs typeface="Microsoft Sans Serif" pitchFamily="34" charset="0"/>
              </a:rPr>
              <a:t>len</a:t>
            </a:r>
            <a:r>
              <a:rPr lang="el-GR" sz="1600" dirty="0" smtClean="0">
                <a:latin typeface="Microsoft Sans Serif" pitchFamily="34" charset="0"/>
                <a:cs typeface="Microsoft Sans Serif" pitchFamily="34" charset="0"/>
              </a:rPr>
              <a:t>() που επιστρέφει το πλήθος των στοιχείων μιας συμβολοσειράς (</a:t>
            </a:r>
            <a:r>
              <a:rPr lang="en-US" sz="1600" dirty="0" smtClean="0">
                <a:latin typeface="Microsoft Sans Serif" pitchFamily="34" charset="0"/>
                <a:cs typeface="Microsoft Sans Serif" pitchFamily="34" charset="0"/>
              </a:rPr>
              <a:t>string</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algn="just">
              <a:spcBef>
                <a:spcPts val="78"/>
              </a:spcBef>
            </a:pPr>
            <a:endParaRPr lang="el-GR" sz="1400" dirty="0" smtClean="0">
              <a:latin typeface="Consolas" pitchFamily="49" charset="0"/>
              <a:cs typeface="Consolas" pitchFamily="49" charset="0"/>
            </a:endParaRPr>
          </a:p>
          <a:p>
            <a:pPr marL="9935" algn="just">
              <a:spcBef>
                <a:spcPts val="82"/>
              </a:spcBef>
            </a:pPr>
            <a:r>
              <a:rPr lang="el-GR" sz="1600" dirty="0" smtClean="0">
                <a:latin typeface="Microsoft Sans Serif" pitchFamily="34" charset="0"/>
                <a:cs typeface="Microsoft Sans Serif" pitchFamily="34" charset="0"/>
              </a:rPr>
              <a:t>Παράδειγμα εκτέλεσης :</a:t>
            </a:r>
          </a:p>
          <a:p>
            <a:pPr marL="546437" algn="just">
              <a:spcBef>
                <a:spcPts val="904"/>
              </a:spcBef>
            </a:pPr>
            <a:r>
              <a:rPr lang="el-GR" sz="1400" dirty="0" smtClean="0">
                <a:latin typeface="Consolas" pitchFamily="49" charset="0"/>
                <a:cs typeface="Consolas" pitchFamily="49" charset="0"/>
              </a:rPr>
              <a:t>Δώστε λέξη:</a:t>
            </a:r>
            <a:r>
              <a:rPr lang="en-US" sz="1400" dirty="0" smtClean="0">
                <a:latin typeface="Consolas" pitchFamily="49" charset="0"/>
                <a:cs typeface="Consolas" pitchFamily="49" charset="0"/>
              </a:rPr>
              <a:t> </a:t>
            </a:r>
            <a:r>
              <a:rPr lang="el-GR" sz="1400" dirty="0" smtClean="0">
                <a:latin typeface="Consolas" pitchFamily="49" charset="0"/>
                <a:cs typeface="Consolas" pitchFamily="49" charset="0"/>
              </a:rPr>
              <a:t>ΣΥΡΟΣ</a:t>
            </a:r>
          </a:p>
          <a:p>
            <a:pPr marL="546437" algn="just">
              <a:spcBef>
                <a:spcPts val="1021"/>
              </a:spcBef>
            </a:pPr>
            <a:r>
              <a:rPr lang="el-GR" sz="1400" dirty="0" smtClean="0">
                <a:latin typeface="Consolas" pitchFamily="49" charset="0"/>
                <a:cs typeface="Consolas" pitchFamily="49" charset="0"/>
              </a:rPr>
              <a:t>Σ Υ Ρ Ο Σ</a:t>
            </a:r>
          </a:p>
          <a:p>
            <a:pPr marL="546437" algn="just"/>
            <a:r>
              <a:rPr lang="el-GR" sz="1400" dirty="0" smtClean="0">
                <a:latin typeface="Consolas" pitchFamily="49" charset="0"/>
                <a:cs typeface="Consolas" pitchFamily="49" charset="0"/>
              </a:rPr>
              <a:t>ΟΚ</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1</a:t>
            </a:r>
            <a:r>
              <a:rPr lang="en-US" sz="2000" dirty="0" smtClean="0">
                <a:latin typeface="Microsoft Sans Serif" pitchFamily="34" charset="0"/>
                <a:cs typeface="Microsoft Sans Serif" pitchFamily="34" charset="0"/>
              </a:rPr>
              <a:t>8</a:t>
            </a:r>
            <a:endParaRPr lang="el-GR" sz="2000" dirty="0">
              <a:latin typeface="Microsoft Sans Serif" pitchFamily="34" charset="0"/>
              <a:cs typeface="Microsoft Sans Serif"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715730"/>
            <a:ext cx="7275562" cy="3712040"/>
          </a:xfrm>
          <a:prstGeom prst="rect">
            <a:avLst/>
          </a:prstGeom>
        </p:spPr>
        <p:txBody>
          <a:bodyPr vert="horz" wrap="square" lIns="0" tIns="33780" rIns="0" bIns="0" rtlCol="0">
            <a:spAutoFit/>
          </a:bodyPr>
          <a:lstStyle/>
          <a:p>
            <a:pPr marL="9935" algn="just">
              <a:spcBef>
                <a:spcPts val="78"/>
              </a:spcBef>
            </a:pPr>
            <a:r>
              <a:rPr lang="el-GR" sz="1600" b="1" dirty="0">
                <a:latin typeface="Microsoft Sans Serif" pitchFamily="34" charset="0"/>
                <a:cs typeface="Microsoft Sans Serif" pitchFamily="34" charset="0"/>
              </a:rPr>
              <a:t>Έ</a:t>
            </a:r>
            <a:r>
              <a:rPr lang="el-GR" sz="1600" b="1" dirty="0" smtClean="0">
                <a:latin typeface="Microsoft Sans Serif" pitchFamily="34" charset="0"/>
                <a:cs typeface="Microsoft Sans Serif" pitchFamily="34" charset="0"/>
              </a:rPr>
              <a:t>να παιχνίδι με την προπαίδεια</a:t>
            </a:r>
            <a:endParaRPr lang="en-US" sz="1600" dirty="0" smtClean="0">
              <a:latin typeface="Microsoft Sans Serif" pitchFamily="34" charset="0"/>
              <a:cs typeface="Microsoft Sans Serif" pitchFamily="34" charset="0"/>
            </a:endParaRPr>
          </a:p>
          <a:p>
            <a:pPr marL="9935" algn="just">
              <a:spcBef>
                <a:spcPts val="78"/>
              </a:spcBef>
            </a:pPr>
            <a:r>
              <a:rPr lang="el-GR" sz="1600" dirty="0" smtClean="0">
                <a:latin typeface="Microsoft Sans Serif" pitchFamily="34" charset="0"/>
                <a:cs typeface="Microsoft Sans Serif" pitchFamily="34" charset="0"/>
              </a:rPr>
              <a:t>Φτιάξτε ένα πρόγραμμα που:</a:t>
            </a:r>
          </a:p>
          <a:p>
            <a:pPr marL="9935" algn="just"/>
            <a:r>
              <a:rPr lang="el-GR" sz="1600" dirty="0" smtClean="0">
                <a:latin typeface="Microsoft Sans Serif" pitchFamily="34" charset="0"/>
                <a:cs typeface="Microsoft Sans Serif" pitchFamily="34" charset="0"/>
              </a:rPr>
              <a:t>α) ζητά από τον χρήστη πόσες φορές θέλει να παίξει</a:t>
            </a:r>
          </a:p>
          <a:p>
            <a:pPr marL="9935" marR="161447" algn="just">
              <a:spcBef>
                <a:spcPts val="469"/>
              </a:spcBef>
            </a:pPr>
            <a:r>
              <a:rPr lang="el-GR" sz="1600" dirty="0" smtClean="0">
                <a:latin typeface="Microsoft Sans Serif" pitchFamily="34" charset="0"/>
                <a:cs typeface="Microsoft Sans Serif" pitchFamily="34" charset="0"/>
              </a:rPr>
              <a:t>β) "δημιουργεί" 2 τυχαίους ακέραιους αριθμούς (11-19) και τους εμφανίζει</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στην οθόνη</a:t>
            </a:r>
          </a:p>
          <a:p>
            <a:pPr marL="9935" algn="just">
              <a:spcBef>
                <a:spcPts val="552"/>
              </a:spcBef>
            </a:pPr>
            <a:r>
              <a:rPr lang="el-GR" sz="1600" dirty="0" smtClean="0">
                <a:latin typeface="Microsoft Sans Serif" pitchFamily="34" charset="0"/>
                <a:cs typeface="Microsoft Sans Serif" pitchFamily="34" charset="0"/>
              </a:rPr>
              <a:t>γ) ζητά από τον χρήστη να πληκτρολογήσει το γινόμενό τους</a:t>
            </a:r>
          </a:p>
          <a:p>
            <a:pPr marL="9935" algn="just">
              <a:spcBef>
                <a:spcPts val="199"/>
              </a:spcBef>
            </a:pPr>
            <a:r>
              <a:rPr lang="el-GR" sz="1600" dirty="0" smtClean="0">
                <a:latin typeface="Microsoft Sans Serif" pitchFamily="34" charset="0"/>
                <a:cs typeface="Microsoft Sans Serif" pitchFamily="34" charset="0"/>
              </a:rPr>
              <a:t>Σε περίπτωση που ο χρήστης απαντήσει με τον σωστό αριθμό εμφανίζεται μήνυμα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επιβράβευσης, ενώ σε αντίθετη περίπτωση εμφανίζεται το σωστό αποτέλεσμα.</a:t>
            </a:r>
            <a:endParaRPr lang="en-US" sz="1600" dirty="0" smtClean="0">
              <a:latin typeface="Microsoft Sans Serif" pitchFamily="34" charset="0"/>
              <a:cs typeface="Microsoft Sans Serif" pitchFamily="34" charset="0"/>
            </a:endParaRPr>
          </a:p>
          <a:p>
            <a:pPr marL="9935" algn="just">
              <a:spcBef>
                <a:spcPts val="199"/>
              </a:spcBef>
            </a:pPr>
            <a:r>
              <a:rPr lang="el-GR" sz="1600" dirty="0" smtClean="0">
                <a:latin typeface="Microsoft Sans Serif" pitchFamily="34" charset="0"/>
                <a:cs typeface="Microsoft Sans Serif" pitchFamily="34" charset="0"/>
              </a:rPr>
              <a:t>Όλα τα παραπάνω βήματα επαναλαμβάνονται για όσες φορές επιθυμεί ο χρήστης να παίξει (δες ερώτημα α).</a:t>
            </a:r>
          </a:p>
          <a:p>
            <a:pPr marL="9935" algn="just">
              <a:spcBef>
                <a:spcPts val="199"/>
              </a:spcBef>
            </a:pPr>
            <a:r>
              <a:rPr lang="el-GR" sz="1600" dirty="0" smtClean="0">
                <a:latin typeface="Microsoft Sans Serif" pitchFamily="34" charset="0"/>
                <a:cs typeface="Microsoft Sans Serif" pitchFamily="34" charset="0"/>
              </a:rPr>
              <a:t>Επιπλέον, προγραμματίστε να ζητείται αρχικά το επίπεδο δυσκολίας, ως εξής:1- εύκολο, 2-δύσκολο. Η δυσκολία θα είναι ότι σε κάθε επίπεδο θα δημιουργούνται διαφορετικού εύρους αριθμοί (δες ερώτημα β).</a:t>
            </a:r>
            <a:endParaRPr lang="el-GR" sz="1600" dirty="0">
              <a:latin typeface="Microsoft Sans Serif" pitchFamily="34" charset="0"/>
              <a:cs typeface="Microsoft Sans Serif" pitchFamily="34"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1</a:t>
            </a:r>
            <a:r>
              <a:rPr lang="en-US" sz="2000" dirty="0" smtClean="0">
                <a:latin typeface="Microsoft Sans Serif" pitchFamily="34" charset="0"/>
                <a:cs typeface="Microsoft Sans Serif" pitchFamily="34" charset="0"/>
              </a:rPr>
              <a:t>9</a:t>
            </a:r>
            <a:endParaRPr lang="el-GR" sz="2000" dirty="0">
              <a:latin typeface="Microsoft Sans Serif" pitchFamily="34" charset="0"/>
              <a:cs typeface="Microsoft Sans Serif"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694305"/>
            <a:ext cx="7275562" cy="4132668"/>
          </a:xfrm>
          <a:prstGeom prst="rect">
            <a:avLst/>
          </a:prstGeom>
        </p:spPr>
        <p:txBody>
          <a:bodyPr vert="horz" wrap="square" lIns="0" tIns="33780" rIns="0" bIns="0" rtlCol="0">
            <a:spAutoFit/>
          </a:bodyPr>
          <a:lstStyle/>
          <a:p>
            <a:pPr marL="24838" marR="3974" algn="just">
              <a:spcBef>
                <a:spcPts val="121"/>
              </a:spcBef>
            </a:pPr>
            <a:r>
              <a:rPr lang="el-GR" sz="1600" dirty="0" smtClean="0">
                <a:latin typeface="Microsoft Sans Serif" pitchFamily="34" charset="0"/>
                <a:cs typeface="Microsoft Sans Serif" pitchFamily="34" charset="0"/>
              </a:rPr>
              <a:t>Στο τέλος θα εμφανίζονται το πλήθος σωστών και το πλήθος όλων των ερωτήσεων. </a:t>
            </a:r>
          </a:p>
          <a:p>
            <a:pPr marL="24838" marR="3974" algn="just">
              <a:spcBef>
                <a:spcPts val="121"/>
              </a:spcBef>
            </a:pPr>
            <a:r>
              <a:rPr lang="el-GR" sz="1600" dirty="0" smtClean="0">
                <a:latin typeface="Microsoft Sans Serif" pitchFamily="34" charset="0"/>
                <a:cs typeface="Microsoft Sans Serif" pitchFamily="34" charset="0"/>
              </a:rPr>
              <a:t>Παράδειγμα εκτέλεσης :</a:t>
            </a:r>
          </a:p>
          <a:p>
            <a:pPr marL="278186" algn="just">
              <a:spcBef>
                <a:spcPts val="786"/>
              </a:spcBef>
            </a:pPr>
            <a:r>
              <a:rPr lang="el-GR" sz="1400" dirty="0" smtClean="0">
                <a:latin typeface="Consolas" pitchFamily="49" charset="0"/>
                <a:cs typeface="Consolas" pitchFamily="49" charset="0"/>
              </a:rPr>
              <a:t>Δώσε επίπεδο δυσκολίας (1: εύκολο, 2: δύσκολο): </a:t>
            </a:r>
            <a:r>
              <a:rPr lang="el-GR" sz="1400" b="1" dirty="0" smtClean="0">
                <a:latin typeface="Consolas" pitchFamily="49" charset="0"/>
                <a:cs typeface="Consolas" pitchFamily="49" charset="0"/>
              </a:rPr>
              <a:t>2</a:t>
            </a:r>
            <a:endParaRPr lang="el-GR" sz="1400" dirty="0" smtClean="0">
              <a:latin typeface="Consolas" pitchFamily="49" charset="0"/>
              <a:cs typeface="Consolas" pitchFamily="49" charset="0"/>
            </a:endParaRPr>
          </a:p>
          <a:p>
            <a:pPr marL="278186" algn="just">
              <a:spcBef>
                <a:spcPts val="669"/>
              </a:spcBef>
            </a:pPr>
            <a:r>
              <a:rPr lang="el-GR" sz="1400" dirty="0" smtClean="0">
                <a:latin typeface="Consolas" pitchFamily="49" charset="0"/>
                <a:cs typeface="Consolas" pitchFamily="49" charset="0"/>
              </a:rPr>
              <a:t>Πόσες φορές θέλεις να παίξεις; </a:t>
            </a:r>
            <a:r>
              <a:rPr lang="el-GR" sz="1400" b="1" dirty="0" smtClean="0">
                <a:latin typeface="Consolas" pitchFamily="49" charset="0"/>
                <a:cs typeface="Consolas" pitchFamily="49" charset="0"/>
              </a:rPr>
              <a:t>18</a:t>
            </a:r>
            <a:endParaRPr lang="el-GR" sz="1400" dirty="0" smtClean="0">
              <a:latin typeface="Consolas" pitchFamily="49" charset="0"/>
              <a:cs typeface="Consolas" pitchFamily="49" charset="0"/>
            </a:endParaRPr>
          </a:p>
          <a:p>
            <a:pPr marL="278186" algn="just">
              <a:spcBef>
                <a:spcPts val="669"/>
              </a:spcBef>
            </a:pPr>
            <a:r>
              <a:rPr lang="el-GR" sz="1400" dirty="0" smtClean="0">
                <a:latin typeface="Consolas" pitchFamily="49" charset="0"/>
                <a:cs typeface="Consolas" pitchFamily="49" charset="0"/>
              </a:rPr>
              <a:t>12 x 11 = </a:t>
            </a:r>
            <a:r>
              <a:rPr lang="el-GR" sz="1400" b="1" dirty="0" smtClean="0">
                <a:latin typeface="Consolas" pitchFamily="49" charset="0"/>
                <a:cs typeface="Consolas" pitchFamily="49" charset="0"/>
              </a:rPr>
              <a:t>6473</a:t>
            </a:r>
            <a:endParaRPr lang="el-GR" sz="1400" dirty="0" smtClean="0">
              <a:latin typeface="Consolas" pitchFamily="49" charset="0"/>
              <a:cs typeface="Consolas" pitchFamily="49" charset="0"/>
            </a:endParaRPr>
          </a:p>
          <a:p>
            <a:pPr marL="278186" algn="just">
              <a:spcBef>
                <a:spcPts val="669"/>
              </a:spcBef>
            </a:pPr>
            <a:r>
              <a:rPr lang="el-GR" sz="1400" b="1" dirty="0" smtClean="0">
                <a:latin typeface="Consolas" pitchFamily="49" charset="0"/>
                <a:cs typeface="Consolas" pitchFamily="49" charset="0"/>
              </a:rPr>
              <a:t>λάθος, η σωστή απάντηση είναι 132</a:t>
            </a:r>
            <a:endParaRPr lang="el-GR" sz="1400" dirty="0" smtClean="0">
              <a:latin typeface="Consolas" pitchFamily="49" charset="0"/>
              <a:cs typeface="Consolas" pitchFamily="49" charset="0"/>
            </a:endParaRPr>
          </a:p>
          <a:p>
            <a:pPr marL="278186" algn="just">
              <a:spcBef>
                <a:spcPts val="786"/>
              </a:spcBef>
            </a:pPr>
            <a:r>
              <a:rPr lang="el-GR" sz="1400" dirty="0" smtClean="0">
                <a:latin typeface="Consolas" pitchFamily="49" charset="0"/>
                <a:cs typeface="Consolas" pitchFamily="49" charset="0"/>
              </a:rPr>
              <a:t>......................</a:t>
            </a:r>
          </a:p>
          <a:p>
            <a:pPr marL="278186" algn="just">
              <a:spcBef>
                <a:spcPts val="782"/>
              </a:spcBef>
            </a:pPr>
            <a:r>
              <a:rPr lang="el-GR" sz="1400" b="1" dirty="0" smtClean="0">
                <a:latin typeface="Consolas" pitchFamily="49" charset="0"/>
                <a:cs typeface="Consolas" pitchFamily="49" charset="0"/>
              </a:rPr>
              <a:t>Σκορ: 9/18</a:t>
            </a:r>
          </a:p>
          <a:p>
            <a:pPr marL="278186" algn="just">
              <a:spcBef>
                <a:spcPts val="782"/>
              </a:spcBef>
            </a:pPr>
            <a:r>
              <a:rPr lang="el-GR" sz="1400" b="1" dirty="0" smtClean="0">
                <a:latin typeface="Consolas" pitchFamily="49" charset="0"/>
                <a:cs typeface="Consolas" pitchFamily="49" charset="0"/>
              </a:rPr>
              <a:t>Ποσοστό σωστών απαντήσεων: 50%</a:t>
            </a:r>
            <a:endParaRPr lang="el-GR" sz="1400" dirty="0" smtClean="0">
              <a:latin typeface="Consolas" pitchFamily="49" charset="0"/>
              <a:cs typeface="Consolas" pitchFamily="49" charset="0"/>
            </a:endParaRPr>
          </a:p>
          <a:p>
            <a:pPr marL="24838" algn="just">
              <a:spcBef>
                <a:spcPts val="786"/>
              </a:spcBef>
            </a:pPr>
            <a:r>
              <a:rPr lang="el-GR" sz="1600" dirty="0">
                <a:latin typeface="Microsoft Sans Serif" pitchFamily="34" charset="0"/>
                <a:cs typeface="Microsoft Sans Serif" pitchFamily="34" charset="0"/>
              </a:rPr>
              <a:t>Τ</a:t>
            </a:r>
            <a:r>
              <a:rPr lang="el-GR" sz="1600" dirty="0" smtClean="0">
                <a:latin typeface="Microsoft Sans Serif" pitchFamily="34" charset="0"/>
                <a:cs typeface="Microsoft Sans Serif" pitchFamily="34" charset="0"/>
              </a:rPr>
              <a:t>ο ποσοστό είναι ένα κλάσμα: αριθμητής είναι το "πόσα" και παρονομαστής το "στα πόσα" επί 100.</a:t>
            </a:r>
          </a:p>
          <a:p>
            <a:pPr marL="24838" algn="just">
              <a:spcBef>
                <a:spcPts val="786"/>
              </a:spcBef>
            </a:pPr>
            <a:r>
              <a:rPr lang="el-GR" sz="1600" dirty="0" smtClean="0">
                <a:latin typeface="Microsoft Sans Serif" pitchFamily="34" charset="0"/>
                <a:cs typeface="Microsoft Sans Serif" pitchFamily="34" charset="0"/>
              </a:rPr>
              <a:t>Για εμφάνιση: Προσπάθειας / Σύνολο προσπαθειών χρησιμοποιήστε την λογική: </a:t>
            </a:r>
            <a:r>
              <a:rPr lang="el-GR" sz="1400" dirty="0" err="1" smtClean="0">
                <a:latin typeface="Consolas" pitchFamily="49" charset="0"/>
                <a:cs typeface="Consolas" pitchFamily="49" charset="0"/>
              </a:rPr>
              <a:t>print</a:t>
            </a:r>
            <a:r>
              <a:rPr lang="el-GR" sz="1400" dirty="0" smtClean="0">
                <a:latin typeface="Consolas" pitchFamily="49" charset="0"/>
                <a:cs typeface="Consolas" pitchFamily="49" charset="0"/>
              </a:rPr>
              <a:t>(</a:t>
            </a:r>
            <a:r>
              <a:rPr lang="el-GR" sz="1400" dirty="0" err="1" smtClean="0">
                <a:latin typeface="Consolas" pitchFamily="49" charset="0"/>
                <a:cs typeface="Consolas" pitchFamily="49" charset="0"/>
              </a:rPr>
              <a:t>str</a:t>
            </a:r>
            <a:r>
              <a:rPr lang="el-GR" sz="1400" dirty="0" smtClean="0">
                <a:latin typeface="Consolas" pitchFamily="49" charset="0"/>
                <a:cs typeface="Consolas" pitchFamily="49" charset="0"/>
              </a:rPr>
              <a:t>(</a:t>
            </a:r>
            <a:r>
              <a:rPr lang="el-GR" sz="1400" dirty="0" err="1" smtClean="0">
                <a:latin typeface="Consolas" pitchFamily="49" charset="0"/>
                <a:cs typeface="Consolas" pitchFamily="49" charset="0"/>
              </a:rPr>
              <a:t>count</a:t>
            </a:r>
            <a:r>
              <a:rPr lang="el-GR" sz="1400" dirty="0" smtClean="0">
                <a:latin typeface="Consolas" pitchFamily="49" charset="0"/>
                <a:cs typeface="Consolas" pitchFamily="49" charset="0"/>
              </a:rPr>
              <a:t>) + "/" + </a:t>
            </a:r>
            <a:r>
              <a:rPr lang="el-GR" sz="1400" dirty="0" err="1" smtClean="0">
                <a:latin typeface="Consolas" pitchFamily="49" charset="0"/>
                <a:cs typeface="Consolas" pitchFamily="49" charset="0"/>
              </a:rPr>
              <a:t>str</a:t>
            </a:r>
            <a:r>
              <a:rPr lang="el-GR" sz="1400" dirty="0" smtClean="0">
                <a:latin typeface="Consolas" pitchFamily="49" charset="0"/>
                <a:cs typeface="Consolas" pitchFamily="49" charset="0"/>
              </a:rPr>
              <a:t>(</a:t>
            </a:r>
            <a:r>
              <a:rPr lang="el-GR" sz="1400" dirty="0" err="1" smtClean="0">
                <a:latin typeface="Consolas" pitchFamily="49" charset="0"/>
                <a:cs typeface="Consolas" pitchFamily="49" charset="0"/>
              </a:rPr>
              <a:t>total</a:t>
            </a:r>
            <a:r>
              <a:rPr lang="el-GR" sz="1400" dirty="0" smtClean="0">
                <a:latin typeface="Consolas" pitchFamily="49" charset="0"/>
                <a:cs typeface="Consolas" pitchFamily="49" charset="0"/>
              </a:rPr>
              <a:t>))</a:t>
            </a:r>
            <a:endParaRPr lang="en-US" sz="14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1</a:t>
            </a:r>
            <a:r>
              <a:rPr lang="en-US" sz="2000" dirty="0" smtClean="0">
                <a:latin typeface="Microsoft Sans Serif" pitchFamily="34" charset="0"/>
                <a:cs typeface="Microsoft Sans Serif" pitchFamily="34" charset="0"/>
              </a:rPr>
              <a:t>9</a:t>
            </a:r>
            <a:endParaRPr lang="el-GR" sz="2000" dirty="0">
              <a:latin typeface="Microsoft Sans Serif" pitchFamily="34" charset="0"/>
              <a:cs typeface="Microsoft Sans Serif"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304353"/>
            <a:ext cx="7275562" cy="2534794"/>
          </a:xfrm>
          <a:prstGeom prst="rect">
            <a:avLst/>
          </a:prstGeom>
        </p:spPr>
        <p:txBody>
          <a:bodyPr vert="horz" wrap="square" lIns="0" tIns="33780" rIns="0" bIns="0" rtlCol="0">
            <a:spAutoFit/>
          </a:bodyPr>
          <a:lstStyle/>
          <a:p>
            <a:pPr marL="9935" algn="just">
              <a:spcBef>
                <a:spcPts val="78"/>
              </a:spcBef>
            </a:pPr>
            <a:r>
              <a:rPr lang="el-GR" sz="1600" b="1" dirty="0" smtClean="0">
                <a:latin typeface="Microsoft Sans Serif" pitchFamily="34" charset="0"/>
                <a:cs typeface="Microsoft Sans Serif" pitchFamily="34" charset="0"/>
              </a:rPr>
              <a:t>Παιχνίδι Τυχερό 7</a:t>
            </a:r>
            <a:endParaRPr lang="en-US" sz="1600" dirty="0" smtClean="0">
              <a:latin typeface="Microsoft Sans Serif" pitchFamily="34" charset="0"/>
              <a:cs typeface="Microsoft Sans Serif" pitchFamily="34" charset="0"/>
            </a:endParaRPr>
          </a:p>
          <a:p>
            <a:pPr marL="9935" marR="3974" algn="just">
              <a:spcBef>
                <a:spcPts val="297"/>
              </a:spcBef>
            </a:pPr>
            <a:r>
              <a:rPr lang="el-GR" sz="1600" dirty="0" smtClean="0">
                <a:latin typeface="Microsoft Sans Serif" pitchFamily="34" charset="0"/>
                <a:cs typeface="Microsoft Sans Serif" pitchFamily="34" charset="0"/>
              </a:rPr>
              <a:t>Να γράψετε πρόγραμμα που για 10 γύρους εμφανίζει 3 τυχαίους μονοψήφιους αριθμούς. Σε περίπτωση που 2 από αυτούς είναι το 7 τότε κερδίζεται ένας πόντος. Σε περίπτωση που τύχουν 3 7άρια τότε εμφανίζεται το μήνυμα «ΕΙΣΑΙ ΠΟΛΥ ΤΥΧΕΡΟΣ/Η» και τερματίζεται το παιχνίδι.</a:t>
            </a:r>
          </a:p>
          <a:p>
            <a:pPr marL="9935" algn="just"/>
            <a:r>
              <a:rPr lang="el-GR" sz="1600" dirty="0" smtClean="0">
                <a:latin typeface="Microsoft Sans Serif" pitchFamily="34" charset="0"/>
                <a:cs typeface="Microsoft Sans Serif" pitchFamily="34" charset="0"/>
              </a:rPr>
              <a:t>Κάθε φορά που τελειώνει ένας γύρος, περιμένει να πατηθεί ένα πλήκτρο ώστε να συνεχιστεί το παιχνίδι.</a:t>
            </a:r>
          </a:p>
          <a:p>
            <a:pPr marL="9935" algn="just"/>
            <a:r>
              <a:rPr lang="el-GR" sz="1600" dirty="0" smtClean="0">
                <a:latin typeface="Microsoft Sans Serif" pitchFamily="34" charset="0"/>
                <a:cs typeface="Microsoft Sans Serif" pitchFamily="34" charset="0"/>
              </a:rPr>
              <a:t>Στο τέλος, εμφανίζεται το πλήθος των πόντων καθώς και το ποσοστό επιτυχίας, δηλ πόσες φορές έτυχαν 2 7άρια στο σύνολο των γύρων που παίχτηκε το παιχνίδι.</a:t>
            </a:r>
            <a:endParaRPr lang="el-GR" sz="1600" dirty="0">
              <a:latin typeface="Microsoft Sans Serif" pitchFamily="34" charset="0"/>
              <a:cs typeface="Microsoft Sans Serif" pitchFamily="34"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20</a:t>
            </a:r>
            <a:endParaRPr lang="el-GR" sz="2000" dirty="0">
              <a:latin typeface="Microsoft Sans Serif" pitchFamily="34" charset="0"/>
              <a:cs typeface="Microsoft Sans Serif"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931174"/>
            <a:ext cx="7275562" cy="3281153"/>
          </a:xfrm>
          <a:prstGeom prst="rect">
            <a:avLst/>
          </a:prstGeom>
        </p:spPr>
        <p:txBody>
          <a:bodyPr vert="horz" wrap="square" lIns="0" tIns="33780" rIns="0" bIns="0" rtlCol="0">
            <a:spAutoFit/>
          </a:bodyPr>
          <a:lstStyle/>
          <a:p>
            <a:pPr marL="54644" algn="just">
              <a:spcBef>
                <a:spcPts val="735"/>
              </a:spcBef>
            </a:pPr>
            <a:r>
              <a:rPr lang="el-GR" sz="1600" dirty="0" smtClean="0">
                <a:latin typeface="Microsoft Sans Serif" pitchFamily="34" charset="0"/>
                <a:cs typeface="Microsoft Sans Serif" pitchFamily="34" charset="0"/>
              </a:rPr>
              <a:t>Παράδειγμα εκτέλεσης :</a:t>
            </a:r>
          </a:p>
          <a:p>
            <a:pPr marL="545940" algn="just">
              <a:spcBef>
                <a:spcPts val="1138"/>
              </a:spcBef>
            </a:pPr>
            <a:r>
              <a:rPr lang="el-GR" sz="1400" dirty="0" smtClean="0">
                <a:latin typeface="Consolas" pitchFamily="49" charset="0"/>
                <a:cs typeface="Consolas" pitchFamily="49" charset="0"/>
              </a:rPr>
              <a:t>Λοιπόν ξεκινάμε πάτησε ένα πλήκτρο για να αρχίσει το παιχνίδι</a:t>
            </a:r>
          </a:p>
          <a:p>
            <a:pPr marL="546437" algn="just">
              <a:spcBef>
                <a:spcPts val="325"/>
              </a:spcBef>
            </a:pPr>
            <a:r>
              <a:rPr lang="el-GR" sz="1400" dirty="0" smtClean="0">
                <a:latin typeface="Consolas" pitchFamily="49" charset="0"/>
                <a:cs typeface="Consolas" pitchFamily="49" charset="0"/>
              </a:rPr>
              <a:t>7 8 9</a:t>
            </a:r>
          </a:p>
          <a:p>
            <a:pPr marL="546437" algn="just">
              <a:spcBef>
                <a:spcPts val="325"/>
              </a:spcBef>
            </a:pPr>
            <a:r>
              <a:rPr lang="el-GR" sz="1400" dirty="0" smtClean="0">
                <a:latin typeface="Consolas" pitchFamily="49" charset="0"/>
                <a:cs typeface="Consolas" pitchFamily="49" charset="0"/>
              </a:rPr>
              <a:t>Δυστυχώς δεν πέτυχες 2 7άρια</a:t>
            </a:r>
          </a:p>
          <a:p>
            <a:pPr marL="546437" algn="just">
              <a:spcBef>
                <a:spcPts val="325"/>
              </a:spcBef>
            </a:pPr>
            <a:r>
              <a:rPr lang="el-GR" sz="1400" dirty="0" smtClean="0">
                <a:latin typeface="Consolas" pitchFamily="49" charset="0"/>
                <a:cs typeface="Consolas" pitchFamily="49" charset="0"/>
              </a:rPr>
              <a:t>Πάτησε ένα πλήκτρο για τον επόμενο γύρο</a:t>
            </a:r>
          </a:p>
          <a:p>
            <a:pPr marL="546437" algn="just">
              <a:spcBef>
                <a:spcPts val="246"/>
              </a:spcBef>
            </a:pPr>
            <a:r>
              <a:rPr lang="el-GR" sz="1400" dirty="0" smtClean="0">
                <a:latin typeface="Consolas" pitchFamily="49" charset="0"/>
                <a:cs typeface="Consolas" pitchFamily="49" charset="0"/>
              </a:rPr>
              <a:t>7 8 7</a:t>
            </a:r>
          </a:p>
          <a:p>
            <a:pPr marL="546437" algn="just">
              <a:spcBef>
                <a:spcPts val="246"/>
              </a:spcBef>
            </a:pPr>
            <a:r>
              <a:rPr lang="el-GR" sz="1400" dirty="0" smtClean="0">
                <a:latin typeface="Consolas" pitchFamily="49" charset="0"/>
                <a:cs typeface="Consolas" pitchFamily="49" charset="0"/>
              </a:rPr>
              <a:t>Μπράβο πέτυχες 2 7άρια</a:t>
            </a:r>
          </a:p>
          <a:p>
            <a:pPr marL="546437" algn="just">
              <a:spcBef>
                <a:spcPts val="876"/>
              </a:spcBef>
            </a:pPr>
            <a:r>
              <a:rPr lang="el-GR" sz="1400" dirty="0" smtClean="0">
                <a:latin typeface="Consolas" pitchFamily="49" charset="0"/>
                <a:cs typeface="Consolas" pitchFamily="49" charset="0"/>
              </a:rPr>
              <a:t>…….</a:t>
            </a:r>
          </a:p>
          <a:p>
            <a:pPr marL="546437" algn="just">
              <a:spcBef>
                <a:spcPts val="1138"/>
              </a:spcBef>
            </a:pPr>
            <a:r>
              <a:rPr lang="el-GR" sz="1400" b="1" dirty="0" smtClean="0">
                <a:latin typeface="Consolas" pitchFamily="49" charset="0"/>
                <a:cs typeface="Consolas" pitchFamily="49" charset="0"/>
              </a:rPr>
              <a:t>Αποτελέσματα</a:t>
            </a:r>
            <a:endParaRPr lang="el-GR" sz="1400" dirty="0" smtClean="0">
              <a:latin typeface="Consolas" pitchFamily="49" charset="0"/>
              <a:cs typeface="Consolas" pitchFamily="49" charset="0"/>
            </a:endParaRPr>
          </a:p>
          <a:p>
            <a:pPr marL="1082938" algn="just">
              <a:spcBef>
                <a:spcPts val="1138"/>
              </a:spcBef>
            </a:pPr>
            <a:r>
              <a:rPr lang="el-GR" sz="1400" dirty="0" smtClean="0">
                <a:latin typeface="Consolas" pitchFamily="49" charset="0"/>
                <a:cs typeface="Consolas" pitchFamily="49" charset="0"/>
              </a:rPr>
              <a:t>Σύνολο πόντων: 5</a:t>
            </a:r>
          </a:p>
          <a:p>
            <a:pPr marL="1082938" algn="just">
              <a:spcBef>
                <a:spcPts val="1138"/>
              </a:spcBef>
            </a:pPr>
            <a:r>
              <a:rPr lang="el-GR" sz="1400" dirty="0" smtClean="0">
                <a:latin typeface="Consolas" pitchFamily="49" charset="0"/>
                <a:cs typeface="Consolas" pitchFamily="49" charset="0"/>
              </a:rPr>
              <a:t>Ποσοστό: 5/10, 50%</a:t>
            </a:r>
            <a:endParaRPr lang="el-GR" sz="1400" dirty="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20</a:t>
            </a:r>
            <a:endParaRPr lang="el-GR" sz="2000" dirty="0">
              <a:latin typeface="Microsoft Sans Serif" pitchFamily="34" charset="0"/>
              <a:cs typeface="Microsoft Sans Serif"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Δομές Δεδομένων – 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1477861"/>
            <a:ext cx="7682263" cy="2187778"/>
          </a:xfrm>
        </p:spPr>
        <p:txBody>
          <a:bodyPr/>
          <a:lstStyle/>
          <a:p>
            <a:pPr marL="9935" algn="just">
              <a:spcBef>
                <a:spcPts val="239"/>
              </a:spcBef>
            </a:pPr>
            <a:r>
              <a:rPr lang="el-GR" sz="1600" u="heavy" dirty="0" smtClean="0">
                <a:uFill>
                  <a:solidFill>
                    <a:srgbClr val="000000"/>
                  </a:solidFill>
                </a:uFill>
              </a:rPr>
              <a:t>Δημιουργία λίστα</a:t>
            </a:r>
            <a:r>
              <a:rPr lang="el-GR" sz="1600" dirty="0" smtClean="0"/>
              <a:t>ς</a:t>
            </a:r>
          </a:p>
          <a:p>
            <a:pPr marL="435162" marR="3974" indent="-156976" algn="just">
              <a:spcBef>
                <a:spcPts val="293"/>
              </a:spcBef>
              <a:buChar char="●"/>
              <a:tabLst>
                <a:tab pos="546437" algn="l"/>
              </a:tabLst>
            </a:pPr>
            <a:r>
              <a:rPr lang="el-GR" sz="1600" dirty="0" smtClean="0"/>
              <a:t>Οι τιμές που θα περιέχονται στη λίστα εσωκλείονται σε αγκύλες </a:t>
            </a:r>
            <a:r>
              <a:rPr lang="el-GR" sz="1600" dirty="0" smtClean="0">
                <a:latin typeface="Arial MT"/>
                <a:cs typeface="Arial MT"/>
              </a:rPr>
              <a:t>[ ] </a:t>
            </a:r>
            <a:r>
              <a:rPr lang="el-GR" sz="1600" dirty="0" smtClean="0"/>
              <a:t>και χωρίζονται με κόμμα</a:t>
            </a:r>
            <a:r>
              <a:rPr lang="el-GR" sz="1600" dirty="0" smtClean="0">
                <a:latin typeface="Arial MT"/>
                <a:cs typeface="Arial MT"/>
              </a:rPr>
              <a:t>.</a:t>
            </a:r>
          </a:p>
          <a:p>
            <a:pPr marL="435162" indent="-156976" algn="just">
              <a:buChar char="●"/>
              <a:tabLst>
                <a:tab pos="435162" algn="l"/>
              </a:tabLst>
            </a:pPr>
            <a:r>
              <a:rPr lang="el-GR" sz="1600" dirty="0" smtClean="0"/>
              <a:t>Οι τιμές καταχωρούνται η μια μετά την άλλη</a:t>
            </a:r>
            <a:r>
              <a:rPr lang="el-GR" sz="1600" dirty="0" smtClean="0">
                <a:latin typeface="Arial MT"/>
                <a:cs typeface="Arial MT"/>
              </a:rPr>
              <a:t>.</a:t>
            </a:r>
          </a:p>
          <a:p>
            <a:pPr marL="435162" indent="-156976" algn="just">
              <a:buChar char="●"/>
              <a:tabLst>
                <a:tab pos="435162" algn="l"/>
              </a:tabLst>
            </a:pPr>
            <a:endParaRPr lang="el-GR" sz="1600" dirty="0" smtClean="0">
              <a:latin typeface="Arial MT"/>
            </a:endParaRPr>
          </a:p>
          <a:p>
            <a:pPr marL="435162" indent="-156976" algn="just">
              <a:tabLst>
                <a:tab pos="435162" algn="l"/>
              </a:tabLst>
            </a:pPr>
            <a:r>
              <a:rPr lang="el-GR" sz="1600" dirty="0" smtClean="0"/>
              <a:t>Παραδείγματα</a:t>
            </a:r>
            <a:r>
              <a:rPr lang="el-GR" sz="1600" dirty="0" smtClean="0">
                <a:latin typeface="Arial MT"/>
                <a:cs typeface="Arial MT"/>
              </a:rPr>
              <a:t>:</a:t>
            </a:r>
          </a:p>
          <a:p>
            <a:pPr marL="9935" algn="just"/>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 = [3,</a:t>
            </a:r>
            <a:r>
              <a:rPr lang="en-US" dirty="0" smtClean="0">
                <a:latin typeface="Consolas" pitchFamily="49" charset="0"/>
                <a:cs typeface="Consolas" pitchFamily="49" charset="0"/>
              </a:rPr>
              <a:t> </a:t>
            </a:r>
            <a:r>
              <a:rPr lang="el-GR" dirty="0" smtClean="0">
                <a:latin typeface="Consolas" pitchFamily="49" charset="0"/>
                <a:cs typeface="Consolas" pitchFamily="49" charset="0"/>
              </a:rPr>
              <a:t>5,</a:t>
            </a:r>
            <a:r>
              <a:rPr lang="en-US" dirty="0" smtClean="0">
                <a:latin typeface="Consolas" pitchFamily="49" charset="0"/>
                <a:cs typeface="Consolas" pitchFamily="49" charset="0"/>
              </a:rPr>
              <a:t> </a:t>
            </a:r>
            <a:r>
              <a:rPr lang="el-GR" dirty="0" smtClean="0">
                <a:latin typeface="Consolas" pitchFamily="49" charset="0"/>
                <a:cs typeface="Consolas" pitchFamily="49" charset="0"/>
              </a:rPr>
              <a:t>8,</a:t>
            </a:r>
            <a:r>
              <a:rPr lang="en-US" dirty="0" smtClean="0">
                <a:latin typeface="Consolas" pitchFamily="49" charset="0"/>
                <a:cs typeface="Consolas" pitchFamily="49" charset="0"/>
              </a:rPr>
              <a:t> </a:t>
            </a:r>
            <a:r>
              <a:rPr lang="el-GR" dirty="0" smtClean="0">
                <a:latin typeface="Consolas" pitchFamily="49" charset="0"/>
                <a:cs typeface="Consolas" pitchFamily="49" charset="0"/>
              </a:rPr>
              <a:t>13,</a:t>
            </a:r>
            <a:r>
              <a:rPr lang="en-US" dirty="0" smtClean="0">
                <a:latin typeface="Consolas" pitchFamily="49" charset="0"/>
                <a:cs typeface="Consolas" pitchFamily="49" charset="0"/>
              </a:rPr>
              <a:t> </a:t>
            </a:r>
            <a:r>
              <a:rPr lang="el-GR" dirty="0" smtClean="0">
                <a:latin typeface="Consolas" pitchFamily="49" charset="0"/>
                <a:cs typeface="Consolas" pitchFamily="49" charset="0"/>
              </a:rPr>
              <a:t>21,</a:t>
            </a:r>
            <a:r>
              <a:rPr lang="en-US" dirty="0" smtClean="0">
                <a:latin typeface="Consolas" pitchFamily="49" charset="0"/>
                <a:cs typeface="Consolas" pitchFamily="49" charset="0"/>
              </a:rPr>
              <a:t> </a:t>
            </a:r>
            <a:r>
              <a:rPr lang="el-GR" dirty="0" smtClean="0">
                <a:latin typeface="Consolas" pitchFamily="49" charset="0"/>
                <a:cs typeface="Consolas" pitchFamily="49" charset="0"/>
              </a:rPr>
              <a:t>34,</a:t>
            </a:r>
            <a:r>
              <a:rPr lang="en-US" dirty="0" smtClean="0">
                <a:latin typeface="Consolas" pitchFamily="49" charset="0"/>
                <a:cs typeface="Consolas" pitchFamily="49" charset="0"/>
              </a:rPr>
              <a:t> </a:t>
            </a:r>
            <a:r>
              <a:rPr lang="el-GR" dirty="0" smtClean="0">
                <a:latin typeface="Consolas" pitchFamily="49" charset="0"/>
                <a:cs typeface="Consolas" pitchFamily="49" charset="0"/>
              </a:rPr>
              <a:t>55]</a:t>
            </a:r>
          </a:p>
          <a:p>
            <a:pPr marL="9935" algn="just">
              <a:spcBef>
                <a:spcPts val="78"/>
              </a:spcBef>
            </a:pPr>
            <a:r>
              <a:rPr lang="el-GR" dirty="0" err="1" smtClean="0">
                <a:latin typeface="Consolas" pitchFamily="49" charset="0"/>
                <a:cs typeface="Consolas" pitchFamily="49" charset="0"/>
              </a:rPr>
              <a:t>users</a:t>
            </a:r>
            <a:r>
              <a:rPr lang="el-GR" dirty="0" smtClean="0">
                <a:latin typeface="Consolas" pitchFamily="49" charset="0"/>
                <a:cs typeface="Consolas" pitchFamily="49" charset="0"/>
              </a:rPr>
              <a:t> = ['Αργυρώ', 'Γιάννης', 'Κυριάκος']</a:t>
            </a:r>
          </a:p>
          <a:p>
            <a:pPr marL="9935" algn="just">
              <a:spcBef>
                <a:spcPts val="78"/>
              </a:spcBef>
            </a:pPr>
            <a:r>
              <a:rPr lang="el-GR" dirty="0" err="1" smtClean="0">
                <a:latin typeface="Consolas" pitchFamily="49" charset="0"/>
                <a:cs typeface="Consolas" pitchFamily="49" charset="0"/>
              </a:rPr>
              <a:t>empty</a:t>
            </a:r>
            <a:r>
              <a:rPr lang="el-GR" dirty="0" smtClean="0">
                <a:latin typeface="Consolas" pitchFamily="49" charset="0"/>
                <a:cs typeface="Consolas" pitchFamily="49" charset="0"/>
              </a:rPr>
              <a:t> = [ ]</a:t>
            </a:r>
            <a:endParaRPr lang="el-GR"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Μεταβλητές </a:t>
            </a:r>
            <a:r>
              <a:rPr lang="el-GR" sz="2000" dirty="0" smtClean="0">
                <a:latin typeface="Arial MT"/>
                <a:cs typeface="Arial MT"/>
              </a:rPr>
              <a:t>(</a:t>
            </a:r>
            <a:r>
              <a:rPr lang="el-GR" sz="2000" dirty="0" err="1" smtClean="0">
                <a:latin typeface="Arial MT"/>
                <a:cs typeface="Arial MT"/>
              </a:rPr>
              <a:t>variable</a:t>
            </a:r>
            <a:r>
              <a:rPr lang="en-US" sz="2000" dirty="0" smtClean="0">
                <a:latin typeface="Arial MT"/>
                <a:cs typeface="Arial MT"/>
              </a:rPr>
              <a:t>s</a:t>
            </a:r>
            <a:r>
              <a:rPr lang="el-GR" sz="2000" dirty="0" smtClean="0">
                <a:latin typeface="Arial MT"/>
                <a:cs typeface="Arial MT"/>
              </a:rPr>
              <a:t>) – </a:t>
            </a:r>
            <a:r>
              <a:rPr lang="el-GR" sz="2000" dirty="0" smtClean="0"/>
              <a:t>Ονόματα μεταβλητών</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049539"/>
            <a:ext cx="7682263" cy="3044423"/>
          </a:xfrm>
        </p:spPr>
        <p:txBody>
          <a:bodyPr/>
          <a:lstStyle/>
          <a:p>
            <a:pPr marL="9935" algn="just">
              <a:spcBef>
                <a:spcPts val="4"/>
              </a:spcBef>
            </a:pPr>
            <a:r>
              <a:rPr lang="el-GR" sz="1600" dirty="0" smtClean="0"/>
              <a:t>Κανόνες δημιουργίας ονομάτων μεταβλητών</a:t>
            </a:r>
            <a:r>
              <a:rPr lang="el-GR" sz="1600" dirty="0" smtClean="0">
                <a:latin typeface="Arial MT"/>
                <a:cs typeface="Arial MT"/>
              </a:rPr>
              <a:t>:</a:t>
            </a:r>
          </a:p>
          <a:p>
            <a:pPr marL="435162" marR="13909" indent="-156976" algn="just">
              <a:spcBef>
                <a:spcPts val="293"/>
              </a:spcBef>
              <a:buChar char="●"/>
              <a:tabLst>
                <a:tab pos="546437" algn="l"/>
              </a:tabLst>
            </a:pPr>
            <a:r>
              <a:rPr lang="el-GR" sz="1600" dirty="0" smtClean="0"/>
              <a:t>Τα ονόματα μπορούν να είναι όσο μεγάλα θέλουμε</a:t>
            </a:r>
            <a:r>
              <a:rPr lang="el-GR" sz="1600" dirty="0" smtClean="0">
                <a:latin typeface="Arial MT"/>
                <a:cs typeface="Arial MT"/>
              </a:rPr>
              <a:t>, </a:t>
            </a:r>
            <a:r>
              <a:rPr lang="el-GR" sz="1600" dirty="0" smtClean="0"/>
              <a:t>μπορούν να περιέχουν γράμματα και</a:t>
            </a:r>
            <a:r>
              <a:rPr lang="en-US" sz="1600" dirty="0" smtClean="0"/>
              <a:t> </a:t>
            </a:r>
            <a:r>
              <a:rPr lang="el-GR" sz="1600" dirty="0" smtClean="0"/>
              <a:t>αριθμούς</a:t>
            </a:r>
            <a:r>
              <a:rPr lang="el-GR" sz="1600" dirty="0" smtClean="0">
                <a:latin typeface="Arial MT"/>
                <a:cs typeface="Arial MT"/>
              </a:rPr>
              <a:t>, </a:t>
            </a:r>
            <a:r>
              <a:rPr lang="el-GR" sz="1600" dirty="0" smtClean="0"/>
              <a:t>αλλά πρέπει να ξεκινούν με ένα γράμμα ή τον χαρακτήρα </a:t>
            </a:r>
            <a:r>
              <a:rPr lang="el-GR" sz="1600" dirty="0" smtClean="0">
                <a:latin typeface="Arial MT"/>
                <a:cs typeface="Arial MT"/>
              </a:rPr>
              <a:t>_ (</a:t>
            </a:r>
            <a:r>
              <a:rPr lang="el-GR" sz="1600" dirty="0" smtClean="0"/>
              <a:t>κάτω παύλα </a:t>
            </a:r>
            <a:r>
              <a:rPr lang="el-GR" sz="1600" dirty="0" smtClean="0">
                <a:latin typeface="Arial MT"/>
                <a:cs typeface="Arial MT"/>
              </a:rPr>
              <a:t>/</a:t>
            </a:r>
            <a:r>
              <a:rPr lang="en-US" sz="1600" dirty="0" smtClean="0">
                <a:latin typeface="Arial MT"/>
                <a:cs typeface="Arial MT"/>
              </a:rPr>
              <a:t> </a:t>
            </a:r>
            <a:r>
              <a:rPr lang="el-GR" sz="1600" dirty="0" err="1" smtClean="0">
                <a:latin typeface="Arial MT"/>
                <a:cs typeface="Arial MT"/>
              </a:rPr>
              <a:t>underscore</a:t>
            </a:r>
            <a:r>
              <a:rPr lang="el-GR" sz="1600" dirty="0" smtClean="0">
                <a:latin typeface="Arial MT"/>
                <a:cs typeface="Arial MT"/>
              </a:rPr>
              <a:t>).</a:t>
            </a:r>
          </a:p>
          <a:p>
            <a:pPr marL="435162" marR="985573" indent="-156976" algn="just">
              <a:spcBef>
                <a:spcPts val="4"/>
              </a:spcBef>
              <a:buChar char="●"/>
              <a:tabLst>
                <a:tab pos="546437" algn="l"/>
              </a:tabLst>
            </a:pPr>
            <a:r>
              <a:rPr lang="el-GR" sz="1600" dirty="0" smtClean="0"/>
              <a:t>Αν και μπορούμε να χρησιμοποιήσουμε ελληνικά γράμματα</a:t>
            </a:r>
            <a:r>
              <a:rPr lang="el-GR" sz="1600" dirty="0" smtClean="0">
                <a:latin typeface="Arial MT"/>
                <a:cs typeface="Arial MT"/>
              </a:rPr>
              <a:t>, </a:t>
            </a:r>
            <a:r>
              <a:rPr lang="el-GR" sz="1600" dirty="0" smtClean="0"/>
              <a:t>καλό είναι να τα</a:t>
            </a:r>
            <a:r>
              <a:rPr lang="en-US" sz="1600" dirty="0" smtClean="0"/>
              <a:t> </a:t>
            </a:r>
            <a:r>
              <a:rPr lang="el-GR" sz="1600" dirty="0" smtClean="0"/>
              <a:t>αποφεύγουμε</a:t>
            </a:r>
            <a:r>
              <a:rPr lang="el-GR" sz="1600" dirty="0" smtClean="0">
                <a:latin typeface="Arial MT"/>
                <a:cs typeface="Arial MT"/>
              </a:rPr>
              <a:t>.</a:t>
            </a:r>
          </a:p>
          <a:p>
            <a:pPr marL="435162" marR="3974" indent="-156976" algn="just">
              <a:buChar char="●"/>
              <a:tabLst>
                <a:tab pos="546437" algn="l"/>
              </a:tabLst>
            </a:pPr>
            <a:r>
              <a:rPr lang="el-GR" sz="1600" dirty="0" smtClean="0"/>
              <a:t>Τα πεζά διακρίνονται από τα κεφαλαία γράμματα </a:t>
            </a:r>
            <a:r>
              <a:rPr lang="el-GR" sz="1600" dirty="0" smtClean="0">
                <a:latin typeface="Arial MT"/>
                <a:cs typeface="Arial MT"/>
              </a:rPr>
              <a:t>(</a:t>
            </a:r>
            <a:r>
              <a:rPr lang="el-GR" sz="1600" dirty="0" err="1" smtClean="0">
                <a:latin typeface="Arial MT"/>
                <a:cs typeface="Arial MT"/>
              </a:rPr>
              <a:t>case</a:t>
            </a:r>
            <a:r>
              <a:rPr lang="el-GR" sz="1600" dirty="0" smtClean="0">
                <a:latin typeface="Arial MT"/>
                <a:cs typeface="Arial MT"/>
              </a:rPr>
              <a:t> </a:t>
            </a:r>
            <a:r>
              <a:rPr lang="el-GR" sz="1600" dirty="0" err="1" smtClean="0">
                <a:latin typeface="Arial MT"/>
                <a:cs typeface="Arial MT"/>
              </a:rPr>
              <a:t>sensitive</a:t>
            </a:r>
            <a:r>
              <a:rPr lang="el-GR" sz="1600" dirty="0" smtClean="0">
                <a:latin typeface="Arial MT"/>
                <a:cs typeface="Arial MT"/>
              </a:rPr>
              <a:t>), </a:t>
            </a:r>
            <a:r>
              <a:rPr lang="el-GR" sz="1600" dirty="0" smtClean="0"/>
              <a:t>για παράδειγμα οι </a:t>
            </a:r>
            <a:r>
              <a:rPr lang="el-GR" sz="1600" dirty="0" err="1" smtClean="0">
                <a:latin typeface="Arial MT"/>
                <a:cs typeface="Arial MT"/>
              </a:rPr>
              <a:t>day</a:t>
            </a:r>
            <a:r>
              <a:rPr lang="el-GR" sz="1600" dirty="0" smtClean="0">
                <a:latin typeface="Arial MT"/>
                <a:cs typeface="Arial MT"/>
              </a:rPr>
              <a:t>,</a:t>
            </a:r>
            <a:r>
              <a:rPr lang="en-US" sz="1600" dirty="0" smtClean="0">
                <a:latin typeface="Arial MT"/>
                <a:cs typeface="Arial MT"/>
              </a:rPr>
              <a:t> </a:t>
            </a:r>
            <a:r>
              <a:rPr lang="el-GR" sz="1600" dirty="0" err="1" smtClean="0">
                <a:latin typeface="Arial MT"/>
                <a:cs typeface="Arial MT"/>
              </a:rPr>
              <a:t>Day</a:t>
            </a:r>
            <a:r>
              <a:rPr lang="el-GR" sz="1600" dirty="0" smtClean="0">
                <a:latin typeface="Arial MT"/>
                <a:cs typeface="Arial MT"/>
              </a:rPr>
              <a:t>, </a:t>
            </a:r>
            <a:r>
              <a:rPr lang="el-GR" sz="1600" dirty="0" err="1" smtClean="0">
                <a:latin typeface="Arial MT"/>
                <a:cs typeface="Arial MT"/>
              </a:rPr>
              <a:t>DAy</a:t>
            </a:r>
            <a:r>
              <a:rPr lang="el-GR" sz="1600" dirty="0" smtClean="0">
                <a:latin typeface="Arial MT"/>
                <a:cs typeface="Arial MT"/>
              </a:rPr>
              <a:t>, DAY, </a:t>
            </a:r>
            <a:r>
              <a:rPr lang="el-GR" sz="1600" dirty="0" err="1" smtClean="0">
                <a:latin typeface="Arial MT"/>
                <a:cs typeface="Arial MT"/>
              </a:rPr>
              <a:t>dAy</a:t>
            </a:r>
            <a:r>
              <a:rPr lang="el-GR" sz="1600" dirty="0" smtClean="0">
                <a:latin typeface="Arial MT"/>
                <a:cs typeface="Arial MT"/>
              </a:rPr>
              <a:t>, </a:t>
            </a:r>
            <a:r>
              <a:rPr lang="el-GR" sz="1600" dirty="0" err="1" smtClean="0">
                <a:latin typeface="Arial MT"/>
                <a:cs typeface="Arial MT"/>
              </a:rPr>
              <a:t>daY</a:t>
            </a:r>
            <a:r>
              <a:rPr lang="el-GR" sz="1600" dirty="0" smtClean="0">
                <a:latin typeface="Arial MT"/>
                <a:cs typeface="Arial MT"/>
              </a:rPr>
              <a:t>, </a:t>
            </a:r>
            <a:r>
              <a:rPr lang="el-GR" sz="1600" dirty="0" err="1" smtClean="0">
                <a:latin typeface="Arial MT"/>
                <a:cs typeface="Arial MT"/>
              </a:rPr>
              <a:t>DaY</a:t>
            </a:r>
            <a:r>
              <a:rPr lang="el-GR" sz="1600" dirty="0" smtClean="0">
                <a:latin typeface="Arial MT"/>
                <a:cs typeface="Arial MT"/>
              </a:rPr>
              <a:t>, </a:t>
            </a:r>
            <a:r>
              <a:rPr lang="el-GR" sz="1600" dirty="0" err="1" smtClean="0">
                <a:latin typeface="Arial MT"/>
                <a:cs typeface="Arial MT"/>
              </a:rPr>
              <a:t>dAY</a:t>
            </a:r>
            <a:r>
              <a:rPr lang="el-GR" sz="1600" dirty="0" smtClean="0">
                <a:latin typeface="Arial MT"/>
                <a:cs typeface="Arial MT"/>
              </a:rPr>
              <a:t> </a:t>
            </a:r>
            <a:r>
              <a:rPr lang="el-GR" sz="1600" dirty="0" smtClean="0"/>
              <a:t>είναι διαφορετικές μεταβλητές</a:t>
            </a:r>
            <a:r>
              <a:rPr lang="el-GR" sz="1600" dirty="0" smtClean="0">
                <a:latin typeface="Arial MT"/>
                <a:cs typeface="Arial MT"/>
              </a:rPr>
              <a:t>.</a:t>
            </a:r>
          </a:p>
          <a:p>
            <a:pPr marL="435162" marR="160453" indent="-156976" algn="just">
              <a:spcBef>
                <a:spcPts val="356"/>
              </a:spcBef>
              <a:buChar char="●"/>
              <a:tabLst>
                <a:tab pos="546437" algn="l"/>
              </a:tabLst>
            </a:pPr>
            <a:r>
              <a:rPr lang="el-GR" sz="1600" dirty="0" smtClean="0"/>
              <a:t>Δεν επιτρέπονται κενά</a:t>
            </a:r>
            <a:r>
              <a:rPr lang="el-GR" sz="1600" dirty="0" smtClean="0">
                <a:latin typeface="Arial MT"/>
                <a:cs typeface="Arial MT"/>
              </a:rPr>
              <a:t>, </a:t>
            </a:r>
            <a:r>
              <a:rPr lang="el-GR" sz="1600" dirty="0" smtClean="0"/>
              <a:t>εισαγωγικά</a:t>
            </a:r>
            <a:r>
              <a:rPr lang="el-GR" sz="1600" dirty="0" smtClean="0">
                <a:latin typeface="Arial MT"/>
                <a:cs typeface="Arial MT"/>
              </a:rPr>
              <a:t>, </a:t>
            </a:r>
            <a:r>
              <a:rPr lang="el-GR" sz="1600" dirty="0" smtClean="0"/>
              <a:t>τελείες</a:t>
            </a:r>
            <a:r>
              <a:rPr lang="el-GR" sz="1600" dirty="0" smtClean="0">
                <a:latin typeface="Arial MT"/>
                <a:cs typeface="Arial MT"/>
              </a:rPr>
              <a:t>, </a:t>
            </a:r>
            <a:r>
              <a:rPr lang="el-GR" sz="1600" dirty="0" smtClean="0"/>
              <a:t>κόμματα και άλλοι παρόμοιοι χαρακτήρες</a:t>
            </a:r>
            <a:r>
              <a:rPr lang="el-GR" sz="1600" dirty="0" smtClean="0">
                <a:latin typeface="Arial MT"/>
                <a:cs typeface="Arial MT"/>
              </a:rPr>
              <a:t>.</a:t>
            </a:r>
            <a:r>
              <a:rPr lang="en-US" sz="1600" dirty="0" smtClean="0">
                <a:latin typeface="Arial MT"/>
                <a:cs typeface="Arial MT"/>
              </a:rPr>
              <a:t> </a:t>
            </a:r>
            <a:r>
              <a:rPr lang="el-GR" sz="1600" dirty="0" smtClean="0"/>
              <a:t>Επιτρέπεται μόνο ο χαρακτήρας </a:t>
            </a:r>
            <a:r>
              <a:rPr lang="el-GR" sz="1600" dirty="0" smtClean="0">
                <a:latin typeface="Arial MT"/>
                <a:cs typeface="Arial MT"/>
              </a:rPr>
              <a:t>_ (</a:t>
            </a:r>
            <a:r>
              <a:rPr lang="el-GR" sz="1600" dirty="0" err="1" smtClean="0">
                <a:latin typeface="Arial MT"/>
                <a:cs typeface="Arial MT"/>
              </a:rPr>
              <a:t>underscore</a:t>
            </a:r>
            <a:r>
              <a:rPr lang="el-GR" sz="1600" dirty="0" smtClean="0">
                <a:latin typeface="Arial MT"/>
                <a:cs typeface="Arial MT"/>
              </a:rPr>
              <a:t>/</a:t>
            </a:r>
            <a:r>
              <a:rPr lang="el-GR" sz="1600" dirty="0" smtClean="0"/>
              <a:t>κάτω παύλα</a:t>
            </a:r>
            <a:r>
              <a:rPr lang="el-GR" sz="1600" dirty="0" smtClean="0">
                <a:latin typeface="Arial MT"/>
                <a:cs typeface="Arial MT"/>
              </a:rPr>
              <a:t>), </a:t>
            </a:r>
            <a:r>
              <a:rPr lang="el-GR" sz="1600" dirty="0" smtClean="0"/>
              <a:t>είναι χρήσιμος</a:t>
            </a:r>
            <a:r>
              <a:rPr lang="en-US" sz="1600" dirty="0" smtClean="0"/>
              <a:t> </a:t>
            </a:r>
            <a:r>
              <a:rPr lang="el-GR" sz="1600" dirty="0" smtClean="0"/>
              <a:t>κυρίως σε ονόματα που αποτελούνται από πολλές λέξεις</a:t>
            </a:r>
            <a:r>
              <a:rPr lang="el-GR" sz="1600" dirty="0" smtClean="0">
                <a:latin typeface="Arial MT"/>
                <a:cs typeface="Arial MT"/>
              </a:rPr>
              <a:t>.</a:t>
            </a:r>
            <a:endParaRPr lang="el-GR"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703511"/>
            <a:ext cx="7682263" cy="3924151"/>
          </a:xfrm>
        </p:spPr>
        <p:txBody>
          <a:bodyPr/>
          <a:lstStyle/>
          <a:p>
            <a:pPr marL="9935" algn="just"/>
            <a:r>
              <a:rPr lang="el-GR" sz="1600" u="sng" dirty="0" smtClean="0">
                <a:uFill>
                  <a:solidFill>
                    <a:srgbClr val="000000"/>
                  </a:solidFill>
                </a:uFill>
                <a:latin typeface="Microsoft Sans Serif" pitchFamily="34" charset="0"/>
                <a:cs typeface="Microsoft Sans Serif" pitchFamily="34" charset="0"/>
              </a:rPr>
              <a:t>Πρόσβαση σε στο</a:t>
            </a:r>
            <a:r>
              <a:rPr lang="el-GR" sz="1600" u="sng" dirty="0" smtClean="0">
                <a:latin typeface="Microsoft Sans Serif" pitchFamily="34" charset="0"/>
                <a:cs typeface="Microsoft Sans Serif" pitchFamily="34" charset="0"/>
              </a:rPr>
              <a:t>ιχ</a:t>
            </a:r>
            <a:r>
              <a:rPr lang="el-GR" sz="1600" u="sng" dirty="0" smtClean="0">
                <a:uFill>
                  <a:solidFill>
                    <a:srgbClr val="000000"/>
                  </a:solidFill>
                </a:uFill>
                <a:latin typeface="Microsoft Sans Serif" pitchFamily="34" charset="0"/>
                <a:cs typeface="Microsoft Sans Serif" pitchFamily="34" charset="0"/>
              </a:rPr>
              <a:t>είο τη</a:t>
            </a:r>
            <a:r>
              <a:rPr lang="el-GR" sz="1600" u="sng"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λίστα</a:t>
            </a:r>
            <a:r>
              <a:rPr lang="el-GR" sz="1600" u="sng" dirty="0" smtClean="0">
                <a:latin typeface="Microsoft Sans Serif" pitchFamily="34" charset="0"/>
                <a:cs typeface="Microsoft Sans Serif" pitchFamily="34" charset="0"/>
              </a:rPr>
              <a:t>ς</a:t>
            </a:r>
          </a:p>
          <a:p>
            <a:pPr marL="435162" marR="228013" indent="-156976" algn="just">
              <a:spcBef>
                <a:spcPts val="293"/>
              </a:spcBef>
              <a:buChar char="●"/>
              <a:tabLst>
                <a:tab pos="546437" algn="l"/>
              </a:tabLst>
            </a:pPr>
            <a:r>
              <a:rPr lang="el-GR" sz="1600" dirty="0" smtClean="0">
                <a:latin typeface="Microsoft Sans Serif" pitchFamily="34" charset="0"/>
                <a:cs typeface="Microsoft Sans Serif" pitchFamily="34" charset="0"/>
              </a:rPr>
              <a:t>Αποκτούμε πρόσβαση σε ένα στοιχείο της λίστας γράφοντας το όνομα της λίστας και τη θέση του στοιχείου μέσα σε [ ].</a:t>
            </a:r>
          </a:p>
          <a:p>
            <a:pPr marL="435162" marR="762031" indent="-156976" algn="just">
              <a:buChar char="●"/>
              <a:tabLst>
                <a:tab pos="546437" algn="l"/>
              </a:tabLst>
            </a:pPr>
            <a:r>
              <a:rPr lang="el-GR" sz="1600" dirty="0" smtClean="0">
                <a:latin typeface="Microsoft Sans Serif" pitchFamily="34" charset="0"/>
                <a:cs typeface="Microsoft Sans Serif" pitchFamily="34" charset="0"/>
              </a:rPr>
              <a:t>Η αρίθμηση των θέσεων ξεκινάει πάντα από το 0 και φτάνει μέχρι το πλήθος των στοιχείων της λίστας μειωμένο κατά 1.</a:t>
            </a:r>
          </a:p>
          <a:p>
            <a:pPr marL="435162" marR="394428" indent="-156976" algn="just">
              <a:spcBef>
                <a:spcPts val="4"/>
              </a:spcBef>
              <a:buChar char="●"/>
              <a:tabLst>
                <a:tab pos="546437" algn="l"/>
              </a:tabLst>
            </a:pPr>
            <a:r>
              <a:rPr lang="el-GR" sz="1600" dirty="0" smtClean="0">
                <a:latin typeface="Microsoft Sans Serif" pitchFamily="34" charset="0"/>
                <a:cs typeface="Microsoft Sans Serif" pitchFamily="34" charset="0"/>
              </a:rPr>
              <a:t>Εναλλακτικά, η αρίθμηση των θέσεων γίνεται κι αντίστροφα, με την τελευταία θέση να αντιστοιχεί στον αριθμό -1.</a:t>
            </a:r>
          </a:p>
          <a:p>
            <a:pPr marL="435162" indent="-156976" algn="just">
              <a:buChar char="●"/>
              <a:tabLst>
                <a:tab pos="435162" algn="l"/>
              </a:tabLst>
            </a:pPr>
            <a:r>
              <a:rPr lang="el-GR" sz="1600" dirty="0" smtClean="0">
                <a:latin typeface="Microsoft Sans Serif" pitchFamily="34" charset="0"/>
                <a:cs typeface="Microsoft Sans Serif" pitchFamily="34" charset="0"/>
              </a:rPr>
              <a:t>Μέσα στις αγκύλες μπορούμε να γράψουμε οποιαδήποτε ακέραια έκφραση.</a:t>
            </a:r>
          </a:p>
          <a:p>
            <a:pPr marL="435162" marR="29806" indent="-156976" algn="just">
              <a:spcBef>
                <a:spcPts val="293"/>
              </a:spcBef>
              <a:buChar char="●"/>
              <a:tabLst>
                <a:tab pos="546437" algn="l"/>
              </a:tabLst>
            </a:pPr>
            <a:r>
              <a:rPr lang="el-GR" sz="1600" dirty="0" smtClean="0">
                <a:latin typeface="Microsoft Sans Serif" pitchFamily="34" charset="0"/>
                <a:cs typeface="Microsoft Sans Serif" pitchFamily="34" charset="0"/>
              </a:rPr>
              <a:t>Σε περίπτωση που αναφερθούμε σε μια θέση που δεν υπάρχει στη λίστα, δηλαδή σε έναν αριθμό μεγαλύτερο ή ίσο με το πλήθος των στοιχείων της τότε προκύπτει σφάλμα.</a:t>
            </a:r>
          </a:p>
          <a:p>
            <a:pPr marL="9935" algn="just">
              <a:spcBef>
                <a:spcPts val="4"/>
              </a:spcBef>
            </a:pPr>
            <a:endParaRPr lang="en-US" sz="1200" dirty="0" smtClean="0">
              <a:latin typeface="Microsoft Sans Serif" pitchFamily="34" charset="0"/>
              <a:cs typeface="Microsoft Sans Serif" pitchFamily="34" charset="0"/>
            </a:endParaRPr>
          </a:p>
          <a:p>
            <a:pPr marL="9935" algn="just">
              <a:spcBef>
                <a:spcPts val="4"/>
              </a:spcBef>
            </a:pPr>
            <a:r>
              <a:rPr lang="el-GR" sz="1600" dirty="0" smtClean="0"/>
              <a:t>Παραδείγματα</a:t>
            </a:r>
            <a:r>
              <a:rPr lang="el-GR" sz="1600" dirty="0" smtClean="0">
                <a:latin typeface="Arial MT"/>
                <a:cs typeface="Arial MT"/>
              </a:rPr>
              <a:t>:</a:t>
            </a:r>
          </a:p>
          <a:p>
            <a:pPr marL="9935" marR="3974" algn="just">
              <a:spcBef>
                <a:spcPts val="293"/>
              </a:spcBef>
            </a:pPr>
            <a:r>
              <a:rPr lang="el-GR" sz="1200" dirty="0" err="1" smtClean="0">
                <a:latin typeface="Consolas" pitchFamily="49" charset="0"/>
                <a:cs typeface="Consolas" pitchFamily="49" charset="0"/>
              </a:rPr>
              <a:t>nums</a:t>
            </a:r>
            <a:r>
              <a:rPr lang="el-GR" sz="1200" dirty="0" smtClean="0">
                <a:latin typeface="Consolas" pitchFamily="49" charset="0"/>
                <a:cs typeface="Consolas" pitchFamily="49" charset="0"/>
              </a:rPr>
              <a:t>[3] = 1 # δίνει στο τέταρτο στοιχείο την τιμή 1</a:t>
            </a:r>
          </a:p>
          <a:p>
            <a:pPr marL="9935" marR="3974" algn="just">
              <a:spcBef>
                <a:spcPts val="293"/>
              </a:spcBef>
            </a:pPr>
            <a:r>
              <a:rPr lang="el-GR" sz="1200" dirty="0" err="1" smtClean="0">
                <a:latin typeface="Consolas" pitchFamily="49" charset="0"/>
                <a:cs typeface="Consolas" pitchFamily="49" charset="0"/>
              </a:rPr>
              <a:t>nums</a:t>
            </a:r>
            <a:r>
              <a:rPr lang="el-GR" sz="1200" dirty="0" smtClean="0">
                <a:latin typeface="Consolas" pitchFamily="49" charset="0"/>
                <a:cs typeface="Consolas" pitchFamily="49" charset="0"/>
              </a:rPr>
              <a:t>[-1] = 89 # δίνει στο τελευταίο στοιχείο την τιμή 89</a:t>
            </a:r>
          </a:p>
          <a:p>
            <a:pPr marL="9935" marR="3974" algn="just">
              <a:spcBef>
                <a:spcPts val="293"/>
              </a:spcBef>
            </a:pPr>
            <a:r>
              <a:rPr lang="el-GR" sz="1200" dirty="0" err="1" smtClean="0">
                <a:latin typeface="Consolas" pitchFamily="49" charset="0"/>
                <a:cs typeface="Consolas" pitchFamily="49" charset="0"/>
              </a:rPr>
              <a:t>print</a:t>
            </a:r>
            <a:r>
              <a:rPr lang="el-GR" sz="1200" dirty="0" smtClean="0">
                <a:latin typeface="Consolas" pitchFamily="49" charset="0"/>
                <a:cs typeface="Consolas" pitchFamily="49" charset="0"/>
              </a:rPr>
              <a:t>(</a:t>
            </a:r>
            <a:r>
              <a:rPr lang="el-GR" sz="1200" dirty="0" err="1" smtClean="0">
                <a:latin typeface="Consolas" pitchFamily="49" charset="0"/>
                <a:cs typeface="Consolas" pitchFamily="49" charset="0"/>
              </a:rPr>
              <a:t>nums</a:t>
            </a:r>
            <a:r>
              <a:rPr lang="el-GR" sz="1200" dirty="0" smtClean="0">
                <a:latin typeface="Consolas" pitchFamily="49" charset="0"/>
                <a:cs typeface="Consolas" pitchFamily="49" charset="0"/>
              </a:rPr>
              <a:t>[0]) # εμφανίζει το πρώτο στοιχείο της λίστας</a:t>
            </a:r>
            <a:endParaRPr lang="el-GR" sz="1200" dirty="0">
              <a:latin typeface="Consolas" pitchFamily="49" charset="0"/>
              <a:cs typeface="Consolas"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742950"/>
            <a:ext cx="7682263" cy="3929281"/>
          </a:xfrm>
        </p:spPr>
        <p:txBody>
          <a:bodyPr/>
          <a:lstStyle/>
          <a:p>
            <a:pPr marL="9935" algn="just">
              <a:spcBef>
                <a:spcPts val="246"/>
              </a:spcBef>
            </a:pPr>
            <a:r>
              <a:rPr lang="el-GR" sz="1600" u="heavy" dirty="0" smtClean="0">
                <a:uFill>
                  <a:solidFill>
                    <a:srgbClr val="000000"/>
                  </a:solidFill>
                </a:uFill>
                <a:latin typeface="Microsoft Sans Serif" pitchFamily="34" charset="0"/>
                <a:cs typeface="Microsoft Sans Serif" pitchFamily="34" charset="0"/>
              </a:rPr>
              <a:t>Απαρίθμηση στο</a:t>
            </a:r>
            <a:r>
              <a:rPr lang="el-GR" sz="1600" dirty="0" smtClean="0">
                <a:latin typeface="Microsoft Sans Serif" pitchFamily="34" charset="0"/>
                <a:cs typeface="Microsoft Sans Serif" pitchFamily="34" charset="0"/>
              </a:rPr>
              <a:t>ιχ</a:t>
            </a:r>
            <a:r>
              <a:rPr lang="el-GR" sz="1600" u="heavy" dirty="0" smtClean="0">
                <a:uFill>
                  <a:solidFill>
                    <a:srgbClr val="000000"/>
                  </a:solidFill>
                </a:uFill>
                <a:latin typeface="Microsoft Sans Serif" pitchFamily="34" charset="0"/>
                <a:cs typeface="Microsoft Sans Serif" pitchFamily="34" charset="0"/>
              </a:rPr>
              <a:t>είων λίστα</a:t>
            </a:r>
            <a:r>
              <a:rPr lang="el-GR" sz="1600"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 Δομή </a:t>
            </a:r>
            <a:r>
              <a:rPr lang="el-GR" sz="1600" u="sng" dirty="0" err="1" smtClean="0">
                <a:uFill>
                  <a:solidFill>
                    <a:srgbClr val="000000"/>
                  </a:solidFill>
                </a:uFill>
                <a:latin typeface="Microsoft Sans Serif" pitchFamily="34" charset="0"/>
                <a:cs typeface="Microsoft Sans Serif" pitchFamily="34" charset="0"/>
              </a:rPr>
              <a:t>for</a:t>
            </a:r>
            <a:endParaRPr lang="el-GR" sz="1600" dirty="0" smtClean="0">
              <a:latin typeface="Microsoft Sans Serif" pitchFamily="34" charset="0"/>
              <a:cs typeface="Microsoft Sans Serif" pitchFamily="34" charset="0"/>
            </a:endParaRPr>
          </a:p>
          <a:p>
            <a:pPr marL="9935" algn="just">
              <a:spcBef>
                <a:spcPts val="246"/>
              </a:spcBef>
            </a:pPr>
            <a:r>
              <a:rPr lang="el-GR" sz="1600" dirty="0" smtClean="0">
                <a:latin typeface="Microsoft Sans Serif" pitchFamily="34" charset="0"/>
                <a:cs typeface="Microsoft Sans Serif" pitchFamily="34" charset="0"/>
              </a:rPr>
              <a:t>Η δομή </a:t>
            </a:r>
            <a:r>
              <a:rPr lang="el-GR" sz="1600" dirty="0" err="1" smtClean="0">
                <a:latin typeface="Microsoft Sans Serif" pitchFamily="34" charset="0"/>
                <a:cs typeface="Microsoft Sans Serif" pitchFamily="34" charset="0"/>
              </a:rPr>
              <a:t>for</a:t>
            </a:r>
            <a:r>
              <a:rPr lang="el-GR" sz="1600" dirty="0" smtClean="0">
                <a:latin typeface="Microsoft Sans Serif" pitchFamily="34" charset="0"/>
                <a:cs typeface="Microsoft Sans Serif" pitchFamily="34" charset="0"/>
              </a:rPr>
              <a:t> είναι μια δομή επανάληψης που διατρέχει τα στοιχεία μιας ακολουθίας τιμών, όπως μια λίστα, με τη σειρά που εμφανίζονται. Σε κάθε επανάληψη η τιμή του επόμενου στοιχείου της ακολουθίας ανατίθεται σε μια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μεταβλητή απαρίθμησης που μπορούμε να χρησιμοποιήσουμε στην </a:t>
            </a:r>
            <a:r>
              <a:rPr lang="el-GR" sz="1600" dirty="0" err="1" smtClean="0">
                <a:latin typeface="Microsoft Sans Serif" pitchFamily="34" charset="0"/>
                <a:cs typeface="Microsoft Sans Serif" pitchFamily="34" charset="0"/>
              </a:rPr>
              <a:t>for</a:t>
            </a:r>
            <a:endParaRPr lang="el-GR" sz="1600" dirty="0" smtClean="0">
              <a:latin typeface="Microsoft Sans Serif" pitchFamily="34" charset="0"/>
              <a:cs typeface="Microsoft Sans Serif" pitchFamily="34" charset="0"/>
            </a:endParaRPr>
          </a:p>
          <a:p>
            <a:pPr marL="435162" indent="-156976" algn="just">
              <a:buChar char="●"/>
              <a:tabLst>
                <a:tab pos="435162" algn="l"/>
              </a:tabLst>
            </a:pPr>
            <a:endParaRPr lang="el-GR" sz="1200" dirty="0" smtClean="0">
              <a:latin typeface="Consolas" pitchFamily="49" charset="0"/>
              <a:cs typeface="Consolas" pitchFamily="49" charset="0"/>
            </a:endParaRPr>
          </a:p>
          <a:p>
            <a:pPr marL="9935" algn="just"/>
            <a:r>
              <a:rPr lang="el-GR" sz="1600" dirty="0" smtClean="0">
                <a:latin typeface="Microsoft Sans Serif" pitchFamily="34" charset="0"/>
                <a:cs typeface="Microsoft Sans Serif" pitchFamily="34" charset="0"/>
              </a:rPr>
              <a:t>Παράδειγμα:</a:t>
            </a:r>
            <a:endParaRPr lang="en-US" sz="1600" dirty="0" smtClean="0">
              <a:latin typeface="Microsoft Sans Serif" pitchFamily="34" charset="0"/>
              <a:cs typeface="Microsoft Sans Serif" pitchFamily="34" charset="0"/>
            </a:endParaRPr>
          </a:p>
          <a:p>
            <a:pPr marL="9935" algn="just"/>
            <a:r>
              <a:rPr lang="el-GR" dirty="0" err="1" smtClean="0">
                <a:latin typeface="Consolas" pitchFamily="49" charset="0"/>
                <a:cs typeface="Consolas" pitchFamily="49" charset="0"/>
              </a:rPr>
              <a:t>for</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ar</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in</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a:t>
            </a:r>
            <a:endParaRPr lang="en-US" dirty="0" smtClean="0">
              <a:latin typeface="Consolas" pitchFamily="49" charset="0"/>
              <a:cs typeface="Consolas" pitchFamily="49" charset="0"/>
            </a:endParaRPr>
          </a:p>
          <a:p>
            <a:pPr marL="546437" algn="just">
              <a:spcBef>
                <a:spcPts val="188"/>
              </a:spcBef>
            </a:pPr>
            <a:r>
              <a:rPr lang="el-GR" dirty="0" err="1" smtClean="0">
                <a:latin typeface="Consolas" pitchFamily="49" charset="0"/>
                <a:cs typeface="Consolas" pitchFamily="49" charset="0"/>
              </a:rPr>
              <a:t>print</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ar</a:t>
            </a:r>
            <a:r>
              <a:rPr lang="el-GR" dirty="0" smtClean="0">
                <a:latin typeface="Consolas" pitchFamily="49" charset="0"/>
                <a:cs typeface="Consolas" pitchFamily="49" charset="0"/>
              </a:rPr>
              <a:t>)</a:t>
            </a:r>
          </a:p>
          <a:p>
            <a:pPr marL="546437" algn="just">
              <a:spcBef>
                <a:spcPts val="188"/>
              </a:spcBef>
            </a:pPr>
            <a:endParaRPr lang="el-GR" sz="1200" dirty="0" smtClean="0">
              <a:latin typeface="Consolas" pitchFamily="49" charset="0"/>
              <a:cs typeface="Consolas" pitchFamily="49" charset="0"/>
            </a:endParaRPr>
          </a:p>
          <a:p>
            <a:pPr marL="9935" algn="just">
              <a:spcBef>
                <a:spcPts val="246"/>
              </a:spcBef>
            </a:pPr>
            <a:r>
              <a:rPr lang="el-GR" sz="1600" u="heavy" dirty="0" smtClean="0">
                <a:uFill>
                  <a:solidFill>
                    <a:srgbClr val="000000"/>
                  </a:solidFill>
                </a:uFill>
                <a:latin typeface="Microsoft Sans Serif" pitchFamily="34" charset="0"/>
                <a:cs typeface="Microsoft Sans Serif" pitchFamily="34" charset="0"/>
              </a:rPr>
              <a:t>Πλήθο</a:t>
            </a:r>
            <a:r>
              <a:rPr lang="el-GR" sz="1600" dirty="0" smtClean="0">
                <a:latin typeface="Microsoft Sans Serif" pitchFamily="34" charset="0"/>
                <a:cs typeface="Microsoft Sans Serif" pitchFamily="34" charset="0"/>
              </a:rPr>
              <a:t>ς</a:t>
            </a:r>
            <a:r>
              <a:rPr lang="el-GR" sz="1600" u="heavy" dirty="0" smtClean="0">
                <a:uFill>
                  <a:solidFill>
                    <a:srgbClr val="000000"/>
                  </a:solidFill>
                </a:uFill>
                <a:latin typeface="Microsoft Sans Serif" pitchFamily="34" charset="0"/>
                <a:cs typeface="Microsoft Sans Serif" pitchFamily="34" charset="0"/>
              </a:rPr>
              <a:t> στο</a:t>
            </a:r>
            <a:r>
              <a:rPr lang="el-GR" sz="1600" dirty="0" smtClean="0">
                <a:latin typeface="Microsoft Sans Serif" pitchFamily="34" charset="0"/>
                <a:cs typeface="Microsoft Sans Serif" pitchFamily="34" charset="0"/>
              </a:rPr>
              <a:t>ιχ</a:t>
            </a:r>
            <a:r>
              <a:rPr lang="el-GR" sz="1600" u="heavy" dirty="0" smtClean="0">
                <a:uFill>
                  <a:solidFill>
                    <a:srgbClr val="000000"/>
                  </a:solidFill>
                </a:uFill>
                <a:latin typeface="Microsoft Sans Serif" pitchFamily="34" charset="0"/>
                <a:cs typeface="Microsoft Sans Serif" pitchFamily="34" charset="0"/>
              </a:rPr>
              <a:t>είων - Συνάρτηση </a:t>
            </a:r>
            <a:r>
              <a:rPr lang="el-GR" sz="1600" u="heavy" dirty="0" err="1" smtClean="0">
                <a:uFill>
                  <a:solidFill>
                    <a:srgbClr val="000000"/>
                  </a:solidFill>
                </a:uFill>
                <a:latin typeface="Microsoft Sans Serif" pitchFamily="34" charset="0"/>
                <a:cs typeface="Microsoft Sans Serif" pitchFamily="34" charset="0"/>
              </a:rPr>
              <a:t>len</a:t>
            </a:r>
            <a:endParaRPr lang="el-GR" sz="1600" dirty="0" smtClean="0">
              <a:latin typeface="Microsoft Sans Serif" pitchFamily="34" charset="0"/>
              <a:cs typeface="Microsoft Sans Serif" pitchFamily="34" charset="0"/>
            </a:endParaRPr>
          </a:p>
          <a:p>
            <a:pPr marL="9935" algn="just">
              <a:spcBef>
                <a:spcPts val="188"/>
              </a:spcBef>
            </a:pPr>
            <a:r>
              <a:rPr lang="el-GR" sz="1600" dirty="0" smtClean="0">
                <a:latin typeface="Microsoft Sans Serif" pitchFamily="34" charset="0"/>
                <a:cs typeface="Microsoft Sans Serif" pitchFamily="34" charset="0"/>
              </a:rPr>
              <a:t>Δίνει το πλήθος των στοιχείων μιας λίστας.</a:t>
            </a:r>
          </a:p>
          <a:p>
            <a:pPr marL="9935" algn="just">
              <a:spcBef>
                <a:spcPts val="188"/>
              </a:spcBef>
            </a:pPr>
            <a:endParaRPr lang="el-GR" sz="1200" dirty="0" smtClean="0">
              <a:latin typeface="Consolas" pitchFamily="49" charset="0"/>
              <a:cs typeface="Consolas" pitchFamily="49" charset="0"/>
            </a:endParaRPr>
          </a:p>
          <a:p>
            <a:pPr marL="9935" algn="just"/>
            <a:r>
              <a:rPr lang="el-GR" dirty="0" smtClean="0">
                <a:latin typeface="Microsoft Sans Serif" pitchFamily="34" charset="0"/>
                <a:cs typeface="Microsoft Sans Serif" pitchFamily="34" charset="0"/>
              </a:rPr>
              <a:t>Παράδειγμα:</a:t>
            </a:r>
          </a:p>
          <a:p>
            <a:pPr marL="9935" algn="just">
              <a:spcBef>
                <a:spcPts val="188"/>
              </a:spcBef>
            </a:pPr>
            <a:r>
              <a:rPr lang="el-GR" dirty="0" err="1" smtClean="0">
                <a:latin typeface="Consolas" pitchFamily="49" charset="0"/>
                <a:cs typeface="Consolas" pitchFamily="49" charset="0"/>
              </a:rPr>
              <a:t>if</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len</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 == 0:</a:t>
            </a:r>
          </a:p>
          <a:p>
            <a:pPr marL="546437" algn="just">
              <a:spcBef>
                <a:spcPts val="188"/>
              </a:spcBef>
            </a:pPr>
            <a:r>
              <a:rPr lang="el-GR" dirty="0" err="1" smtClean="0">
                <a:latin typeface="Consolas" pitchFamily="49" charset="0"/>
                <a:cs typeface="Consolas" pitchFamily="49" charset="0"/>
              </a:rPr>
              <a:t>print</a:t>
            </a:r>
            <a:r>
              <a:rPr lang="el-GR" dirty="0" smtClean="0">
                <a:latin typeface="Consolas" pitchFamily="49" charset="0"/>
                <a:cs typeface="Consolas" pitchFamily="49" charset="0"/>
              </a:rPr>
              <a:t>(“Η λίστα είναι κενή”)</a:t>
            </a:r>
            <a:endParaRPr lang="en-US" dirty="0" smtClean="0">
              <a:latin typeface="Consolas" pitchFamily="49" charset="0"/>
              <a:cs typeface="Consolas"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697637"/>
            <a:ext cx="7682263" cy="4160113"/>
          </a:xfrm>
        </p:spPr>
        <p:txBody>
          <a:bodyPr/>
          <a:lstStyle/>
          <a:p>
            <a:pPr marL="9935" algn="just"/>
            <a:r>
              <a:rPr lang="el-GR" sz="1600" u="sng" dirty="0" smtClean="0">
                <a:uFill>
                  <a:solidFill>
                    <a:srgbClr val="000000"/>
                  </a:solidFill>
                </a:uFill>
              </a:rPr>
              <a:t>Συνένωση και πολλαπλασιασμό</a:t>
            </a:r>
            <a:r>
              <a:rPr lang="el-GR" sz="1600" u="sng" dirty="0" smtClean="0"/>
              <a:t>ς</a:t>
            </a:r>
            <a:r>
              <a:rPr lang="el-GR" sz="1600" u="sng" dirty="0" smtClean="0">
                <a:uFill>
                  <a:solidFill>
                    <a:srgbClr val="000000"/>
                  </a:solidFill>
                </a:uFill>
              </a:rPr>
              <a:t> - Τελεστέ</a:t>
            </a:r>
            <a:r>
              <a:rPr lang="el-GR" sz="1600" u="sng" dirty="0" smtClean="0"/>
              <a:t>ς</a:t>
            </a:r>
            <a:r>
              <a:rPr lang="el-GR" sz="1600" u="sng" dirty="0" smtClean="0">
                <a:uFill>
                  <a:solidFill>
                    <a:srgbClr val="000000"/>
                  </a:solidFill>
                </a:uFill>
                <a:latin typeface="Arial MT"/>
                <a:cs typeface="Arial MT"/>
              </a:rPr>
              <a:t> +, *</a:t>
            </a:r>
            <a:endParaRPr lang="el-GR" sz="1600" u="sng" dirty="0" smtClean="0">
              <a:latin typeface="Arial MT"/>
              <a:cs typeface="Arial MT"/>
            </a:endParaRPr>
          </a:p>
          <a:p>
            <a:pPr marL="435162" marR="3974" indent="-156976" algn="just">
              <a:buChar char="●"/>
              <a:tabLst>
                <a:tab pos="546437" algn="l"/>
              </a:tabLst>
            </a:pPr>
            <a:r>
              <a:rPr lang="el-GR" sz="1600" dirty="0" smtClean="0"/>
              <a:t>Ο τελεστής </a:t>
            </a:r>
            <a:r>
              <a:rPr lang="el-GR" sz="1600" dirty="0" smtClean="0">
                <a:latin typeface="Arial MT"/>
                <a:cs typeface="Arial MT"/>
              </a:rPr>
              <a:t>+ (</a:t>
            </a:r>
            <a:r>
              <a:rPr lang="el-GR" sz="1600" dirty="0" smtClean="0"/>
              <a:t>συνένωση</a:t>
            </a:r>
            <a:r>
              <a:rPr lang="el-GR" sz="1600" dirty="0" smtClean="0">
                <a:latin typeface="Arial MT"/>
                <a:cs typeface="Arial MT"/>
              </a:rPr>
              <a:t>) </a:t>
            </a:r>
            <a:r>
              <a:rPr lang="el-GR" sz="1600" dirty="0" smtClean="0"/>
              <a:t>χρησιμοποιείται ανάμεσα σε δύο λίστες και δημιουργεί μια νέα</a:t>
            </a:r>
            <a:r>
              <a:rPr lang="en-US" sz="1600" dirty="0" smtClean="0"/>
              <a:t> </a:t>
            </a:r>
            <a:r>
              <a:rPr lang="el-GR" sz="1600" dirty="0" smtClean="0"/>
              <a:t>λίστα που περιέχει όλα τα στοιχεία των αρχικών</a:t>
            </a:r>
            <a:r>
              <a:rPr lang="el-GR" sz="1600" dirty="0" smtClean="0">
                <a:latin typeface="Arial MT"/>
                <a:cs typeface="Arial MT"/>
              </a:rPr>
              <a:t>.</a:t>
            </a:r>
          </a:p>
          <a:p>
            <a:pPr marL="435162" marR="189266" indent="-156976" algn="just">
              <a:spcBef>
                <a:spcPts val="4"/>
              </a:spcBef>
              <a:buChar char="●"/>
              <a:tabLst>
                <a:tab pos="546437" algn="l"/>
              </a:tabLst>
            </a:pPr>
            <a:r>
              <a:rPr lang="el-GR" sz="1600" dirty="0" smtClean="0"/>
              <a:t>Ο τελεστής </a:t>
            </a:r>
            <a:r>
              <a:rPr lang="el-GR" sz="1600" dirty="0" smtClean="0">
                <a:latin typeface="Arial MT"/>
                <a:cs typeface="Arial MT"/>
              </a:rPr>
              <a:t>* </a:t>
            </a:r>
            <a:r>
              <a:rPr lang="el-GR" sz="1600" dirty="0" smtClean="0"/>
              <a:t>έχει ως αποτέλεσμα τη δημιουργία μιας νέας λίστας που περιέχει πολλές</a:t>
            </a:r>
            <a:r>
              <a:rPr lang="en-US" sz="1600" dirty="0" smtClean="0"/>
              <a:t> </a:t>
            </a:r>
            <a:r>
              <a:rPr lang="el-GR" sz="1600" dirty="0" smtClean="0"/>
              <a:t>φορές τα στοιχεία της αρχικής</a:t>
            </a:r>
            <a:r>
              <a:rPr lang="el-GR" sz="1600" dirty="0" smtClean="0">
                <a:latin typeface="Arial MT"/>
                <a:cs typeface="Arial MT"/>
              </a:rPr>
              <a:t>.</a:t>
            </a:r>
          </a:p>
          <a:p>
            <a:pPr marL="435162" marR="189266" indent="-156976" algn="just">
              <a:spcBef>
                <a:spcPts val="4"/>
              </a:spcBef>
              <a:tabLst>
                <a:tab pos="546437" algn="l"/>
              </a:tabLst>
            </a:pPr>
            <a:endParaRPr lang="el-GR" sz="1200" dirty="0" smtClean="0">
              <a:latin typeface="Consolas" pitchFamily="49" charset="0"/>
              <a:cs typeface="Consolas" pitchFamily="49" charset="0"/>
            </a:endParaRPr>
          </a:p>
          <a:p>
            <a:pPr marL="9935" algn="just">
              <a:spcBef>
                <a:spcPts val="4"/>
              </a:spcBef>
            </a:pPr>
            <a:r>
              <a:rPr lang="el-GR" sz="1600" dirty="0" smtClean="0"/>
              <a:t>Παραδείγματα</a:t>
            </a:r>
            <a:r>
              <a:rPr lang="el-GR" sz="1600" dirty="0" smtClean="0">
                <a:latin typeface="Arial MT"/>
                <a:cs typeface="Arial MT"/>
              </a:rPr>
              <a:t>:</a:t>
            </a:r>
          </a:p>
          <a:p>
            <a:pPr marL="9935" algn="just">
              <a:spcBef>
                <a:spcPts val="188"/>
              </a:spcBef>
            </a:pPr>
            <a:r>
              <a:rPr lang="el-GR" dirty="0" smtClean="0">
                <a:latin typeface="Consolas" pitchFamily="49" charset="0"/>
                <a:cs typeface="Consolas" pitchFamily="49" charset="0"/>
              </a:rPr>
              <a:t>n = [1,2,3] + [4,5,6]</a:t>
            </a:r>
            <a:r>
              <a:rPr lang="en-US" dirty="0" smtClean="0">
                <a:latin typeface="Consolas" pitchFamily="49" charset="0"/>
                <a:cs typeface="Consolas" pitchFamily="49" charset="0"/>
              </a:rPr>
              <a:t> # </a:t>
            </a:r>
            <a:r>
              <a:rPr lang="el-GR" dirty="0" smtClean="0">
                <a:latin typeface="Consolas" pitchFamily="49" charset="0"/>
                <a:cs typeface="Consolas" pitchFamily="49" charset="0"/>
              </a:rPr>
              <a:t>το n θα περιέχει τα [1,2,3,4,5,6]</a:t>
            </a:r>
          </a:p>
          <a:p>
            <a:pPr marL="9935" algn="just">
              <a:spcBef>
                <a:spcPts val="188"/>
              </a:spcBef>
            </a:pPr>
            <a:r>
              <a:rPr lang="el-GR" dirty="0" smtClean="0">
                <a:latin typeface="Consolas" pitchFamily="49" charset="0"/>
                <a:cs typeface="Consolas" pitchFamily="49" charset="0"/>
              </a:rPr>
              <a:t>n = [1,2,3] * 3</a:t>
            </a:r>
            <a:r>
              <a:rPr lang="en-US" dirty="0" smtClean="0">
                <a:latin typeface="Consolas" pitchFamily="49" charset="0"/>
                <a:cs typeface="Consolas" pitchFamily="49" charset="0"/>
              </a:rPr>
              <a:t> # </a:t>
            </a:r>
            <a:r>
              <a:rPr lang="el-GR" dirty="0" smtClean="0">
                <a:latin typeface="Consolas" pitchFamily="49" charset="0"/>
                <a:cs typeface="Consolas" pitchFamily="49" charset="0"/>
              </a:rPr>
              <a:t>το n περιέχει τα [1,2,3,1,2,3,1,2,3]</a:t>
            </a:r>
          </a:p>
          <a:p>
            <a:pPr marL="9935" algn="just">
              <a:spcBef>
                <a:spcPts val="188"/>
              </a:spcBef>
            </a:pPr>
            <a:endParaRPr lang="en-US" sz="1200" dirty="0" smtClean="0">
              <a:latin typeface="Consolas" pitchFamily="49" charset="0"/>
              <a:cs typeface="Consolas" pitchFamily="49" charset="0"/>
            </a:endParaRPr>
          </a:p>
          <a:p>
            <a:pPr marL="9935" algn="just">
              <a:spcBef>
                <a:spcPts val="4"/>
              </a:spcBef>
            </a:pPr>
            <a:r>
              <a:rPr lang="el-GR" sz="1600" u="sng" dirty="0" smtClean="0">
                <a:uFill>
                  <a:solidFill>
                    <a:srgbClr val="000000"/>
                  </a:solidFill>
                </a:uFill>
                <a:latin typeface="Microsoft Sans Serif" pitchFamily="34" charset="0"/>
                <a:cs typeface="Microsoft Sans Serif" pitchFamily="34" charset="0"/>
              </a:rPr>
              <a:t>Έλε</a:t>
            </a:r>
            <a:r>
              <a:rPr lang="el-GR" sz="1600" u="sng" dirty="0" smtClean="0">
                <a:latin typeface="Microsoft Sans Serif" pitchFamily="34" charset="0"/>
                <a:cs typeface="Microsoft Sans Serif" pitchFamily="34" charset="0"/>
              </a:rPr>
              <a:t>γχ</a:t>
            </a:r>
            <a:r>
              <a:rPr lang="el-GR" sz="1600" u="sng" dirty="0" smtClean="0">
                <a:uFill>
                  <a:solidFill>
                    <a:srgbClr val="000000"/>
                  </a:solidFill>
                </a:uFill>
                <a:latin typeface="Microsoft Sans Serif" pitchFamily="34" charset="0"/>
                <a:cs typeface="Microsoft Sans Serif" pitchFamily="34" charset="0"/>
              </a:rPr>
              <a:t>ο</a:t>
            </a:r>
            <a:r>
              <a:rPr lang="el-GR" sz="1600" u="sng"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ύπαρ</a:t>
            </a:r>
            <a:r>
              <a:rPr lang="el-GR" sz="1600" u="sng" dirty="0" smtClean="0">
                <a:latin typeface="Microsoft Sans Serif" pitchFamily="34" charset="0"/>
                <a:cs typeface="Microsoft Sans Serif" pitchFamily="34" charset="0"/>
              </a:rPr>
              <a:t>ξ</a:t>
            </a:r>
            <a:r>
              <a:rPr lang="el-GR" sz="1600" u="sng" dirty="0" smtClean="0">
                <a:uFill>
                  <a:solidFill>
                    <a:srgbClr val="000000"/>
                  </a:solidFill>
                </a:uFill>
                <a:latin typeface="Microsoft Sans Serif" pitchFamily="34" charset="0"/>
                <a:cs typeface="Microsoft Sans Serif" pitchFamily="34" charset="0"/>
              </a:rPr>
              <a:t>η</a:t>
            </a:r>
            <a:r>
              <a:rPr lang="el-GR" sz="1600" u="sng"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τ</a:t>
            </a:r>
            <a:r>
              <a:rPr lang="el-GR" sz="1600" u="sng" dirty="0" smtClean="0">
                <a:latin typeface="Microsoft Sans Serif" pitchFamily="34" charset="0"/>
                <a:cs typeface="Microsoft Sans Serif" pitchFamily="34" charset="0"/>
              </a:rPr>
              <a:t>ιμ</a:t>
            </a:r>
            <a:r>
              <a:rPr lang="el-GR" sz="1600" u="sng" dirty="0" smtClean="0">
                <a:uFill>
                  <a:solidFill>
                    <a:srgbClr val="000000"/>
                  </a:solidFill>
                </a:uFill>
                <a:latin typeface="Microsoft Sans Serif" pitchFamily="34" charset="0"/>
                <a:cs typeface="Microsoft Sans Serif" pitchFamily="34" charset="0"/>
              </a:rPr>
              <a:t>ή</a:t>
            </a:r>
            <a:r>
              <a:rPr lang="el-GR" sz="1600" u="sng"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σε λίστα - Τελεστή</a:t>
            </a:r>
            <a:r>
              <a:rPr lang="el-GR" sz="1600" u="sng"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a:t>
            </a:r>
            <a:r>
              <a:rPr lang="el-GR" sz="1600" u="sng" dirty="0" err="1" smtClean="0">
                <a:uFill>
                  <a:solidFill>
                    <a:srgbClr val="000000"/>
                  </a:solidFill>
                </a:uFill>
                <a:latin typeface="Microsoft Sans Serif" pitchFamily="34" charset="0"/>
                <a:cs typeface="Microsoft Sans Serif" pitchFamily="34" charset="0"/>
              </a:rPr>
              <a:t>in</a:t>
            </a:r>
            <a:endParaRPr lang="el-GR" sz="1600" u="sng" dirty="0" smtClean="0">
              <a:latin typeface="Microsoft Sans Serif" pitchFamily="34" charset="0"/>
              <a:cs typeface="Microsoft Sans Serif" pitchFamily="34" charset="0"/>
            </a:endParaRPr>
          </a:p>
          <a:p>
            <a:pPr marL="9935" algn="just">
              <a:spcBef>
                <a:spcPts val="168"/>
              </a:spcBef>
            </a:pPr>
            <a:r>
              <a:rPr lang="el-GR" sz="1600" dirty="0" smtClean="0">
                <a:latin typeface="Microsoft Sans Serif" pitchFamily="34" charset="0"/>
                <a:cs typeface="Microsoft Sans Serif" pitchFamily="34" charset="0"/>
              </a:rPr>
              <a:t>Ελέγχει αν η τιμή βρίσκεται στη λίστα και επιστρέφει αντίστοιχα την τιμή </a:t>
            </a:r>
            <a:r>
              <a:rPr lang="el-GR" sz="1600" dirty="0" err="1" smtClean="0">
                <a:latin typeface="Microsoft Sans Serif" pitchFamily="34" charset="0"/>
                <a:cs typeface="Microsoft Sans Serif" pitchFamily="34" charset="0"/>
              </a:rPr>
              <a:t>True</a:t>
            </a:r>
            <a:r>
              <a:rPr lang="el-GR" sz="1600" dirty="0" smtClean="0">
                <a:latin typeface="Microsoft Sans Serif" pitchFamily="34" charset="0"/>
                <a:cs typeface="Microsoft Sans Serif" pitchFamily="34" charset="0"/>
              </a:rPr>
              <a:t> ή </a:t>
            </a:r>
            <a:r>
              <a:rPr lang="el-GR" sz="1600" dirty="0" err="1" smtClean="0">
                <a:latin typeface="Microsoft Sans Serif" pitchFamily="34" charset="0"/>
                <a:cs typeface="Microsoft Sans Serif" pitchFamily="34" charset="0"/>
              </a:rPr>
              <a:t>False</a:t>
            </a:r>
            <a:r>
              <a:rPr lang="el-GR" sz="1600" dirty="0" smtClean="0">
                <a:latin typeface="Microsoft Sans Serif" pitchFamily="34" charset="0"/>
                <a:cs typeface="Microsoft Sans Serif" pitchFamily="34" charset="0"/>
              </a:rPr>
              <a:t>.</a:t>
            </a:r>
          </a:p>
          <a:p>
            <a:pPr marL="9935" algn="just">
              <a:spcBef>
                <a:spcPts val="168"/>
              </a:spcBef>
            </a:pPr>
            <a:endParaRPr lang="el-GR" sz="1200" dirty="0" smtClean="0">
              <a:latin typeface="Consolas" pitchFamily="49" charset="0"/>
              <a:cs typeface="Consolas" pitchFamily="49" charset="0"/>
            </a:endParaRPr>
          </a:p>
          <a:p>
            <a:pPr marL="9935" algn="just"/>
            <a:r>
              <a:rPr lang="el-GR" sz="1600" dirty="0" smtClean="0">
                <a:latin typeface="Microsoft Sans Serif" pitchFamily="34" charset="0"/>
                <a:cs typeface="Microsoft Sans Serif" pitchFamily="34" charset="0"/>
              </a:rPr>
              <a:t>Παράδειγμα:</a:t>
            </a:r>
            <a:endParaRPr lang="en-US" sz="1600" dirty="0" smtClean="0">
              <a:latin typeface="Microsoft Sans Serif" pitchFamily="34" charset="0"/>
              <a:cs typeface="Microsoft Sans Serif" pitchFamily="34" charset="0"/>
            </a:endParaRPr>
          </a:p>
          <a:p>
            <a:pPr marL="9935" algn="just"/>
            <a:r>
              <a:rPr lang="en-US" dirty="0" smtClean="0">
                <a:latin typeface="Consolas" pitchFamily="49" charset="0"/>
                <a:cs typeface="Consolas" pitchFamily="49" charset="0"/>
              </a:rPr>
              <a:t>if “Athens” in List</a:t>
            </a:r>
            <a:r>
              <a:rPr lang="el-GR" dirty="0" smtClean="0">
                <a:latin typeface="Consolas" pitchFamily="49" charset="0"/>
                <a:cs typeface="Consolas" pitchFamily="49" charset="0"/>
              </a:rPr>
              <a:t>_</a:t>
            </a:r>
            <a:r>
              <a:rPr lang="en-US" dirty="0" smtClean="0">
                <a:latin typeface="Consolas" pitchFamily="49" charset="0"/>
                <a:cs typeface="Consolas" pitchFamily="49" charset="0"/>
              </a:rPr>
              <a:t>Of</a:t>
            </a:r>
            <a:r>
              <a:rPr lang="el-GR" dirty="0" smtClean="0">
                <a:latin typeface="Consolas" pitchFamily="49" charset="0"/>
                <a:cs typeface="Consolas" pitchFamily="49" charset="0"/>
              </a:rPr>
              <a:t>_</a:t>
            </a:r>
            <a:r>
              <a:rPr lang="en-US" dirty="0" smtClean="0">
                <a:latin typeface="Consolas" pitchFamily="49" charset="0"/>
                <a:cs typeface="Consolas" pitchFamily="49" charset="0"/>
              </a:rPr>
              <a:t>Cities:</a:t>
            </a:r>
          </a:p>
          <a:p>
            <a:pPr marL="9935" algn="just"/>
            <a:r>
              <a:rPr lang="en-US" dirty="0" smtClean="0">
                <a:latin typeface="Consolas" pitchFamily="49" charset="0"/>
                <a:cs typeface="Consolas" pitchFamily="49" charset="0"/>
              </a:rPr>
              <a:t>	print('ok‘)</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711949"/>
            <a:ext cx="7682263" cy="3993401"/>
          </a:xfrm>
        </p:spPr>
        <p:txBody>
          <a:bodyPr/>
          <a:lstStyle/>
          <a:p>
            <a:pPr marL="9935" algn="just"/>
            <a:r>
              <a:rPr lang="el-GR" sz="1600" u="sng" dirty="0" smtClean="0">
                <a:uFill>
                  <a:solidFill>
                    <a:srgbClr val="000000"/>
                  </a:solidFill>
                </a:uFill>
              </a:rPr>
              <a:t>Τεμα</a:t>
            </a:r>
            <a:r>
              <a:rPr lang="el-GR" sz="1600" u="sng" dirty="0" smtClean="0"/>
              <a:t>χ</a:t>
            </a:r>
            <a:r>
              <a:rPr lang="el-GR" sz="1600" u="sng" dirty="0" smtClean="0">
                <a:uFill>
                  <a:solidFill>
                    <a:srgbClr val="000000"/>
                  </a:solidFill>
                </a:uFill>
              </a:rPr>
              <a:t>ισμό</a:t>
            </a:r>
            <a:r>
              <a:rPr lang="el-GR" sz="1600" u="sng" dirty="0" smtClean="0"/>
              <a:t>ς</a:t>
            </a:r>
            <a:r>
              <a:rPr lang="el-GR" sz="1600" u="sng" dirty="0" smtClean="0">
                <a:uFill>
                  <a:solidFill>
                    <a:srgbClr val="000000"/>
                  </a:solidFill>
                </a:uFill>
              </a:rPr>
              <a:t> λίστα</a:t>
            </a:r>
            <a:r>
              <a:rPr lang="el-GR" sz="1600" u="sng" dirty="0" smtClean="0"/>
              <a:t>ς</a:t>
            </a:r>
            <a:r>
              <a:rPr lang="en-US" sz="1600" u="sng" dirty="0" smtClean="0"/>
              <a:t> (List Slicing)</a:t>
            </a:r>
            <a:endParaRPr lang="el-GR" sz="1600" u="sng" dirty="0" smtClean="0"/>
          </a:p>
          <a:p>
            <a:pPr marL="9935" marR="43217" algn="just">
              <a:spcBef>
                <a:spcPts val="293"/>
              </a:spcBef>
            </a:pPr>
            <a:r>
              <a:rPr lang="el-GR" sz="1600" dirty="0" smtClean="0"/>
              <a:t>Δημιουργεί μια νέα λίστα που αντιστοιχεί σε </a:t>
            </a:r>
            <a:r>
              <a:rPr lang="el-GR" sz="1600" dirty="0" smtClean="0">
                <a:latin typeface="Arial MT"/>
                <a:cs typeface="Arial MT"/>
              </a:rPr>
              <a:t>«</a:t>
            </a:r>
            <a:r>
              <a:rPr lang="el-GR" sz="1600" dirty="0" smtClean="0"/>
              <a:t>τεμαχισμένο</a:t>
            </a:r>
            <a:r>
              <a:rPr lang="el-GR" sz="1600" dirty="0" smtClean="0">
                <a:latin typeface="Arial MT"/>
                <a:cs typeface="Arial MT"/>
              </a:rPr>
              <a:t>» </a:t>
            </a:r>
            <a:r>
              <a:rPr lang="el-GR" sz="1600" dirty="0" smtClean="0"/>
              <a:t>τμήμα της αρχικής</a:t>
            </a:r>
            <a:r>
              <a:rPr lang="en-US" sz="1600" dirty="0" smtClean="0"/>
              <a:t>. </a:t>
            </a:r>
            <a:r>
              <a:rPr lang="el-GR" sz="1600" dirty="0" smtClean="0"/>
              <a:t>Για να τεμαχίσουμε μια λίστα γράφουμε μέσα σε αγκύλες </a:t>
            </a:r>
            <a:r>
              <a:rPr lang="el-GR" sz="1600" dirty="0" smtClean="0">
                <a:latin typeface="Arial MT"/>
                <a:cs typeface="Arial MT"/>
              </a:rPr>
              <a:t>[ ] </a:t>
            </a:r>
            <a:r>
              <a:rPr lang="el-GR" sz="1600" dirty="0" smtClean="0"/>
              <a:t>τρεις αριθμούς</a:t>
            </a:r>
            <a:r>
              <a:rPr lang="el-GR" sz="1600" dirty="0" smtClean="0">
                <a:latin typeface="Arial MT"/>
                <a:cs typeface="Arial MT"/>
              </a:rPr>
              <a:t>: </a:t>
            </a:r>
            <a:r>
              <a:rPr lang="el-GR" sz="1600" dirty="0" smtClean="0"/>
              <a:t>την αρχική θέση του τεμαχισμού</a:t>
            </a:r>
            <a:r>
              <a:rPr lang="el-GR" sz="1600" dirty="0" smtClean="0">
                <a:latin typeface="Arial MT"/>
                <a:cs typeface="Arial MT"/>
              </a:rPr>
              <a:t>, </a:t>
            </a:r>
            <a:r>
              <a:rPr lang="el-GR" sz="1600" dirty="0" smtClean="0"/>
              <a:t>τη θέση τερματισμού του τεμαχισμού </a:t>
            </a:r>
            <a:r>
              <a:rPr lang="el-GR" sz="1600" dirty="0" smtClean="0">
                <a:latin typeface="Arial MT"/>
                <a:cs typeface="Arial MT"/>
              </a:rPr>
              <a:t>(</a:t>
            </a:r>
            <a:r>
              <a:rPr lang="el-GR" sz="1600" dirty="0" smtClean="0"/>
              <a:t>που δεν περιλαμβάνεται στο τελικό τμήμα</a:t>
            </a:r>
            <a:r>
              <a:rPr lang="el-GR" sz="1600" dirty="0" smtClean="0">
                <a:latin typeface="Arial MT"/>
                <a:cs typeface="Arial MT"/>
              </a:rPr>
              <a:t>) </a:t>
            </a:r>
            <a:r>
              <a:rPr lang="el-GR" sz="1600" dirty="0" smtClean="0"/>
              <a:t>και ανά πόσα στοιχεία θα περιλαμβάνονται στο τεμαχισμένο τμήμα</a:t>
            </a:r>
            <a:r>
              <a:rPr lang="el-GR" sz="1600" dirty="0" smtClean="0">
                <a:latin typeface="Arial MT"/>
                <a:cs typeface="Arial MT"/>
              </a:rPr>
              <a:t>, </a:t>
            </a:r>
            <a:r>
              <a:rPr lang="el-GR" sz="1600" dirty="0" smtClean="0"/>
              <a:t>ξεκινώντας από την αρχική θέση</a:t>
            </a:r>
            <a:r>
              <a:rPr lang="el-GR" sz="1600" dirty="0" smtClean="0">
                <a:latin typeface="Arial MT"/>
                <a:cs typeface="Arial MT"/>
              </a:rPr>
              <a:t>.</a:t>
            </a:r>
          </a:p>
          <a:p>
            <a:pPr marL="435162" marR="431188" indent="-156976" algn="just">
              <a:buChar char="●"/>
              <a:tabLst>
                <a:tab pos="546437" algn="l"/>
              </a:tabLst>
            </a:pPr>
            <a:r>
              <a:rPr lang="el-GR" sz="1600" dirty="0" smtClean="0"/>
              <a:t>Αν παραλείψουμε την αρχική θέση</a:t>
            </a:r>
            <a:r>
              <a:rPr lang="el-GR" sz="1600" dirty="0" smtClean="0">
                <a:latin typeface="Arial MT"/>
                <a:cs typeface="Arial MT"/>
              </a:rPr>
              <a:t>, </a:t>
            </a:r>
            <a:r>
              <a:rPr lang="el-GR" sz="1600" dirty="0" smtClean="0"/>
              <a:t>ο τεμαχισμός ξεκινάει από το πρώτο στοιχείο της</a:t>
            </a:r>
            <a:r>
              <a:rPr lang="en-US" sz="1600" dirty="0" smtClean="0"/>
              <a:t> </a:t>
            </a:r>
            <a:r>
              <a:rPr lang="el-GR" sz="1600" dirty="0" smtClean="0"/>
              <a:t>λίστας</a:t>
            </a:r>
            <a:r>
              <a:rPr lang="el-GR" sz="1600" dirty="0" smtClean="0">
                <a:latin typeface="Arial MT"/>
                <a:cs typeface="Arial MT"/>
              </a:rPr>
              <a:t>.</a:t>
            </a:r>
          </a:p>
          <a:p>
            <a:pPr marL="435162" indent="-156976" algn="just">
              <a:buChar char="●"/>
              <a:tabLst>
                <a:tab pos="435162" algn="l"/>
              </a:tabLst>
            </a:pPr>
            <a:r>
              <a:rPr lang="el-GR" sz="1600" dirty="0" smtClean="0"/>
              <a:t>Αν παραλείψουμε την τελική θέση</a:t>
            </a:r>
            <a:r>
              <a:rPr lang="en-US" sz="1600" dirty="0" smtClean="0"/>
              <a:t>,</a:t>
            </a:r>
            <a:r>
              <a:rPr lang="el-GR" sz="1600" dirty="0" smtClean="0"/>
              <a:t> ο τεμαχισμός φτάνει μέχρι το τέλος της λίστας</a:t>
            </a:r>
            <a:r>
              <a:rPr lang="el-GR" sz="1600" dirty="0" smtClean="0">
                <a:latin typeface="Arial MT"/>
                <a:cs typeface="Arial MT"/>
              </a:rPr>
              <a:t>.</a:t>
            </a:r>
          </a:p>
          <a:p>
            <a:pPr marL="435162" indent="-156976" algn="just">
              <a:buChar char="●"/>
              <a:tabLst>
                <a:tab pos="435162" algn="l"/>
              </a:tabLst>
            </a:pPr>
            <a:r>
              <a:rPr lang="el-GR" sz="1600" dirty="0" smtClean="0"/>
              <a:t>Αν παραλείψουμε το βήμα τότε παίρνει την τιμή </a:t>
            </a:r>
            <a:r>
              <a:rPr lang="el-GR" sz="1600" dirty="0" smtClean="0">
                <a:latin typeface="Arial MT"/>
                <a:cs typeface="Arial MT"/>
              </a:rPr>
              <a:t>+1.</a:t>
            </a:r>
          </a:p>
          <a:p>
            <a:pPr marL="69050" algn="just">
              <a:spcBef>
                <a:spcPts val="305"/>
              </a:spcBef>
            </a:pPr>
            <a:r>
              <a:rPr lang="el-GR" sz="1600" dirty="0" smtClean="0"/>
              <a:t>Παραδείγματα</a:t>
            </a:r>
            <a:r>
              <a:rPr lang="el-GR" sz="1600" dirty="0" smtClean="0">
                <a:latin typeface="Arial MT"/>
                <a:cs typeface="Arial MT"/>
              </a:rPr>
              <a:t>:</a:t>
            </a:r>
          </a:p>
          <a:p>
            <a:pPr marL="546437" marR="79482" algn="just">
              <a:spcBef>
                <a:spcPts val="289"/>
              </a:spcBef>
            </a:pPr>
            <a:r>
              <a:rPr lang="el-GR" sz="1200" dirty="0" err="1" smtClean="0">
                <a:latin typeface="Consolas" pitchFamily="49" charset="0"/>
                <a:cs typeface="Consolas" pitchFamily="49" charset="0"/>
              </a:rPr>
              <a:t>nums</a:t>
            </a:r>
            <a:r>
              <a:rPr lang="el-GR" sz="1200" dirty="0" smtClean="0">
                <a:latin typeface="Consolas" pitchFamily="49" charset="0"/>
                <a:cs typeface="Consolas" pitchFamily="49" charset="0"/>
              </a:rPr>
              <a:t>[1:4]</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δημιουργεί μια νέα λίστα που περιέχει τα στοιχεία στις θέσεις </a:t>
            </a:r>
            <a:r>
              <a:rPr lang="en-US" sz="1200" dirty="0" smtClean="0">
                <a:latin typeface="Consolas" pitchFamily="49" charset="0"/>
                <a:cs typeface="Consolas" pitchFamily="49" charset="0"/>
              </a:rPr>
              <a:t>2</a:t>
            </a:r>
            <a:r>
              <a:rPr lang="el-GR" sz="1200" dirty="0" smtClean="0">
                <a:latin typeface="Consolas" pitchFamily="49" charset="0"/>
                <a:cs typeface="Consolas" pitchFamily="49" charset="0"/>
              </a:rPr>
              <a:t> έως και </a:t>
            </a:r>
            <a:r>
              <a:rPr lang="en-US" sz="1200" dirty="0" smtClean="0">
                <a:latin typeface="Consolas" pitchFamily="49" charset="0"/>
                <a:cs typeface="Consolas" pitchFamily="49" charset="0"/>
              </a:rPr>
              <a:t>4</a:t>
            </a:r>
            <a:r>
              <a:rPr lang="el-GR" sz="1200" dirty="0" smtClean="0">
                <a:latin typeface="Consolas" pitchFamily="49" charset="0"/>
                <a:cs typeface="Consolas" pitchFamily="49" charset="0"/>
              </a:rPr>
              <a:t> της αρχικής λίστας</a:t>
            </a:r>
          </a:p>
          <a:p>
            <a:pPr marL="546437" marR="3974" algn="just">
              <a:spcBef>
                <a:spcPts val="4"/>
              </a:spcBef>
            </a:pPr>
            <a:r>
              <a:rPr lang="el-GR" sz="1200" dirty="0" err="1" smtClean="0">
                <a:latin typeface="Consolas" pitchFamily="49" charset="0"/>
                <a:cs typeface="Consolas" pitchFamily="49" charset="0"/>
              </a:rPr>
              <a:t>nums</a:t>
            </a:r>
            <a:r>
              <a:rPr lang="el-GR" sz="1200" dirty="0" smtClean="0">
                <a:latin typeface="Consolas" pitchFamily="49" charset="0"/>
                <a:cs typeface="Consolas" pitchFamily="49" charset="0"/>
              </a:rPr>
              <a:t>[::2]</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ξεκινώντας από την αρχή της λίστας, δημιουργεί μια νέα λίστα που περιέχει τα στοιχεία της αρχικής που βρίσκονται σε ζυγές θέσεις</a:t>
            </a:r>
          </a:p>
          <a:p>
            <a:pPr marL="546437" algn="just"/>
            <a:r>
              <a:rPr lang="el-GR" sz="1200" dirty="0" err="1" smtClean="0">
                <a:latin typeface="Consolas" pitchFamily="49" charset="0"/>
                <a:cs typeface="Consolas" pitchFamily="49" charset="0"/>
              </a:rPr>
              <a:t>nums</a:t>
            </a:r>
            <a:r>
              <a:rPr lang="el-GR" sz="1200" dirty="0" smtClean="0">
                <a:latin typeface="Consolas" pitchFamily="49" charset="0"/>
                <a:cs typeface="Consolas" pitchFamily="49" charset="0"/>
              </a:rPr>
              <a:t>[::-1]</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δημιουργεί νέα λίστα, αντίστροφη της αρχικής</a:t>
            </a:r>
            <a:endParaRPr lang="en-US" sz="1200" dirty="0" smtClean="0">
              <a:latin typeface="Consolas" pitchFamily="49" charset="0"/>
              <a:cs typeface="Consolas"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843072"/>
            <a:ext cx="7682263" cy="3457357"/>
          </a:xfrm>
        </p:spPr>
        <p:txBody>
          <a:bodyPr/>
          <a:lstStyle/>
          <a:p>
            <a:pPr marL="9935" marR="96868" algn="just"/>
            <a:r>
              <a:rPr lang="el-GR" sz="1600" u="heavy" dirty="0" smtClean="0">
                <a:uFill>
                  <a:solidFill>
                    <a:srgbClr val="000000"/>
                  </a:solidFill>
                </a:uFill>
                <a:latin typeface="Microsoft Sans Serif" pitchFamily="34" charset="0"/>
                <a:cs typeface="Microsoft Sans Serif" pitchFamily="34" charset="0"/>
              </a:rPr>
              <a:t>Προσθήκη νέου στο</a:t>
            </a:r>
            <a:r>
              <a:rPr lang="el-GR" sz="1600" dirty="0" smtClean="0">
                <a:latin typeface="Microsoft Sans Serif" pitchFamily="34" charset="0"/>
                <a:cs typeface="Microsoft Sans Serif" pitchFamily="34" charset="0"/>
              </a:rPr>
              <a:t>ιχ</a:t>
            </a:r>
            <a:r>
              <a:rPr lang="el-GR" sz="1600" u="heavy" dirty="0" smtClean="0">
                <a:uFill>
                  <a:solidFill>
                    <a:srgbClr val="000000"/>
                  </a:solidFill>
                </a:uFill>
                <a:latin typeface="Microsoft Sans Serif" pitchFamily="34" charset="0"/>
                <a:cs typeface="Microsoft Sans Serif" pitchFamily="34" charset="0"/>
              </a:rPr>
              <a:t>είου</a:t>
            </a:r>
            <a:endParaRPr lang="en-US" sz="1600" u="heavy" dirty="0" smtClean="0">
              <a:uFill>
                <a:solidFill>
                  <a:srgbClr val="000000"/>
                </a:solidFill>
              </a:uFill>
              <a:latin typeface="Microsoft Sans Serif" pitchFamily="34" charset="0"/>
              <a:cs typeface="Microsoft Sans Serif" pitchFamily="34" charset="0"/>
            </a:endParaRPr>
          </a:p>
          <a:p>
            <a:pPr marL="9935" marR="96868" algn="just"/>
            <a:r>
              <a:rPr lang="el-GR" sz="1600" u="heavy" dirty="0" smtClean="0">
                <a:uFill>
                  <a:solidFill>
                    <a:srgbClr val="000000"/>
                  </a:solidFill>
                </a:uFill>
                <a:latin typeface="Microsoft Sans Serif" pitchFamily="34" charset="0"/>
                <a:cs typeface="Microsoft Sans Serif" pitchFamily="34" charset="0"/>
              </a:rPr>
              <a:t>Μέθοδο</a:t>
            </a:r>
            <a:r>
              <a:rPr lang="el-GR" sz="1600"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a:t>
            </a:r>
            <a:r>
              <a:rPr lang="el-GR" sz="1600" u="sng" dirty="0" err="1" smtClean="0">
                <a:uFill>
                  <a:solidFill>
                    <a:srgbClr val="000000"/>
                  </a:solidFill>
                </a:uFill>
                <a:latin typeface="Microsoft Sans Serif" pitchFamily="34" charset="0"/>
                <a:cs typeface="Microsoft Sans Serif" pitchFamily="34" charset="0"/>
              </a:rPr>
              <a:t>append</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marR="96868" algn="just"/>
            <a:r>
              <a:rPr lang="el-GR" sz="1600" dirty="0" smtClean="0">
                <a:latin typeface="Microsoft Sans Serif" pitchFamily="34" charset="0"/>
                <a:cs typeface="Microsoft Sans Serif" pitchFamily="34" charset="0"/>
              </a:rPr>
              <a:t>Προσθέτει ένα νέο στοιχείο στο τέλος της λίστας.</a:t>
            </a:r>
            <a:endParaRPr lang="en-US" sz="1600" dirty="0" smtClean="0">
              <a:latin typeface="Microsoft Sans Serif" pitchFamily="34" charset="0"/>
              <a:cs typeface="Microsoft Sans Serif" pitchFamily="34" charset="0"/>
            </a:endParaRPr>
          </a:p>
          <a:p>
            <a:pPr marL="9935" marR="96868" algn="just"/>
            <a:endParaRPr lang="en-US" sz="1600" dirty="0" smtClean="0">
              <a:latin typeface="Microsoft Sans Serif" pitchFamily="34" charset="0"/>
              <a:cs typeface="Microsoft Sans Serif" pitchFamily="34" charset="0"/>
            </a:endParaRPr>
          </a:p>
          <a:p>
            <a:pPr marL="9935" marR="96868" algn="just"/>
            <a:r>
              <a:rPr lang="el-GR" sz="1600" dirty="0" smtClean="0">
                <a:latin typeface="Microsoft Sans Serif" pitchFamily="34" charset="0"/>
                <a:cs typeface="Microsoft Sans Serif" pitchFamily="34" charset="0"/>
              </a:rPr>
              <a:t>Παραδείγματα:</a:t>
            </a:r>
          </a:p>
          <a:p>
            <a:pPr marL="9935" algn="just"/>
            <a:r>
              <a:rPr lang="el-GR" dirty="0" err="1" smtClean="0">
                <a:latin typeface="Consolas" pitchFamily="49" charset="0"/>
                <a:cs typeface="Consolas" pitchFamily="49" charset="0"/>
              </a:rPr>
              <a:t>nums.append</a:t>
            </a:r>
            <a:r>
              <a:rPr lang="el-GR" dirty="0" smtClean="0">
                <a:latin typeface="Consolas" pitchFamily="49" charset="0"/>
                <a:cs typeface="Consolas" pitchFamily="49" charset="0"/>
              </a:rPr>
              <a:t>(89)</a:t>
            </a:r>
            <a:endParaRPr lang="en-US" dirty="0" smtClean="0">
              <a:latin typeface="Consolas" pitchFamily="49" charset="0"/>
              <a:cs typeface="Consolas" pitchFamily="49" charset="0"/>
            </a:endParaRPr>
          </a:p>
          <a:p>
            <a:pPr marL="9935" algn="just"/>
            <a:r>
              <a:rPr lang="el-GR" dirty="0" err="1" smtClean="0">
                <a:latin typeface="Consolas" pitchFamily="49" charset="0"/>
                <a:cs typeface="Consolas" pitchFamily="49" charset="0"/>
              </a:rPr>
              <a:t>users.append</a:t>
            </a:r>
            <a:r>
              <a:rPr lang="el-GR" dirty="0" smtClean="0">
                <a:latin typeface="Consolas" pitchFamily="49" charset="0"/>
                <a:cs typeface="Consolas" pitchFamily="49" charset="0"/>
              </a:rPr>
              <a:t>('Μυρσίνη')</a:t>
            </a:r>
            <a:endParaRPr lang="en-US" dirty="0" smtClean="0">
              <a:latin typeface="Consolas" pitchFamily="49" charset="0"/>
              <a:cs typeface="Consolas" pitchFamily="49" charset="0"/>
            </a:endParaRPr>
          </a:p>
          <a:p>
            <a:pPr marL="9935" algn="just"/>
            <a:endParaRPr lang="el-GR" sz="1600" dirty="0" smtClean="0">
              <a:latin typeface="Microsoft Sans Serif" pitchFamily="34" charset="0"/>
              <a:cs typeface="Microsoft Sans Serif" pitchFamily="34" charset="0"/>
            </a:endParaRPr>
          </a:p>
          <a:p>
            <a:pPr marL="9935" algn="just"/>
            <a:r>
              <a:rPr lang="el-GR" sz="1600" u="heavy" dirty="0" smtClean="0">
                <a:uFill>
                  <a:solidFill>
                    <a:srgbClr val="000000"/>
                  </a:solidFill>
                </a:uFill>
                <a:latin typeface="Microsoft Sans Serif" pitchFamily="34" charset="0"/>
                <a:cs typeface="Microsoft Sans Serif" pitchFamily="34" charset="0"/>
              </a:rPr>
              <a:t>Μέθοδο</a:t>
            </a:r>
            <a:r>
              <a:rPr lang="el-GR" sz="1600"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a:t>
            </a:r>
            <a:r>
              <a:rPr lang="el-GR" sz="1600" u="sng" dirty="0" err="1" smtClean="0">
                <a:uFill>
                  <a:solidFill>
                    <a:srgbClr val="000000"/>
                  </a:solidFill>
                </a:uFill>
                <a:latin typeface="Microsoft Sans Serif" pitchFamily="34" charset="0"/>
                <a:cs typeface="Microsoft Sans Serif" pitchFamily="34" charset="0"/>
              </a:rPr>
              <a:t>insert</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marR="3974" algn="just">
              <a:spcBef>
                <a:spcPts val="203"/>
              </a:spcBef>
            </a:pPr>
            <a:r>
              <a:rPr lang="el-GR" sz="1600" dirty="0" smtClean="0">
                <a:latin typeface="Microsoft Sans Serif" pitchFamily="34" charset="0"/>
                <a:cs typeface="Microsoft Sans Serif" pitchFamily="34" charset="0"/>
              </a:rPr>
              <a:t>Εισάγει ένα νέο στοιχείο σε οποιαδήποτε θέση της λίστας.</a:t>
            </a:r>
            <a:endParaRPr lang="en-US" sz="1600" dirty="0" smtClean="0">
              <a:latin typeface="Microsoft Sans Serif" pitchFamily="34" charset="0"/>
              <a:cs typeface="Microsoft Sans Serif" pitchFamily="34" charset="0"/>
            </a:endParaRPr>
          </a:p>
          <a:p>
            <a:pPr marL="9935" marR="3974" algn="just">
              <a:spcBef>
                <a:spcPts val="203"/>
              </a:spcBef>
            </a:pPr>
            <a:r>
              <a:rPr lang="el-GR" sz="1600" dirty="0" smtClean="0">
                <a:latin typeface="Microsoft Sans Serif" pitchFamily="34" charset="0"/>
                <a:cs typeface="Microsoft Sans Serif" pitchFamily="34" charset="0"/>
              </a:rPr>
              <a:t>Η θέση και το στοιχείο εισαγωγής δίνονται ως παράμετροι.</a:t>
            </a:r>
            <a:endParaRPr lang="en-US" sz="1600" dirty="0" smtClean="0">
              <a:latin typeface="Microsoft Sans Serif" pitchFamily="34" charset="0"/>
              <a:cs typeface="Microsoft Sans Serif" pitchFamily="34" charset="0"/>
            </a:endParaRPr>
          </a:p>
          <a:p>
            <a:pPr marL="9935" marR="3974" algn="just">
              <a:spcBef>
                <a:spcPts val="203"/>
              </a:spcBef>
            </a:pPr>
            <a:endParaRPr lang="en-US" sz="1600" dirty="0" smtClean="0">
              <a:latin typeface="Microsoft Sans Serif" pitchFamily="34" charset="0"/>
              <a:cs typeface="Microsoft Sans Serif" pitchFamily="34" charset="0"/>
            </a:endParaRPr>
          </a:p>
          <a:p>
            <a:pPr marL="9935" marR="3974" algn="just">
              <a:spcBef>
                <a:spcPts val="203"/>
              </a:spcBef>
            </a:pPr>
            <a:r>
              <a:rPr lang="el-GR" sz="1600" dirty="0" smtClean="0">
                <a:latin typeface="Microsoft Sans Serif" pitchFamily="34" charset="0"/>
                <a:cs typeface="Microsoft Sans Serif" pitchFamily="34" charset="0"/>
              </a:rPr>
              <a:t>Παραδείγματα:</a:t>
            </a:r>
          </a:p>
          <a:p>
            <a:pPr marL="9935" algn="just"/>
            <a:r>
              <a:rPr lang="el-GR" dirty="0" err="1" smtClean="0">
                <a:latin typeface="Consolas" pitchFamily="49" charset="0"/>
                <a:cs typeface="Consolas" pitchFamily="49" charset="0"/>
              </a:rPr>
              <a:t>users.insert</a:t>
            </a:r>
            <a:r>
              <a:rPr lang="el-GR" dirty="0" smtClean="0">
                <a:latin typeface="Consolas" pitchFamily="49" charset="0"/>
                <a:cs typeface="Consolas" pitchFamily="49" charset="0"/>
              </a:rPr>
              <a:t>(1, 'Μελίνα')</a:t>
            </a:r>
            <a:r>
              <a:rPr lang="en-US" dirty="0" smtClean="0">
                <a:latin typeface="Consolas" pitchFamily="49" charset="0"/>
                <a:cs typeface="Consolas" pitchFamily="49" charset="0"/>
              </a:rPr>
              <a:t> # </a:t>
            </a:r>
            <a:r>
              <a:rPr lang="el-GR" dirty="0" smtClean="0">
                <a:latin typeface="Consolas" pitchFamily="49" charset="0"/>
                <a:cs typeface="Consolas" pitchFamily="49" charset="0"/>
              </a:rPr>
              <a:t>εισάγει την τιμή 'Μελίνα' στη 2η θέση της λίστας</a:t>
            </a:r>
            <a:endParaRPr lang="en-US" dirty="0" smtClean="0">
              <a:latin typeface="Consolas" pitchFamily="49" charset="0"/>
              <a:cs typeface="Consolas"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750739"/>
            <a:ext cx="7682263" cy="3642023"/>
          </a:xfrm>
        </p:spPr>
        <p:txBody>
          <a:bodyPr/>
          <a:lstStyle/>
          <a:p>
            <a:pPr marL="9935" algn="just"/>
            <a:r>
              <a:rPr lang="el-GR" sz="1600" u="heavy" dirty="0" smtClean="0">
                <a:uFill>
                  <a:solidFill>
                    <a:srgbClr val="000000"/>
                  </a:solidFill>
                </a:uFill>
                <a:latin typeface="Microsoft Sans Serif" pitchFamily="34" charset="0"/>
                <a:cs typeface="Microsoft Sans Serif" pitchFamily="34" charset="0"/>
              </a:rPr>
              <a:t>Α</a:t>
            </a:r>
            <a:r>
              <a:rPr lang="el-GR" sz="1600" dirty="0" smtClean="0">
                <a:latin typeface="Microsoft Sans Serif" pitchFamily="34" charset="0"/>
                <a:cs typeface="Microsoft Sans Serif" pitchFamily="34" charset="0"/>
              </a:rPr>
              <a:t>φ</a:t>
            </a:r>
            <a:r>
              <a:rPr lang="el-GR" sz="1600" u="heavy" dirty="0" smtClean="0">
                <a:uFill>
                  <a:solidFill>
                    <a:srgbClr val="000000"/>
                  </a:solidFill>
                </a:uFill>
                <a:latin typeface="Microsoft Sans Serif" pitchFamily="34" charset="0"/>
                <a:cs typeface="Microsoft Sans Serif" pitchFamily="34" charset="0"/>
              </a:rPr>
              <a:t>αίρεση στο</a:t>
            </a:r>
            <a:r>
              <a:rPr lang="el-GR" sz="1600" dirty="0" smtClean="0">
                <a:latin typeface="Microsoft Sans Serif" pitchFamily="34" charset="0"/>
                <a:cs typeface="Microsoft Sans Serif" pitchFamily="34" charset="0"/>
              </a:rPr>
              <a:t>ιχ</a:t>
            </a:r>
            <a:r>
              <a:rPr lang="el-GR" sz="1600" u="heavy" dirty="0" smtClean="0">
                <a:uFill>
                  <a:solidFill>
                    <a:srgbClr val="000000"/>
                  </a:solidFill>
                </a:uFill>
                <a:latin typeface="Microsoft Sans Serif" pitchFamily="34" charset="0"/>
                <a:cs typeface="Microsoft Sans Serif" pitchFamily="34" charset="0"/>
              </a:rPr>
              <a:t>είου</a:t>
            </a:r>
            <a:endParaRPr lang="en-US" sz="1600" u="heavy" dirty="0" smtClean="0">
              <a:uFill>
                <a:solidFill>
                  <a:srgbClr val="000000"/>
                </a:solidFill>
              </a:uFill>
              <a:latin typeface="Microsoft Sans Serif" pitchFamily="34" charset="0"/>
              <a:cs typeface="Microsoft Sans Serif" pitchFamily="34" charset="0"/>
            </a:endParaRPr>
          </a:p>
          <a:p>
            <a:pPr marL="9935" algn="just"/>
            <a:r>
              <a:rPr lang="el-GR" sz="1600" u="heavy" dirty="0" smtClean="0">
                <a:uFill>
                  <a:solidFill>
                    <a:srgbClr val="000000"/>
                  </a:solidFill>
                </a:uFill>
                <a:latin typeface="Microsoft Sans Serif" pitchFamily="34" charset="0"/>
                <a:cs typeface="Microsoft Sans Serif" pitchFamily="34" charset="0"/>
              </a:rPr>
              <a:t>Μέθοδο</a:t>
            </a:r>
            <a:r>
              <a:rPr lang="el-GR" sz="1600"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a:t>
            </a:r>
            <a:r>
              <a:rPr lang="el-GR" sz="1600" u="sng" dirty="0" err="1" smtClean="0">
                <a:uFill>
                  <a:solidFill>
                    <a:srgbClr val="000000"/>
                  </a:solidFill>
                </a:uFill>
                <a:latin typeface="Microsoft Sans Serif" pitchFamily="34" charset="0"/>
                <a:cs typeface="Microsoft Sans Serif" pitchFamily="34" charset="0"/>
              </a:rPr>
              <a:t>pop</a:t>
            </a:r>
            <a:r>
              <a:rPr lang="el-GR" sz="1600" dirty="0" smtClean="0">
                <a:latin typeface="Microsoft Sans Serif" pitchFamily="34" charset="0"/>
                <a:cs typeface="Microsoft Sans Serif" pitchFamily="34" charset="0"/>
              </a:rPr>
              <a:t>()</a:t>
            </a:r>
          </a:p>
          <a:p>
            <a:pPr marL="9935" marR="1961707" algn="just">
              <a:spcBef>
                <a:spcPts val="278"/>
              </a:spcBef>
            </a:pPr>
            <a:r>
              <a:rPr lang="el-GR" sz="1600" dirty="0" smtClean="0">
                <a:latin typeface="Microsoft Sans Serif" pitchFamily="34" charset="0"/>
                <a:cs typeface="Microsoft Sans Serif" pitchFamily="34" charset="0"/>
              </a:rPr>
              <a:t>Αφαιρεί το τελευταίο στοιχείο της λίστας και το επιστρέφει.</a:t>
            </a:r>
            <a:endParaRPr lang="en-US" sz="1600" dirty="0" smtClean="0">
              <a:latin typeface="Microsoft Sans Serif" pitchFamily="34" charset="0"/>
              <a:cs typeface="Microsoft Sans Serif" pitchFamily="34" charset="0"/>
            </a:endParaRPr>
          </a:p>
          <a:p>
            <a:pPr marL="9935" marR="1961707" algn="just">
              <a:spcBef>
                <a:spcPts val="278"/>
              </a:spcBef>
            </a:pPr>
            <a:endParaRPr lang="en-US" sz="1600" dirty="0" smtClean="0">
              <a:latin typeface="Microsoft Sans Serif" pitchFamily="34" charset="0"/>
              <a:cs typeface="Microsoft Sans Serif" pitchFamily="34" charset="0"/>
            </a:endParaRPr>
          </a:p>
          <a:p>
            <a:pPr marL="9935" marR="1961707" algn="just">
              <a:spcBef>
                <a:spcPts val="278"/>
              </a:spcBef>
            </a:pPr>
            <a:r>
              <a:rPr lang="el-GR" sz="1600" dirty="0" smtClean="0">
                <a:latin typeface="Microsoft Sans Serif" pitchFamily="34" charset="0"/>
                <a:cs typeface="Microsoft Sans Serif" pitchFamily="34" charset="0"/>
              </a:rPr>
              <a:t>Παράδειγμα:</a:t>
            </a:r>
            <a:endParaRPr lang="en-US" sz="1600" dirty="0" smtClean="0">
              <a:latin typeface="Microsoft Sans Serif" pitchFamily="34" charset="0"/>
              <a:cs typeface="Microsoft Sans Serif" pitchFamily="34" charset="0"/>
            </a:endParaRPr>
          </a:p>
          <a:p>
            <a:pPr marL="9935" marR="1961707" algn="just">
              <a:spcBef>
                <a:spcPts val="278"/>
              </a:spcBef>
            </a:pPr>
            <a:r>
              <a:rPr lang="el-GR" dirty="0" err="1" smtClean="0">
                <a:latin typeface="Consolas" pitchFamily="49" charset="0"/>
                <a:cs typeface="Consolas" pitchFamily="49" charset="0"/>
              </a:rPr>
              <a:t>lastnum</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nums.pop</a:t>
            </a:r>
            <a:r>
              <a:rPr lang="el-GR" dirty="0" smtClean="0">
                <a:latin typeface="Consolas" pitchFamily="49" charset="0"/>
                <a:cs typeface="Consolas" pitchFamily="49" charset="0"/>
              </a:rPr>
              <a:t>()</a:t>
            </a:r>
            <a:endParaRPr lang="en-US" dirty="0" smtClean="0">
              <a:latin typeface="Consolas" pitchFamily="49" charset="0"/>
              <a:cs typeface="Consolas" pitchFamily="49" charset="0"/>
            </a:endParaRPr>
          </a:p>
          <a:p>
            <a:pPr marL="9935" algn="just">
              <a:spcBef>
                <a:spcPts val="4"/>
              </a:spcBef>
            </a:pPr>
            <a:endParaRPr lang="en-US" sz="1600" u="heavy" dirty="0" smtClean="0">
              <a:uFill>
                <a:solidFill>
                  <a:srgbClr val="000000"/>
                </a:solidFill>
              </a:uFill>
              <a:latin typeface="Microsoft Sans Serif" pitchFamily="34" charset="0"/>
              <a:cs typeface="Microsoft Sans Serif" pitchFamily="34" charset="0"/>
            </a:endParaRPr>
          </a:p>
          <a:p>
            <a:pPr marL="9935" algn="just">
              <a:spcBef>
                <a:spcPts val="4"/>
              </a:spcBef>
            </a:pPr>
            <a:r>
              <a:rPr lang="el-GR" sz="1600" u="heavy" dirty="0" smtClean="0">
                <a:uFill>
                  <a:solidFill>
                    <a:srgbClr val="000000"/>
                  </a:solidFill>
                </a:uFill>
                <a:latin typeface="Microsoft Sans Serif" pitchFamily="34" charset="0"/>
                <a:cs typeface="Microsoft Sans Serif" pitchFamily="34" charset="0"/>
              </a:rPr>
              <a:t>Μέθοδο</a:t>
            </a:r>
            <a:r>
              <a:rPr lang="el-GR" sz="1600"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a:t>
            </a:r>
            <a:r>
              <a:rPr lang="el-GR" sz="1600" u="sng" dirty="0" err="1" smtClean="0">
                <a:uFill>
                  <a:solidFill>
                    <a:srgbClr val="000000"/>
                  </a:solidFill>
                </a:uFill>
                <a:latin typeface="Microsoft Sans Serif" pitchFamily="34" charset="0"/>
                <a:cs typeface="Microsoft Sans Serif" pitchFamily="34" charset="0"/>
              </a:rPr>
              <a:t>remove</a:t>
            </a:r>
            <a:r>
              <a:rPr lang="el-GR" sz="1600" dirty="0" smtClean="0">
                <a:latin typeface="Microsoft Sans Serif" pitchFamily="34" charset="0"/>
                <a:cs typeface="Microsoft Sans Serif" pitchFamily="34" charset="0"/>
              </a:rPr>
              <a:t>()</a:t>
            </a:r>
          </a:p>
          <a:p>
            <a:pPr marL="9935" algn="just">
              <a:spcBef>
                <a:spcPts val="188"/>
              </a:spcBef>
            </a:pPr>
            <a:r>
              <a:rPr lang="el-GR" sz="1600" dirty="0" smtClean="0">
                <a:latin typeface="Microsoft Sans Serif" pitchFamily="34" charset="0"/>
                <a:cs typeface="Microsoft Sans Serif" pitchFamily="34" charset="0"/>
              </a:rPr>
              <a:t>Αφαιρεί ένα στοιχείο της λίστας.</a:t>
            </a:r>
          </a:p>
          <a:p>
            <a:pPr marL="435162" indent="-156976" algn="just">
              <a:spcBef>
                <a:spcPts val="188"/>
              </a:spcBef>
              <a:buChar char="●"/>
              <a:tabLst>
                <a:tab pos="435162" algn="l"/>
              </a:tabLst>
            </a:pPr>
            <a:r>
              <a:rPr lang="el-GR" sz="1600" dirty="0" smtClean="0">
                <a:latin typeface="Microsoft Sans Serif" pitchFamily="34" charset="0"/>
                <a:cs typeface="Microsoft Sans Serif" pitchFamily="34" charset="0"/>
              </a:rPr>
              <a:t>Δέχεται ως παράμετρο το στοιχείο που θα αφαιρεθεί.</a:t>
            </a:r>
          </a:p>
          <a:p>
            <a:pPr marL="435162" indent="-156976" algn="just">
              <a:spcBef>
                <a:spcPts val="188"/>
              </a:spcBef>
              <a:buChar char="●"/>
              <a:tabLst>
                <a:tab pos="435162" algn="l"/>
              </a:tabLst>
            </a:pPr>
            <a:r>
              <a:rPr lang="el-GR" sz="1600" dirty="0" smtClean="0">
                <a:latin typeface="Microsoft Sans Serif" pitchFamily="34" charset="0"/>
                <a:cs typeface="Microsoft Sans Serif" pitchFamily="34" charset="0"/>
              </a:rPr>
              <a:t>Αν το στοιχείο δεν υπάρχει στη λίστα τότε προκύπτει σφάλμα</a:t>
            </a:r>
          </a:p>
          <a:p>
            <a:pPr marL="9935" algn="just"/>
            <a:endParaRPr lang="en-US" sz="1600" dirty="0" smtClean="0">
              <a:latin typeface="Microsoft Sans Serif" pitchFamily="34" charset="0"/>
              <a:cs typeface="Microsoft Sans Serif" pitchFamily="34" charset="0"/>
            </a:endParaRPr>
          </a:p>
          <a:p>
            <a:pPr marL="9935" algn="just"/>
            <a:r>
              <a:rPr lang="el-GR" sz="1600" dirty="0" smtClean="0">
                <a:latin typeface="Microsoft Sans Serif" pitchFamily="34" charset="0"/>
                <a:cs typeface="Microsoft Sans Serif" pitchFamily="34" charset="0"/>
              </a:rPr>
              <a:t>Παράδειγμα:</a:t>
            </a:r>
          </a:p>
          <a:p>
            <a:pPr marL="9935" algn="just">
              <a:spcBef>
                <a:spcPts val="188"/>
              </a:spcBef>
            </a:pPr>
            <a:r>
              <a:rPr lang="el-GR" dirty="0" err="1" smtClean="0">
                <a:latin typeface="Consolas" pitchFamily="49" charset="0"/>
                <a:cs typeface="Consolas" pitchFamily="49" charset="0"/>
              </a:rPr>
              <a:t>nums.remove</a:t>
            </a:r>
            <a:r>
              <a:rPr lang="el-GR" dirty="0" smtClean="0">
                <a:latin typeface="Consolas" pitchFamily="49" charset="0"/>
                <a:cs typeface="Consolas" pitchFamily="49" charset="0"/>
              </a:rPr>
              <a:t>(13</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710984"/>
            <a:ext cx="7682263" cy="3721532"/>
          </a:xfrm>
        </p:spPr>
        <p:txBody>
          <a:bodyPr/>
          <a:lstStyle/>
          <a:p>
            <a:pPr algn="just">
              <a:spcBef>
                <a:spcPts val="469"/>
              </a:spcBef>
            </a:pPr>
            <a:r>
              <a:rPr lang="el-GR" sz="1600" u="heavy" dirty="0" smtClean="0">
                <a:uFill>
                  <a:solidFill>
                    <a:srgbClr val="000000"/>
                  </a:solidFill>
                </a:uFill>
                <a:latin typeface="Microsoft Sans Serif" pitchFamily="34" charset="0"/>
                <a:cs typeface="Microsoft Sans Serif" pitchFamily="34" charset="0"/>
              </a:rPr>
              <a:t>Δημιουργία αντιγράφου</a:t>
            </a:r>
          </a:p>
          <a:p>
            <a:pPr marL="9935" algn="just">
              <a:spcBef>
                <a:spcPts val="4"/>
              </a:spcBef>
            </a:pPr>
            <a:r>
              <a:rPr lang="el-GR" sz="1600" u="heavy" dirty="0" smtClean="0">
                <a:uFill>
                  <a:solidFill>
                    <a:srgbClr val="000000"/>
                  </a:solidFill>
                </a:uFill>
                <a:latin typeface="Microsoft Sans Serif" pitchFamily="34" charset="0"/>
                <a:cs typeface="Microsoft Sans Serif" pitchFamily="34" charset="0"/>
              </a:rPr>
              <a:t>Μέθοδο</a:t>
            </a:r>
            <a:r>
              <a:rPr lang="el-GR" sz="1600"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a:t>
            </a:r>
            <a:r>
              <a:rPr lang="el-GR" sz="1600" u="sng" dirty="0" err="1" smtClean="0">
                <a:uFill>
                  <a:solidFill>
                    <a:srgbClr val="000000"/>
                  </a:solidFill>
                </a:uFill>
                <a:latin typeface="Microsoft Sans Serif" pitchFamily="34" charset="0"/>
                <a:cs typeface="Microsoft Sans Serif" pitchFamily="34" charset="0"/>
              </a:rPr>
              <a:t>cop</a:t>
            </a:r>
            <a:r>
              <a:rPr lang="el-GR" sz="1600" dirty="0" err="1" smtClean="0">
                <a:latin typeface="Microsoft Sans Serif" pitchFamily="34" charset="0"/>
                <a:cs typeface="Microsoft Sans Serif" pitchFamily="34" charset="0"/>
              </a:rPr>
              <a:t>y</a:t>
            </a:r>
            <a:r>
              <a:rPr lang="el-GR" sz="1600" dirty="0" smtClean="0">
                <a:latin typeface="Microsoft Sans Serif" pitchFamily="34" charset="0"/>
                <a:cs typeface="Microsoft Sans Serif" pitchFamily="34" charset="0"/>
              </a:rPr>
              <a:t>()</a:t>
            </a:r>
          </a:p>
          <a:p>
            <a:pPr marL="9935" algn="just">
              <a:spcBef>
                <a:spcPts val="168"/>
              </a:spcBef>
            </a:pPr>
            <a:r>
              <a:rPr lang="el-GR" sz="1600" dirty="0" smtClean="0">
                <a:latin typeface="Microsoft Sans Serif" pitchFamily="34" charset="0"/>
                <a:cs typeface="Microsoft Sans Serif" pitchFamily="34" charset="0"/>
              </a:rPr>
              <a:t>Επιστρέφει ένα αντίγραφο μιας λίστας.</a:t>
            </a:r>
            <a:endParaRPr lang="en-US" sz="1600" dirty="0" smtClean="0">
              <a:latin typeface="Microsoft Sans Serif" pitchFamily="34" charset="0"/>
              <a:cs typeface="Microsoft Sans Serif" pitchFamily="34" charset="0"/>
            </a:endParaRPr>
          </a:p>
          <a:p>
            <a:pPr marL="9935" algn="just">
              <a:spcBef>
                <a:spcPts val="168"/>
              </a:spcBef>
            </a:pPr>
            <a:endParaRPr lang="en-US" sz="1600" dirty="0" smtClean="0">
              <a:latin typeface="Microsoft Sans Serif" pitchFamily="34" charset="0"/>
              <a:cs typeface="Microsoft Sans Serif" pitchFamily="34" charset="0"/>
            </a:endParaRPr>
          </a:p>
          <a:p>
            <a:pPr marL="9935" algn="just">
              <a:spcBef>
                <a:spcPts val="168"/>
              </a:spcBef>
            </a:pPr>
            <a:r>
              <a:rPr lang="el-GR" sz="1600" dirty="0" smtClean="0">
                <a:latin typeface="Microsoft Sans Serif" pitchFamily="34" charset="0"/>
                <a:cs typeface="Microsoft Sans Serif" pitchFamily="34" charset="0"/>
              </a:rPr>
              <a:t>Παράδειγμα:</a:t>
            </a:r>
          </a:p>
          <a:p>
            <a:pPr marL="9935" algn="just"/>
            <a:r>
              <a:rPr lang="el-GR" dirty="0" err="1" smtClean="0">
                <a:latin typeface="Consolas" pitchFamily="49" charset="0"/>
                <a:cs typeface="Consolas" pitchFamily="49" charset="0"/>
              </a:rPr>
              <a:t>otherNums</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nums.copy</a:t>
            </a:r>
            <a:r>
              <a:rPr lang="el-GR" dirty="0" smtClean="0">
                <a:latin typeface="Consolas" pitchFamily="49" charset="0"/>
                <a:cs typeface="Consolas" pitchFamily="49" charset="0"/>
              </a:rPr>
              <a:t>()</a:t>
            </a:r>
          </a:p>
          <a:p>
            <a:pPr algn="just">
              <a:spcBef>
                <a:spcPts val="82"/>
              </a:spcBef>
            </a:pPr>
            <a:endParaRPr lang="el-GR" sz="1600" dirty="0" smtClean="0">
              <a:latin typeface="Microsoft Sans Serif" pitchFamily="34" charset="0"/>
              <a:cs typeface="Microsoft Sans Serif" pitchFamily="34" charset="0"/>
            </a:endParaRPr>
          </a:p>
          <a:p>
            <a:pPr marL="9935" marR="715335" algn="just"/>
            <a:r>
              <a:rPr lang="el-GR" sz="1600" u="heavy" dirty="0" smtClean="0">
                <a:uFill>
                  <a:solidFill>
                    <a:srgbClr val="000000"/>
                  </a:solidFill>
                </a:uFill>
                <a:latin typeface="Microsoft Sans Serif" pitchFamily="34" charset="0"/>
                <a:cs typeface="Microsoft Sans Serif" pitchFamily="34" charset="0"/>
              </a:rPr>
              <a:t>Εύρεση θέση</a:t>
            </a:r>
            <a:r>
              <a:rPr lang="el-GR" sz="1600" dirty="0" smtClean="0">
                <a:latin typeface="Microsoft Sans Serif" pitchFamily="34" charset="0"/>
                <a:cs typeface="Microsoft Sans Serif" pitchFamily="34" charset="0"/>
              </a:rPr>
              <a:t>ς</a:t>
            </a:r>
            <a:r>
              <a:rPr lang="el-GR" sz="1600" u="heavy" dirty="0" smtClean="0">
                <a:uFill>
                  <a:solidFill>
                    <a:srgbClr val="000000"/>
                  </a:solidFill>
                </a:uFill>
                <a:latin typeface="Microsoft Sans Serif" pitchFamily="34" charset="0"/>
                <a:cs typeface="Microsoft Sans Serif" pitchFamily="34" charset="0"/>
              </a:rPr>
              <a:t> στο</a:t>
            </a:r>
            <a:r>
              <a:rPr lang="el-GR" sz="1600" dirty="0" smtClean="0">
                <a:latin typeface="Microsoft Sans Serif" pitchFamily="34" charset="0"/>
                <a:cs typeface="Microsoft Sans Serif" pitchFamily="34" charset="0"/>
              </a:rPr>
              <a:t>ιχ</a:t>
            </a:r>
            <a:r>
              <a:rPr lang="el-GR" sz="1600" u="heavy" dirty="0" smtClean="0">
                <a:uFill>
                  <a:solidFill>
                    <a:srgbClr val="000000"/>
                  </a:solidFill>
                </a:uFill>
                <a:latin typeface="Microsoft Sans Serif" pitchFamily="34" charset="0"/>
                <a:cs typeface="Microsoft Sans Serif" pitchFamily="34" charset="0"/>
              </a:rPr>
              <a:t>είου</a:t>
            </a:r>
            <a:endParaRPr lang="en-US" sz="1600" u="heavy" dirty="0" smtClean="0">
              <a:uFill>
                <a:solidFill>
                  <a:srgbClr val="000000"/>
                </a:solidFill>
              </a:uFill>
              <a:latin typeface="Microsoft Sans Serif" pitchFamily="34" charset="0"/>
              <a:cs typeface="Microsoft Sans Serif" pitchFamily="34" charset="0"/>
            </a:endParaRPr>
          </a:p>
          <a:p>
            <a:pPr marL="9935" marR="715335" algn="just"/>
            <a:r>
              <a:rPr lang="el-GR" sz="1600" u="heavy" dirty="0" smtClean="0">
                <a:uFill>
                  <a:solidFill>
                    <a:srgbClr val="000000"/>
                  </a:solidFill>
                </a:uFill>
                <a:latin typeface="Microsoft Sans Serif" pitchFamily="34" charset="0"/>
                <a:cs typeface="Microsoft Sans Serif" pitchFamily="34" charset="0"/>
              </a:rPr>
              <a:t>Μέθοδο</a:t>
            </a:r>
            <a:r>
              <a:rPr lang="el-GR" sz="1600" dirty="0" smtClean="0">
                <a:latin typeface="Microsoft Sans Serif" pitchFamily="34" charset="0"/>
                <a:cs typeface="Microsoft Sans Serif" pitchFamily="34" charset="0"/>
              </a:rPr>
              <a:t>ς</a:t>
            </a:r>
            <a:r>
              <a:rPr lang="el-GR" sz="1600" u="sng" dirty="0" smtClean="0">
                <a:uFill>
                  <a:solidFill>
                    <a:srgbClr val="000000"/>
                  </a:solidFill>
                </a:uFill>
                <a:latin typeface="Microsoft Sans Serif" pitchFamily="34" charset="0"/>
                <a:cs typeface="Microsoft Sans Serif" pitchFamily="34" charset="0"/>
              </a:rPr>
              <a:t> </a:t>
            </a:r>
            <a:r>
              <a:rPr lang="el-GR" sz="1600" u="sng" dirty="0" err="1" smtClean="0">
                <a:uFill>
                  <a:solidFill>
                    <a:srgbClr val="000000"/>
                  </a:solidFill>
                </a:uFill>
                <a:latin typeface="Microsoft Sans Serif" pitchFamily="34" charset="0"/>
                <a:cs typeface="Microsoft Sans Serif" pitchFamily="34" charset="0"/>
              </a:rPr>
              <a:t>index</a:t>
            </a:r>
            <a:r>
              <a:rPr lang="el-GR" sz="1600" dirty="0" smtClean="0">
                <a:latin typeface="Microsoft Sans Serif" pitchFamily="34" charset="0"/>
                <a:cs typeface="Microsoft Sans Serif" pitchFamily="34" charset="0"/>
              </a:rPr>
              <a:t>()</a:t>
            </a:r>
            <a:endParaRPr lang="en-US" sz="1600" dirty="0" smtClean="0">
              <a:latin typeface="Microsoft Sans Serif" pitchFamily="34" charset="0"/>
              <a:cs typeface="Microsoft Sans Serif" pitchFamily="34" charset="0"/>
            </a:endParaRPr>
          </a:p>
          <a:p>
            <a:pPr marL="9935" marR="715335" algn="just"/>
            <a:r>
              <a:rPr lang="el-GR" sz="1600" dirty="0" smtClean="0">
                <a:latin typeface="Microsoft Sans Serif" pitchFamily="34" charset="0"/>
                <a:cs typeface="Microsoft Sans Serif" pitchFamily="34" charset="0"/>
              </a:rPr>
              <a:t>Αναζητά τη θέση ενός στοιχείου σε μια λίστα.</a:t>
            </a:r>
            <a:endParaRPr lang="en-US" sz="1600" dirty="0" smtClean="0">
              <a:latin typeface="Microsoft Sans Serif" pitchFamily="34" charset="0"/>
              <a:cs typeface="Microsoft Sans Serif" pitchFamily="34" charset="0"/>
            </a:endParaRPr>
          </a:p>
          <a:p>
            <a:pPr marL="9935" marR="715335" algn="just"/>
            <a:r>
              <a:rPr lang="el-GR" sz="1600" dirty="0" smtClean="0">
                <a:latin typeface="Microsoft Sans Serif" pitchFamily="34" charset="0"/>
                <a:cs typeface="Microsoft Sans Serif" pitchFamily="34" charset="0"/>
              </a:rPr>
              <a:t>Δέχεται ως παράμετρο το στοιχείο της λίστας, για το οποίο αναζητούμε τη θέση</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του. Αν το στοιχείο δεν υπάρχει στη λίστα τότε προκύπτει σφάλμα</a:t>
            </a:r>
            <a:endParaRPr lang="en-US" sz="1600" dirty="0" smtClean="0">
              <a:latin typeface="Microsoft Sans Serif" pitchFamily="34" charset="0"/>
              <a:cs typeface="Microsoft Sans Serif" pitchFamily="34" charset="0"/>
            </a:endParaRPr>
          </a:p>
          <a:p>
            <a:pPr marL="9935" marR="715335" algn="just"/>
            <a:endParaRPr lang="en-US" sz="1600" dirty="0" smtClean="0">
              <a:latin typeface="Microsoft Sans Serif" pitchFamily="34" charset="0"/>
              <a:cs typeface="Microsoft Sans Serif" pitchFamily="34" charset="0"/>
            </a:endParaRPr>
          </a:p>
          <a:p>
            <a:pPr marL="9935" marR="715335" algn="just"/>
            <a:r>
              <a:rPr lang="el-GR" sz="1600" dirty="0" smtClean="0">
                <a:latin typeface="Microsoft Sans Serif" pitchFamily="34" charset="0"/>
                <a:cs typeface="Microsoft Sans Serif" pitchFamily="34" charset="0"/>
              </a:rPr>
              <a:t>Παράδειγμα:</a:t>
            </a:r>
          </a:p>
          <a:p>
            <a:pPr marL="9935" marR="715335" algn="just"/>
            <a:r>
              <a:rPr lang="en-US" dirty="0" smtClean="0">
                <a:latin typeface="Consolas" pitchFamily="49" charset="0"/>
                <a:cs typeface="Consolas" pitchFamily="49" charset="0"/>
              </a:rPr>
              <a:t>pos</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nums.index</a:t>
            </a:r>
            <a:r>
              <a:rPr lang="el-GR" dirty="0" smtClean="0">
                <a:latin typeface="Consolas" pitchFamily="49" charset="0"/>
                <a:cs typeface="Consolas" pitchFamily="49" charset="0"/>
              </a:rPr>
              <a:t>('Γεωργία')</a:t>
            </a:r>
            <a:endParaRPr lang="en-US" dirty="0" smtClean="0">
              <a:latin typeface="Consolas" pitchFamily="49" charset="0"/>
              <a:cs typeface="Consolas"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918734"/>
            <a:ext cx="7682263" cy="3306033"/>
          </a:xfrm>
        </p:spPr>
        <p:txBody>
          <a:bodyPr/>
          <a:lstStyle/>
          <a:p>
            <a:pPr marL="9935" algn="just"/>
            <a:r>
              <a:rPr lang="el-GR" sz="1600" u="heavy" dirty="0" smtClean="0">
                <a:uFill>
                  <a:solidFill>
                    <a:srgbClr val="000000"/>
                  </a:solidFill>
                </a:uFill>
              </a:rPr>
              <a:t>Ταξινό</a:t>
            </a:r>
            <a:r>
              <a:rPr lang="el-GR" sz="1600" dirty="0" smtClean="0"/>
              <a:t>μ</a:t>
            </a:r>
            <a:r>
              <a:rPr lang="el-GR" sz="1600" u="heavy" dirty="0" smtClean="0">
                <a:uFill>
                  <a:solidFill>
                    <a:srgbClr val="000000"/>
                  </a:solidFill>
                </a:uFill>
              </a:rPr>
              <a:t>ηση στο</a:t>
            </a:r>
            <a:r>
              <a:rPr lang="el-GR" sz="1600" dirty="0" smtClean="0"/>
              <a:t>ιχ</a:t>
            </a:r>
            <a:r>
              <a:rPr lang="el-GR" sz="1600" u="heavy" dirty="0" smtClean="0">
                <a:uFill>
                  <a:solidFill>
                    <a:srgbClr val="000000"/>
                  </a:solidFill>
                </a:uFill>
              </a:rPr>
              <a:t>είων</a:t>
            </a:r>
          </a:p>
          <a:p>
            <a:pPr marL="9935" algn="just"/>
            <a:r>
              <a:rPr lang="el-GR" sz="1600" u="heavy" dirty="0" smtClean="0">
                <a:uFill>
                  <a:solidFill>
                    <a:srgbClr val="000000"/>
                  </a:solidFill>
                </a:uFill>
              </a:rPr>
              <a:t>Μέθοδο</a:t>
            </a:r>
            <a:r>
              <a:rPr lang="el-GR" sz="1600" dirty="0" smtClean="0"/>
              <a:t>ς</a:t>
            </a:r>
            <a:r>
              <a:rPr lang="el-GR" sz="1600" u="sng" dirty="0" smtClean="0">
                <a:uFill>
                  <a:solidFill>
                    <a:srgbClr val="000000"/>
                  </a:solidFill>
                </a:uFill>
                <a:latin typeface="Arial MT"/>
                <a:cs typeface="Arial MT"/>
              </a:rPr>
              <a:t> </a:t>
            </a:r>
            <a:r>
              <a:rPr lang="el-GR" sz="1600" u="sng" dirty="0" err="1" smtClean="0">
                <a:uFill>
                  <a:solidFill>
                    <a:srgbClr val="000000"/>
                  </a:solidFill>
                </a:uFill>
                <a:latin typeface="Arial MT"/>
                <a:cs typeface="Arial MT"/>
              </a:rPr>
              <a:t>sort</a:t>
            </a:r>
            <a:r>
              <a:rPr lang="el-GR" sz="1600" dirty="0" smtClean="0">
                <a:latin typeface="Arial MT"/>
                <a:cs typeface="Arial MT"/>
              </a:rPr>
              <a:t>()</a:t>
            </a:r>
          </a:p>
          <a:p>
            <a:pPr marL="9935" algn="just"/>
            <a:r>
              <a:rPr lang="el-GR" sz="1600" dirty="0" smtClean="0"/>
              <a:t>Η λίστα στην οποία εφαρμόζεται μεταβάλλεται</a:t>
            </a:r>
            <a:r>
              <a:rPr lang="el-GR" sz="1600" dirty="0" smtClean="0">
                <a:latin typeface="Arial MT"/>
                <a:cs typeface="Arial MT"/>
              </a:rPr>
              <a:t>.</a:t>
            </a:r>
          </a:p>
          <a:p>
            <a:pPr marL="9935" algn="just"/>
            <a:endParaRPr lang="el-GR" sz="1600" dirty="0" smtClean="0">
              <a:latin typeface="Arial MT"/>
            </a:endParaRPr>
          </a:p>
          <a:p>
            <a:pPr marL="9935" algn="just"/>
            <a:r>
              <a:rPr lang="el-GR" sz="1600" dirty="0" smtClean="0"/>
              <a:t>Παράδειγμα</a:t>
            </a:r>
            <a:r>
              <a:rPr lang="el-GR" sz="1600" dirty="0" smtClean="0">
                <a:latin typeface="Arial MT"/>
                <a:cs typeface="Arial MT"/>
              </a:rPr>
              <a:t>:</a:t>
            </a:r>
          </a:p>
          <a:p>
            <a:pPr algn="just">
              <a:spcBef>
                <a:spcPts val="395"/>
              </a:spcBef>
            </a:pPr>
            <a:r>
              <a:rPr lang="el-GR" dirty="0" err="1" smtClean="0">
                <a:latin typeface="Consolas" pitchFamily="49" charset="0"/>
                <a:cs typeface="Consolas" pitchFamily="49" charset="0"/>
              </a:rPr>
              <a:t>nums.sort</a:t>
            </a:r>
            <a:r>
              <a:rPr lang="el-GR" dirty="0" smtClean="0">
                <a:latin typeface="Consolas" pitchFamily="49" charset="0"/>
                <a:cs typeface="Consolas" pitchFamily="49" charset="0"/>
              </a:rPr>
              <a:t>()</a:t>
            </a:r>
          </a:p>
          <a:p>
            <a:pPr algn="just">
              <a:spcBef>
                <a:spcPts val="395"/>
              </a:spcBef>
            </a:pPr>
            <a:endParaRPr lang="el-GR" sz="1600" dirty="0" smtClean="0">
              <a:latin typeface="Arial MT"/>
              <a:cs typeface="Arial MT"/>
            </a:endParaRPr>
          </a:p>
          <a:p>
            <a:pPr marL="9935" algn="just">
              <a:spcBef>
                <a:spcPts val="4"/>
              </a:spcBef>
            </a:pPr>
            <a:r>
              <a:rPr lang="el-GR" sz="1600" u="sng" dirty="0" smtClean="0">
                <a:latin typeface="Microsoft Sans Serif" pitchFamily="34" charset="0"/>
                <a:cs typeface="Microsoft Sans Serif" pitchFamily="34" charset="0"/>
              </a:rPr>
              <a:t>Συνάρτηση </a:t>
            </a:r>
            <a:r>
              <a:rPr lang="el-GR" sz="1600" u="sng" dirty="0" err="1" smtClean="0">
                <a:latin typeface="Microsoft Sans Serif" pitchFamily="34" charset="0"/>
                <a:cs typeface="Microsoft Sans Serif" pitchFamily="34" charset="0"/>
              </a:rPr>
              <a:t>sorted</a:t>
            </a:r>
            <a:r>
              <a:rPr lang="el-GR" sz="1600" u="sng" dirty="0" smtClean="0">
                <a:latin typeface="Microsoft Sans Serif" pitchFamily="34" charset="0"/>
                <a:cs typeface="Microsoft Sans Serif" pitchFamily="34" charset="0"/>
              </a:rPr>
              <a:t>()</a:t>
            </a:r>
          </a:p>
          <a:p>
            <a:pPr marL="9935" marR="236955" algn="just">
              <a:spcBef>
                <a:spcPts val="286"/>
              </a:spcBef>
            </a:pPr>
            <a:r>
              <a:rPr lang="el-GR" sz="1600" dirty="0" smtClean="0">
                <a:latin typeface="Microsoft Sans Serif" pitchFamily="34" charset="0"/>
                <a:cs typeface="Microsoft Sans Serif" pitchFamily="34" charset="0"/>
              </a:rPr>
              <a:t>Επιστρέφει μια νέα, ταξινομημένη λίστα χωρίς να μεταβάλλει τη λίστα που δέχεται σαν παράμετρο.</a:t>
            </a:r>
          </a:p>
          <a:p>
            <a:pPr marL="9935" algn="just"/>
            <a:endParaRPr lang="el-GR" sz="1600" dirty="0" smtClean="0">
              <a:latin typeface="Microsoft Sans Serif" pitchFamily="34" charset="0"/>
              <a:cs typeface="Microsoft Sans Serif" pitchFamily="34" charset="0"/>
            </a:endParaRPr>
          </a:p>
          <a:p>
            <a:pPr marL="9935" algn="just"/>
            <a:r>
              <a:rPr lang="el-GR" sz="1600" dirty="0" smtClean="0">
                <a:latin typeface="Microsoft Sans Serif" pitchFamily="34" charset="0"/>
                <a:cs typeface="Microsoft Sans Serif" pitchFamily="34" charset="0"/>
              </a:rPr>
              <a:t>Παράδειγμα:</a:t>
            </a:r>
          </a:p>
          <a:p>
            <a:pPr marL="9935" algn="just">
              <a:spcBef>
                <a:spcPts val="188"/>
              </a:spcBef>
            </a:pPr>
            <a:r>
              <a:rPr lang="el-GR" dirty="0" err="1" smtClean="0">
                <a:latin typeface="Consolas" pitchFamily="49" charset="0"/>
                <a:cs typeface="Consolas" pitchFamily="49" charset="0"/>
              </a:rPr>
              <a:t>ordered</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sorted</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a:t>
            </a:r>
            <a:endParaRPr lang="en-US" dirty="0" err="1" smtClean="0">
              <a:latin typeface="Consolas" pitchFamily="49" charset="0"/>
              <a:cs typeface="Consolas"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642699"/>
            <a:ext cx="7682263" cy="4062651"/>
          </a:xfrm>
        </p:spPr>
        <p:txBody>
          <a:bodyPr/>
          <a:lstStyle/>
          <a:p>
            <a:pPr marL="9935" algn="just">
              <a:spcBef>
                <a:spcPts val="4"/>
              </a:spcBef>
            </a:pPr>
            <a:r>
              <a:rPr lang="el-GR" sz="1600" u="heavy" dirty="0" smtClean="0">
                <a:uFill>
                  <a:solidFill>
                    <a:srgbClr val="000000"/>
                  </a:solidFill>
                </a:uFill>
              </a:rPr>
              <a:t>Αντιστροφή στο</a:t>
            </a:r>
            <a:r>
              <a:rPr lang="el-GR" sz="1600" dirty="0" smtClean="0"/>
              <a:t>ιχ</a:t>
            </a:r>
            <a:r>
              <a:rPr lang="el-GR" sz="1600" u="heavy" dirty="0" smtClean="0">
                <a:uFill>
                  <a:solidFill>
                    <a:srgbClr val="000000"/>
                  </a:solidFill>
                </a:uFill>
              </a:rPr>
              <a:t>είων</a:t>
            </a:r>
          </a:p>
          <a:p>
            <a:pPr marL="9935" algn="just">
              <a:spcBef>
                <a:spcPts val="4"/>
              </a:spcBef>
            </a:pPr>
            <a:r>
              <a:rPr lang="el-GR" sz="1600" u="heavy" dirty="0" smtClean="0">
                <a:uFill>
                  <a:solidFill>
                    <a:srgbClr val="000000"/>
                  </a:solidFill>
                </a:uFill>
              </a:rPr>
              <a:t>Μέθοδο</a:t>
            </a:r>
            <a:r>
              <a:rPr lang="el-GR" sz="1600" dirty="0" smtClean="0"/>
              <a:t>ς</a:t>
            </a:r>
            <a:r>
              <a:rPr lang="el-GR" sz="1600" u="sng" dirty="0" smtClean="0">
                <a:uFill>
                  <a:solidFill>
                    <a:srgbClr val="000000"/>
                  </a:solidFill>
                </a:uFill>
                <a:latin typeface="Arial MT"/>
                <a:cs typeface="Arial MT"/>
              </a:rPr>
              <a:t> </a:t>
            </a:r>
            <a:r>
              <a:rPr lang="el-GR" sz="1600" u="sng" dirty="0" err="1" smtClean="0">
                <a:uFill>
                  <a:solidFill>
                    <a:srgbClr val="000000"/>
                  </a:solidFill>
                </a:uFill>
                <a:latin typeface="Arial MT"/>
                <a:cs typeface="Arial MT"/>
              </a:rPr>
              <a:t>reverse</a:t>
            </a:r>
            <a:r>
              <a:rPr lang="el-GR" sz="1600" dirty="0" smtClean="0">
                <a:latin typeface="Arial MT"/>
                <a:cs typeface="Arial MT"/>
              </a:rPr>
              <a:t>()</a:t>
            </a:r>
          </a:p>
          <a:p>
            <a:pPr marL="9935" algn="just">
              <a:spcBef>
                <a:spcPts val="4"/>
              </a:spcBef>
            </a:pPr>
            <a:endParaRPr lang="el-GR" sz="1600" dirty="0" smtClean="0">
              <a:latin typeface="Arial MT"/>
              <a:cs typeface="Arial MT"/>
            </a:endParaRPr>
          </a:p>
          <a:p>
            <a:pPr marL="9935" algn="just">
              <a:spcBef>
                <a:spcPts val="4"/>
              </a:spcBef>
            </a:pPr>
            <a:r>
              <a:rPr lang="el-GR" sz="1600" dirty="0" smtClean="0"/>
              <a:t>Παράδειγμα</a:t>
            </a:r>
            <a:r>
              <a:rPr lang="el-GR" sz="1600" dirty="0" smtClean="0">
                <a:latin typeface="Arial MT"/>
                <a:cs typeface="Arial MT"/>
              </a:rPr>
              <a:t>:</a:t>
            </a:r>
          </a:p>
          <a:p>
            <a:pPr marL="9935" algn="just"/>
            <a:r>
              <a:rPr lang="el-GR" dirty="0" err="1" smtClean="0">
                <a:latin typeface="Consolas" pitchFamily="49" charset="0"/>
                <a:cs typeface="Consolas" pitchFamily="49" charset="0"/>
              </a:rPr>
              <a:t>nums.reverse</a:t>
            </a:r>
            <a:r>
              <a:rPr lang="el-GR" dirty="0" smtClean="0">
                <a:latin typeface="Consolas" pitchFamily="49" charset="0"/>
                <a:cs typeface="Consolas" pitchFamily="49" charset="0"/>
              </a:rPr>
              <a:t>()</a:t>
            </a:r>
          </a:p>
          <a:p>
            <a:pPr marL="9935" algn="just"/>
            <a:endParaRPr lang="el-GR" dirty="0" smtClean="0">
              <a:latin typeface="Consolas" pitchFamily="49" charset="0"/>
              <a:cs typeface="Consolas" pitchFamily="49" charset="0"/>
            </a:endParaRPr>
          </a:p>
          <a:p>
            <a:pPr marL="9935" algn="just"/>
            <a:r>
              <a:rPr lang="el-GR" sz="1600" dirty="0" smtClean="0"/>
              <a:t>Αντιστροφή μπορεί να γίνει και με τεμαχισμό</a:t>
            </a:r>
            <a:r>
              <a:rPr lang="el-GR" sz="1600" dirty="0" smtClean="0">
                <a:latin typeface="Arial MT"/>
                <a:cs typeface="Arial MT"/>
              </a:rPr>
              <a:t>:</a:t>
            </a:r>
          </a:p>
          <a:p>
            <a:pPr marL="9935" algn="just">
              <a:spcBef>
                <a:spcPts val="4"/>
              </a:spcBef>
            </a:pPr>
            <a:r>
              <a:rPr lang="el-GR" sz="1600" dirty="0" smtClean="0"/>
              <a:t>Παράδειγμα:</a:t>
            </a:r>
          </a:p>
          <a:p>
            <a:pPr marL="9935" algn="just"/>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[::-1]</a:t>
            </a:r>
          </a:p>
          <a:p>
            <a:pPr marL="9935" algn="just"/>
            <a:endParaRPr lang="el-GR" sz="1600" dirty="0" smtClean="0">
              <a:latin typeface="Arial MT"/>
              <a:cs typeface="Arial MT"/>
            </a:endParaRPr>
          </a:p>
          <a:p>
            <a:pPr marL="9935" marR="932419" algn="just"/>
            <a:r>
              <a:rPr lang="el-GR" sz="1600" u="heavy" dirty="0" smtClean="0">
                <a:uFill>
                  <a:solidFill>
                    <a:srgbClr val="000000"/>
                  </a:solidFill>
                </a:uFill>
              </a:rPr>
              <a:t>Ανακάτεμα στο</a:t>
            </a:r>
            <a:r>
              <a:rPr lang="el-GR" sz="1600" dirty="0" smtClean="0"/>
              <a:t>ιχ</a:t>
            </a:r>
            <a:r>
              <a:rPr lang="el-GR" sz="1600" u="heavy" dirty="0" smtClean="0">
                <a:uFill>
                  <a:solidFill>
                    <a:srgbClr val="000000"/>
                  </a:solidFill>
                </a:uFill>
              </a:rPr>
              <a:t>είων</a:t>
            </a:r>
          </a:p>
          <a:p>
            <a:pPr marL="9935" marR="932419" algn="just"/>
            <a:r>
              <a:rPr lang="el-GR" sz="1600" u="sng" dirty="0" smtClean="0">
                <a:uFill>
                  <a:solidFill>
                    <a:srgbClr val="000000"/>
                  </a:solidFill>
                </a:uFill>
              </a:rPr>
              <a:t>Συνάρτηση</a:t>
            </a:r>
            <a:r>
              <a:rPr lang="el-GR" sz="1600" u="sng" dirty="0" smtClean="0">
                <a:uFill>
                  <a:solidFill>
                    <a:srgbClr val="000000"/>
                  </a:solidFill>
                </a:uFill>
                <a:latin typeface="Arial MT"/>
                <a:cs typeface="Arial MT"/>
              </a:rPr>
              <a:t> </a:t>
            </a:r>
            <a:r>
              <a:rPr lang="el-GR" sz="1600" u="sng" dirty="0" err="1" smtClean="0">
                <a:uFill>
                  <a:solidFill>
                    <a:srgbClr val="000000"/>
                  </a:solidFill>
                </a:uFill>
                <a:latin typeface="Arial MT"/>
                <a:cs typeface="Arial MT"/>
              </a:rPr>
              <a:t>shuffle</a:t>
            </a:r>
            <a:r>
              <a:rPr lang="el-GR" sz="1600" u="sng" dirty="0" smtClean="0">
                <a:latin typeface="Arial MT"/>
                <a:cs typeface="Arial MT"/>
              </a:rPr>
              <a:t>() της βιβλιοθήκης </a:t>
            </a:r>
            <a:r>
              <a:rPr lang="en-US" sz="1600" u="sng" dirty="0" smtClean="0">
                <a:latin typeface="Arial MT"/>
                <a:cs typeface="Arial MT"/>
              </a:rPr>
              <a:t>random</a:t>
            </a:r>
            <a:endParaRPr lang="el-GR" sz="1600" u="sng" dirty="0" smtClean="0">
              <a:latin typeface="Arial MT"/>
              <a:cs typeface="Arial MT"/>
            </a:endParaRPr>
          </a:p>
          <a:p>
            <a:pPr marL="9935" marR="932419" algn="just"/>
            <a:r>
              <a:rPr lang="el-GR" sz="1600" dirty="0" smtClean="0"/>
              <a:t>Ανακατεύει τα στοιχεία μιας λίστας</a:t>
            </a:r>
            <a:r>
              <a:rPr lang="el-GR" sz="1600" dirty="0" smtClean="0">
                <a:latin typeface="Arial MT"/>
                <a:cs typeface="Arial MT"/>
              </a:rPr>
              <a:t>. </a:t>
            </a:r>
            <a:r>
              <a:rPr lang="el-GR" sz="1600" dirty="0" smtClean="0"/>
              <a:t>Δέχεται ως παράμετρο τη λίστα που θα ανακατέψει</a:t>
            </a:r>
            <a:r>
              <a:rPr lang="el-GR" sz="1600" dirty="0" smtClean="0">
                <a:latin typeface="Arial MT"/>
                <a:cs typeface="Arial MT"/>
              </a:rPr>
              <a:t>.</a:t>
            </a:r>
          </a:p>
          <a:p>
            <a:pPr marL="9935" marR="932419" algn="just"/>
            <a:endParaRPr lang="el-GR" sz="1600" dirty="0" smtClean="0">
              <a:latin typeface="Arial MT"/>
              <a:cs typeface="Arial MT"/>
            </a:endParaRPr>
          </a:p>
          <a:p>
            <a:pPr marL="9935" marR="932419" algn="just"/>
            <a:r>
              <a:rPr lang="el-GR" sz="1600" dirty="0" smtClean="0"/>
              <a:t>Παράδειγμα</a:t>
            </a:r>
            <a:r>
              <a:rPr lang="el-GR" sz="1600" dirty="0" smtClean="0">
                <a:latin typeface="Arial MT"/>
                <a:cs typeface="Arial MT"/>
              </a:rPr>
              <a:t>:</a:t>
            </a:r>
          </a:p>
          <a:p>
            <a:pPr marL="9935" marR="932419" algn="just"/>
            <a:r>
              <a:rPr lang="el-GR" dirty="0" err="1" smtClean="0">
                <a:latin typeface="Consolas" pitchFamily="49" charset="0"/>
                <a:cs typeface="Consolas" pitchFamily="49" charset="0"/>
              </a:rPr>
              <a:t>random.shuffle</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Λίστα (</a:t>
            </a:r>
            <a:r>
              <a:rPr lang="en-US" sz="2000" dirty="0" smtClean="0"/>
              <a:t>List</a:t>
            </a:r>
            <a:r>
              <a:rPr lang="el-GR" sz="2000" dirty="0" smtClean="0"/>
              <a:t>)</a:t>
            </a:r>
            <a:endParaRPr lang="el-GR" sz="2000" dirty="0">
              <a:latin typeface="Arial MT"/>
              <a:cs typeface="Arial MT"/>
            </a:endParaRPr>
          </a:p>
        </p:txBody>
      </p:sp>
      <p:sp>
        <p:nvSpPr>
          <p:cNvPr id="3" name="2 - Θέση κειμένου"/>
          <p:cNvSpPr>
            <a:spLocks noGrp="1"/>
          </p:cNvSpPr>
          <p:nvPr>
            <p:ph type="body" idx="1"/>
          </p:nvPr>
        </p:nvSpPr>
        <p:spPr>
          <a:xfrm>
            <a:off x="730869" y="795623"/>
            <a:ext cx="7682263" cy="3552254"/>
          </a:xfrm>
        </p:spPr>
        <p:txBody>
          <a:bodyPr/>
          <a:lstStyle/>
          <a:p>
            <a:pPr marL="9935" algn="just"/>
            <a:r>
              <a:rPr lang="el-GR" sz="1600" u="heavy" dirty="0" smtClean="0">
                <a:uFill>
                  <a:solidFill>
                    <a:srgbClr val="000000"/>
                  </a:solidFill>
                </a:uFill>
              </a:rPr>
              <a:t>Επιλογή ενό</a:t>
            </a:r>
            <a:r>
              <a:rPr lang="el-GR" sz="1600" dirty="0" smtClean="0"/>
              <a:t>ς</a:t>
            </a:r>
            <a:r>
              <a:rPr lang="el-GR" sz="1600" u="heavy" dirty="0" smtClean="0">
                <a:uFill>
                  <a:solidFill>
                    <a:srgbClr val="000000"/>
                  </a:solidFill>
                </a:uFill>
              </a:rPr>
              <a:t> τυ</a:t>
            </a:r>
            <a:r>
              <a:rPr lang="el-GR" sz="1600" dirty="0" smtClean="0"/>
              <a:t>χ</a:t>
            </a:r>
            <a:r>
              <a:rPr lang="el-GR" sz="1600" u="heavy" dirty="0" smtClean="0">
                <a:uFill>
                  <a:solidFill>
                    <a:srgbClr val="000000"/>
                  </a:solidFill>
                </a:uFill>
              </a:rPr>
              <a:t>αίου στο</a:t>
            </a:r>
            <a:r>
              <a:rPr lang="el-GR" sz="1600" dirty="0" smtClean="0"/>
              <a:t>ιχ</a:t>
            </a:r>
            <a:r>
              <a:rPr lang="el-GR" sz="1600" u="heavy" dirty="0" smtClean="0">
                <a:uFill>
                  <a:solidFill>
                    <a:srgbClr val="000000"/>
                  </a:solidFill>
                </a:uFill>
              </a:rPr>
              <a:t>είου</a:t>
            </a:r>
            <a:endParaRPr lang="en-US" sz="1600" u="heavy" dirty="0" smtClean="0">
              <a:uFill>
                <a:solidFill>
                  <a:srgbClr val="000000"/>
                </a:solidFill>
              </a:uFill>
            </a:endParaRPr>
          </a:p>
          <a:p>
            <a:pPr marL="9935" algn="just"/>
            <a:r>
              <a:rPr lang="el-GR" sz="1600" u="heavy" dirty="0" smtClean="0">
                <a:uFill>
                  <a:solidFill>
                    <a:srgbClr val="000000"/>
                  </a:solidFill>
                </a:uFill>
              </a:rPr>
              <a:t>Συνάρτηση</a:t>
            </a:r>
            <a:r>
              <a:rPr lang="el-GR" sz="1600" u="heavy" dirty="0" smtClean="0">
                <a:uFill>
                  <a:solidFill>
                    <a:srgbClr val="000000"/>
                  </a:solidFill>
                </a:uFill>
                <a:latin typeface="Arial MT"/>
                <a:cs typeface="Arial MT"/>
              </a:rPr>
              <a:t> </a:t>
            </a:r>
            <a:r>
              <a:rPr lang="el-GR" sz="1600" u="heavy" dirty="0" err="1" smtClean="0">
                <a:uFill>
                  <a:solidFill>
                    <a:srgbClr val="000000"/>
                  </a:solidFill>
                </a:uFill>
                <a:latin typeface="Arial MT"/>
                <a:cs typeface="Arial MT"/>
              </a:rPr>
              <a:t>choice</a:t>
            </a:r>
            <a:r>
              <a:rPr lang="el-GR" sz="1600" dirty="0" smtClean="0">
                <a:latin typeface="Arial MT"/>
                <a:cs typeface="Arial MT"/>
              </a:rPr>
              <a:t>()</a:t>
            </a:r>
            <a:r>
              <a:rPr lang="el-GR" sz="1600" u="sng" dirty="0" smtClean="0">
                <a:latin typeface="Arial MT"/>
                <a:cs typeface="Arial MT"/>
              </a:rPr>
              <a:t> της βιβλιοθήκης </a:t>
            </a:r>
            <a:r>
              <a:rPr lang="en-US" sz="1600" u="sng" dirty="0" smtClean="0">
                <a:latin typeface="Arial MT"/>
                <a:cs typeface="Arial MT"/>
              </a:rPr>
              <a:t>random</a:t>
            </a:r>
            <a:endParaRPr lang="en-US" sz="1600" dirty="0" smtClean="0">
              <a:latin typeface="Arial MT"/>
              <a:cs typeface="Arial MT"/>
            </a:endParaRPr>
          </a:p>
          <a:p>
            <a:pPr marL="9935" algn="just"/>
            <a:r>
              <a:rPr lang="el-GR" sz="1600" dirty="0" smtClean="0"/>
              <a:t>Η παράμετρος της είναι η λίστα από την οποία θα επιλέξει το τυχαίο στοιχείο</a:t>
            </a:r>
            <a:r>
              <a:rPr lang="el-GR" sz="1600" dirty="0" smtClean="0">
                <a:latin typeface="Arial MT"/>
                <a:cs typeface="Arial MT"/>
              </a:rPr>
              <a:t>.</a:t>
            </a:r>
            <a:endParaRPr lang="en-US" sz="1600" dirty="0" smtClean="0">
              <a:latin typeface="Arial MT"/>
              <a:cs typeface="Arial MT"/>
            </a:endParaRPr>
          </a:p>
          <a:p>
            <a:pPr marL="9935" algn="just"/>
            <a:endParaRPr lang="en-US" sz="1600" dirty="0" smtClean="0">
              <a:latin typeface="Arial MT"/>
              <a:cs typeface="Arial MT"/>
            </a:endParaRPr>
          </a:p>
          <a:p>
            <a:pPr marL="9935" algn="just"/>
            <a:r>
              <a:rPr lang="el-GR" sz="1600" dirty="0" smtClean="0"/>
              <a:t>Παράδειγμα</a:t>
            </a:r>
            <a:r>
              <a:rPr lang="el-GR" sz="1600" dirty="0" smtClean="0">
                <a:latin typeface="Arial MT"/>
                <a:cs typeface="Arial MT"/>
              </a:rPr>
              <a:t>:</a:t>
            </a:r>
            <a:endParaRPr lang="en-US" sz="1600" dirty="0" smtClean="0">
              <a:latin typeface="Arial MT"/>
              <a:cs typeface="Arial MT"/>
            </a:endParaRPr>
          </a:p>
          <a:p>
            <a:pPr marL="9935" algn="just"/>
            <a:r>
              <a:rPr lang="el-GR" dirty="0" err="1" smtClean="0">
                <a:latin typeface="Consolas" pitchFamily="49" charset="0"/>
                <a:cs typeface="Consolas" pitchFamily="49" charset="0"/>
              </a:rPr>
              <a:t>element</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random.choice</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a:t>
            </a:r>
          </a:p>
          <a:p>
            <a:pPr algn="just">
              <a:spcBef>
                <a:spcPts val="398"/>
              </a:spcBef>
            </a:pPr>
            <a:endParaRPr lang="el-GR" sz="1600" dirty="0" smtClean="0">
              <a:latin typeface="Arial MT"/>
              <a:cs typeface="Arial MT"/>
            </a:endParaRPr>
          </a:p>
          <a:p>
            <a:pPr marL="9935" algn="just"/>
            <a:r>
              <a:rPr lang="el-GR" sz="1600" u="heavy" dirty="0" smtClean="0">
                <a:uFill>
                  <a:solidFill>
                    <a:srgbClr val="000000"/>
                  </a:solidFill>
                </a:uFill>
              </a:rPr>
              <a:t>Επιλογή πλήθου</a:t>
            </a:r>
            <a:r>
              <a:rPr lang="el-GR" sz="1600" dirty="0" smtClean="0"/>
              <a:t>ς</a:t>
            </a:r>
            <a:r>
              <a:rPr lang="el-GR" sz="1600" u="heavy" dirty="0" smtClean="0">
                <a:uFill>
                  <a:solidFill>
                    <a:srgbClr val="000000"/>
                  </a:solidFill>
                </a:uFill>
              </a:rPr>
              <a:t> τυ</a:t>
            </a:r>
            <a:r>
              <a:rPr lang="el-GR" sz="1600" dirty="0" smtClean="0"/>
              <a:t>χ</a:t>
            </a:r>
            <a:r>
              <a:rPr lang="el-GR" sz="1600" u="heavy" dirty="0" smtClean="0">
                <a:uFill>
                  <a:solidFill>
                    <a:srgbClr val="000000"/>
                  </a:solidFill>
                </a:uFill>
              </a:rPr>
              <a:t>αίων στο</a:t>
            </a:r>
            <a:r>
              <a:rPr lang="el-GR" sz="1600" dirty="0" smtClean="0"/>
              <a:t>ιχ</a:t>
            </a:r>
            <a:r>
              <a:rPr lang="el-GR" sz="1600" u="heavy" dirty="0" smtClean="0">
                <a:uFill>
                  <a:solidFill>
                    <a:srgbClr val="000000"/>
                  </a:solidFill>
                </a:uFill>
              </a:rPr>
              <a:t>είων</a:t>
            </a:r>
            <a:endParaRPr lang="en-US" sz="1600" u="heavy" dirty="0" smtClean="0">
              <a:uFill>
                <a:solidFill>
                  <a:srgbClr val="000000"/>
                </a:solidFill>
              </a:uFill>
            </a:endParaRPr>
          </a:p>
          <a:p>
            <a:pPr marL="9935" algn="just"/>
            <a:r>
              <a:rPr lang="el-GR" sz="1600" u="heavy" dirty="0" smtClean="0">
                <a:uFill>
                  <a:solidFill>
                    <a:srgbClr val="000000"/>
                  </a:solidFill>
                </a:uFill>
              </a:rPr>
              <a:t>Συνάρτηση</a:t>
            </a:r>
            <a:r>
              <a:rPr lang="el-GR" sz="1600" u="heavy" dirty="0" smtClean="0">
                <a:uFill>
                  <a:solidFill>
                    <a:srgbClr val="000000"/>
                  </a:solidFill>
                </a:uFill>
                <a:latin typeface="Arial MT"/>
                <a:cs typeface="Arial MT"/>
              </a:rPr>
              <a:t> </a:t>
            </a:r>
            <a:r>
              <a:rPr lang="el-GR" sz="1600" u="heavy" dirty="0" err="1" smtClean="0">
                <a:uFill>
                  <a:solidFill>
                    <a:srgbClr val="000000"/>
                  </a:solidFill>
                </a:uFill>
                <a:latin typeface="Arial MT"/>
                <a:cs typeface="Arial MT"/>
              </a:rPr>
              <a:t>sample</a:t>
            </a:r>
            <a:r>
              <a:rPr lang="el-GR" sz="1600" dirty="0" smtClean="0">
                <a:latin typeface="Arial MT"/>
                <a:cs typeface="Arial MT"/>
              </a:rPr>
              <a:t>()</a:t>
            </a:r>
            <a:r>
              <a:rPr lang="el-GR" sz="1600" u="sng" dirty="0" smtClean="0">
                <a:latin typeface="Arial MT"/>
                <a:cs typeface="Arial MT"/>
              </a:rPr>
              <a:t> της βιβλιοθήκης </a:t>
            </a:r>
            <a:r>
              <a:rPr lang="en-US" sz="1600" u="sng" dirty="0" smtClean="0">
                <a:latin typeface="Arial MT"/>
                <a:cs typeface="Arial MT"/>
              </a:rPr>
              <a:t>random</a:t>
            </a:r>
            <a:endParaRPr lang="el-GR" sz="1600" dirty="0" smtClean="0">
              <a:latin typeface="Arial MT"/>
              <a:cs typeface="Arial MT"/>
            </a:endParaRPr>
          </a:p>
          <a:p>
            <a:pPr marL="9935" marR="155983" algn="just">
              <a:spcBef>
                <a:spcPts val="293"/>
              </a:spcBef>
            </a:pPr>
            <a:r>
              <a:rPr lang="el-GR" sz="1600" dirty="0" smtClean="0"/>
              <a:t>Δέχεται ως παράμετρο μια λίστα και το πλήθος των στοιχείων που θα επιλεχθούν τυχαία</a:t>
            </a:r>
            <a:r>
              <a:rPr lang="el-GR" sz="1600" dirty="0" smtClean="0">
                <a:latin typeface="Arial MT"/>
                <a:cs typeface="Arial MT"/>
              </a:rPr>
              <a:t>. </a:t>
            </a:r>
            <a:r>
              <a:rPr lang="el-GR" sz="1600" dirty="0" smtClean="0"/>
              <a:t>Επιστρέφει τα τυχαία επιλεγμένα στοιχεία σε μια νέα λίστα</a:t>
            </a:r>
            <a:r>
              <a:rPr lang="el-GR" sz="1600" dirty="0" smtClean="0">
                <a:latin typeface="Arial MT"/>
                <a:cs typeface="Arial MT"/>
              </a:rPr>
              <a:t>.</a:t>
            </a:r>
            <a:endParaRPr lang="en-US" sz="1600" dirty="0" smtClean="0">
              <a:latin typeface="Arial MT"/>
              <a:cs typeface="Arial MT"/>
            </a:endParaRPr>
          </a:p>
          <a:p>
            <a:pPr marL="9935" marR="155983" algn="just">
              <a:spcBef>
                <a:spcPts val="293"/>
              </a:spcBef>
            </a:pPr>
            <a:endParaRPr lang="en-US" sz="1600" dirty="0" smtClean="0">
              <a:latin typeface="Arial MT"/>
              <a:cs typeface="Arial MT"/>
            </a:endParaRPr>
          </a:p>
          <a:p>
            <a:pPr marL="9935" marR="155983" algn="just">
              <a:spcBef>
                <a:spcPts val="293"/>
              </a:spcBef>
            </a:pPr>
            <a:r>
              <a:rPr lang="el-GR" sz="1600" dirty="0" smtClean="0"/>
              <a:t>Παράδειγμα</a:t>
            </a:r>
            <a:r>
              <a:rPr lang="el-GR" sz="1600" dirty="0" smtClean="0">
                <a:latin typeface="Arial MT"/>
                <a:cs typeface="Arial MT"/>
              </a:rPr>
              <a:t>:</a:t>
            </a:r>
          </a:p>
          <a:p>
            <a:pPr marL="9935" algn="just"/>
            <a:r>
              <a:rPr lang="el-GR" dirty="0" err="1" smtClean="0">
                <a:latin typeface="Consolas" pitchFamily="49" charset="0"/>
                <a:cs typeface="Consolas" pitchFamily="49" charset="0"/>
              </a:rPr>
              <a:t>mixed</a:t>
            </a:r>
            <a:r>
              <a:rPr lang="el-GR" dirty="0" smtClean="0">
                <a:latin typeface="Consolas" pitchFamily="49" charset="0"/>
                <a:cs typeface="Consolas" pitchFamily="49" charset="0"/>
              </a:rPr>
              <a:t> = </a:t>
            </a:r>
            <a:r>
              <a:rPr lang="el-GR" dirty="0" err="1" smtClean="0">
                <a:latin typeface="Consolas" pitchFamily="49" charset="0"/>
                <a:cs typeface="Consolas" pitchFamily="49" charset="0"/>
              </a:rPr>
              <a:t>random.sample</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nums</a:t>
            </a:r>
            <a:r>
              <a:rPr lang="el-GR" dirty="0" smtClean="0">
                <a:latin typeface="Consolas" pitchFamily="49" charset="0"/>
                <a:cs typeface="Consolas" pitchFamily="49" charset="0"/>
              </a:rPr>
              <a:t>,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539033"/>
            <a:ext cx="7275562" cy="1819214"/>
          </a:xfrm>
          <a:prstGeom prst="rect">
            <a:avLst/>
          </a:prstGeom>
        </p:spPr>
        <p:txBody>
          <a:bodyPr vert="horz" wrap="square" lIns="0" tIns="33780" rIns="0" bIns="0" rtlCol="0">
            <a:spAutoFit/>
          </a:bodyPr>
          <a:lstStyle/>
          <a:p>
            <a:pPr marL="9935" algn="just">
              <a:spcBef>
                <a:spcPts val="864"/>
              </a:spcBef>
            </a:pPr>
            <a:r>
              <a:rPr lang="el-GR" sz="1600" dirty="0" smtClean="0">
                <a:latin typeface="Microsoft Sans Serif" pitchFamily="34" charset="0"/>
                <a:cs typeface="Microsoft Sans Serif" pitchFamily="34" charset="0"/>
              </a:rPr>
              <a:t>Είναι σωστές οι παρακάτω ονομασίες μεταβλητών;</a:t>
            </a:r>
          </a:p>
          <a:p>
            <a:pPr marL="9935" algn="just">
              <a:spcBef>
                <a:spcPts val="786"/>
              </a:spcBef>
            </a:pPr>
            <a:r>
              <a:rPr lang="el-GR" sz="1600" dirty="0" smtClean="0">
                <a:latin typeface="Microsoft Sans Serif" pitchFamily="34" charset="0"/>
                <a:cs typeface="Microsoft Sans Serif" pitchFamily="34" charset="0"/>
              </a:rPr>
              <a:t>Γράψτε στο τετράδιό </a:t>
            </a:r>
            <a:r>
              <a:rPr lang="el-GR" sz="1600" dirty="0" smtClean="0">
                <a:latin typeface="Microsoft Sans Serif" pitchFamily="34" charset="0"/>
                <a:cs typeface="Microsoft Sans Serif" pitchFamily="34" charset="0"/>
              </a:rPr>
              <a:t>σας </a:t>
            </a:r>
            <a:r>
              <a:rPr lang="el-GR" sz="1600" dirty="0" smtClean="0">
                <a:latin typeface="Microsoft Sans Serif" pitchFamily="34" charset="0"/>
                <a:cs typeface="Microsoft Sans Serif" pitchFamily="34" charset="0"/>
              </a:rPr>
              <a:t>τον αριθμό και δίπλα τη λέξη </a:t>
            </a:r>
            <a:r>
              <a:rPr lang="el-GR" sz="1600" b="1" dirty="0" smtClean="0">
                <a:latin typeface="Microsoft Sans Serif" pitchFamily="34" charset="0"/>
                <a:cs typeface="Microsoft Sans Serif" pitchFamily="34" charset="0"/>
              </a:rPr>
              <a:t>ΣΩΣΤΟ </a:t>
            </a:r>
            <a:r>
              <a:rPr lang="el-GR" sz="1600" dirty="0" smtClean="0">
                <a:latin typeface="Microsoft Sans Serif" pitchFamily="34" charset="0"/>
                <a:cs typeface="Microsoft Sans Serif" pitchFamily="34" charset="0"/>
              </a:rPr>
              <a:t>ή </a:t>
            </a:r>
            <a:r>
              <a:rPr lang="el-GR" sz="1600" b="1" dirty="0" smtClean="0">
                <a:latin typeface="Microsoft Sans Serif" pitchFamily="34" charset="0"/>
                <a:cs typeface="Microsoft Sans Serif" pitchFamily="34" charset="0"/>
              </a:rPr>
              <a:t>ΛΑΘΟΣ</a:t>
            </a:r>
            <a:r>
              <a:rPr lang="el-GR" sz="1600" dirty="0" smtClean="0">
                <a:latin typeface="Microsoft Sans Serif" pitchFamily="34" charset="0"/>
                <a:cs typeface="Microsoft Sans Serif" pitchFamily="34" charset="0"/>
              </a:rPr>
              <a:t>.</a:t>
            </a:r>
          </a:p>
          <a:p>
            <a:pPr marL="9935" algn="just">
              <a:spcBef>
                <a:spcPts val="786"/>
              </a:spcBef>
            </a:pPr>
            <a:r>
              <a:rPr lang="el-GR" sz="1600" dirty="0" smtClean="0">
                <a:latin typeface="Microsoft Sans Serif" pitchFamily="34" charset="0"/>
                <a:cs typeface="Microsoft Sans Serif" pitchFamily="34" charset="0"/>
              </a:rPr>
              <a:t>Για όσες δεν είστε σίγουροι δοκιμάστε τις στο περιβάλλον της </a:t>
            </a:r>
            <a:r>
              <a:rPr lang="en-US" sz="1600" dirty="0"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a:t>
            </a:r>
          </a:p>
          <a:p>
            <a:pPr marL="9935" algn="just">
              <a:spcBef>
                <a:spcPts val="786"/>
              </a:spcBef>
            </a:pPr>
            <a:r>
              <a:rPr lang="el-GR" sz="1600" dirty="0" smtClean="0">
                <a:latin typeface="Microsoft Sans Serif" pitchFamily="34" charset="0"/>
                <a:cs typeface="Microsoft Sans Serif" pitchFamily="34" charset="0"/>
              </a:rPr>
              <a:t>βάλτε μια τιμή (</a:t>
            </a:r>
            <a:r>
              <a:rPr lang="el-GR" sz="1600" dirty="0" err="1" smtClean="0">
                <a:latin typeface="Microsoft Sans Serif" pitchFamily="34" charset="0"/>
                <a:cs typeface="Microsoft Sans Serif" pitchFamily="34" charset="0"/>
              </a:rPr>
              <a:t>π.χ</a:t>
            </a:r>
            <a:r>
              <a:rPr lang="el-GR" sz="1600" dirty="0" smtClean="0">
                <a:latin typeface="Microsoft Sans Serif" pitchFamily="34" charset="0"/>
                <a:cs typeface="Microsoft Sans Serif" pitchFamily="34" charset="0"/>
              </a:rPr>
              <a:t> </a:t>
            </a:r>
            <a:r>
              <a:rPr lang="el-GR" sz="1600" dirty="0" err="1" smtClean="0">
                <a:latin typeface="Microsoft Sans Serif" pitchFamily="34" charset="0"/>
                <a:cs typeface="Microsoft Sans Serif" pitchFamily="34" charset="0"/>
              </a:rPr>
              <a:t>kostos</a:t>
            </a:r>
            <a:r>
              <a:rPr lang="el-GR" sz="1600" dirty="0" smtClean="0">
                <a:latin typeface="Microsoft Sans Serif" pitchFamily="34" charset="0"/>
                <a:cs typeface="Microsoft Sans Serif" pitchFamily="34" charset="0"/>
              </a:rPr>
              <a:t>$ = 100) και μετά τρέξτε το πρόγραμμα για να δείτε αν εμφανίζεται λάθος. Σε περίπτωση λάθους προσπαθήστε να απαντήσετε γιατί είναι λάθος.</a:t>
            </a:r>
          </a:p>
        </p:txBody>
      </p:sp>
      <p:sp>
        <p:nvSpPr>
          <p:cNvPr id="4" name="3 - Τίτλος"/>
          <p:cNvSpPr>
            <a:spLocks noGrp="1"/>
          </p:cNvSpPr>
          <p:nvPr>
            <p:ph type="title"/>
          </p:nvPr>
        </p:nvSpPr>
        <p:spPr>
          <a:xfrm>
            <a:off x="1315943" y="289106"/>
            <a:ext cx="6512114" cy="307777"/>
          </a:xfrm>
        </p:spPr>
        <p:txBody>
          <a:bodyPr/>
          <a:lstStyle/>
          <a:p>
            <a:pPr algn="ctr"/>
            <a:r>
              <a:rPr lang="el-GR" sz="2000" dirty="0" smtClean="0">
                <a:latin typeface="Microsoft Sans Serif" pitchFamily="34" charset="0"/>
                <a:cs typeface="Microsoft Sans Serif" pitchFamily="34" charset="0"/>
              </a:rPr>
              <a:t>Άσκηση </a:t>
            </a:r>
            <a:r>
              <a:rPr lang="el-GR" sz="2000" spc="-39" dirty="0" smtClean="0">
                <a:latin typeface="Microsoft Sans Serif" pitchFamily="34" charset="0"/>
                <a:cs typeface="Microsoft Sans Serif" pitchFamily="34" charset="0"/>
              </a:rPr>
              <a:t>1</a:t>
            </a:r>
            <a:endParaRPr lang="el-GR" sz="2000" dirty="0">
              <a:latin typeface="Microsoft Sans Serif" pitchFamily="34" charset="0"/>
              <a:cs typeface="Microsoft Sans Serif"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386427"/>
            <a:ext cx="7275562" cy="2370647"/>
          </a:xfrm>
          <a:prstGeom prst="rect">
            <a:avLst/>
          </a:prstGeom>
        </p:spPr>
        <p:txBody>
          <a:bodyPr vert="horz" wrap="square" lIns="0" tIns="33780" rIns="0" bIns="0" rtlCol="0">
            <a:spAutoFit/>
          </a:bodyPr>
          <a:lstStyle/>
          <a:p>
            <a:pPr marL="9935" algn="just">
              <a:spcBef>
                <a:spcPts val="1138"/>
              </a:spcBef>
            </a:pPr>
            <a:r>
              <a:rPr lang="el-GR" sz="1600" b="1" dirty="0" smtClean="0">
                <a:latin typeface="Microsoft Sans Serif" pitchFamily="34" charset="0"/>
                <a:cs typeface="Microsoft Sans Serif" pitchFamily="34" charset="0"/>
              </a:rPr>
              <a:t>Εμφάνιση στοιχείων λίστας</a:t>
            </a:r>
            <a:endParaRPr lang="el-GR" sz="1600" b="1" dirty="0" smtClean="0">
              <a:latin typeface="Microsoft Sans Serif" pitchFamily="34" charset="0"/>
              <a:cs typeface="Microsoft Sans Serif" pitchFamily="34" charset="0"/>
            </a:endParaRPr>
          </a:p>
          <a:p>
            <a:pPr marL="9935" algn="just">
              <a:spcBef>
                <a:spcPts val="1111"/>
              </a:spcBef>
            </a:pPr>
            <a:r>
              <a:rPr lang="el-GR" sz="1600" dirty="0" smtClean="0">
                <a:latin typeface="Microsoft Sans Serif" pitchFamily="34" charset="0"/>
                <a:cs typeface="Microsoft Sans Serif" pitchFamily="34" charset="0"/>
              </a:rPr>
              <a:t>Να γράψετε πρόγραμμα που να εμφανίζει όλα τα στοιχεία μια λίστας από το πρώτο μέχρι και το τελευταίο και κατόπιν αντίστροφα.</a:t>
            </a:r>
          </a:p>
          <a:p>
            <a:pPr marL="9935" algn="just">
              <a:spcBef>
                <a:spcPts val="1111"/>
              </a:spcBef>
            </a:pPr>
            <a:r>
              <a:rPr lang="el-GR" sz="1600" dirty="0" smtClean="0">
                <a:latin typeface="Microsoft Sans Serif" pitchFamily="34" charset="0"/>
                <a:cs typeface="Microsoft Sans Serif" pitchFamily="34" charset="0"/>
              </a:rPr>
              <a:t>Παράδειγμα εκτέλεσης :</a:t>
            </a:r>
          </a:p>
          <a:p>
            <a:pPr marL="9935" algn="just">
              <a:spcBef>
                <a:spcPts val="1111"/>
              </a:spcBef>
            </a:pPr>
            <a:r>
              <a:rPr lang="el-GR" sz="1400" dirty="0" smtClean="0">
                <a:latin typeface="Consolas" pitchFamily="49" charset="0"/>
                <a:cs typeface="Consolas" pitchFamily="49" charset="0"/>
              </a:rPr>
              <a:t>L=[“</a:t>
            </a:r>
            <a:r>
              <a:rPr lang="el-GR" sz="1400" dirty="0" err="1" smtClean="0">
                <a:latin typeface="Consolas" pitchFamily="49" charset="0"/>
                <a:cs typeface="Consolas" pitchFamily="49" charset="0"/>
              </a:rPr>
              <a:t>anna</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kostas</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efi</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panagiotis</a:t>
            </a:r>
            <a:r>
              <a:rPr lang="el-GR" sz="1400" dirty="0" smtClean="0">
                <a:latin typeface="Consolas" pitchFamily="49" charset="0"/>
                <a:cs typeface="Consolas" pitchFamily="49" charset="0"/>
              </a:rPr>
              <a:t>”]</a:t>
            </a:r>
          </a:p>
          <a:p>
            <a:pPr marL="9935" algn="just">
              <a:spcBef>
                <a:spcPts val="1111"/>
              </a:spcBef>
            </a:pPr>
            <a:r>
              <a:rPr lang="el-GR" sz="1400" dirty="0" err="1" smtClean="0">
                <a:latin typeface="Consolas" pitchFamily="49" charset="0"/>
                <a:cs typeface="Consolas" pitchFamily="49" charset="0"/>
              </a:rPr>
              <a:t>anna</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kostas</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efi</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panagiotis</a:t>
            </a:r>
            <a:endParaRPr lang="el-GR" sz="1400" dirty="0" smtClean="0">
              <a:latin typeface="Consolas" pitchFamily="49" charset="0"/>
              <a:cs typeface="Consolas" pitchFamily="49" charset="0"/>
            </a:endParaRPr>
          </a:p>
          <a:p>
            <a:pPr marL="9935" algn="just">
              <a:spcBef>
                <a:spcPts val="1111"/>
              </a:spcBef>
            </a:pPr>
            <a:r>
              <a:rPr lang="el-GR" sz="1400" dirty="0" err="1" smtClean="0">
                <a:latin typeface="Consolas" pitchFamily="49" charset="0"/>
                <a:cs typeface="Consolas" pitchFamily="49" charset="0"/>
              </a:rPr>
              <a:t>panagiotis</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efi</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kostas</a:t>
            </a:r>
            <a:r>
              <a:rPr lang="el-GR" sz="1400" dirty="0" smtClean="0">
                <a:latin typeface="Consolas" pitchFamily="49" charset="0"/>
                <a:cs typeface="Consolas" pitchFamily="49" charset="0"/>
              </a:rPr>
              <a:t> </a:t>
            </a:r>
            <a:r>
              <a:rPr lang="el-GR" sz="1400" dirty="0" err="1" smtClean="0">
                <a:latin typeface="Consolas" pitchFamily="49" charset="0"/>
                <a:cs typeface="Consolas" pitchFamily="49" charset="0"/>
              </a:rPr>
              <a:t>anna</a:t>
            </a:r>
            <a:endParaRPr lang="el-GR" sz="1400" dirty="0" smtClean="0">
              <a:latin typeface="Consolas" pitchFamily="49" charset="0"/>
              <a:cs typeface="Consolas" pitchFamily="49"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l-GR" sz="2000" dirty="0" smtClean="0">
                <a:latin typeface="Microsoft Sans Serif" pitchFamily="34" charset="0"/>
                <a:cs typeface="Microsoft Sans Serif" pitchFamily="34" charset="0"/>
              </a:rPr>
              <a:t>21</a:t>
            </a:r>
            <a:endParaRPr lang="el-GR" sz="2000" dirty="0">
              <a:latin typeface="Microsoft Sans Serif" pitchFamily="34" charset="0"/>
              <a:cs typeface="Microsoft Sans Serif"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963234"/>
            <a:ext cx="7275562" cy="3463254"/>
          </a:xfrm>
          <a:prstGeom prst="rect">
            <a:avLst/>
          </a:prstGeom>
        </p:spPr>
        <p:txBody>
          <a:bodyPr vert="horz" wrap="square" lIns="0" tIns="33780" rIns="0" bIns="0" rtlCol="0">
            <a:spAutoFit/>
          </a:bodyPr>
          <a:lstStyle/>
          <a:p>
            <a:pPr marL="9935" algn="just">
              <a:spcBef>
                <a:spcPts val="1138"/>
              </a:spcBef>
            </a:pPr>
            <a:r>
              <a:rPr lang="el-GR" sz="1600" b="1" dirty="0" smtClean="0">
                <a:latin typeface="Microsoft Sans Serif" pitchFamily="34" charset="0"/>
                <a:cs typeface="Microsoft Sans Serif" pitchFamily="34" charset="0"/>
              </a:rPr>
              <a:t>Πρόγραμμα - Λεξικό</a:t>
            </a:r>
          </a:p>
          <a:p>
            <a:pPr marL="9935" algn="just">
              <a:spcBef>
                <a:spcPts val="1111"/>
              </a:spcBef>
            </a:pPr>
            <a:r>
              <a:rPr lang="el-GR" sz="1600" dirty="0" smtClean="0">
                <a:latin typeface="Microsoft Sans Serif" pitchFamily="34" charset="0"/>
                <a:cs typeface="Microsoft Sans Serif" pitchFamily="34" charset="0"/>
              </a:rPr>
              <a:t>α) να βάλετε στην λίστα WORDS_ENG </a:t>
            </a:r>
            <a:r>
              <a:rPr lang="en-US" sz="1600" dirty="0" smtClean="0">
                <a:latin typeface="Microsoft Sans Serif" pitchFamily="34" charset="0"/>
                <a:cs typeface="Microsoft Sans Serif" pitchFamily="34" charset="0"/>
              </a:rPr>
              <a:t>20</a:t>
            </a:r>
            <a:r>
              <a:rPr lang="el-GR" sz="1600" dirty="0" smtClean="0">
                <a:latin typeface="Microsoft Sans Serif" pitchFamily="34" charset="0"/>
                <a:cs typeface="Microsoft Sans Serif" pitchFamily="34" charset="0"/>
              </a:rPr>
              <a:t> αγγλικές λέξεις και στην λίστα WORDS_GR τις </a:t>
            </a:r>
            <a:r>
              <a:rPr lang="en-US" sz="1600" dirty="0" smtClean="0">
                <a:latin typeface="Microsoft Sans Serif" pitchFamily="34" charset="0"/>
                <a:cs typeface="Microsoft Sans Serif" pitchFamily="34" charset="0"/>
              </a:rPr>
              <a:t>2</a:t>
            </a:r>
            <a:r>
              <a:rPr lang="el-GR" sz="1600" dirty="0" smtClean="0">
                <a:latin typeface="Microsoft Sans Serif" pitchFamily="34" charset="0"/>
                <a:cs typeface="Microsoft Sans Serif" pitchFamily="34" charset="0"/>
              </a:rPr>
              <a:t>0 ελληνικές λέξεις που αντιστοιχούν. (όλες με κεφαλαία)</a:t>
            </a:r>
          </a:p>
          <a:p>
            <a:pPr marL="9935" marR="59114" algn="just">
              <a:spcBef>
                <a:spcPts val="1193"/>
              </a:spcBef>
            </a:pPr>
            <a:r>
              <a:rPr lang="el-GR" sz="1600" dirty="0" smtClean="0">
                <a:latin typeface="Microsoft Sans Serif" pitchFamily="34" charset="0"/>
                <a:cs typeface="Microsoft Sans Serif" pitchFamily="34" charset="0"/>
              </a:rPr>
              <a:t>β) το πρόγραμμα θα εμφανίζει μια τυχαία αγγλική λέξη και θα ζητά από τον χρήστη να πληκτρολογήσει την μετάφρασή της στα ελληνικά.</a:t>
            </a:r>
          </a:p>
          <a:p>
            <a:pPr algn="just">
              <a:spcBef>
                <a:spcPts val="192"/>
              </a:spcBef>
            </a:pPr>
            <a:endParaRPr lang="el-GR" sz="1600" dirty="0" smtClean="0">
              <a:latin typeface="Microsoft Sans Serif" pitchFamily="34" charset="0"/>
              <a:cs typeface="Microsoft Sans Serif" pitchFamily="34" charset="0"/>
            </a:endParaRPr>
          </a:p>
          <a:p>
            <a:pPr marL="9935" algn="just"/>
            <a:r>
              <a:rPr lang="el-GR" sz="1600" dirty="0" smtClean="0">
                <a:latin typeface="Microsoft Sans Serif" pitchFamily="34" charset="0"/>
                <a:cs typeface="Microsoft Sans Serif" pitchFamily="34" charset="0"/>
              </a:rPr>
              <a:t>Παράδειγμα:</a:t>
            </a:r>
          </a:p>
          <a:p>
            <a:pPr marL="9935" algn="just"/>
            <a:r>
              <a:rPr lang="el-GR" sz="1600" dirty="0" smtClean="0">
                <a:latin typeface="Microsoft Sans Serif" pitchFamily="34" charset="0"/>
                <a:cs typeface="Microsoft Sans Serif" pitchFamily="34" charset="0"/>
              </a:rPr>
              <a:t>αν διαβάσει την λέξη «SUMMER» θα πρέπει να πληκτρολογηθεί η λέξη «ΚΑΛΟΚΑΙΡΙ».</a:t>
            </a:r>
          </a:p>
          <a:p>
            <a:pPr marL="9935" algn="just">
              <a:spcBef>
                <a:spcPts val="1138"/>
              </a:spcBef>
            </a:pPr>
            <a:r>
              <a:rPr lang="el-GR" sz="1600" dirty="0" smtClean="0">
                <a:latin typeface="Microsoft Sans Serif" pitchFamily="34" charset="0"/>
                <a:cs typeface="Microsoft Sans Serif" pitchFamily="34" charset="0"/>
              </a:rPr>
              <a:t>Το πρόγραμμα θα τερματίζεται αν δοθεί ως λέξη το</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a:t>
            </a:r>
            <a:r>
              <a:rPr lang="en-US" sz="1600" dirty="0" smtClean="0">
                <a:latin typeface="Microsoft Sans Serif" pitchFamily="34" charset="0"/>
                <a:cs typeface="Microsoft Sans Serif" pitchFamily="34" charset="0"/>
              </a:rPr>
              <a:t>”.</a:t>
            </a:r>
            <a:endParaRPr lang="el-GR" sz="1600" dirty="0" smtClean="0">
              <a:latin typeface="Microsoft Sans Serif" pitchFamily="34" charset="0"/>
              <a:cs typeface="Microsoft Sans Serif" pitchFamily="34" charset="0"/>
            </a:endParaRPr>
          </a:p>
          <a:p>
            <a:pPr marL="9935" algn="just">
              <a:spcBef>
                <a:spcPts val="78"/>
              </a:spcBef>
            </a:pPr>
            <a:r>
              <a:rPr lang="el-GR" sz="1600" dirty="0" smtClean="0">
                <a:latin typeface="Microsoft Sans Serif" pitchFamily="34" charset="0"/>
                <a:cs typeface="Microsoft Sans Serif" pitchFamily="34" charset="0"/>
              </a:rPr>
              <a:t>Στο τέλος θα εμφανίζει πόσες λέξεις «παίξατε», πόσες βρήκατε σωστά και πόσες λάθος.</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2</a:t>
            </a:r>
            <a:r>
              <a:rPr lang="en-US" sz="2000" dirty="0" smtClean="0">
                <a:latin typeface="Microsoft Sans Serif" pitchFamily="34" charset="0"/>
                <a:cs typeface="Microsoft Sans Serif" pitchFamily="34" charset="0"/>
              </a:rPr>
              <a:t>2</a:t>
            </a:r>
            <a:endParaRPr lang="el-GR" sz="2000" dirty="0">
              <a:latin typeface="Microsoft Sans Serif" pitchFamily="34" charset="0"/>
              <a:cs typeface="Microsoft Sans Serif"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Συναρτήσεις (</a:t>
            </a:r>
            <a:r>
              <a:rPr lang="en-US" sz="2000" dirty="0" smtClean="0"/>
              <a:t>Functions)</a:t>
            </a:r>
            <a:endParaRPr lang="el-GR" sz="2000" dirty="0">
              <a:latin typeface="Arial MT"/>
              <a:cs typeface="Arial MT"/>
            </a:endParaRPr>
          </a:p>
        </p:txBody>
      </p:sp>
      <p:sp>
        <p:nvSpPr>
          <p:cNvPr id="3" name="2 - Θέση κειμένου"/>
          <p:cNvSpPr>
            <a:spLocks noGrp="1"/>
          </p:cNvSpPr>
          <p:nvPr>
            <p:ph type="body" idx="1"/>
          </p:nvPr>
        </p:nvSpPr>
        <p:spPr>
          <a:xfrm>
            <a:off x="730869" y="895350"/>
            <a:ext cx="7682263" cy="2954655"/>
          </a:xfrm>
        </p:spPr>
        <p:txBody>
          <a:bodyPr/>
          <a:lstStyle/>
          <a:p>
            <a:pPr marL="9935" algn="just"/>
            <a:r>
              <a:rPr lang="el-GR" sz="1600" dirty="0" smtClean="0">
                <a:uFill>
                  <a:solidFill>
                    <a:srgbClr val="000000"/>
                  </a:solidFill>
                </a:uFill>
              </a:rPr>
              <a:t>Οι συναρτήσεις είναι κομμάτια κώδικα που γράφονται μία φορά και χρησιμοποιούνται πολλές.</a:t>
            </a:r>
          </a:p>
          <a:p>
            <a:pPr marL="9935" algn="just"/>
            <a:r>
              <a:rPr lang="el-GR" sz="1600" dirty="0" smtClean="0">
                <a:uFill>
                  <a:solidFill>
                    <a:srgbClr val="000000"/>
                  </a:solidFill>
                </a:uFill>
              </a:rPr>
              <a:t>Μας επιτρέπουν να δίνουμε ένα όνομα σε ένα σύνολο εντολών και να το εκτελούμε καλώντας το όνομά τους, οπουδήποτε στο πρόγραμμα και όσες φορές θέλουμε. Αυτή η διαδικασία ονομάζεται κλήση (</a:t>
            </a:r>
            <a:r>
              <a:rPr lang="el-GR" sz="1600" dirty="0" err="1" smtClean="0">
                <a:uFill>
                  <a:solidFill>
                    <a:srgbClr val="000000"/>
                  </a:solidFill>
                </a:uFill>
              </a:rPr>
              <a:t>call</a:t>
            </a:r>
            <a:r>
              <a:rPr lang="el-GR" sz="1600" dirty="0" smtClean="0">
                <a:uFill>
                  <a:solidFill>
                    <a:srgbClr val="000000"/>
                  </a:solidFill>
                </a:uFill>
              </a:rPr>
              <a:t>) της συνάρτησης.</a:t>
            </a:r>
          </a:p>
          <a:p>
            <a:pPr marL="9935" algn="just"/>
            <a:r>
              <a:rPr lang="el-GR" sz="1600" dirty="0" smtClean="0">
                <a:uFill>
                  <a:solidFill>
                    <a:srgbClr val="000000"/>
                  </a:solidFill>
                </a:uFill>
              </a:rPr>
              <a:t>Η </a:t>
            </a:r>
            <a:r>
              <a:rPr lang="en-US" sz="1600" dirty="0" smtClean="0">
                <a:uFill>
                  <a:solidFill>
                    <a:srgbClr val="000000"/>
                  </a:solidFill>
                </a:uFill>
              </a:rPr>
              <a:t>P</a:t>
            </a:r>
            <a:r>
              <a:rPr lang="el-GR" sz="1600" dirty="0" err="1" smtClean="0">
                <a:uFill>
                  <a:solidFill>
                    <a:srgbClr val="000000"/>
                  </a:solidFill>
                </a:uFill>
              </a:rPr>
              <a:t>ython</a:t>
            </a:r>
            <a:r>
              <a:rPr lang="el-GR" sz="1600" dirty="0" smtClean="0">
                <a:uFill>
                  <a:solidFill>
                    <a:srgbClr val="000000"/>
                  </a:solidFill>
                </a:uFill>
              </a:rPr>
              <a:t> </a:t>
            </a:r>
            <a:r>
              <a:rPr lang="el-GR" sz="1600" dirty="0" smtClean="0">
                <a:uFill>
                  <a:solidFill>
                    <a:srgbClr val="000000"/>
                  </a:solidFill>
                </a:uFill>
              </a:rPr>
              <a:t>έχει αρκετές ενσωματωμένες συναρτήσεις, όπως οι </a:t>
            </a:r>
            <a:r>
              <a:rPr lang="el-GR" sz="1600" dirty="0" err="1" smtClean="0">
                <a:uFill>
                  <a:solidFill>
                    <a:srgbClr val="000000"/>
                  </a:solidFill>
                </a:uFill>
              </a:rPr>
              <a:t>int</a:t>
            </a:r>
            <a:r>
              <a:rPr lang="el-GR" sz="1600" dirty="0" smtClean="0">
                <a:uFill>
                  <a:solidFill>
                    <a:srgbClr val="000000"/>
                  </a:solidFill>
                </a:uFill>
              </a:rPr>
              <a:t>, </a:t>
            </a:r>
            <a:r>
              <a:rPr lang="el-GR" sz="1600" dirty="0" err="1" smtClean="0">
                <a:uFill>
                  <a:solidFill>
                    <a:srgbClr val="000000"/>
                  </a:solidFill>
                </a:uFill>
              </a:rPr>
              <a:t>range</a:t>
            </a:r>
            <a:r>
              <a:rPr lang="el-GR" sz="1600" dirty="0" smtClean="0">
                <a:uFill>
                  <a:solidFill>
                    <a:srgbClr val="000000"/>
                  </a:solidFill>
                </a:uFill>
              </a:rPr>
              <a:t>, </a:t>
            </a:r>
            <a:r>
              <a:rPr lang="el-GR" sz="1600" dirty="0" err="1" smtClean="0">
                <a:uFill>
                  <a:solidFill>
                    <a:srgbClr val="000000"/>
                  </a:solidFill>
                </a:uFill>
              </a:rPr>
              <a:t>len</a:t>
            </a:r>
            <a:r>
              <a:rPr lang="el-GR" sz="1600" dirty="0" smtClean="0">
                <a:uFill>
                  <a:solidFill>
                    <a:srgbClr val="000000"/>
                  </a:solidFill>
                </a:uFill>
              </a:rPr>
              <a:t> και άλλες</a:t>
            </a:r>
          </a:p>
          <a:p>
            <a:pPr marL="9935" algn="just"/>
            <a:endParaRPr lang="el-GR" sz="1600" dirty="0" smtClean="0">
              <a:latin typeface="Microsoft Sans Serif" pitchFamily="34" charset="0"/>
              <a:cs typeface="Microsoft Sans Serif" pitchFamily="34" charset="0"/>
            </a:endParaRPr>
          </a:p>
          <a:p>
            <a:pPr marL="9935" algn="just"/>
            <a:r>
              <a:rPr lang="el-GR" sz="1600" dirty="0" smtClean="0">
                <a:latin typeface="Microsoft Sans Serif" pitchFamily="34" charset="0"/>
                <a:cs typeface="Microsoft Sans Serif" pitchFamily="34" charset="0"/>
              </a:rPr>
              <a:t>Ορίζουμε μια </a:t>
            </a:r>
            <a:r>
              <a:rPr lang="el-GR" sz="1600" dirty="0" smtClean="0">
                <a:uFill>
                  <a:solidFill>
                    <a:srgbClr val="000000"/>
                  </a:solidFill>
                </a:uFill>
              </a:rPr>
              <a:t>συνάρτηση </a:t>
            </a:r>
            <a:r>
              <a:rPr lang="el-GR" sz="1600" dirty="0" smtClean="0">
                <a:latin typeface="Microsoft Sans Serif" pitchFamily="34" charset="0"/>
                <a:cs typeface="Microsoft Sans Serif" pitchFamily="34" charset="0"/>
              </a:rPr>
              <a:t>χρησιμοποιώντας τη λέξη </a:t>
            </a:r>
            <a:r>
              <a:rPr lang="el-GR" sz="1600" dirty="0" err="1" smtClean="0">
                <a:latin typeface="Microsoft Sans Serif" pitchFamily="34" charset="0"/>
                <a:cs typeface="Microsoft Sans Serif" pitchFamily="34" charset="0"/>
              </a:rPr>
              <a:t>def</a:t>
            </a:r>
            <a:r>
              <a:rPr lang="el-GR" sz="1600" dirty="0" smtClean="0">
                <a:latin typeface="Microsoft Sans Serif" pitchFamily="34" charset="0"/>
                <a:cs typeface="Microsoft Sans Serif" pitchFamily="34" charset="0"/>
              </a:rPr>
              <a:t>, από το </a:t>
            </a:r>
            <a:r>
              <a:rPr lang="el-GR" sz="1600" dirty="0" err="1" smtClean="0">
                <a:latin typeface="Microsoft Sans Serif" pitchFamily="34" charset="0"/>
                <a:cs typeface="Microsoft Sans Serif" pitchFamily="34" charset="0"/>
              </a:rPr>
              <a:t>deﬁne</a:t>
            </a:r>
            <a:r>
              <a:rPr lang="el-GR" sz="1600" dirty="0" smtClean="0">
                <a:latin typeface="Microsoft Sans Serif" pitchFamily="34" charset="0"/>
                <a:cs typeface="Microsoft Sans Serif" pitchFamily="34" charset="0"/>
              </a:rPr>
              <a:t> που σημαίνει ορίζω. Στη συνέχεια ακολουθεί ένα όνομα της συνάρτησης. Μετά προσθέτουμε ένα</a:t>
            </a:r>
          </a:p>
          <a:p>
            <a:pPr marL="9935" algn="just"/>
            <a:r>
              <a:rPr lang="el-GR" sz="1600" dirty="0" smtClean="0">
                <a:latin typeface="Microsoft Sans Serif" pitchFamily="34" charset="0"/>
                <a:cs typeface="Microsoft Sans Serif" pitchFamily="34" charset="0"/>
              </a:rPr>
              <a:t>ζευγάρι παρενθέσεων που μπορούν να περικλείουν μερικά ονόματα μεταβλητών και η γραμμή τελειώνει με άνω-κάτω τελεία (:).</a:t>
            </a:r>
          </a:p>
        </p:txBody>
      </p:sp>
      <p:pic>
        <p:nvPicPr>
          <p:cNvPr id="4" name="object 3"/>
          <p:cNvPicPr>
            <a:picLocks noChangeAspect="1"/>
          </p:cNvPicPr>
          <p:nvPr/>
        </p:nvPicPr>
        <p:blipFill>
          <a:blip r:embed="rId2" cstate="print"/>
          <a:stretch>
            <a:fillRect/>
          </a:stretch>
        </p:blipFill>
        <p:spPr>
          <a:xfrm>
            <a:off x="2895600" y="4095750"/>
            <a:ext cx="3352800" cy="6858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Συναρτήσεις (</a:t>
            </a:r>
            <a:r>
              <a:rPr lang="en-US" sz="2000" dirty="0" smtClean="0"/>
              <a:t>Functions)</a:t>
            </a:r>
            <a:endParaRPr lang="el-GR" sz="2000" dirty="0">
              <a:latin typeface="Arial MT"/>
              <a:cs typeface="Arial MT"/>
            </a:endParaRPr>
          </a:p>
        </p:txBody>
      </p:sp>
      <p:sp>
        <p:nvSpPr>
          <p:cNvPr id="3" name="2 - Θέση κειμένου"/>
          <p:cNvSpPr>
            <a:spLocks noGrp="1"/>
          </p:cNvSpPr>
          <p:nvPr>
            <p:ph type="body" idx="1"/>
          </p:nvPr>
        </p:nvSpPr>
        <p:spPr>
          <a:xfrm>
            <a:off x="730869" y="1162596"/>
            <a:ext cx="7682263" cy="1256754"/>
          </a:xfrm>
        </p:spPr>
        <p:txBody>
          <a:bodyPr/>
          <a:lstStyle/>
          <a:p>
            <a:pPr marL="9935" algn="just">
              <a:spcBef>
                <a:spcPts val="78"/>
              </a:spcBef>
            </a:pPr>
            <a:r>
              <a:rPr lang="el-GR" sz="1600" dirty="0" smtClean="0">
                <a:latin typeface="Microsoft Sans Serif" pitchFamily="34" charset="0"/>
                <a:cs typeface="Microsoft Sans Serif" pitchFamily="34" charset="0"/>
              </a:rPr>
              <a:t>Οι αγκύλες [ ] σημαίνουν, πως, ότι περικλείεται μέσα σε αυτές, είναι προαιρετικό. Η λίστα των παραμέτρων μπορεί να είναι κενή. Μια συνάρτηση δεν είναι υποχρεωτικό να επιστρέφει κάποια τιμή.</a:t>
            </a:r>
          </a:p>
          <a:p>
            <a:pPr marL="9935" algn="just">
              <a:spcBef>
                <a:spcPts val="78"/>
              </a:spcBef>
            </a:pPr>
            <a:endParaRPr lang="el-GR" sz="1600" dirty="0" smtClean="0">
              <a:latin typeface="Microsoft Sans Serif" pitchFamily="34" charset="0"/>
              <a:cs typeface="Microsoft Sans Serif" pitchFamily="34" charset="0"/>
            </a:endParaRPr>
          </a:p>
          <a:p>
            <a:pPr marL="9935" algn="ctr">
              <a:spcBef>
                <a:spcPts val="78"/>
              </a:spcBef>
            </a:pPr>
            <a:r>
              <a:rPr lang="el-GR" sz="1600" dirty="0" smtClean="0">
                <a:latin typeface="Microsoft Sans Serif" pitchFamily="34" charset="0"/>
                <a:cs typeface="Microsoft Sans Serif" pitchFamily="34" charset="0"/>
              </a:rPr>
              <a:t>Παραδείγματα:</a:t>
            </a:r>
            <a:endParaRPr lang="el-GR" sz="1600" dirty="0">
              <a:latin typeface="Microsoft Sans Serif" pitchFamily="34" charset="0"/>
              <a:cs typeface="Microsoft Sans Serif" pitchFamily="34" charset="0"/>
            </a:endParaRPr>
          </a:p>
        </p:txBody>
      </p:sp>
      <p:pic>
        <p:nvPicPr>
          <p:cNvPr id="5" name="object 3"/>
          <p:cNvPicPr>
            <a:picLocks noChangeAspect="1"/>
          </p:cNvPicPr>
          <p:nvPr/>
        </p:nvPicPr>
        <p:blipFill>
          <a:blip r:embed="rId2" cstate="print"/>
          <a:stretch>
            <a:fillRect/>
          </a:stretch>
        </p:blipFill>
        <p:spPr>
          <a:xfrm>
            <a:off x="2867025" y="2800350"/>
            <a:ext cx="3409950" cy="12477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Συναρτήσεις (</a:t>
            </a:r>
            <a:r>
              <a:rPr lang="en-US" sz="2000" dirty="0" smtClean="0"/>
              <a:t>Functions)</a:t>
            </a:r>
            <a:endParaRPr lang="el-GR" sz="2000" dirty="0">
              <a:latin typeface="Arial MT"/>
              <a:cs typeface="Arial MT"/>
            </a:endParaRPr>
          </a:p>
        </p:txBody>
      </p:sp>
      <p:sp>
        <p:nvSpPr>
          <p:cNvPr id="3" name="2 - Θέση κειμένου"/>
          <p:cNvSpPr>
            <a:spLocks noGrp="1"/>
          </p:cNvSpPr>
          <p:nvPr>
            <p:ph type="body" idx="1"/>
          </p:nvPr>
        </p:nvSpPr>
        <p:spPr>
          <a:xfrm>
            <a:off x="730869" y="1023020"/>
            <a:ext cx="7682263" cy="1243930"/>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συνδυάσουμε την κλήση συναρτήσεων, το αποτέλεσμα μιας συνάρτησης μπορεί να αποτελέσει τα δεδομένα εισόδου μιας άλλης.</a:t>
            </a:r>
          </a:p>
          <a:p>
            <a:pPr marL="9935" algn="just">
              <a:spcBef>
                <a:spcPts val="78"/>
              </a:spcBef>
            </a:pPr>
            <a:r>
              <a:rPr lang="el-GR" sz="1600" dirty="0" smtClean="0">
                <a:latin typeface="Microsoft Sans Serif" pitchFamily="34" charset="0"/>
                <a:cs typeface="Microsoft Sans Serif" pitchFamily="34" charset="0"/>
              </a:rPr>
              <a:t>Παρατηρούμε ότι έχουμε ορίσει μία συνάρτηση, η οποία δέχεται όλους τους τύπους των ορισμάτων και η </a:t>
            </a:r>
            <a:r>
              <a:rPr lang="el-GR" sz="1600" b="1" dirty="0" smtClean="0">
                <a:latin typeface="Microsoft Sans Serif" pitchFamily="34" charset="0"/>
                <a:cs typeface="Microsoft Sans Serif" pitchFamily="34" charset="0"/>
              </a:rPr>
              <a:t>λειτουργία της αλλάζει δυναμικά, ανάλογα </a:t>
            </a:r>
            <a:r>
              <a:rPr lang="el-GR" sz="1600" dirty="0" smtClean="0">
                <a:latin typeface="Microsoft Sans Serif" pitchFamily="34" charset="0"/>
                <a:cs typeface="Microsoft Sans Serif" pitchFamily="34" charset="0"/>
              </a:rPr>
              <a:t>με τα ορίσματα, αν δοθούν αριθμοί τους προσθέτει, ενώ αν δοθούν αλφαριθμητικά, τα συνενώνει.</a:t>
            </a:r>
            <a:endParaRPr lang="el-GR" sz="1600" dirty="0">
              <a:latin typeface="Microsoft Sans Serif" pitchFamily="34" charset="0"/>
              <a:cs typeface="Microsoft Sans Serif" pitchFamily="34" charset="0"/>
            </a:endParaRPr>
          </a:p>
        </p:txBody>
      </p:sp>
      <p:pic>
        <p:nvPicPr>
          <p:cNvPr id="6" name="object 2"/>
          <p:cNvPicPr>
            <a:picLocks noChangeAspect="1"/>
          </p:cNvPicPr>
          <p:nvPr/>
        </p:nvPicPr>
        <p:blipFill>
          <a:blip r:embed="rId2" cstate="print"/>
          <a:stretch>
            <a:fillRect/>
          </a:stretch>
        </p:blipFill>
        <p:spPr>
          <a:xfrm>
            <a:off x="3295650" y="2552700"/>
            <a:ext cx="2552700" cy="192405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Συναρτήσεις (</a:t>
            </a:r>
            <a:r>
              <a:rPr lang="en-US" sz="2000" dirty="0" smtClean="0"/>
              <a:t>Functions)</a:t>
            </a:r>
            <a:endParaRPr lang="el-GR" sz="2000" dirty="0">
              <a:latin typeface="Arial MT"/>
              <a:cs typeface="Arial MT"/>
            </a:endParaRPr>
          </a:p>
        </p:txBody>
      </p:sp>
      <p:sp>
        <p:nvSpPr>
          <p:cNvPr id="3" name="2 - Θέση κειμένου"/>
          <p:cNvSpPr>
            <a:spLocks noGrp="1"/>
          </p:cNvSpPr>
          <p:nvPr>
            <p:ph type="body" idx="1"/>
          </p:nvPr>
        </p:nvSpPr>
        <p:spPr>
          <a:xfrm>
            <a:off x="730869" y="742950"/>
            <a:ext cx="7682263" cy="1318310"/>
          </a:xfrm>
        </p:spPr>
        <p:txBody>
          <a:bodyPr/>
          <a:lstStyle/>
          <a:p>
            <a:pPr marL="9935" algn="just">
              <a:spcBef>
                <a:spcPts val="1099"/>
              </a:spcBef>
            </a:pPr>
            <a:r>
              <a:rPr lang="el-GR" sz="1600" b="1" dirty="0" smtClean="0">
                <a:latin typeface="Microsoft Sans Serif" pitchFamily="34" charset="0"/>
                <a:cs typeface="Microsoft Sans Serif" pitchFamily="34" charset="0"/>
              </a:rPr>
              <a:t>Κατηγορίες συναρτήσεων</a:t>
            </a:r>
            <a:endParaRPr lang="el-GR" sz="1600" dirty="0" smtClean="0">
              <a:latin typeface="Microsoft Sans Serif" pitchFamily="34" charset="0"/>
              <a:cs typeface="Microsoft Sans Serif" pitchFamily="34" charset="0"/>
            </a:endParaRPr>
          </a:p>
          <a:p>
            <a:pPr marL="9935" marR="313953" algn="just">
              <a:spcBef>
                <a:spcPts val="1478"/>
              </a:spcBef>
            </a:pPr>
            <a:r>
              <a:rPr lang="el-GR" sz="1600" dirty="0" smtClean="0">
                <a:latin typeface="Microsoft Sans Serif" pitchFamily="34" charset="0"/>
                <a:cs typeface="Microsoft Sans Serif" pitchFamily="34" charset="0"/>
              </a:rPr>
              <a:t>Οι συναρτήσεις μπορούν να κατηγοριοποιηθούν με πολλούς τρόπους. Μια πρώτη κατηγορία συναρτήσεων είναι:</a:t>
            </a:r>
          </a:p>
          <a:p>
            <a:pPr marL="9935" algn="just">
              <a:spcBef>
                <a:spcPts val="1115"/>
              </a:spcBef>
            </a:pPr>
            <a:r>
              <a:rPr lang="el-GR" sz="1600" dirty="0" smtClean="0">
                <a:latin typeface="Microsoft Sans Serif" pitchFamily="34" charset="0"/>
                <a:cs typeface="Microsoft Sans Serif" pitchFamily="34" charset="0"/>
              </a:rPr>
              <a:t>α) αυτές οι οποίες δεν τροποποιούν το αντικείμενο στο οποίο εφαρμόζονται, όπως:</a:t>
            </a:r>
            <a:endParaRPr lang="el-GR" sz="1600" dirty="0">
              <a:latin typeface="Microsoft Sans Serif" pitchFamily="34" charset="0"/>
              <a:cs typeface="Microsoft Sans Serif" pitchFamily="34" charset="0"/>
            </a:endParaRPr>
          </a:p>
        </p:txBody>
      </p:sp>
      <p:pic>
        <p:nvPicPr>
          <p:cNvPr id="5" name="object 2"/>
          <p:cNvPicPr>
            <a:picLocks noChangeAspect="1"/>
          </p:cNvPicPr>
          <p:nvPr/>
        </p:nvPicPr>
        <p:blipFill>
          <a:blip r:embed="rId2" cstate="print"/>
          <a:stretch>
            <a:fillRect/>
          </a:stretch>
        </p:blipFill>
        <p:spPr>
          <a:xfrm>
            <a:off x="3109913" y="2238375"/>
            <a:ext cx="2924175" cy="942975"/>
          </a:xfrm>
          <a:prstGeom prst="rect">
            <a:avLst/>
          </a:prstGeom>
        </p:spPr>
      </p:pic>
      <p:sp>
        <p:nvSpPr>
          <p:cNvPr id="8" name="2 - Θέση κειμένου"/>
          <p:cNvSpPr txBox="1">
            <a:spLocks/>
          </p:cNvSpPr>
          <p:nvPr/>
        </p:nvSpPr>
        <p:spPr>
          <a:xfrm>
            <a:off x="730869" y="3239929"/>
            <a:ext cx="7682263" cy="246221"/>
          </a:xfrm>
          <a:prstGeom prst="rect">
            <a:avLst/>
          </a:prstGeom>
        </p:spPr>
        <p:txBody>
          <a:bodyPr wrap="square" lIns="0" tIns="0" rIns="0" bIns="0">
            <a:spAutoFit/>
          </a:bodyPr>
          <a:lstStyle/>
          <a:p>
            <a:pPr marL="9935" algn="just">
              <a:spcBef>
                <a:spcPts val="78"/>
              </a:spcBef>
            </a:pPr>
            <a:r>
              <a:rPr lang="el-GR" sz="1600" dirty="0" smtClean="0">
                <a:latin typeface="Microsoft Sans Serif" pitchFamily="34" charset="0"/>
                <a:cs typeface="Microsoft Sans Serif" pitchFamily="34" charset="0"/>
              </a:rPr>
              <a:t>β) αυτές που μπορούν να τροποποιήσουν το αντικείμενο στο οποίο καλούνται, όπως:</a:t>
            </a:r>
            <a:endParaRPr lang="el-GR" sz="1600" dirty="0">
              <a:latin typeface="Microsoft Sans Serif" pitchFamily="34" charset="0"/>
              <a:cs typeface="Microsoft Sans Serif" pitchFamily="34" charset="0"/>
            </a:endParaRPr>
          </a:p>
        </p:txBody>
      </p:sp>
      <p:pic>
        <p:nvPicPr>
          <p:cNvPr id="9" name="object 4"/>
          <p:cNvPicPr>
            <a:picLocks noChangeAspect="1"/>
          </p:cNvPicPr>
          <p:nvPr/>
        </p:nvPicPr>
        <p:blipFill>
          <a:blip r:embed="rId3" cstate="print"/>
          <a:stretch>
            <a:fillRect/>
          </a:stretch>
        </p:blipFill>
        <p:spPr>
          <a:xfrm>
            <a:off x="2590800" y="3695700"/>
            <a:ext cx="3962400" cy="9334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Συναρτήσεις (</a:t>
            </a:r>
            <a:r>
              <a:rPr lang="en-US" sz="2000" dirty="0" smtClean="0"/>
              <a:t>Functions)</a:t>
            </a:r>
            <a:endParaRPr lang="el-GR" sz="2000" dirty="0">
              <a:latin typeface="Arial MT"/>
              <a:cs typeface="Arial MT"/>
            </a:endParaRPr>
          </a:p>
        </p:txBody>
      </p:sp>
      <p:sp>
        <p:nvSpPr>
          <p:cNvPr id="3" name="2 - Θέση κειμένου"/>
          <p:cNvSpPr>
            <a:spLocks noGrp="1"/>
          </p:cNvSpPr>
          <p:nvPr>
            <p:ph type="body" idx="1"/>
          </p:nvPr>
        </p:nvSpPr>
        <p:spPr>
          <a:xfrm>
            <a:off x="730869" y="742950"/>
            <a:ext cx="7682263" cy="2587888"/>
          </a:xfrm>
        </p:spPr>
        <p:txBody>
          <a:bodyPr/>
          <a:lstStyle/>
          <a:p>
            <a:pPr marL="9935" algn="just">
              <a:spcBef>
                <a:spcPts val="78"/>
              </a:spcBef>
            </a:pPr>
            <a:r>
              <a:rPr lang="el-GR" sz="1600" b="1" dirty="0" smtClean="0">
                <a:latin typeface="Microsoft Sans Serif" pitchFamily="34" charset="0"/>
                <a:cs typeface="Microsoft Sans Serif" pitchFamily="34" charset="0"/>
              </a:rPr>
              <a:t>Παράμετροι συναρτήσεων</a:t>
            </a:r>
            <a:endParaRPr lang="el-GR" sz="1600" dirty="0" smtClean="0">
              <a:latin typeface="Microsoft Sans Serif" pitchFamily="34" charset="0"/>
              <a:cs typeface="Microsoft Sans Serif" pitchFamily="34" charset="0"/>
            </a:endParaRPr>
          </a:p>
          <a:p>
            <a:pPr marL="9935" marR="444104" algn="just">
              <a:spcBef>
                <a:spcPts val="1494"/>
              </a:spcBef>
            </a:pPr>
            <a:r>
              <a:rPr lang="el-GR" sz="1600" dirty="0" smtClean="0">
                <a:latin typeface="Microsoft Sans Serif" pitchFamily="34" charset="0"/>
                <a:cs typeface="Microsoft Sans Serif" pitchFamily="34" charset="0"/>
              </a:rPr>
              <a:t>Μια συνάρτηση δέχεται δεδομένα μέσω των παραμέτρων και επιστρέφει τα αποτελέσματα μέσω άλλων ή και των ίδιων παραμέτρων στο πρόγραμμα ή σε άλλη συνάρτηση.</a:t>
            </a:r>
          </a:p>
          <a:p>
            <a:pPr marL="9935" algn="just">
              <a:spcBef>
                <a:spcPts val="1099"/>
              </a:spcBef>
            </a:pPr>
            <a:r>
              <a:rPr lang="el-GR" sz="1600" dirty="0" smtClean="0">
                <a:latin typeface="Microsoft Sans Serif" pitchFamily="34" charset="0"/>
                <a:cs typeface="Microsoft Sans Serif" pitchFamily="34" charset="0"/>
              </a:rPr>
              <a:t>Οι παράμετροι καθορίζονται μέσα στις παρενθέσεις στον ορισμό της συνάρτησης και διαχωρίζονται με κόμμα. Όταν καλούμε τη συνάρτηση, περνάμε και τις τιμές με τον ίδιο τρόπο, οι οποίες </a:t>
            </a:r>
            <a:r>
              <a:rPr lang="el-GR" sz="1600" b="1" dirty="0" smtClean="0">
                <a:latin typeface="Microsoft Sans Serif" pitchFamily="34" charset="0"/>
                <a:cs typeface="Microsoft Sans Serif" pitchFamily="34" charset="0"/>
              </a:rPr>
              <a:t>ονομάζονται ορίσματα</a:t>
            </a:r>
            <a:r>
              <a:rPr lang="el-GR" sz="1600" dirty="0" smtClean="0">
                <a:latin typeface="Microsoft Sans Serif" pitchFamily="34" charset="0"/>
                <a:cs typeface="Microsoft Sans Serif" pitchFamily="34" charset="0"/>
              </a:rPr>
              <a:t>. Τα ορίσματα δεν είναι υποχρεωτικά, δηλ. μπορεί να φτιάξουμε μια συνάρτηση χωρίς ορίσματα π.χ. η συνάρτηση </a:t>
            </a:r>
            <a:r>
              <a:rPr lang="el-GR" sz="1600" dirty="0" err="1" smtClean="0">
                <a:latin typeface="Microsoft Sans Serif" pitchFamily="34" charset="0"/>
                <a:cs typeface="Microsoft Sans Serif" pitchFamily="34" charset="0"/>
              </a:rPr>
              <a:t>help</a:t>
            </a:r>
            <a:r>
              <a:rPr lang="el-GR" sz="1600" dirty="0" smtClean="0">
                <a:latin typeface="Microsoft Sans Serif" pitchFamily="34" charset="0"/>
                <a:cs typeface="Microsoft Sans Serif" pitchFamily="34" charset="0"/>
              </a:rPr>
              <a:t>() που εμφανίζει ένα συγκεκριμένο κείμενο.</a:t>
            </a:r>
            <a:endParaRPr lang="el-GR" sz="1600" dirty="0">
              <a:latin typeface="Microsoft Sans Serif" pitchFamily="34" charset="0"/>
              <a:cs typeface="Microsoft Sans Serif" pitchFamily="34" charset="0"/>
            </a:endParaRPr>
          </a:p>
        </p:txBody>
      </p:sp>
      <p:pic>
        <p:nvPicPr>
          <p:cNvPr id="5" name="object 2"/>
          <p:cNvPicPr>
            <a:picLocks noChangeAspect="1"/>
          </p:cNvPicPr>
          <p:nvPr/>
        </p:nvPicPr>
        <p:blipFill>
          <a:blip r:embed="rId2" cstate="print"/>
          <a:stretch>
            <a:fillRect/>
          </a:stretch>
        </p:blipFill>
        <p:spPr>
          <a:xfrm>
            <a:off x="3338513" y="3590925"/>
            <a:ext cx="2466975" cy="8858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t>Συναρτήσεις (</a:t>
            </a:r>
            <a:r>
              <a:rPr lang="en-US" sz="2000" dirty="0" smtClean="0"/>
              <a:t>Functions)</a:t>
            </a:r>
            <a:endParaRPr lang="el-GR" sz="2000" dirty="0">
              <a:latin typeface="Arial MT"/>
              <a:cs typeface="Arial MT"/>
            </a:endParaRPr>
          </a:p>
        </p:txBody>
      </p:sp>
      <p:sp>
        <p:nvSpPr>
          <p:cNvPr id="3" name="2 - Θέση κειμένου"/>
          <p:cNvSpPr>
            <a:spLocks noGrp="1"/>
          </p:cNvSpPr>
          <p:nvPr>
            <p:ph type="body" idx="1"/>
          </p:nvPr>
        </p:nvSpPr>
        <p:spPr>
          <a:xfrm>
            <a:off x="730869" y="742950"/>
            <a:ext cx="7682263" cy="984885"/>
          </a:xfrm>
        </p:spPr>
        <p:txBody>
          <a:bodyPr/>
          <a:lstStyle/>
          <a:p>
            <a:pPr marL="9935" marR="3974" algn="just">
              <a:spcBef>
                <a:spcPts val="203"/>
              </a:spcBef>
            </a:pPr>
            <a:r>
              <a:rPr lang="el-GR" sz="1600" u="heavy" dirty="0" smtClean="0">
                <a:uFill>
                  <a:solidFill>
                    <a:srgbClr val="000000"/>
                  </a:solidFill>
                </a:uFill>
                <a:latin typeface="Microsoft Sans Serif" pitchFamily="34" charset="0"/>
                <a:cs typeface="Microsoft Sans Serif" pitchFamily="34" charset="0"/>
              </a:rPr>
              <a:t>Σημείωση:</a:t>
            </a:r>
            <a:r>
              <a:rPr lang="el-GR" sz="1600" dirty="0" smtClean="0">
                <a:latin typeface="Microsoft Sans Serif" pitchFamily="34" charset="0"/>
                <a:cs typeface="Microsoft Sans Serif" pitchFamily="34" charset="0"/>
              </a:rPr>
              <a:t> Η μεταβίβαση παραμέτρων στην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λειτουργεί με τέτοιο τρόπο, ώστε οποιαδήποτε αλλαγή στις παραμέτρους εντός της συνάρτησης </a:t>
            </a:r>
            <a:r>
              <a:rPr lang="el-GR" sz="1600" b="1" dirty="0" smtClean="0">
                <a:latin typeface="Microsoft Sans Serif" pitchFamily="34" charset="0"/>
                <a:cs typeface="Microsoft Sans Serif" pitchFamily="34" charset="0"/>
              </a:rPr>
              <a:t>δεν έχει καμία επίδραση </a:t>
            </a:r>
            <a:r>
              <a:rPr lang="el-GR" sz="1600" dirty="0" smtClean="0">
                <a:latin typeface="Microsoft Sans Serif" pitchFamily="34" charset="0"/>
                <a:cs typeface="Microsoft Sans Serif" pitchFamily="34" charset="0"/>
              </a:rPr>
              <a:t>στα ορίσματα-μεταβλητές που έχουν οριστεί εκτός της συνάρτησης, όπως φαίνεται παρακάτω:</a:t>
            </a:r>
            <a:endParaRPr lang="el-GR" sz="1600" dirty="0">
              <a:latin typeface="Microsoft Sans Serif" pitchFamily="34" charset="0"/>
              <a:cs typeface="Microsoft Sans Serif" pitchFamily="34" charset="0"/>
            </a:endParaRPr>
          </a:p>
        </p:txBody>
      </p:sp>
      <p:pic>
        <p:nvPicPr>
          <p:cNvPr id="6" name="object 4"/>
          <p:cNvPicPr>
            <a:picLocks noChangeAspect="1"/>
          </p:cNvPicPr>
          <p:nvPr/>
        </p:nvPicPr>
        <p:blipFill>
          <a:blip r:embed="rId2" cstate="print"/>
          <a:stretch>
            <a:fillRect/>
          </a:stretch>
        </p:blipFill>
        <p:spPr>
          <a:xfrm>
            <a:off x="3152775" y="1733550"/>
            <a:ext cx="2838450" cy="1543050"/>
          </a:xfrm>
          <a:prstGeom prst="rect">
            <a:avLst/>
          </a:prstGeom>
        </p:spPr>
      </p:pic>
      <p:pic>
        <p:nvPicPr>
          <p:cNvPr id="7" name="object 5"/>
          <p:cNvPicPr>
            <a:picLocks noChangeAspect="1"/>
          </p:cNvPicPr>
          <p:nvPr/>
        </p:nvPicPr>
        <p:blipFill>
          <a:blip r:embed="rId3" cstate="print"/>
          <a:stretch>
            <a:fillRect/>
          </a:stretch>
        </p:blipFill>
        <p:spPr>
          <a:xfrm>
            <a:off x="3171825" y="3333750"/>
            <a:ext cx="2800350" cy="590550"/>
          </a:xfrm>
          <a:prstGeom prst="rect">
            <a:avLst/>
          </a:prstGeom>
        </p:spPr>
      </p:pic>
      <p:sp>
        <p:nvSpPr>
          <p:cNvPr id="8" name="2 - Θέση κειμένου"/>
          <p:cNvSpPr txBox="1">
            <a:spLocks/>
          </p:cNvSpPr>
          <p:nvPr/>
        </p:nvSpPr>
        <p:spPr>
          <a:xfrm>
            <a:off x="730869" y="3949065"/>
            <a:ext cx="7682263" cy="738664"/>
          </a:xfrm>
          <a:prstGeom prst="rect">
            <a:avLst/>
          </a:prstGeom>
        </p:spPr>
        <p:txBody>
          <a:bodyPr wrap="square" lIns="0" tIns="0" rIns="0" bIns="0">
            <a:spAutoFit/>
          </a:bodyPr>
          <a:lstStyle/>
          <a:p>
            <a:pPr marL="9935" marR="3974" algn="just">
              <a:spcBef>
                <a:spcPts val="191"/>
              </a:spcBef>
            </a:pPr>
            <a:r>
              <a:rPr lang="el-GR" sz="1600" dirty="0" smtClean="0">
                <a:latin typeface="Microsoft Sans Serif" pitchFamily="34" charset="0"/>
                <a:cs typeface="Microsoft Sans Serif" pitchFamily="34" charset="0"/>
              </a:rPr>
              <a:t>Τα ορίσματα z, w δεν αλλάζουν τιμή, παρόλο που οι αντίστοιχοι παράμετροι αυξάνονται εντός της συνάρτησης </a:t>
            </a:r>
            <a:r>
              <a:rPr lang="el-GR" sz="1600" dirty="0" err="1" smtClean="0">
                <a:latin typeface="Microsoft Sans Serif" pitchFamily="34" charset="0"/>
                <a:cs typeface="Microsoft Sans Serif" pitchFamily="34" charset="0"/>
              </a:rPr>
              <a:t>increment</a:t>
            </a:r>
            <a:r>
              <a:rPr lang="el-GR" sz="1600" dirty="0" smtClean="0">
                <a:latin typeface="Microsoft Sans Serif" pitchFamily="34" charset="0"/>
                <a:cs typeface="Microsoft Sans Serif" pitchFamily="34" charset="0"/>
              </a:rPr>
              <a:t>, όπως φαίνεται και από την τιμή που επιστρέφει η συνάρτηση και καταχωρείται στην q.</a:t>
            </a:r>
            <a:endParaRPr lang="el-GR" sz="1600" dirty="0">
              <a:latin typeface="Microsoft Sans Serif" pitchFamily="34" charset="0"/>
              <a:cs typeface="Microsoft Sans Serif"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862198"/>
            <a:ext cx="7275562" cy="1419104"/>
          </a:xfrm>
          <a:prstGeom prst="rect">
            <a:avLst/>
          </a:prstGeom>
        </p:spPr>
        <p:txBody>
          <a:bodyPr vert="horz" wrap="square" lIns="0" tIns="33780" rIns="0" bIns="0" rtlCol="0">
            <a:spAutoFit/>
          </a:bodyPr>
          <a:lstStyle/>
          <a:p>
            <a:pPr marL="9935" marR="3974" algn="just">
              <a:spcBef>
                <a:spcPts val="1220"/>
              </a:spcBef>
            </a:pPr>
            <a:r>
              <a:rPr lang="el-GR" sz="1600" dirty="0" smtClean="0">
                <a:latin typeface="Microsoft Sans Serif" pitchFamily="34" charset="0"/>
                <a:cs typeface="Microsoft Sans Serif" pitchFamily="34" charset="0"/>
              </a:rPr>
              <a:t>Να φτιάξετε μια συνάρτηση (</a:t>
            </a:r>
            <a:r>
              <a:rPr lang="el-GR" sz="1600" dirty="0" err="1" smtClean="0">
                <a:latin typeface="Microsoft Sans Serif" pitchFamily="34" charset="0"/>
                <a:cs typeface="Microsoft Sans Serif" pitchFamily="34" charset="0"/>
              </a:rPr>
              <a:t>function</a:t>
            </a:r>
            <a:r>
              <a:rPr lang="el-GR" sz="1600" dirty="0" smtClean="0">
                <a:latin typeface="Microsoft Sans Serif" pitchFamily="34" charset="0"/>
                <a:cs typeface="Microsoft Sans Serif" pitchFamily="34" charset="0"/>
              </a:rPr>
              <a:t>) με όνομα max3 που δέχεται ως παραμέτρους 3 αριθμούς και μας επιστρέφει (</a:t>
            </a:r>
            <a:r>
              <a:rPr lang="el-GR" sz="1600" dirty="0" err="1" smtClean="0">
                <a:latin typeface="Microsoft Sans Serif" pitchFamily="34" charset="0"/>
                <a:cs typeface="Microsoft Sans Serif" pitchFamily="34" charset="0"/>
              </a:rPr>
              <a:t>return</a:t>
            </a:r>
            <a:r>
              <a:rPr lang="el-GR" sz="1600" dirty="0" smtClean="0">
                <a:latin typeface="Microsoft Sans Serif" pitchFamily="34" charset="0"/>
                <a:cs typeface="Microsoft Sans Serif" pitchFamily="34" charset="0"/>
              </a:rPr>
              <a:t>) τον μεγαλύτερο από αυτούς. </a:t>
            </a:r>
          </a:p>
          <a:p>
            <a:pPr marL="9935" marR="3974" algn="just">
              <a:spcBef>
                <a:spcPts val="1220"/>
              </a:spcBef>
            </a:pPr>
            <a:r>
              <a:rPr lang="el-GR" sz="1600" dirty="0" smtClean="0">
                <a:latin typeface="Microsoft Sans Serif" pitchFamily="34" charset="0"/>
                <a:cs typeface="Microsoft Sans Serif" pitchFamily="34" charset="0"/>
              </a:rPr>
              <a:t>Να γράψετε ένα πρόγραμμα που να διαβάζει 3 αριθμούς και χρησιμοποιώντας την συνάρτηση max3 εμφανίζει τον μεγαλύτερο.</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23</a:t>
            </a:r>
            <a:endParaRPr lang="el-GR" sz="2000" dirty="0">
              <a:latin typeface="Microsoft Sans Serif" pitchFamily="34" charset="0"/>
              <a:cs typeface="Microsoft Sans Serif"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2</a:t>
            </a:r>
            <a:r>
              <a:rPr lang="el-GR" sz="2000" dirty="0" smtClean="0">
                <a:latin typeface="Microsoft Sans Serif" pitchFamily="34" charset="0"/>
                <a:cs typeface="Microsoft Sans Serif" pitchFamily="34" charset="0"/>
              </a:rPr>
              <a:t>4</a:t>
            </a:r>
            <a:endParaRPr lang="el-GR" sz="2000" dirty="0">
              <a:latin typeface="Microsoft Sans Serif" pitchFamily="34" charset="0"/>
              <a:cs typeface="Microsoft Sans Serif" pitchFamily="34" charset="0"/>
            </a:endParaRPr>
          </a:p>
        </p:txBody>
      </p:sp>
      <p:sp>
        <p:nvSpPr>
          <p:cNvPr id="5" name="2 - Θέση κειμένου"/>
          <p:cNvSpPr>
            <a:spLocks noGrp="1"/>
          </p:cNvSpPr>
          <p:nvPr>
            <p:ph type="body" idx="1"/>
          </p:nvPr>
        </p:nvSpPr>
        <p:spPr>
          <a:xfrm>
            <a:off x="730869" y="848201"/>
            <a:ext cx="7682263" cy="3447098"/>
          </a:xfrm>
        </p:spPr>
        <p:txBody>
          <a:bodyPr/>
          <a:lstStyle/>
          <a:p>
            <a:pPr algn="just" rtl="0">
              <a:buSzPct val="100000"/>
            </a:pPr>
            <a:r>
              <a:rPr lang="el-GR" sz="1600" dirty="0" smtClean="0">
                <a:latin typeface="Microsoft Sans Serif" pitchFamily="34" charset="0"/>
                <a:ea typeface="Courier"/>
                <a:cs typeface="Microsoft Sans Serif" pitchFamily="34" charset="0"/>
                <a:sym typeface="Courier New"/>
              </a:rPr>
              <a:t>Να φτιάξετε μια συνάρτηση με όνομα </a:t>
            </a:r>
            <a:r>
              <a:rPr lang="el-GR" sz="1600" dirty="0" err="1" smtClean="0">
                <a:latin typeface="Microsoft Sans Serif" pitchFamily="34" charset="0"/>
                <a:ea typeface="Courier"/>
                <a:cs typeface="Microsoft Sans Serif" pitchFamily="34" charset="0"/>
                <a:sym typeface="Courier New"/>
              </a:rPr>
              <a:t>compute_grade</a:t>
            </a:r>
            <a:r>
              <a:rPr lang="el-GR" sz="1600" dirty="0" smtClean="0">
                <a:latin typeface="Microsoft Sans Serif" pitchFamily="34" charset="0"/>
                <a:ea typeface="Courier"/>
                <a:cs typeface="Microsoft Sans Serif" pitchFamily="34" charset="0"/>
                <a:sym typeface="Courier New"/>
              </a:rPr>
              <a:t> η οποία δέχεται έναν βαθμό ως παράμετρο και επιστρέφει την αντίστοιχη αξιολόγηση ως </a:t>
            </a:r>
            <a:r>
              <a:rPr lang="el-GR" sz="1600" dirty="0" err="1" smtClean="0">
                <a:latin typeface="Microsoft Sans Serif" pitchFamily="34" charset="0"/>
                <a:ea typeface="Courier"/>
                <a:cs typeface="Microsoft Sans Serif" pitchFamily="34" charset="0"/>
                <a:sym typeface="Courier New"/>
              </a:rPr>
              <a:t>string</a:t>
            </a:r>
            <a:r>
              <a:rPr lang="el-GR" sz="1600" dirty="0" smtClean="0">
                <a:latin typeface="Microsoft Sans Serif" pitchFamily="34" charset="0"/>
                <a:ea typeface="Courier"/>
                <a:cs typeface="Microsoft Sans Serif" pitchFamily="34" charset="0"/>
                <a:sym typeface="Courier New"/>
              </a:rPr>
              <a:t> με βάση τον ακόλουθο πίνακα:</a:t>
            </a:r>
          </a:p>
          <a:p>
            <a:pPr algn="just" rtl="0">
              <a:buSzPct val="100000"/>
            </a:pPr>
            <a:r>
              <a:rPr lang="el-GR" sz="1600" dirty="0" smtClean="0">
                <a:latin typeface="Microsoft Sans Serif" pitchFamily="34" charset="0"/>
                <a:ea typeface="Courier"/>
                <a:cs typeface="Microsoft Sans Serif" pitchFamily="34" charset="0"/>
                <a:sym typeface="Courier New"/>
              </a:rPr>
              <a:t>Βαθμός    Αξιολόγηση</a:t>
            </a:r>
          </a:p>
          <a:p>
            <a:pPr algn="just" rtl="0">
              <a:buSzPct val="100000"/>
            </a:pPr>
            <a:r>
              <a:rPr lang="el-GR" sz="1600" dirty="0" smtClean="0">
                <a:latin typeface="Microsoft Sans Serif" pitchFamily="34" charset="0"/>
                <a:ea typeface="Courier"/>
                <a:cs typeface="Microsoft Sans Serif" pitchFamily="34" charset="0"/>
                <a:sym typeface="Courier New"/>
              </a:rPr>
              <a:t>&gt;= 18.1     Άριστα</a:t>
            </a:r>
          </a:p>
          <a:p>
            <a:pPr algn="just" rtl="0">
              <a:buSzPct val="100000"/>
            </a:pPr>
            <a:r>
              <a:rPr lang="el-GR" sz="1600" dirty="0" smtClean="0">
                <a:latin typeface="Microsoft Sans Serif" pitchFamily="34" charset="0"/>
                <a:ea typeface="Courier"/>
                <a:cs typeface="Microsoft Sans Serif" pitchFamily="34" charset="0"/>
                <a:sym typeface="Courier New"/>
              </a:rPr>
              <a:t>&gt;= 16.1     Λίαν καλώς</a:t>
            </a:r>
          </a:p>
          <a:p>
            <a:pPr algn="just" rtl="0">
              <a:buSzPct val="100000"/>
            </a:pPr>
            <a:r>
              <a:rPr lang="el-GR" sz="1600" dirty="0" smtClean="0">
                <a:latin typeface="Microsoft Sans Serif" pitchFamily="34" charset="0"/>
                <a:ea typeface="Courier"/>
                <a:cs typeface="Microsoft Sans Serif" pitchFamily="34" charset="0"/>
                <a:sym typeface="Courier New"/>
              </a:rPr>
              <a:t>&gt;= 13.1     Καλώς</a:t>
            </a:r>
          </a:p>
          <a:p>
            <a:pPr algn="just" rtl="0">
              <a:buSzPct val="100000"/>
            </a:pPr>
            <a:r>
              <a:rPr lang="el-GR" sz="1600" dirty="0" smtClean="0">
                <a:latin typeface="Microsoft Sans Serif" pitchFamily="34" charset="0"/>
                <a:ea typeface="Courier"/>
                <a:cs typeface="Microsoft Sans Serif" pitchFamily="34" charset="0"/>
                <a:sym typeface="Courier New"/>
              </a:rPr>
              <a:t>&gt;= 09.5     Σχεδόν καλώς</a:t>
            </a:r>
          </a:p>
          <a:p>
            <a:pPr algn="just" rtl="0">
              <a:buSzPct val="100000"/>
            </a:pPr>
            <a:r>
              <a:rPr lang="el-GR" sz="1600" dirty="0" smtClean="0">
                <a:latin typeface="Microsoft Sans Serif" pitchFamily="34" charset="0"/>
                <a:ea typeface="Courier"/>
                <a:cs typeface="Microsoft Sans Serif" pitchFamily="34" charset="0"/>
                <a:sym typeface="Courier New"/>
              </a:rPr>
              <a:t>&gt;= 05.1     Ανεπαρκώς</a:t>
            </a:r>
          </a:p>
          <a:p>
            <a:pPr algn="just" rtl="0">
              <a:buSzPct val="100000"/>
            </a:pPr>
            <a:r>
              <a:rPr lang="el-GR" sz="1600" dirty="0" smtClean="0">
                <a:latin typeface="Microsoft Sans Serif" pitchFamily="34" charset="0"/>
                <a:ea typeface="Courier"/>
                <a:cs typeface="Microsoft Sans Serif" pitchFamily="34" charset="0"/>
                <a:sym typeface="Courier New"/>
              </a:rPr>
              <a:t>&lt;= 05.0     Κακώς</a:t>
            </a:r>
          </a:p>
          <a:p>
            <a:pPr algn="just" rtl="0">
              <a:buSzPct val="100000"/>
            </a:pPr>
            <a:r>
              <a:rPr lang="el-GR" sz="1600" dirty="0" smtClean="0">
                <a:latin typeface="Microsoft Sans Serif" pitchFamily="34" charset="0"/>
                <a:ea typeface="Courier"/>
                <a:cs typeface="Microsoft Sans Serif" pitchFamily="34" charset="0"/>
                <a:sym typeface="Courier New"/>
              </a:rPr>
              <a:t>Να γράψετε ένα πρόγραμμα που να διαβάζει μια βαθμολογία μεταξύ 0.0 και 20.0. Εάν η βαθμολογία είναι εκτός </a:t>
            </a:r>
            <a:r>
              <a:rPr lang="el-GR" sz="1600" dirty="0" smtClean="0">
                <a:latin typeface="Microsoft Sans Serif" pitchFamily="34" charset="0"/>
                <a:ea typeface="Courier"/>
                <a:cs typeface="Microsoft Sans Serif" pitchFamily="34" charset="0"/>
                <a:sym typeface="Courier New"/>
              </a:rPr>
              <a:t>των ορίων, </a:t>
            </a:r>
            <a:r>
              <a:rPr lang="el-GR" sz="1600" dirty="0" smtClean="0">
                <a:latin typeface="Microsoft Sans Serif" pitchFamily="34" charset="0"/>
                <a:ea typeface="Courier"/>
                <a:cs typeface="Microsoft Sans Serif" pitchFamily="34" charset="0"/>
                <a:sym typeface="Courier New"/>
              </a:rPr>
              <a:t>να εκτυπώνει μήνυμα σφάλματος. Εάν η βαθμολογία είναι μεταξύ 0.0 και 20.0, να εκτυπώνει μια αξιολόγηση χρησιμοποιώντας την συνάρτηση </a:t>
            </a:r>
            <a:r>
              <a:rPr lang="el-GR" sz="1600" dirty="0" err="1" smtClean="0">
                <a:latin typeface="Microsoft Sans Serif" pitchFamily="34" charset="0"/>
                <a:ea typeface="Courier"/>
                <a:cs typeface="Microsoft Sans Serif" pitchFamily="34" charset="0"/>
                <a:sym typeface="Courier New"/>
              </a:rPr>
              <a:t>compute_grade</a:t>
            </a:r>
            <a:r>
              <a:rPr lang="el-GR" sz="1600" dirty="0" smtClean="0">
                <a:latin typeface="Microsoft Sans Serif" pitchFamily="34" charset="0"/>
                <a:ea typeface="Courier"/>
                <a:cs typeface="Microsoft Sans Serif" pitchFamily="34" charset="0"/>
                <a:sym typeface="Courier New"/>
              </a:rPr>
              <a:t>.</a:t>
            </a:r>
            <a:endParaRPr lang="en-US" sz="1600" dirty="0" smtClean="0">
              <a:latin typeface="Microsoft Sans Serif" pitchFamily="34" charset="0"/>
              <a:ea typeface="Courier"/>
              <a:cs typeface="Microsoft Sans Serif" pitchFamily="34" charset="0"/>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709318"/>
            <a:ext cx="7275562" cy="3724864"/>
          </a:xfrm>
          <a:prstGeom prst="rect">
            <a:avLst/>
          </a:prstGeom>
        </p:spPr>
        <p:txBody>
          <a:bodyPr vert="horz" wrap="square" lIns="0" tIns="33780" rIns="0" bIns="0" rtlCol="0">
            <a:spAutoFit/>
          </a:bodyPr>
          <a:lstStyle/>
          <a:p>
            <a:pPr marL="9935" algn="just">
              <a:spcBef>
                <a:spcPts val="669"/>
              </a:spcBef>
            </a:pPr>
            <a:r>
              <a:rPr lang="el-GR" sz="1600" dirty="0" smtClean="0">
                <a:latin typeface="Microsoft Sans Serif" pitchFamily="34" charset="0"/>
                <a:cs typeface="Microsoft Sans Serif" pitchFamily="34" charset="0"/>
              </a:rPr>
              <a:t>Είναι σωστές οι παρακάτω ονομασίες μεταβλητών;</a:t>
            </a:r>
          </a:p>
          <a:p>
            <a:pPr marL="201188" indent="-176350" algn="just">
              <a:spcBef>
                <a:spcPts val="1752"/>
              </a:spcBef>
              <a:buSzPct val="85714"/>
              <a:buAutoNum type="arabicPeriod"/>
              <a:tabLst>
                <a:tab pos="201188" algn="l"/>
              </a:tabLst>
            </a:pPr>
            <a:r>
              <a:rPr lang="el-GR" sz="1600" dirty="0" err="1" smtClean="0">
                <a:latin typeface="Microsoft Sans Serif" pitchFamily="34" charset="0"/>
                <a:cs typeface="Microsoft Sans Serif" pitchFamily="34" charset="0"/>
              </a:rPr>
              <a:t>kostos€</a:t>
            </a:r>
            <a:endParaRPr lang="el-GR" sz="1600" dirty="0" smtClean="0">
              <a:latin typeface="Microsoft Sans Serif" pitchFamily="34" charset="0"/>
              <a:cs typeface="Microsoft Sans Serif" pitchFamily="34" charset="0"/>
            </a:endParaRPr>
          </a:p>
          <a:p>
            <a:pPr marL="201188" indent="-176350" algn="just">
              <a:buSzPct val="85714"/>
              <a:buAutoNum type="arabicPeriod"/>
              <a:tabLst>
                <a:tab pos="201188" algn="l"/>
              </a:tabLst>
            </a:pPr>
            <a:r>
              <a:rPr lang="el-GR" sz="1600" dirty="0" smtClean="0">
                <a:latin typeface="Microsoft Sans Serif" pitchFamily="34" charset="0"/>
                <a:cs typeface="Microsoft Sans Serif" pitchFamily="34" charset="0"/>
              </a:rPr>
              <a:t>67ktl</a:t>
            </a:r>
          </a:p>
          <a:p>
            <a:pPr marL="200691" indent="-176350" algn="just">
              <a:spcBef>
                <a:spcPts val="78"/>
              </a:spcBef>
              <a:buSzPct val="85714"/>
              <a:buAutoNum type="arabicPeriod" startAt="3"/>
              <a:tabLst>
                <a:tab pos="200691" algn="l"/>
              </a:tabLst>
            </a:pPr>
            <a:r>
              <a:rPr lang="en-US" sz="1600" dirty="0" err="1" smtClean="0">
                <a:latin typeface="Microsoft Sans Serif" pitchFamily="34" charset="0"/>
                <a:cs typeface="Microsoft Sans Serif" pitchFamily="34" charset="0"/>
              </a:rPr>
              <a:t>MesosOros</a:t>
            </a:r>
            <a:endParaRPr lang="en-US" sz="1600" dirty="0" smtClean="0">
              <a:latin typeface="Microsoft Sans Serif" pitchFamily="34" charset="0"/>
              <a:cs typeface="Microsoft Sans Serif" pitchFamily="34" charset="0"/>
            </a:endParaRPr>
          </a:p>
          <a:p>
            <a:pPr marL="200691" indent="-176350" algn="just">
              <a:buSzPct val="85714"/>
              <a:buAutoNum type="arabicPeriod" startAt="3"/>
              <a:tabLst>
                <a:tab pos="200691" algn="l"/>
              </a:tabLst>
            </a:pPr>
            <a:r>
              <a:rPr lang="en-US" sz="1600" dirty="0" err="1" smtClean="0">
                <a:latin typeface="Microsoft Sans Serif" pitchFamily="34" charset="0"/>
                <a:cs typeface="Microsoft Sans Serif" pitchFamily="34" charset="0"/>
              </a:rPr>
              <a:t>k+m</a:t>
            </a:r>
            <a:endParaRPr lang="en-US" sz="1600" dirty="0" smtClean="0">
              <a:latin typeface="Microsoft Sans Serif" pitchFamily="34" charset="0"/>
              <a:cs typeface="Microsoft Sans Serif" pitchFamily="34" charset="0"/>
            </a:endParaRPr>
          </a:p>
          <a:p>
            <a:pPr marL="200691" indent="-176350" algn="just">
              <a:buSzPct val="85714"/>
              <a:buAutoNum type="arabicPeriod" startAt="3"/>
              <a:tabLst>
                <a:tab pos="200691" algn="l"/>
              </a:tabLst>
            </a:pPr>
            <a:r>
              <a:rPr lang="en-US" sz="1600" dirty="0" smtClean="0">
                <a:latin typeface="Microsoft Sans Serif" pitchFamily="34" charset="0"/>
                <a:cs typeface="Microsoft Sans Serif" pitchFamily="34" charset="0"/>
              </a:rPr>
              <a:t>$d</a:t>
            </a:r>
            <a:r>
              <a:rPr lang="el-GR" sz="1600" dirty="0" smtClean="0">
                <a:latin typeface="Microsoft Sans Serif" pitchFamily="34" charset="0"/>
                <a:cs typeface="Microsoft Sans Serif" pitchFamily="34" charset="0"/>
              </a:rPr>
              <a:t>ς</a:t>
            </a:r>
          </a:p>
          <a:p>
            <a:pPr marL="200691" indent="-176350" algn="just">
              <a:buSzPct val="85714"/>
              <a:buAutoNum type="arabicPeriod" startAt="3"/>
              <a:tabLst>
                <a:tab pos="200691" algn="l"/>
              </a:tabLst>
            </a:pPr>
            <a:r>
              <a:rPr lang="en-US" sz="1600" dirty="0" smtClean="0">
                <a:latin typeface="Microsoft Sans Serif" pitchFamily="34" charset="0"/>
                <a:cs typeface="Microsoft Sans Serif" pitchFamily="34" charset="0"/>
              </a:rPr>
              <a:t>G(x)</a:t>
            </a:r>
          </a:p>
          <a:p>
            <a:pPr marL="200691" indent="-176350" algn="just">
              <a:buSzPct val="85714"/>
              <a:buAutoNum type="arabicPeriod" startAt="3"/>
              <a:tabLst>
                <a:tab pos="200691" algn="l"/>
              </a:tabLst>
            </a:pPr>
            <a:r>
              <a:rPr lang="en-US" sz="1600" dirty="0" err="1" smtClean="0">
                <a:latin typeface="Microsoft Sans Serif" pitchFamily="34" charset="0"/>
                <a:cs typeface="Microsoft Sans Serif" pitchFamily="34" charset="0"/>
              </a:rPr>
              <a:t>print_input</a:t>
            </a:r>
            <a:endParaRPr lang="en-US" sz="1600" dirty="0" smtClean="0">
              <a:latin typeface="Microsoft Sans Serif" pitchFamily="34" charset="0"/>
              <a:cs typeface="Microsoft Sans Serif" pitchFamily="34" charset="0"/>
            </a:endParaRPr>
          </a:p>
          <a:p>
            <a:pPr marL="200691" indent="-176350" algn="just">
              <a:buSzPct val="85714"/>
              <a:buAutoNum type="arabicPeriod" startAt="3"/>
              <a:tabLst>
                <a:tab pos="200691" algn="l"/>
              </a:tabLst>
            </a:pPr>
            <a:r>
              <a:rPr lang="en-US" sz="1600" dirty="0" smtClean="0">
                <a:latin typeface="Microsoft Sans Serif" pitchFamily="34" charset="0"/>
                <a:cs typeface="Microsoft Sans Serif" pitchFamily="34" charset="0"/>
              </a:rPr>
              <a:t>M.O.</a:t>
            </a:r>
          </a:p>
          <a:p>
            <a:pPr marL="200691" indent="-176350" algn="just">
              <a:buSzPct val="85714"/>
              <a:buAutoNum type="arabicPeriod" startAt="3"/>
              <a:tabLst>
                <a:tab pos="200691" algn="l"/>
              </a:tabLst>
            </a:pPr>
            <a:r>
              <a:rPr lang="el-GR" sz="1600" dirty="0" smtClean="0">
                <a:latin typeface="Microsoft Sans Serif" pitchFamily="34" charset="0"/>
                <a:cs typeface="Microsoft Sans Serif" pitchFamily="34" charset="0"/>
              </a:rPr>
              <a:t>Δημοτικό</a:t>
            </a:r>
          </a:p>
          <a:p>
            <a:pPr marL="291598" indent="-267257" algn="just">
              <a:buSzPct val="85714"/>
              <a:buAutoNum type="arabicPeriod" startAt="3"/>
              <a:tabLst>
                <a:tab pos="291598" algn="l"/>
              </a:tabLst>
            </a:pPr>
            <a:r>
              <a:rPr lang="el-GR" sz="1600" dirty="0" smtClean="0">
                <a:latin typeface="Microsoft Sans Serif" pitchFamily="34" charset="0"/>
                <a:cs typeface="Microsoft Sans Serif" pitchFamily="34" charset="0"/>
              </a:rPr>
              <a:t>3ο</a:t>
            </a:r>
            <a:r>
              <a:rPr lang="en-US" sz="1600" dirty="0" err="1" smtClean="0">
                <a:latin typeface="Microsoft Sans Serif" pitchFamily="34" charset="0"/>
                <a:cs typeface="Microsoft Sans Serif" pitchFamily="34" charset="0"/>
              </a:rPr>
              <a:t>dimotiko</a:t>
            </a:r>
            <a:endParaRPr lang="en-US" sz="1600" dirty="0" smtClean="0">
              <a:latin typeface="Microsoft Sans Serif" pitchFamily="34" charset="0"/>
              <a:cs typeface="Microsoft Sans Serif" pitchFamily="34" charset="0"/>
            </a:endParaRPr>
          </a:p>
          <a:p>
            <a:pPr marL="291598" indent="-267257" algn="just">
              <a:buSzPct val="85714"/>
              <a:buAutoNum type="arabicPeriod" startAt="3"/>
              <a:tabLst>
                <a:tab pos="291598" algn="l"/>
              </a:tabLst>
            </a:pPr>
            <a:r>
              <a:rPr lang="en-US" sz="1600" dirty="0" err="1" smtClean="0">
                <a:latin typeface="Microsoft Sans Serif" pitchFamily="34" charset="0"/>
                <a:cs typeface="Microsoft Sans Serif" pitchFamily="34" charset="0"/>
              </a:rPr>
              <a:t>Ektoras</a:t>
            </a:r>
            <a:endParaRPr lang="en-US" sz="1600" dirty="0" smtClean="0">
              <a:latin typeface="Microsoft Sans Serif" pitchFamily="34" charset="0"/>
              <a:cs typeface="Microsoft Sans Serif" pitchFamily="34" charset="0"/>
            </a:endParaRPr>
          </a:p>
          <a:p>
            <a:pPr marL="291598" indent="-267257" algn="just">
              <a:buSzPct val="85714"/>
              <a:buAutoNum type="arabicPeriod" startAt="3"/>
              <a:tabLst>
                <a:tab pos="291598" algn="l"/>
              </a:tabLst>
            </a:pPr>
            <a:r>
              <a:rPr lang="el-GR" sz="1600" dirty="0" smtClean="0">
                <a:latin typeface="Microsoft Sans Serif" pitchFamily="34" charset="0"/>
                <a:cs typeface="Microsoft Sans Serif" pitchFamily="34" charset="0"/>
              </a:rPr>
              <a:t>Έκτορας</a:t>
            </a:r>
          </a:p>
          <a:p>
            <a:pPr marL="291598" indent="-267257" algn="just">
              <a:buSzPct val="85714"/>
              <a:buAutoNum type="arabicPeriod" startAt="3"/>
              <a:tabLst>
                <a:tab pos="291598" algn="l"/>
              </a:tabLst>
            </a:pPr>
            <a:r>
              <a:rPr lang="en-US" sz="1600" dirty="0" smtClean="0">
                <a:latin typeface="Microsoft Sans Serif" pitchFamily="34" charset="0"/>
                <a:cs typeface="Microsoft Sans Serif" pitchFamily="34" charset="0"/>
              </a:rPr>
              <a:t>Print</a:t>
            </a:r>
          </a:p>
        </p:txBody>
      </p:sp>
      <p:sp>
        <p:nvSpPr>
          <p:cNvPr id="4" name="3 - Τίτλος"/>
          <p:cNvSpPr>
            <a:spLocks noGrp="1"/>
          </p:cNvSpPr>
          <p:nvPr>
            <p:ph type="title"/>
          </p:nvPr>
        </p:nvSpPr>
        <p:spPr>
          <a:xfrm>
            <a:off x="1315943" y="289106"/>
            <a:ext cx="6512114" cy="307777"/>
          </a:xfrm>
        </p:spPr>
        <p:txBody>
          <a:bodyPr/>
          <a:lstStyle/>
          <a:p>
            <a:pPr algn="ctr"/>
            <a:r>
              <a:rPr lang="el-GR" sz="2000" dirty="0" smtClean="0">
                <a:latin typeface="Microsoft Sans Serif" pitchFamily="34" charset="0"/>
                <a:cs typeface="Microsoft Sans Serif" pitchFamily="34" charset="0"/>
              </a:rPr>
              <a:t>Άσκηση </a:t>
            </a:r>
            <a:r>
              <a:rPr lang="el-GR" sz="2000" spc="-39" dirty="0" smtClean="0">
                <a:latin typeface="Microsoft Sans Serif" pitchFamily="34" charset="0"/>
                <a:cs typeface="Microsoft Sans Serif" pitchFamily="34" charset="0"/>
              </a:rPr>
              <a:t>1</a:t>
            </a:r>
            <a:endParaRPr lang="el-GR" sz="2000" dirty="0">
              <a:latin typeface="Microsoft Sans Serif" pitchFamily="34" charset="0"/>
              <a:cs typeface="Microsoft Sans Serif"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463755"/>
            <a:ext cx="7682263" cy="2462213"/>
          </a:xfrm>
        </p:spPr>
        <p:txBody>
          <a:bodyPr/>
          <a:lstStyle/>
          <a:p>
            <a:pPr algn="just" rtl="0">
              <a:buSzPct val="100000"/>
            </a:pPr>
            <a:r>
              <a:rPr lang="el-GR" sz="1600" dirty="0" smtClean="0">
                <a:latin typeface="Microsoft Sans Serif" pitchFamily="34" charset="0"/>
                <a:ea typeface="Arial" charset="0"/>
                <a:cs typeface="Microsoft Sans Serif" pitchFamily="34" charset="0"/>
                <a:sym typeface="Cabin"/>
              </a:rPr>
              <a:t>Ένα αρχείο κειμένου μπορεί να θεωρηθεί ως μια ακολουθία γραμμών</a:t>
            </a:r>
          </a:p>
          <a:p>
            <a:pPr algn="just" rtl="0">
              <a:buSzPct val="100000"/>
            </a:pPr>
            <a:endParaRPr lang="el-GR" sz="1600" dirty="0" smtClean="0">
              <a:latin typeface="Microsoft Sans Serif" pitchFamily="34" charset="0"/>
              <a:ea typeface="Arial" charset="0"/>
              <a:cs typeface="Microsoft Sans Serif" pitchFamily="34" charset="0"/>
              <a:sym typeface="Cabin"/>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From stephen.marquard@uct.ac.za Sat Jan  5 09:14:16 2008</a:t>
            </a: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Return-Path: &lt;postmaster@collab.sakaiproject.org&gt;</a:t>
            </a: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Date: Sat, 5 Jan 2008 09:12:18 -0500</a:t>
            </a: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To: source@collab.sakaiproject.org</a:t>
            </a: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From: stephen.marquard@uct.ac.za</a:t>
            </a: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Subject: [</a:t>
            </a:r>
            <a:r>
              <a:rPr lang="en-US" sz="1600" dirty="0" err="1" smtClean="0">
                <a:latin typeface="Microsoft Sans Serif" pitchFamily="34" charset="0"/>
                <a:ea typeface="Courier"/>
                <a:cs typeface="Microsoft Sans Serif" pitchFamily="34" charset="0"/>
                <a:sym typeface="Courier New"/>
              </a:rPr>
              <a:t>sakai</a:t>
            </a:r>
            <a:r>
              <a:rPr lang="en-US" sz="1600" dirty="0" smtClean="0">
                <a:latin typeface="Microsoft Sans Serif" pitchFamily="34" charset="0"/>
                <a:ea typeface="Courier"/>
                <a:cs typeface="Microsoft Sans Serif" pitchFamily="34" charset="0"/>
                <a:sym typeface="Courier New"/>
              </a:rPr>
              <a:t>] </a:t>
            </a:r>
            <a:r>
              <a:rPr lang="en-US" sz="1600" dirty="0" err="1" smtClean="0">
                <a:latin typeface="Microsoft Sans Serif" pitchFamily="34" charset="0"/>
                <a:ea typeface="Courier"/>
                <a:cs typeface="Microsoft Sans Serif" pitchFamily="34" charset="0"/>
                <a:sym typeface="Courier New"/>
              </a:rPr>
              <a:t>svn</a:t>
            </a:r>
            <a:r>
              <a:rPr lang="en-US" sz="1600" dirty="0" smtClean="0">
                <a:latin typeface="Microsoft Sans Serif" pitchFamily="34" charset="0"/>
                <a:ea typeface="Courier"/>
                <a:cs typeface="Microsoft Sans Serif" pitchFamily="34" charset="0"/>
                <a:sym typeface="Courier New"/>
              </a:rPr>
              <a:t> commit: r39772 - content/branches/</a:t>
            </a:r>
            <a:endParaRPr lang="el-GR" sz="1600" dirty="0" smtClean="0">
              <a:latin typeface="Microsoft Sans Serif" pitchFamily="34" charset="0"/>
              <a:ea typeface="Courier"/>
              <a:cs typeface="Microsoft Sans Serif" pitchFamily="34" charset="0"/>
              <a:sym typeface="Courier New"/>
            </a:endParaRPr>
          </a:p>
          <a:p>
            <a:pPr algn="just" rtl="0">
              <a:buClr>
                <a:srgbClr val="FF00FF"/>
              </a:buClr>
              <a:buSzPct val="25000"/>
            </a:pPr>
            <a:endParaRPr lang="en-US" sz="1600" dirty="0" smtClean="0">
              <a:latin typeface="Microsoft Sans Serif" pitchFamily="34" charset="0"/>
              <a:ea typeface="Courier"/>
              <a:cs typeface="Microsoft Sans Serif" pitchFamily="34" charset="0"/>
              <a:sym typeface="Courier New"/>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Details: http://source.sakaiproject.org/viewsvn/?view=rev&amp;rev=39772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749677"/>
            <a:ext cx="7682263" cy="4031873"/>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Ο Χαρακτήρας νέα γραμμή (</a:t>
            </a:r>
            <a:r>
              <a:rPr lang="en-US" sz="1600" b="1" dirty="0" smtClean="0">
                <a:latin typeface="Microsoft Sans Serif" pitchFamily="34" charset="0"/>
                <a:ea typeface="Arial" charset="0"/>
                <a:cs typeface="Microsoft Sans Serif" pitchFamily="34" charset="0"/>
                <a:sym typeface="Cabin"/>
              </a:rPr>
              <a:t>newline</a:t>
            </a:r>
            <a:r>
              <a:rPr lang="el-GR" sz="1600" b="1" dirty="0" smtClean="0">
                <a:latin typeface="Microsoft Sans Serif" pitchFamily="34" charset="0"/>
                <a:ea typeface="Arial" charset="0"/>
                <a:cs typeface="Microsoft Sans Serif" pitchFamily="34" charset="0"/>
                <a:sym typeface="Cabin"/>
              </a:rPr>
              <a:t>)</a:t>
            </a:r>
          </a:p>
          <a:p>
            <a:pPr algn="just" rtl="0">
              <a:buSzPct val="100000"/>
            </a:pPr>
            <a:r>
              <a:rPr lang="el-GR" sz="1600" dirty="0" smtClean="0">
                <a:latin typeface="Microsoft Sans Serif" pitchFamily="34" charset="0"/>
                <a:ea typeface="Arial" charset="0"/>
                <a:cs typeface="Microsoft Sans Serif" pitchFamily="34" charset="0"/>
                <a:sym typeface="Cabin"/>
              </a:rPr>
              <a:t>Χρησιμοποιούμε έναν ειδικό χαρακτήρα που ονομάζεται «νέα γραμμή» για να υποδείξουμε πότε τελειώνει μια γραμμή</a:t>
            </a:r>
            <a:r>
              <a:rPr lang="en-US" sz="1600" dirty="0" smtClean="0">
                <a:latin typeface="Microsoft Sans Serif" pitchFamily="34" charset="0"/>
                <a:ea typeface="Arial" charset="0"/>
                <a:cs typeface="Microsoft Sans Serif" pitchFamily="34" charset="0"/>
                <a:sym typeface="Cabin"/>
              </a:rPr>
              <a:t>. </a:t>
            </a:r>
            <a:r>
              <a:rPr lang="el-GR" sz="1600" dirty="0" smtClean="0">
                <a:latin typeface="Microsoft Sans Serif" pitchFamily="34" charset="0"/>
                <a:ea typeface="Arial" charset="0"/>
                <a:cs typeface="Microsoft Sans Serif" pitchFamily="34" charset="0"/>
                <a:sym typeface="Cabin"/>
              </a:rPr>
              <a:t>Συμβολίζουμε τη νέα γραμμή με \n. Η νέα γραμμή είναι ένας χαρακτήρας - όχι δύο</a:t>
            </a:r>
            <a:endParaRPr lang="en-US" sz="1600" dirty="0" smtClean="0">
              <a:latin typeface="Microsoft Sans Serif" pitchFamily="34" charset="0"/>
              <a:ea typeface="Arial" charset="0"/>
              <a:cs typeface="Microsoft Sans Serif" pitchFamily="34" charset="0"/>
              <a:sym typeface="Cabin"/>
            </a:endParaRPr>
          </a:p>
          <a:p>
            <a:pPr algn="just" rtl="0">
              <a:buSzPct val="100000"/>
            </a:pPr>
            <a:endParaRPr lang="en-US" dirty="0" smtClean="0">
              <a:latin typeface="Consolas" pitchFamily="49" charset="0"/>
              <a:ea typeface="Courier"/>
              <a:cs typeface="Consolas" pitchFamily="49" charset="0"/>
              <a:sym typeface="Cabin"/>
            </a:endParaRPr>
          </a:p>
          <a:p>
            <a:pPr algn="just" rtl="0">
              <a:buSzPct val="100000"/>
            </a:pPr>
            <a:r>
              <a:rPr lang="el-GR" sz="1600" dirty="0" smtClean="0">
                <a:latin typeface="Microsoft Sans Serif" pitchFamily="34" charset="0"/>
                <a:ea typeface="Courier"/>
                <a:cs typeface="Microsoft Sans Serif" pitchFamily="34" charset="0"/>
                <a:sym typeface="Cabin"/>
              </a:rPr>
              <a:t>Παράδειγμα:</a:t>
            </a:r>
          </a:p>
          <a:p>
            <a:pPr algn="just" rtl="0">
              <a:buClr>
                <a:schemeClr val="lt1"/>
              </a:buClr>
              <a:buSzPct val="25000"/>
            </a:pPr>
            <a:r>
              <a:rPr lang="en-US" dirty="0" smtClean="0">
                <a:latin typeface="Consolas" pitchFamily="49" charset="0"/>
                <a:ea typeface="Courier"/>
                <a:cs typeface="Consolas" pitchFamily="49" charset="0"/>
                <a:sym typeface="Courier New"/>
              </a:rPr>
              <a:t>&gt;&gt;&gt; stuff = 'Hello\</a:t>
            </a:r>
            <a:r>
              <a:rPr lang="en-US" dirty="0" err="1" smtClean="0">
                <a:latin typeface="Consolas" pitchFamily="49" charset="0"/>
                <a:ea typeface="Courier"/>
                <a:cs typeface="Consolas" pitchFamily="49" charset="0"/>
                <a:sym typeface="Courier New"/>
              </a:rPr>
              <a:t>nWorld</a:t>
            </a:r>
            <a:r>
              <a:rPr lang="en-US" dirty="0" smtClean="0">
                <a:latin typeface="Consolas" pitchFamily="49" charset="0"/>
                <a:ea typeface="Courier"/>
                <a:cs typeface="Consolas" pitchFamily="49" charset="0"/>
                <a:sym typeface="Courier New"/>
              </a:rPr>
              <a:t>!’</a:t>
            </a:r>
            <a:endParaRPr lang="el-GR" dirty="0" smtClean="0">
              <a:latin typeface="Consolas" pitchFamily="49" charset="0"/>
              <a:ea typeface="Courier"/>
              <a:cs typeface="Consolas" pitchFamily="49" charset="0"/>
              <a:sym typeface="Courier New"/>
            </a:endParaRPr>
          </a:p>
          <a:p>
            <a:pPr algn="just" rtl="0">
              <a:buClr>
                <a:schemeClr val="lt1"/>
              </a:buClr>
              <a:buSzPct val="25000"/>
            </a:pPr>
            <a:r>
              <a:rPr lang="en-US" dirty="0" smtClean="0">
                <a:latin typeface="Consolas" pitchFamily="49" charset="0"/>
                <a:ea typeface="Courier"/>
                <a:cs typeface="Consolas" pitchFamily="49" charset="0"/>
                <a:sym typeface="Courier New"/>
              </a:rPr>
              <a:t>&gt;&gt;&gt; stuff </a:t>
            </a:r>
            <a:endParaRPr lang="el-GR" dirty="0" smtClean="0">
              <a:latin typeface="Consolas" pitchFamily="49" charset="0"/>
              <a:ea typeface="Courier"/>
              <a:cs typeface="Consolas" pitchFamily="49" charset="0"/>
              <a:sym typeface="Courier New"/>
            </a:endParaRPr>
          </a:p>
          <a:p>
            <a:pPr algn="just" rtl="0">
              <a:buClr>
                <a:schemeClr val="lt1"/>
              </a:buClr>
              <a:buSzPct val="25000"/>
            </a:pPr>
            <a:r>
              <a:rPr lang="en-US" dirty="0" smtClean="0">
                <a:latin typeface="Consolas" pitchFamily="49" charset="0"/>
                <a:ea typeface="Courier"/>
                <a:cs typeface="Consolas" pitchFamily="49" charset="0"/>
                <a:sym typeface="Courier New"/>
              </a:rPr>
              <a:t>'Hello\</a:t>
            </a:r>
            <a:r>
              <a:rPr lang="en-US" dirty="0" err="1" smtClean="0">
                <a:latin typeface="Consolas" pitchFamily="49" charset="0"/>
                <a:ea typeface="Courier"/>
                <a:cs typeface="Consolas" pitchFamily="49" charset="0"/>
                <a:sym typeface="Courier New"/>
              </a:rPr>
              <a:t>nWorld</a:t>
            </a:r>
            <a:r>
              <a:rPr lang="en-US" dirty="0" smtClean="0">
                <a:latin typeface="Consolas" pitchFamily="49" charset="0"/>
                <a:ea typeface="Courier"/>
                <a:cs typeface="Consolas" pitchFamily="49" charset="0"/>
                <a:sym typeface="Courier New"/>
              </a:rPr>
              <a:t>!'</a:t>
            </a:r>
          </a:p>
          <a:p>
            <a:pPr algn="just" rtl="0">
              <a:buClr>
                <a:schemeClr val="lt1"/>
              </a:buClr>
              <a:buSzPct val="25000"/>
            </a:pPr>
            <a:r>
              <a:rPr lang="en-US" dirty="0" smtClean="0">
                <a:latin typeface="Consolas" pitchFamily="49" charset="0"/>
                <a:ea typeface="Courier"/>
                <a:cs typeface="Consolas" pitchFamily="49" charset="0"/>
                <a:sym typeface="Courier New"/>
              </a:rPr>
              <a:t>&gt;&gt;&gt; print(stuff)</a:t>
            </a:r>
          </a:p>
          <a:p>
            <a:pPr algn="just" rtl="0">
              <a:buClr>
                <a:schemeClr val="lt1"/>
              </a:buClr>
              <a:buSzPct val="25000"/>
            </a:pPr>
            <a:r>
              <a:rPr lang="en-US" dirty="0" smtClean="0">
                <a:latin typeface="Consolas" pitchFamily="49" charset="0"/>
                <a:ea typeface="Courier"/>
                <a:cs typeface="Consolas" pitchFamily="49" charset="0"/>
                <a:sym typeface="Courier New"/>
              </a:rPr>
              <a:t>Hello</a:t>
            </a:r>
          </a:p>
          <a:p>
            <a:pPr algn="just" rtl="0">
              <a:buClr>
                <a:schemeClr val="lt1"/>
              </a:buClr>
              <a:buSzPct val="25000"/>
            </a:pPr>
            <a:r>
              <a:rPr lang="en-US" dirty="0" smtClean="0">
                <a:latin typeface="Consolas" pitchFamily="49" charset="0"/>
                <a:ea typeface="Courier"/>
                <a:cs typeface="Consolas" pitchFamily="49" charset="0"/>
                <a:sym typeface="Courier New"/>
              </a:rPr>
              <a:t>World!</a:t>
            </a:r>
          </a:p>
          <a:p>
            <a:pPr algn="just" rtl="0">
              <a:buClr>
                <a:schemeClr val="lt1"/>
              </a:buClr>
              <a:buSzPct val="25000"/>
            </a:pPr>
            <a:r>
              <a:rPr lang="en-US" dirty="0" smtClean="0">
                <a:latin typeface="Consolas" pitchFamily="49" charset="0"/>
                <a:ea typeface="Courier"/>
                <a:cs typeface="Consolas" pitchFamily="49" charset="0"/>
                <a:sym typeface="Courier New"/>
              </a:rPr>
              <a:t>&gt;&gt;&gt; stuff = 'X\</a:t>
            </a:r>
            <a:r>
              <a:rPr lang="en-US" dirty="0" err="1" smtClean="0">
                <a:latin typeface="Consolas" pitchFamily="49" charset="0"/>
                <a:ea typeface="Courier"/>
                <a:cs typeface="Consolas" pitchFamily="49" charset="0"/>
                <a:sym typeface="Courier New"/>
              </a:rPr>
              <a:t>nY</a:t>
            </a:r>
            <a:r>
              <a:rPr lang="en-US" dirty="0" smtClean="0">
                <a:latin typeface="Consolas" pitchFamily="49" charset="0"/>
                <a:ea typeface="Courier"/>
                <a:cs typeface="Consolas" pitchFamily="49" charset="0"/>
                <a:sym typeface="Courier New"/>
              </a:rPr>
              <a:t>'</a:t>
            </a:r>
          </a:p>
          <a:p>
            <a:pPr algn="just" rtl="0">
              <a:buClr>
                <a:schemeClr val="lt1"/>
              </a:buClr>
              <a:buSzPct val="25000"/>
            </a:pPr>
            <a:r>
              <a:rPr lang="en-US" dirty="0" smtClean="0">
                <a:latin typeface="Consolas" pitchFamily="49" charset="0"/>
                <a:ea typeface="Courier"/>
                <a:cs typeface="Consolas" pitchFamily="49" charset="0"/>
                <a:sym typeface="Courier New"/>
              </a:rPr>
              <a:t>&gt;&gt;&gt; print(stuff)</a:t>
            </a:r>
          </a:p>
          <a:p>
            <a:pPr algn="just" rtl="0">
              <a:buClr>
                <a:schemeClr val="lt1"/>
              </a:buClr>
              <a:buSzPct val="25000"/>
            </a:pPr>
            <a:r>
              <a:rPr lang="en-US" dirty="0" smtClean="0">
                <a:latin typeface="Consolas" pitchFamily="49" charset="0"/>
                <a:ea typeface="Courier"/>
                <a:cs typeface="Consolas" pitchFamily="49" charset="0"/>
                <a:sym typeface="Courier New"/>
              </a:rPr>
              <a:t>X</a:t>
            </a:r>
          </a:p>
          <a:p>
            <a:pPr algn="just" rtl="0">
              <a:buClr>
                <a:schemeClr val="lt1"/>
              </a:buClr>
              <a:buSzPct val="25000"/>
            </a:pPr>
            <a:r>
              <a:rPr lang="en-US" dirty="0" smtClean="0">
                <a:latin typeface="Consolas" pitchFamily="49" charset="0"/>
                <a:ea typeface="Courier"/>
                <a:cs typeface="Consolas" pitchFamily="49" charset="0"/>
                <a:sym typeface="Courier New"/>
              </a:rPr>
              <a:t>Y</a:t>
            </a:r>
          </a:p>
          <a:p>
            <a:pPr algn="just" rtl="0">
              <a:buClr>
                <a:schemeClr val="lt1"/>
              </a:buClr>
              <a:buSzPct val="25000"/>
            </a:pPr>
            <a:r>
              <a:rPr lang="en-US" dirty="0" smtClean="0">
                <a:latin typeface="Consolas" pitchFamily="49" charset="0"/>
                <a:ea typeface="Courier"/>
                <a:cs typeface="Consolas" pitchFamily="49" charset="0"/>
                <a:sym typeface="Courier New"/>
              </a:rPr>
              <a:t>&gt;&gt;&gt; </a:t>
            </a:r>
            <a:r>
              <a:rPr lang="en-US" dirty="0" err="1" smtClean="0">
                <a:latin typeface="Consolas" pitchFamily="49" charset="0"/>
                <a:ea typeface="Courier"/>
                <a:cs typeface="Consolas" pitchFamily="49" charset="0"/>
                <a:sym typeface="Courier New"/>
              </a:rPr>
              <a:t>len</a:t>
            </a:r>
            <a:r>
              <a:rPr lang="en-US" dirty="0" smtClean="0">
                <a:latin typeface="Consolas" pitchFamily="49" charset="0"/>
                <a:ea typeface="Courier"/>
                <a:cs typeface="Consolas" pitchFamily="49" charset="0"/>
                <a:sym typeface="Courier New"/>
              </a:rPr>
              <a:t>(stuff)</a:t>
            </a:r>
          </a:p>
          <a:p>
            <a:pPr algn="just" rtl="0">
              <a:buClr>
                <a:schemeClr val="lt1"/>
              </a:buClr>
              <a:buSzPct val="25000"/>
            </a:pPr>
            <a:r>
              <a:rPr lang="en-US" dirty="0" smtClean="0">
                <a:latin typeface="Consolas" pitchFamily="49" charset="0"/>
                <a:ea typeface="Courier"/>
                <a:cs typeface="Consolas" pitchFamily="49" charset="0"/>
                <a:sym typeface="Courier New"/>
              </a:rPr>
              <a:t>3</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463755"/>
            <a:ext cx="7682263" cy="2462213"/>
          </a:xfrm>
        </p:spPr>
        <p:txBody>
          <a:bodyPr/>
          <a:lstStyle/>
          <a:p>
            <a:pPr algn="just" rtl="0">
              <a:buSzPct val="100000"/>
            </a:pPr>
            <a:r>
              <a:rPr lang="el-GR" sz="1600" dirty="0" smtClean="0">
                <a:latin typeface="Microsoft Sans Serif" pitchFamily="34" charset="0"/>
                <a:ea typeface="Arial" charset="0"/>
                <a:cs typeface="Microsoft Sans Serif" pitchFamily="34" charset="0"/>
                <a:sym typeface="Cabin"/>
              </a:rPr>
              <a:t>Ένα αρχείο κειμένου έχει</a:t>
            </a:r>
            <a:r>
              <a:rPr lang="en-US" sz="1600" dirty="0" smtClean="0">
                <a:latin typeface="Microsoft Sans Serif" pitchFamily="34" charset="0"/>
                <a:ea typeface="Arial" charset="0"/>
                <a:cs typeface="Microsoft Sans Serif" pitchFamily="34" charset="0"/>
                <a:sym typeface="Cabin"/>
              </a:rPr>
              <a:t> </a:t>
            </a:r>
            <a:r>
              <a:rPr lang="el-GR" sz="1600" dirty="0" smtClean="0">
                <a:latin typeface="Microsoft Sans Serif" pitchFamily="34" charset="0"/>
                <a:ea typeface="Arial" charset="0"/>
                <a:cs typeface="Microsoft Sans Serif" pitchFamily="34" charset="0"/>
                <a:sym typeface="Cabin"/>
              </a:rPr>
              <a:t>τον χαρακτήρα </a:t>
            </a:r>
            <a:r>
              <a:rPr lang="en-US" sz="1600" dirty="0" smtClean="0">
                <a:latin typeface="Microsoft Sans Serif" pitchFamily="34" charset="0"/>
                <a:ea typeface="Arial" charset="0"/>
                <a:cs typeface="Microsoft Sans Serif" pitchFamily="34" charset="0"/>
                <a:sym typeface="Cabin"/>
              </a:rPr>
              <a:t>“</a:t>
            </a:r>
            <a:r>
              <a:rPr lang="el-GR" sz="1600" dirty="0" smtClean="0">
                <a:latin typeface="Microsoft Sans Serif" pitchFamily="34" charset="0"/>
                <a:ea typeface="Arial" charset="0"/>
                <a:cs typeface="Microsoft Sans Serif" pitchFamily="34" charset="0"/>
                <a:sym typeface="Cabin"/>
              </a:rPr>
              <a:t>νέας γραμμής</a:t>
            </a:r>
            <a:r>
              <a:rPr lang="en-US" sz="1600" dirty="0" smtClean="0">
                <a:latin typeface="Microsoft Sans Serif" pitchFamily="34" charset="0"/>
                <a:ea typeface="Arial" charset="0"/>
                <a:cs typeface="Microsoft Sans Serif" pitchFamily="34" charset="0"/>
                <a:sym typeface="Cabin"/>
              </a:rPr>
              <a:t>” </a:t>
            </a:r>
            <a:r>
              <a:rPr lang="el-GR" sz="1600" dirty="0" smtClean="0">
                <a:latin typeface="Microsoft Sans Serif" pitchFamily="34" charset="0"/>
                <a:ea typeface="Arial" charset="0"/>
                <a:cs typeface="Microsoft Sans Serif" pitchFamily="34" charset="0"/>
                <a:sym typeface="Cabin"/>
              </a:rPr>
              <a:t>στο τέλος κάθε γραμμής</a:t>
            </a:r>
          </a:p>
          <a:p>
            <a:pPr algn="just" rtl="0">
              <a:buSzPct val="100000"/>
            </a:pPr>
            <a:endParaRPr lang="el-GR" sz="1600" dirty="0" smtClean="0">
              <a:latin typeface="Microsoft Sans Serif" pitchFamily="34" charset="0"/>
              <a:ea typeface="Arial" charset="0"/>
              <a:cs typeface="Microsoft Sans Serif" pitchFamily="34" charset="0"/>
              <a:sym typeface="Cabin"/>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From stephen.marquard@uct.ac.za Sat Jan  5 09:14:16 2008</a:t>
            </a:r>
            <a:r>
              <a:rPr lang="en-US" sz="1600" b="1" dirty="0" smtClean="0">
                <a:latin typeface="Microsoft Sans Serif" pitchFamily="34" charset="0"/>
                <a:ea typeface="Courier"/>
                <a:cs typeface="Microsoft Sans Serif" pitchFamily="34" charset="0"/>
                <a:sym typeface="Courier New"/>
              </a:rPr>
              <a:t>\n</a:t>
            </a: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Return-Path: &lt;postmaster@collab.sakaiproject.org&gt;</a:t>
            </a:r>
            <a:r>
              <a:rPr lang="en-US" sz="1600" b="1" dirty="0" smtClean="0">
                <a:latin typeface="Microsoft Sans Serif" pitchFamily="34" charset="0"/>
                <a:ea typeface="Courier"/>
                <a:cs typeface="Microsoft Sans Serif" pitchFamily="34" charset="0"/>
                <a:sym typeface="Courier New"/>
              </a:rPr>
              <a:t>\n</a:t>
            </a:r>
            <a:endParaRPr lang="en-US" sz="1600" dirty="0" smtClean="0">
              <a:latin typeface="Microsoft Sans Serif" pitchFamily="34" charset="0"/>
              <a:ea typeface="Courier"/>
              <a:cs typeface="Microsoft Sans Serif" pitchFamily="34" charset="0"/>
              <a:sym typeface="Courier New"/>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Date: Sat, 5 Jan 2008 09:12:18 -0500</a:t>
            </a:r>
            <a:r>
              <a:rPr lang="en-US" sz="1600" b="1" dirty="0" smtClean="0">
                <a:latin typeface="Microsoft Sans Serif" pitchFamily="34" charset="0"/>
                <a:ea typeface="Courier"/>
                <a:cs typeface="Microsoft Sans Serif" pitchFamily="34" charset="0"/>
                <a:sym typeface="Courier New"/>
              </a:rPr>
              <a:t>\n</a:t>
            </a:r>
            <a:endParaRPr lang="en-US" sz="1600" dirty="0" smtClean="0">
              <a:latin typeface="Microsoft Sans Serif" pitchFamily="34" charset="0"/>
              <a:ea typeface="Courier"/>
              <a:cs typeface="Microsoft Sans Serif" pitchFamily="34" charset="0"/>
              <a:sym typeface="Courier New"/>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To: source@collab.sakaiproject.org</a:t>
            </a:r>
            <a:r>
              <a:rPr lang="en-US" sz="1600" b="1" dirty="0" smtClean="0">
                <a:latin typeface="Microsoft Sans Serif" pitchFamily="34" charset="0"/>
                <a:ea typeface="Courier"/>
                <a:cs typeface="Microsoft Sans Serif" pitchFamily="34" charset="0"/>
                <a:sym typeface="Courier New"/>
              </a:rPr>
              <a:t>\n</a:t>
            </a:r>
            <a:endParaRPr lang="en-US" sz="1600" dirty="0" smtClean="0">
              <a:latin typeface="Microsoft Sans Serif" pitchFamily="34" charset="0"/>
              <a:ea typeface="Courier"/>
              <a:cs typeface="Microsoft Sans Serif" pitchFamily="34" charset="0"/>
              <a:sym typeface="Courier New"/>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From: stephen.marquard@uct.ac.za</a:t>
            </a:r>
            <a:r>
              <a:rPr lang="en-US" sz="1600" b="1" dirty="0" smtClean="0">
                <a:latin typeface="Microsoft Sans Serif" pitchFamily="34" charset="0"/>
                <a:ea typeface="Courier"/>
                <a:cs typeface="Microsoft Sans Serif" pitchFamily="34" charset="0"/>
                <a:sym typeface="Courier New"/>
              </a:rPr>
              <a:t>\n</a:t>
            </a:r>
            <a:endParaRPr lang="en-US" sz="1600" dirty="0" smtClean="0">
              <a:latin typeface="Microsoft Sans Serif" pitchFamily="34" charset="0"/>
              <a:ea typeface="Courier"/>
              <a:cs typeface="Microsoft Sans Serif" pitchFamily="34" charset="0"/>
              <a:sym typeface="Courier New"/>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Subject: [</a:t>
            </a:r>
            <a:r>
              <a:rPr lang="en-US" sz="1600" dirty="0" err="1" smtClean="0">
                <a:latin typeface="Microsoft Sans Serif" pitchFamily="34" charset="0"/>
                <a:ea typeface="Courier"/>
                <a:cs typeface="Microsoft Sans Serif" pitchFamily="34" charset="0"/>
                <a:sym typeface="Courier New"/>
              </a:rPr>
              <a:t>sakai</a:t>
            </a:r>
            <a:r>
              <a:rPr lang="en-US" sz="1600" dirty="0" smtClean="0">
                <a:latin typeface="Microsoft Sans Serif" pitchFamily="34" charset="0"/>
                <a:ea typeface="Courier"/>
                <a:cs typeface="Microsoft Sans Serif" pitchFamily="34" charset="0"/>
                <a:sym typeface="Courier New"/>
              </a:rPr>
              <a:t>] </a:t>
            </a:r>
            <a:r>
              <a:rPr lang="en-US" sz="1600" dirty="0" err="1" smtClean="0">
                <a:latin typeface="Microsoft Sans Serif" pitchFamily="34" charset="0"/>
                <a:ea typeface="Courier"/>
                <a:cs typeface="Microsoft Sans Serif" pitchFamily="34" charset="0"/>
                <a:sym typeface="Courier New"/>
              </a:rPr>
              <a:t>svn</a:t>
            </a:r>
            <a:r>
              <a:rPr lang="en-US" sz="1600" dirty="0" smtClean="0">
                <a:latin typeface="Microsoft Sans Serif" pitchFamily="34" charset="0"/>
                <a:ea typeface="Courier"/>
                <a:cs typeface="Microsoft Sans Serif" pitchFamily="34" charset="0"/>
                <a:sym typeface="Courier New"/>
              </a:rPr>
              <a:t> commit: r39772 - content/branches/</a:t>
            </a:r>
            <a:r>
              <a:rPr lang="en-US" sz="1600" b="1" dirty="0" smtClean="0">
                <a:latin typeface="Microsoft Sans Serif" pitchFamily="34" charset="0"/>
                <a:ea typeface="Courier"/>
                <a:cs typeface="Microsoft Sans Serif" pitchFamily="34" charset="0"/>
                <a:sym typeface="Courier New"/>
              </a:rPr>
              <a:t>\n</a:t>
            </a:r>
            <a:endParaRPr lang="en-US" sz="1600" dirty="0" smtClean="0">
              <a:latin typeface="Microsoft Sans Serif" pitchFamily="34" charset="0"/>
              <a:ea typeface="Courier"/>
              <a:cs typeface="Microsoft Sans Serif" pitchFamily="34" charset="0"/>
              <a:sym typeface="Courier New"/>
            </a:endParaRPr>
          </a:p>
          <a:p>
            <a:pPr algn="just" rtl="0">
              <a:buClr>
                <a:srgbClr val="FF00FF"/>
              </a:buClr>
              <a:buSzPct val="25000"/>
            </a:pPr>
            <a:r>
              <a:rPr lang="en-US" sz="1600" b="1" dirty="0" smtClean="0">
                <a:latin typeface="Microsoft Sans Serif" pitchFamily="34" charset="0"/>
                <a:ea typeface="Courier"/>
                <a:cs typeface="Microsoft Sans Serif" pitchFamily="34" charset="0"/>
                <a:sym typeface="Courier New"/>
              </a:rPr>
              <a:t>\n</a:t>
            </a:r>
            <a:endParaRPr lang="en-US" sz="1600" dirty="0" smtClean="0">
              <a:latin typeface="Microsoft Sans Serif" pitchFamily="34" charset="0"/>
              <a:ea typeface="Courier"/>
              <a:cs typeface="Microsoft Sans Serif" pitchFamily="34" charset="0"/>
              <a:sym typeface="Courier New"/>
            </a:endParaRPr>
          </a:p>
          <a:p>
            <a:pPr algn="just" rtl="0">
              <a:buClr>
                <a:srgbClr val="FF00FF"/>
              </a:buClr>
              <a:buSzPct val="25000"/>
            </a:pPr>
            <a:r>
              <a:rPr lang="en-US" sz="1600" dirty="0" smtClean="0">
                <a:latin typeface="Microsoft Sans Serif" pitchFamily="34" charset="0"/>
                <a:ea typeface="Courier"/>
                <a:cs typeface="Microsoft Sans Serif" pitchFamily="34" charset="0"/>
                <a:sym typeface="Courier New"/>
              </a:rPr>
              <a:t>Details: http://source.sakaiproject.org/viewsvn/?view=rev&amp;rev=39772</a:t>
            </a:r>
            <a:r>
              <a:rPr lang="en-US" sz="1600" b="1" dirty="0" smtClean="0">
                <a:latin typeface="Microsoft Sans Serif" pitchFamily="34" charset="0"/>
                <a:ea typeface="Courier"/>
                <a:cs typeface="Microsoft Sans Serif" pitchFamily="34" charset="0"/>
                <a:sym typeface="Courier New"/>
              </a:rPr>
              <a:t>\n</a:t>
            </a:r>
            <a:endParaRPr lang="en-US" sz="1600" dirty="0" smtClean="0">
              <a:latin typeface="Microsoft Sans Serif" pitchFamily="34" charset="0"/>
              <a:ea typeface="Courier"/>
              <a:cs typeface="Microsoft Sans Serif" pitchFamily="34" charset="0"/>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402199"/>
            <a:ext cx="7682263" cy="2092881"/>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Άνοιγμα αρχείου – Η συνάρτηση </a:t>
            </a:r>
            <a:r>
              <a:rPr lang="en-US" sz="1600" b="1" dirty="0" smtClean="0">
                <a:latin typeface="Microsoft Sans Serif" pitchFamily="34" charset="0"/>
                <a:ea typeface="Arial" charset="0"/>
                <a:cs typeface="Microsoft Sans Serif" pitchFamily="34" charset="0"/>
                <a:sym typeface="Cabin"/>
              </a:rPr>
              <a:t>open()</a:t>
            </a:r>
            <a:endParaRPr lang="el-GR" sz="1600" dirty="0" smtClean="0">
              <a:latin typeface="Microsoft Sans Serif" pitchFamily="34" charset="0"/>
              <a:ea typeface="Arial" charset="0"/>
              <a:cs typeface="Microsoft Sans Serif" pitchFamily="34" charset="0"/>
              <a:sym typeface="Cabin"/>
            </a:endParaRPr>
          </a:p>
          <a:p>
            <a:pPr algn="just" rtl="0">
              <a:buClr>
                <a:srgbClr val="FF00FF"/>
              </a:buClr>
              <a:buSzPct val="25000"/>
            </a:pPr>
            <a:r>
              <a:rPr lang="el-GR" dirty="0" err="1" smtClean="0">
                <a:latin typeface="Consolas" pitchFamily="49" charset="0"/>
                <a:ea typeface="Courier"/>
                <a:cs typeface="Consolas" pitchFamily="49" charset="0"/>
                <a:sym typeface="Courier New"/>
              </a:rPr>
              <a:t>handle</a:t>
            </a:r>
            <a:r>
              <a:rPr lang="el-GR" dirty="0" smtClean="0">
                <a:latin typeface="Consolas" pitchFamily="49" charset="0"/>
                <a:ea typeface="Courier"/>
                <a:cs typeface="Consolas" pitchFamily="49" charset="0"/>
                <a:sym typeface="Courier New"/>
              </a:rPr>
              <a:t> = </a:t>
            </a:r>
            <a:r>
              <a:rPr lang="el-GR" dirty="0" err="1" smtClean="0">
                <a:latin typeface="Consolas" pitchFamily="49" charset="0"/>
                <a:ea typeface="Courier"/>
                <a:cs typeface="Consolas" pitchFamily="49" charset="0"/>
                <a:sym typeface="Courier New"/>
              </a:rPr>
              <a:t>open</a:t>
            </a:r>
            <a:r>
              <a:rPr lang="el-GR" dirty="0" smtClean="0">
                <a:latin typeface="Consolas" pitchFamily="49" charset="0"/>
                <a:ea typeface="Courier"/>
                <a:cs typeface="Consolas" pitchFamily="49" charset="0"/>
                <a:sym typeface="Courier New"/>
              </a:rPr>
              <a:t>(</a:t>
            </a:r>
            <a:r>
              <a:rPr lang="el-GR" dirty="0" err="1" smtClean="0">
                <a:latin typeface="Consolas" pitchFamily="49" charset="0"/>
                <a:ea typeface="Courier"/>
                <a:cs typeface="Consolas" pitchFamily="49" charset="0"/>
                <a:sym typeface="Courier New"/>
              </a:rPr>
              <a:t>όνομα_αρχείου</a:t>
            </a:r>
            <a:r>
              <a:rPr lang="el-GR" dirty="0" smtClean="0">
                <a:latin typeface="Consolas" pitchFamily="49" charset="0"/>
                <a:ea typeface="Courier"/>
                <a:cs typeface="Consolas" pitchFamily="49" charset="0"/>
                <a:sym typeface="Courier New"/>
              </a:rPr>
              <a:t>, λειτουργία)</a:t>
            </a: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Επιστρέφει έναν </a:t>
            </a:r>
            <a:r>
              <a:rPr lang="el-GR" sz="1600" dirty="0" err="1" smtClean="0">
                <a:latin typeface="Microsoft Sans Serif" pitchFamily="34" charset="0"/>
                <a:ea typeface="Courier"/>
                <a:cs typeface="Microsoft Sans Serif" pitchFamily="34" charset="0"/>
                <a:sym typeface="Courier New"/>
              </a:rPr>
              <a:t>περιγραφέα</a:t>
            </a:r>
            <a:r>
              <a:rPr lang="el-GR" sz="1600" dirty="0" smtClean="0">
                <a:latin typeface="Microsoft Sans Serif" pitchFamily="34" charset="0"/>
                <a:ea typeface="Courier"/>
                <a:cs typeface="Microsoft Sans Serif" pitchFamily="34" charset="0"/>
                <a:sym typeface="Courier New"/>
              </a:rPr>
              <a:t> που χρησιμοποιείται για να χειριστούμε το αρχείο.</a:t>
            </a: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Η λειτουργία είναι “r” για να διαβάσουμε το αρχείο και “w” για να γράψουμε στο</a:t>
            </a: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αρχείο</a:t>
            </a: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Παράδειγμα:</a:t>
            </a:r>
          </a:p>
          <a:p>
            <a:pPr algn="just" rtl="0">
              <a:buClr>
                <a:srgbClr val="FF00FF"/>
              </a:buClr>
              <a:buSzPct val="25000"/>
            </a:pPr>
            <a:r>
              <a:rPr lang="el-GR" dirty="0" err="1" smtClean="0">
                <a:latin typeface="Consolas" pitchFamily="49" charset="0"/>
                <a:ea typeface="Courier"/>
                <a:cs typeface="Consolas" pitchFamily="49" charset="0"/>
                <a:sym typeface="Courier New"/>
              </a:rPr>
              <a:t>fhand</a:t>
            </a:r>
            <a:r>
              <a:rPr lang="el-GR" dirty="0" smtClean="0">
                <a:latin typeface="Consolas" pitchFamily="49" charset="0"/>
                <a:ea typeface="Courier"/>
                <a:cs typeface="Consolas" pitchFamily="49" charset="0"/>
                <a:sym typeface="Courier New"/>
              </a:rPr>
              <a:t> = </a:t>
            </a:r>
            <a:r>
              <a:rPr lang="el-GR" dirty="0" err="1" smtClean="0">
                <a:latin typeface="Consolas" pitchFamily="49" charset="0"/>
                <a:ea typeface="Courier"/>
                <a:cs typeface="Consolas" pitchFamily="49" charset="0"/>
                <a:sym typeface="Courier New"/>
              </a:rPr>
              <a:t>open</a:t>
            </a:r>
            <a:r>
              <a:rPr lang="el-GR" dirty="0" smtClean="0">
                <a:latin typeface="Consolas" pitchFamily="49" charset="0"/>
                <a:ea typeface="Courier"/>
                <a:cs typeface="Consolas" pitchFamily="49" charset="0"/>
                <a:sym typeface="Courier New"/>
              </a:rPr>
              <a:t>('</a:t>
            </a:r>
            <a:r>
              <a:rPr lang="el-GR" dirty="0" err="1" smtClean="0">
                <a:latin typeface="Consolas" pitchFamily="49" charset="0"/>
                <a:ea typeface="Courier"/>
                <a:cs typeface="Consolas" pitchFamily="49" charset="0"/>
                <a:sym typeface="Courier New"/>
              </a:rPr>
              <a:t>mbox.txt</a:t>
            </a:r>
            <a:r>
              <a:rPr lang="el-GR" dirty="0" smtClean="0">
                <a:latin typeface="Consolas" pitchFamily="49" charset="0"/>
                <a:ea typeface="Courier"/>
                <a:cs typeface="Consolas" pitchFamily="49" charset="0"/>
                <a:sym typeface="Courier New"/>
              </a:rPr>
              <a:t>', 'r')</a:t>
            </a:r>
            <a:endParaRPr lang="en-US" dirty="0" smtClean="0">
              <a:latin typeface="Consolas" pitchFamily="49" charset="0"/>
              <a:ea typeface="Courier"/>
              <a:cs typeface="Consolas" pitchFamily="49" charset="0"/>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402199"/>
            <a:ext cx="7682263" cy="2339102"/>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Ανάγνωση Αρχείων</a:t>
            </a:r>
            <a:endParaRPr lang="el-GR" sz="1600" dirty="0" smtClean="0">
              <a:latin typeface="Microsoft Sans Serif" pitchFamily="34" charset="0"/>
              <a:ea typeface="Arial" charset="0"/>
              <a:cs typeface="Microsoft Sans Serif" pitchFamily="34" charset="0"/>
              <a:sym typeface="Cabin"/>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Ένα ανοιχτό αρχείο μπορεί να αντιμετωπιστεί ως μια ακολουθία συμβολοσειρών όπου κάθε γραμμή στο αρχείο είναι μια συμβολοσειρά</a:t>
            </a: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Μπορούμε να χρησιμοποιήσουμε την εντολή </a:t>
            </a:r>
            <a:r>
              <a:rPr lang="el-GR" sz="1600" dirty="0" err="1" smtClean="0">
                <a:latin typeface="Microsoft Sans Serif" pitchFamily="34" charset="0"/>
                <a:ea typeface="Courier"/>
                <a:cs typeface="Microsoft Sans Serif" pitchFamily="34" charset="0"/>
                <a:sym typeface="Courier New"/>
              </a:rPr>
              <a:t>for</a:t>
            </a:r>
            <a:r>
              <a:rPr lang="el-GR" sz="1600" dirty="0" smtClean="0">
                <a:latin typeface="Microsoft Sans Serif" pitchFamily="34" charset="0"/>
                <a:ea typeface="Courier"/>
                <a:cs typeface="Microsoft Sans Serif" pitchFamily="34" charset="0"/>
                <a:sym typeface="Courier New"/>
              </a:rPr>
              <a:t> για να προσπελάσουμε μια ακολουθία</a:t>
            </a: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Παράδειγμα:</a:t>
            </a:r>
          </a:p>
          <a:p>
            <a:pPr algn="l" rtl="0">
              <a:buClr>
                <a:srgbClr val="FF7F00"/>
              </a:buClr>
              <a:buSzPct val="25000"/>
            </a:pPr>
            <a:r>
              <a:rPr lang="en-US" dirty="0" err="1" smtClean="0">
                <a:latin typeface="Consolas" pitchFamily="49" charset="0"/>
                <a:ea typeface="Courier"/>
                <a:cs typeface="Consolas" pitchFamily="49" charset="0"/>
                <a:sym typeface="Courier New"/>
              </a:rPr>
              <a:t>xfile</a:t>
            </a:r>
            <a:r>
              <a:rPr lang="en-US" dirty="0" smtClean="0">
                <a:latin typeface="Consolas" pitchFamily="49" charset="0"/>
                <a:ea typeface="Courier"/>
                <a:cs typeface="Consolas" pitchFamily="49" charset="0"/>
                <a:sym typeface="Courier New"/>
              </a:rPr>
              <a:t> = </a:t>
            </a:r>
            <a:r>
              <a:rPr lang="el-GR" dirty="0" err="1" smtClean="0">
                <a:latin typeface="Consolas" pitchFamily="49" charset="0"/>
                <a:ea typeface="Courier"/>
                <a:cs typeface="Consolas" pitchFamily="49" charset="0"/>
                <a:sym typeface="Courier New"/>
              </a:rPr>
              <a:t>open</a:t>
            </a:r>
            <a:r>
              <a:rPr lang="el-GR" dirty="0" smtClean="0">
                <a:latin typeface="Consolas" pitchFamily="49" charset="0"/>
                <a:ea typeface="Courier"/>
                <a:cs typeface="Consolas" pitchFamily="49" charset="0"/>
                <a:sym typeface="Courier New"/>
              </a:rPr>
              <a:t>('</a:t>
            </a:r>
            <a:r>
              <a:rPr lang="el-GR" dirty="0" err="1" smtClean="0">
                <a:latin typeface="Consolas" pitchFamily="49" charset="0"/>
                <a:ea typeface="Courier"/>
                <a:cs typeface="Consolas" pitchFamily="49" charset="0"/>
                <a:sym typeface="Courier New"/>
              </a:rPr>
              <a:t>mbox.txt</a:t>
            </a:r>
            <a:r>
              <a:rPr lang="el-GR" dirty="0" smtClean="0">
                <a:latin typeface="Consolas" pitchFamily="49" charset="0"/>
                <a:ea typeface="Courier"/>
                <a:cs typeface="Consolas" pitchFamily="49" charset="0"/>
                <a:sym typeface="Courier New"/>
              </a:rPr>
              <a:t>', 'r')</a:t>
            </a:r>
            <a:endParaRPr lang="en-US" dirty="0" smtClean="0">
              <a:latin typeface="Consolas" pitchFamily="49" charset="0"/>
              <a:ea typeface="Courier"/>
              <a:cs typeface="Consolas" pitchFamily="49" charset="0"/>
              <a:sym typeface="Courier New"/>
            </a:endParaRPr>
          </a:p>
          <a:p>
            <a:pPr algn="l" rtl="0">
              <a:buClr>
                <a:srgbClr val="FFFF00"/>
              </a:buClr>
              <a:buSzPct val="25000"/>
            </a:pPr>
            <a:r>
              <a:rPr lang="en-US" dirty="0" smtClean="0">
                <a:latin typeface="Consolas" pitchFamily="49" charset="0"/>
                <a:ea typeface="Courier"/>
                <a:cs typeface="Consolas" pitchFamily="49" charset="0"/>
                <a:sym typeface="Courier New"/>
              </a:rPr>
              <a:t>for color in </a:t>
            </a:r>
            <a:r>
              <a:rPr lang="en-US" dirty="0" err="1" smtClean="0">
                <a:latin typeface="Consolas" pitchFamily="49" charset="0"/>
                <a:ea typeface="Courier"/>
                <a:cs typeface="Consolas" pitchFamily="49" charset="0"/>
                <a:sym typeface="Courier New"/>
              </a:rPr>
              <a:t>xfile</a:t>
            </a:r>
            <a:r>
              <a:rPr lang="en-US" dirty="0" smtClean="0">
                <a:latin typeface="Consolas" pitchFamily="49" charset="0"/>
                <a:ea typeface="Courier"/>
                <a:cs typeface="Consolas" pitchFamily="49" charset="0"/>
                <a:sym typeface="Courier New"/>
              </a:rPr>
              <a:t>:</a:t>
            </a:r>
          </a:p>
          <a:p>
            <a:pPr algn="l" rtl="0">
              <a:buClr>
                <a:schemeClr val="lt1"/>
              </a:buClr>
              <a:buSzPct val="25000"/>
            </a:pPr>
            <a:r>
              <a:rPr lang="en-US" dirty="0" smtClean="0">
                <a:latin typeface="Consolas" pitchFamily="49" charset="0"/>
                <a:ea typeface="Courier"/>
                <a:cs typeface="Consolas" pitchFamily="49" charset="0"/>
                <a:sym typeface="Courier New"/>
              </a:rPr>
              <a:t>    print(color)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309866"/>
            <a:ext cx="7682263" cy="2523768"/>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Μέτρηση Γραμμών ενός Αρχείου</a:t>
            </a:r>
            <a:endParaRPr lang="el-GR" sz="1600" dirty="0" smtClean="0">
              <a:latin typeface="Microsoft Sans Serif" pitchFamily="34" charset="0"/>
              <a:ea typeface="Arial" charset="0"/>
              <a:cs typeface="Microsoft Sans Serif" pitchFamily="34" charset="0"/>
              <a:sym typeface="Cabin"/>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Ανοίξτε ένα αρχείο μόνο για ανάγνωση</a:t>
            </a: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Χρησιμοποιήστε μια επανάληψη </a:t>
            </a:r>
            <a:r>
              <a:rPr lang="el-GR" sz="1600" dirty="0" err="1" smtClean="0">
                <a:latin typeface="Microsoft Sans Serif" pitchFamily="34" charset="0"/>
                <a:ea typeface="Courier"/>
                <a:cs typeface="Microsoft Sans Serif" pitchFamily="34" charset="0"/>
                <a:sym typeface="Courier New"/>
              </a:rPr>
              <a:t>for</a:t>
            </a:r>
            <a:r>
              <a:rPr lang="el-GR" sz="1600" dirty="0" smtClean="0">
                <a:latin typeface="Microsoft Sans Serif" pitchFamily="34" charset="0"/>
                <a:ea typeface="Courier"/>
                <a:cs typeface="Microsoft Sans Serif" pitchFamily="34" charset="0"/>
                <a:sym typeface="Courier New"/>
              </a:rPr>
              <a:t> για να διαβάσετε κάθε γραμμή</a:t>
            </a: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Μετρήστε τις γραμμές και εκτυπώστε το πλήθος των γραμμών</a:t>
            </a: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Παράδειγμα:</a:t>
            </a:r>
          </a:p>
          <a:p>
            <a:pPr algn="l" rtl="0">
              <a:buClr>
                <a:srgbClr val="00FF00"/>
              </a:buClr>
              <a:buSzPct val="25000"/>
            </a:pPr>
            <a:r>
              <a:rPr lang="en-US" dirty="0" err="1" smtClean="0">
                <a:latin typeface="Consolas" pitchFamily="49" charset="0"/>
                <a:ea typeface="Courier"/>
                <a:cs typeface="Consolas" pitchFamily="49" charset="0"/>
                <a:sym typeface="Courier New"/>
              </a:rPr>
              <a:t>xfile</a:t>
            </a:r>
            <a:r>
              <a:rPr lang="en-US" dirty="0" smtClean="0">
                <a:latin typeface="Consolas" pitchFamily="49" charset="0"/>
                <a:ea typeface="Courier"/>
                <a:cs typeface="Consolas" pitchFamily="49" charset="0"/>
                <a:sym typeface="Courier New"/>
              </a:rPr>
              <a:t> = open('mbox.txt’, ‘r’)</a:t>
            </a:r>
          </a:p>
          <a:p>
            <a:pPr algn="l" rtl="0">
              <a:buClr>
                <a:srgbClr val="FF7F00"/>
              </a:buClr>
              <a:buSzPct val="25000"/>
            </a:pPr>
            <a:r>
              <a:rPr lang="el-GR" dirty="0" smtClean="0">
                <a:latin typeface="Consolas" pitchFamily="49" charset="0"/>
                <a:ea typeface="Courier"/>
                <a:cs typeface="Consolas" pitchFamily="49" charset="0"/>
                <a:sym typeface="Courier New"/>
              </a:rPr>
              <a:t>πλήθος</a:t>
            </a:r>
            <a:r>
              <a:rPr lang="en-US" dirty="0" smtClean="0">
                <a:latin typeface="Consolas" pitchFamily="49" charset="0"/>
                <a:ea typeface="Courier"/>
                <a:cs typeface="Consolas" pitchFamily="49" charset="0"/>
                <a:sym typeface="Courier New"/>
              </a:rPr>
              <a:t> = 0</a:t>
            </a:r>
          </a:p>
          <a:p>
            <a:pPr algn="l" rtl="0">
              <a:buClr>
                <a:srgbClr val="FFFF00"/>
              </a:buClr>
              <a:buSzPct val="25000"/>
            </a:pPr>
            <a:r>
              <a:rPr lang="en-US" dirty="0" smtClean="0">
                <a:latin typeface="Consolas" pitchFamily="49" charset="0"/>
                <a:ea typeface="Courier"/>
                <a:cs typeface="Consolas" pitchFamily="49" charset="0"/>
                <a:sym typeface="Courier New"/>
              </a:rPr>
              <a:t>for line in </a:t>
            </a:r>
            <a:r>
              <a:rPr lang="en-US" dirty="0" err="1" smtClean="0">
                <a:latin typeface="Consolas" pitchFamily="49" charset="0"/>
                <a:ea typeface="Courier"/>
                <a:cs typeface="Consolas" pitchFamily="49" charset="0"/>
                <a:sym typeface="Courier New"/>
              </a:rPr>
              <a:t>xfile</a:t>
            </a:r>
            <a:r>
              <a:rPr lang="en-US" dirty="0" smtClean="0">
                <a:latin typeface="Consolas" pitchFamily="49" charset="0"/>
                <a:ea typeface="Courier"/>
                <a:cs typeface="Consolas" pitchFamily="49" charset="0"/>
                <a:sym typeface="Courier New"/>
              </a:rPr>
              <a:t>:</a:t>
            </a:r>
          </a:p>
          <a:p>
            <a:pPr algn="l" rtl="0">
              <a:buClr>
                <a:schemeClr val="lt1"/>
              </a:buClr>
              <a:buSzPct val="25000"/>
            </a:pPr>
            <a:r>
              <a:rPr lang="en-US" dirty="0" smtClean="0">
                <a:latin typeface="Consolas" pitchFamily="49" charset="0"/>
                <a:ea typeface="Courier"/>
                <a:cs typeface="Consolas" pitchFamily="49" charset="0"/>
                <a:sym typeface="Courier New"/>
              </a:rPr>
              <a:t>    </a:t>
            </a:r>
            <a:r>
              <a:rPr lang="el-GR" dirty="0" smtClean="0">
                <a:latin typeface="Consolas" pitchFamily="49" charset="0"/>
                <a:ea typeface="Courier"/>
                <a:cs typeface="Consolas" pitchFamily="49" charset="0"/>
                <a:sym typeface="Courier New"/>
              </a:rPr>
              <a:t>πλήθος</a:t>
            </a:r>
            <a:r>
              <a:rPr lang="en-US" dirty="0" smtClean="0">
                <a:latin typeface="Consolas" pitchFamily="49" charset="0"/>
                <a:ea typeface="Courier"/>
                <a:cs typeface="Consolas" pitchFamily="49" charset="0"/>
                <a:sym typeface="Courier New"/>
              </a:rPr>
              <a:t> = </a:t>
            </a:r>
            <a:r>
              <a:rPr lang="el-GR" dirty="0" smtClean="0">
                <a:latin typeface="Consolas" pitchFamily="49" charset="0"/>
                <a:ea typeface="Courier"/>
                <a:cs typeface="Consolas" pitchFamily="49" charset="0"/>
                <a:sym typeface="Courier New"/>
              </a:rPr>
              <a:t>πλήθος</a:t>
            </a:r>
            <a:r>
              <a:rPr lang="en-US" dirty="0" smtClean="0">
                <a:latin typeface="Consolas" pitchFamily="49" charset="0"/>
                <a:ea typeface="Courier"/>
                <a:cs typeface="Consolas" pitchFamily="49" charset="0"/>
                <a:sym typeface="Courier New"/>
              </a:rPr>
              <a:t> + 1</a:t>
            </a:r>
          </a:p>
          <a:p>
            <a:pPr algn="l" rtl="0">
              <a:buClr>
                <a:srgbClr val="FFFF00"/>
              </a:buClr>
              <a:buSzPct val="25000"/>
            </a:pPr>
            <a:r>
              <a:rPr lang="en-US" dirty="0" smtClean="0">
                <a:latin typeface="Consolas" pitchFamily="49" charset="0"/>
                <a:ea typeface="Courier"/>
                <a:cs typeface="Consolas" pitchFamily="49" charset="0"/>
                <a:sym typeface="Courier New"/>
              </a:rPr>
              <a:t>print('</a:t>
            </a:r>
            <a:r>
              <a:rPr lang="el-GR" dirty="0" smtClean="0">
                <a:latin typeface="Consolas" pitchFamily="49" charset="0"/>
                <a:ea typeface="Courier"/>
                <a:cs typeface="Consolas" pitchFamily="49" charset="0"/>
                <a:sym typeface="Courier New"/>
              </a:rPr>
              <a:t>Πλήθος Γραμμών</a:t>
            </a:r>
            <a:r>
              <a:rPr lang="en-US" dirty="0" smtClean="0">
                <a:latin typeface="Consolas" pitchFamily="49" charset="0"/>
                <a:ea typeface="Courier"/>
                <a:cs typeface="Consolas" pitchFamily="49" charset="0"/>
                <a:sym typeface="Courier New"/>
              </a:rPr>
              <a:t>:', </a:t>
            </a:r>
            <a:r>
              <a:rPr lang="el-GR" dirty="0" smtClean="0">
                <a:latin typeface="Consolas" pitchFamily="49" charset="0"/>
                <a:ea typeface="Courier"/>
                <a:cs typeface="Consolas" pitchFamily="49" charset="0"/>
                <a:sym typeface="Courier New"/>
              </a:rPr>
              <a:t>πλήθος</a:t>
            </a:r>
            <a:r>
              <a:rPr lang="en-US" dirty="0" smtClean="0">
                <a:latin typeface="Consolas" pitchFamily="49" charset="0"/>
                <a:ea typeface="Courier"/>
                <a:cs typeface="Consolas" pitchFamily="49" charset="0"/>
                <a:sym typeface="Courier New"/>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325255"/>
            <a:ext cx="7682263" cy="2492990"/>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Διάβασμα *Ολόκληρου* Αρχείου</a:t>
            </a:r>
            <a:r>
              <a:rPr lang="en-US" sz="1600" b="1" dirty="0" smtClean="0">
                <a:latin typeface="Microsoft Sans Serif" pitchFamily="34" charset="0"/>
                <a:ea typeface="Arial" charset="0"/>
                <a:cs typeface="Microsoft Sans Serif" pitchFamily="34" charset="0"/>
                <a:sym typeface="Cabin"/>
              </a:rPr>
              <a:t> – </a:t>
            </a:r>
            <a:r>
              <a:rPr lang="el-GR" sz="1600" b="1" dirty="0" smtClean="0">
                <a:latin typeface="Microsoft Sans Serif" pitchFamily="34" charset="0"/>
                <a:ea typeface="Arial" charset="0"/>
                <a:cs typeface="Microsoft Sans Serif" pitchFamily="34" charset="0"/>
                <a:sym typeface="Cabin"/>
              </a:rPr>
              <a:t>Η μέθοδος </a:t>
            </a:r>
            <a:r>
              <a:rPr lang="en-US" sz="1600" b="1" dirty="0" smtClean="0">
                <a:latin typeface="Microsoft Sans Serif" pitchFamily="34" charset="0"/>
                <a:ea typeface="Arial" charset="0"/>
                <a:cs typeface="Microsoft Sans Serif" pitchFamily="34" charset="0"/>
                <a:sym typeface="Cabin"/>
              </a:rPr>
              <a:t>read()</a:t>
            </a:r>
          </a:p>
          <a:p>
            <a:pPr algn="just" rtl="0">
              <a:buSzPct val="100000"/>
            </a:pPr>
            <a:r>
              <a:rPr lang="el-GR" sz="1600" dirty="0" smtClean="0">
                <a:latin typeface="Microsoft Sans Serif" pitchFamily="34" charset="0"/>
                <a:ea typeface="Courier"/>
                <a:cs typeface="Microsoft Sans Serif" pitchFamily="34" charset="0"/>
                <a:sym typeface="Courier New"/>
              </a:rPr>
              <a:t>Μπορούμε να διαβάσουμε ολόκληρο το αρχείο (όλους τους χαρακτήρες μαζί με τις νέες γραμμές) σε μια συμβολοσειρά</a:t>
            </a:r>
            <a:r>
              <a:rPr lang="en-US" sz="1600" dirty="0" smtClean="0">
                <a:latin typeface="Microsoft Sans Serif" pitchFamily="34" charset="0"/>
                <a:ea typeface="Courier"/>
                <a:cs typeface="Microsoft Sans Serif" pitchFamily="34" charset="0"/>
                <a:sym typeface="Courier New"/>
              </a:rPr>
              <a:t> </a:t>
            </a:r>
            <a:endParaRPr lang="el-GR" sz="1600" dirty="0" smtClean="0">
              <a:latin typeface="Microsoft Sans Serif" pitchFamily="34" charset="0"/>
              <a:ea typeface="Courier"/>
              <a:cs typeface="Microsoft Sans Serif" pitchFamily="34" charset="0"/>
              <a:sym typeface="Courier New"/>
            </a:endParaRP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Παράδειγμα:</a:t>
            </a:r>
          </a:p>
          <a:p>
            <a:pPr algn="l" rtl="0">
              <a:buClr>
                <a:schemeClr val="lt1"/>
              </a:buClr>
              <a:buSzPct val="25000"/>
            </a:pPr>
            <a:r>
              <a:rPr lang="en-US" b="1" dirty="0" smtClean="0">
                <a:latin typeface="Consolas" pitchFamily="49" charset="0"/>
                <a:ea typeface="Courier"/>
                <a:cs typeface="Consolas" pitchFamily="49" charset="0"/>
                <a:sym typeface="Courier New"/>
              </a:rPr>
              <a:t>&gt;</a:t>
            </a:r>
            <a:r>
              <a:rPr lang="en-US" dirty="0" smtClean="0">
                <a:latin typeface="Consolas" pitchFamily="49" charset="0"/>
                <a:ea typeface="Courier"/>
                <a:cs typeface="Consolas" pitchFamily="49" charset="0"/>
                <a:sym typeface="Courier New"/>
              </a:rPr>
              <a:t>&gt;&gt; </a:t>
            </a:r>
            <a:r>
              <a:rPr lang="en-US" dirty="0" err="1" smtClean="0">
                <a:latin typeface="Consolas" pitchFamily="49" charset="0"/>
                <a:ea typeface="Courier"/>
                <a:cs typeface="Consolas" pitchFamily="49" charset="0"/>
                <a:sym typeface="Courier New"/>
              </a:rPr>
              <a:t>fhand</a:t>
            </a:r>
            <a:r>
              <a:rPr lang="en-US" dirty="0" smtClean="0">
                <a:latin typeface="Consolas" pitchFamily="49" charset="0"/>
                <a:ea typeface="Courier"/>
                <a:cs typeface="Consolas" pitchFamily="49" charset="0"/>
                <a:sym typeface="Courier New"/>
              </a:rPr>
              <a:t> = open('mbox-short.txt', ‘r’)</a:t>
            </a:r>
          </a:p>
          <a:p>
            <a:pPr algn="l" rtl="0">
              <a:buClr>
                <a:schemeClr val="lt1"/>
              </a:buClr>
              <a:buSzPct val="25000"/>
            </a:pPr>
            <a:r>
              <a:rPr lang="en-US" dirty="0" smtClean="0">
                <a:latin typeface="Consolas" pitchFamily="49" charset="0"/>
                <a:ea typeface="Courier"/>
                <a:cs typeface="Consolas" pitchFamily="49" charset="0"/>
                <a:sym typeface="Courier New"/>
              </a:rPr>
              <a:t>&gt;&gt;&gt; </a:t>
            </a:r>
            <a:r>
              <a:rPr lang="en-US" dirty="0" err="1" smtClean="0">
                <a:latin typeface="Consolas" pitchFamily="49" charset="0"/>
                <a:ea typeface="Courier"/>
                <a:cs typeface="Consolas" pitchFamily="49" charset="0"/>
                <a:sym typeface="Courier New"/>
              </a:rPr>
              <a:t>inp</a:t>
            </a:r>
            <a:r>
              <a:rPr lang="en-US" dirty="0" smtClean="0">
                <a:latin typeface="Consolas" pitchFamily="49" charset="0"/>
                <a:ea typeface="Courier"/>
                <a:cs typeface="Consolas" pitchFamily="49" charset="0"/>
                <a:sym typeface="Courier New"/>
              </a:rPr>
              <a:t> = </a:t>
            </a:r>
            <a:r>
              <a:rPr lang="en-US" dirty="0" err="1" smtClean="0">
                <a:latin typeface="Consolas" pitchFamily="49" charset="0"/>
                <a:ea typeface="Courier"/>
                <a:cs typeface="Consolas" pitchFamily="49" charset="0"/>
                <a:sym typeface="Courier New"/>
              </a:rPr>
              <a:t>fhand.read</a:t>
            </a:r>
            <a:r>
              <a:rPr lang="en-US" dirty="0" smtClean="0">
                <a:latin typeface="Consolas" pitchFamily="49" charset="0"/>
                <a:ea typeface="Courier"/>
                <a:cs typeface="Consolas" pitchFamily="49" charset="0"/>
                <a:sym typeface="Courier New"/>
              </a:rPr>
              <a:t>()</a:t>
            </a:r>
          </a:p>
          <a:p>
            <a:pPr algn="l" rtl="0">
              <a:buClr>
                <a:schemeClr val="lt1"/>
              </a:buClr>
              <a:buSzPct val="25000"/>
            </a:pPr>
            <a:r>
              <a:rPr lang="en-US" dirty="0" smtClean="0">
                <a:latin typeface="Consolas" pitchFamily="49" charset="0"/>
                <a:ea typeface="Courier"/>
                <a:cs typeface="Consolas" pitchFamily="49" charset="0"/>
                <a:sym typeface="Courier New"/>
              </a:rPr>
              <a:t>&gt;&gt;&gt; print(</a:t>
            </a:r>
            <a:r>
              <a:rPr lang="en-US" dirty="0" err="1" smtClean="0">
                <a:latin typeface="Consolas" pitchFamily="49" charset="0"/>
                <a:ea typeface="Courier"/>
                <a:cs typeface="Consolas" pitchFamily="49" charset="0"/>
                <a:sym typeface="Courier New"/>
              </a:rPr>
              <a:t>len</a:t>
            </a:r>
            <a:r>
              <a:rPr lang="en-US" dirty="0" smtClean="0">
                <a:latin typeface="Consolas" pitchFamily="49" charset="0"/>
                <a:ea typeface="Courier"/>
                <a:cs typeface="Consolas" pitchFamily="49" charset="0"/>
                <a:sym typeface="Courier New"/>
              </a:rPr>
              <a:t>(</a:t>
            </a:r>
            <a:r>
              <a:rPr lang="en-US" dirty="0" err="1" smtClean="0">
                <a:latin typeface="Consolas" pitchFamily="49" charset="0"/>
                <a:ea typeface="Courier"/>
                <a:cs typeface="Consolas" pitchFamily="49" charset="0"/>
                <a:sym typeface="Courier New"/>
              </a:rPr>
              <a:t>inp</a:t>
            </a:r>
            <a:r>
              <a:rPr lang="en-US" dirty="0" smtClean="0">
                <a:latin typeface="Consolas" pitchFamily="49" charset="0"/>
                <a:ea typeface="Courier"/>
                <a:cs typeface="Consolas" pitchFamily="49" charset="0"/>
                <a:sym typeface="Courier New"/>
              </a:rPr>
              <a:t>))</a:t>
            </a:r>
          </a:p>
          <a:p>
            <a:pPr algn="l" rtl="0">
              <a:buClr>
                <a:schemeClr val="lt1"/>
              </a:buClr>
              <a:buSzPct val="25000"/>
            </a:pPr>
            <a:r>
              <a:rPr lang="en-US" dirty="0" smtClean="0">
                <a:latin typeface="Consolas" pitchFamily="49" charset="0"/>
                <a:ea typeface="Courier"/>
                <a:cs typeface="Consolas" pitchFamily="49" charset="0"/>
                <a:sym typeface="Courier New"/>
              </a:rPr>
              <a:t>94626</a:t>
            </a:r>
          </a:p>
          <a:p>
            <a:pPr algn="l" rtl="0">
              <a:buClr>
                <a:schemeClr val="lt1"/>
              </a:buClr>
              <a:buSzPct val="25000"/>
            </a:pPr>
            <a:r>
              <a:rPr lang="en-US" dirty="0" smtClean="0">
                <a:latin typeface="Consolas" pitchFamily="49" charset="0"/>
                <a:ea typeface="Courier"/>
                <a:cs typeface="Consolas" pitchFamily="49" charset="0"/>
                <a:sym typeface="Courier New"/>
              </a:rPr>
              <a:t>&gt;&gt;&gt; print(</a:t>
            </a:r>
            <a:r>
              <a:rPr lang="en-US" dirty="0" err="1" smtClean="0">
                <a:latin typeface="Consolas" pitchFamily="49" charset="0"/>
                <a:ea typeface="Courier"/>
                <a:cs typeface="Consolas" pitchFamily="49" charset="0"/>
                <a:sym typeface="Courier New"/>
              </a:rPr>
              <a:t>inp</a:t>
            </a:r>
            <a:r>
              <a:rPr lang="en-US" dirty="0" smtClean="0">
                <a:latin typeface="Consolas" pitchFamily="49" charset="0"/>
                <a:ea typeface="Courier"/>
                <a:cs typeface="Consolas" pitchFamily="49" charset="0"/>
                <a:sym typeface="Courier New"/>
              </a:rPr>
              <a:t>[:20])</a:t>
            </a:r>
          </a:p>
          <a:p>
            <a:pPr algn="l" rtl="0">
              <a:buClr>
                <a:schemeClr val="lt1"/>
              </a:buClr>
              <a:buSzPct val="25000"/>
            </a:pPr>
            <a:r>
              <a:rPr lang="en-US" dirty="0" smtClean="0">
                <a:latin typeface="Consolas" pitchFamily="49" charset="0"/>
                <a:ea typeface="Courier"/>
                <a:cs typeface="Consolas" pitchFamily="49" charset="0"/>
                <a:sym typeface="Courier New"/>
              </a:rPr>
              <a:t>From </a:t>
            </a:r>
            <a:r>
              <a:rPr lang="en-US" dirty="0" err="1" smtClean="0">
                <a:latin typeface="Consolas" pitchFamily="49" charset="0"/>
                <a:ea typeface="Courier"/>
                <a:cs typeface="Consolas" pitchFamily="49" charset="0"/>
                <a:sym typeface="Courier New"/>
              </a:rPr>
              <a:t>stephen.marquar</a:t>
            </a:r>
            <a:endParaRPr lang="en-US" dirty="0" smtClean="0">
              <a:latin typeface="Consolas" pitchFamily="49" charset="0"/>
              <a:ea typeface="Courier"/>
              <a:cs typeface="Consolas" pitchFamily="49" charset="0"/>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648421"/>
            <a:ext cx="7682263" cy="1846659"/>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Γράψιμο σε αρχεία</a:t>
            </a:r>
            <a:r>
              <a:rPr lang="en-US" sz="1600" b="1" dirty="0" smtClean="0">
                <a:latin typeface="Microsoft Sans Serif" pitchFamily="34" charset="0"/>
                <a:ea typeface="Arial" charset="0"/>
                <a:cs typeface="Microsoft Sans Serif" pitchFamily="34" charset="0"/>
                <a:sym typeface="Cabin"/>
              </a:rPr>
              <a:t> – </a:t>
            </a:r>
            <a:r>
              <a:rPr lang="el-GR" sz="1600" b="1" dirty="0" smtClean="0">
                <a:latin typeface="Microsoft Sans Serif" pitchFamily="34" charset="0"/>
                <a:ea typeface="Arial" charset="0"/>
                <a:cs typeface="Microsoft Sans Serif" pitchFamily="34" charset="0"/>
                <a:sym typeface="Cabin"/>
              </a:rPr>
              <a:t>Η λειτουργία </a:t>
            </a:r>
            <a:r>
              <a:rPr lang="en-US" sz="1600" b="1" dirty="0" smtClean="0">
                <a:latin typeface="Microsoft Sans Serif" pitchFamily="34" charset="0"/>
                <a:ea typeface="Arial" charset="0"/>
                <a:cs typeface="Microsoft Sans Serif" pitchFamily="34" charset="0"/>
                <a:sym typeface="Cabin"/>
              </a:rPr>
              <a:t>"w”</a:t>
            </a:r>
          </a:p>
          <a:p>
            <a:pPr algn="just" rtl="0">
              <a:buSzPct val="100000"/>
            </a:pPr>
            <a:r>
              <a:rPr lang="el-GR" sz="1600" dirty="0" smtClean="0">
                <a:latin typeface="Microsoft Sans Serif" pitchFamily="34" charset="0"/>
                <a:ea typeface="Courier"/>
                <a:cs typeface="Microsoft Sans Serif" pitchFamily="34" charset="0"/>
                <a:sym typeface="Courier New"/>
              </a:rPr>
              <a:t>Για να γράψουμε ένα αρχείο, πρέπει να το ανοίξουμε με τη λειτουργία "w" ως δεύτερη παράμετρο:</a:t>
            </a:r>
            <a:r>
              <a:rPr lang="en-US" sz="1600" dirty="0" smtClean="0">
                <a:latin typeface="Microsoft Sans Serif" pitchFamily="34" charset="0"/>
                <a:ea typeface="Courier"/>
                <a:cs typeface="Microsoft Sans Serif" pitchFamily="34" charset="0"/>
                <a:sym typeface="Courier New"/>
              </a:rPr>
              <a:t> </a:t>
            </a:r>
            <a:endParaRPr lang="el-GR" sz="1600" dirty="0" smtClean="0">
              <a:latin typeface="Microsoft Sans Serif" pitchFamily="34" charset="0"/>
              <a:ea typeface="Courier"/>
              <a:cs typeface="Microsoft Sans Serif" pitchFamily="34" charset="0"/>
              <a:sym typeface="Courier New"/>
            </a:endParaRP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Παράδειγμα:</a:t>
            </a:r>
          </a:p>
          <a:p>
            <a:pPr algn="l" rtl="0">
              <a:buClr>
                <a:schemeClr val="lt1"/>
              </a:buClr>
              <a:buSzPct val="25000"/>
            </a:pPr>
            <a:r>
              <a:rPr lang="en-US" dirty="0" smtClean="0">
                <a:latin typeface="Consolas" pitchFamily="49" charset="0"/>
                <a:ea typeface="Courier"/>
                <a:cs typeface="Consolas" pitchFamily="49" charset="0"/>
                <a:sym typeface="Courier New"/>
              </a:rPr>
              <a:t>&gt;&gt;&gt; </a:t>
            </a:r>
            <a:r>
              <a:rPr lang="en-US" dirty="0" err="1" smtClean="0">
                <a:latin typeface="Consolas" pitchFamily="49" charset="0"/>
                <a:ea typeface="Courier"/>
                <a:cs typeface="Consolas" pitchFamily="49" charset="0"/>
                <a:sym typeface="Courier New"/>
              </a:rPr>
              <a:t>fout</a:t>
            </a:r>
            <a:r>
              <a:rPr lang="en-US" dirty="0" smtClean="0">
                <a:latin typeface="Consolas" pitchFamily="49" charset="0"/>
                <a:ea typeface="Courier"/>
                <a:cs typeface="Consolas" pitchFamily="49" charset="0"/>
                <a:sym typeface="Courier New"/>
              </a:rPr>
              <a:t> = open('output.txt', 'w')</a:t>
            </a:r>
          </a:p>
          <a:p>
            <a:pPr algn="l" rtl="0">
              <a:buClr>
                <a:schemeClr val="lt1"/>
              </a:buClr>
              <a:buSzPct val="25000"/>
            </a:pPr>
            <a:r>
              <a:rPr lang="en-US" dirty="0" smtClean="0">
                <a:latin typeface="Consolas" pitchFamily="49" charset="0"/>
                <a:ea typeface="Courier"/>
                <a:cs typeface="Consolas" pitchFamily="49" charset="0"/>
                <a:sym typeface="Courier New"/>
              </a:rPr>
              <a:t>&gt;&gt;&gt; print(</a:t>
            </a:r>
            <a:r>
              <a:rPr lang="en-US" dirty="0" err="1" smtClean="0">
                <a:latin typeface="Consolas" pitchFamily="49" charset="0"/>
                <a:ea typeface="Courier"/>
                <a:cs typeface="Consolas" pitchFamily="49" charset="0"/>
                <a:sym typeface="Courier New"/>
              </a:rPr>
              <a:t>fout</a:t>
            </a:r>
            <a:r>
              <a:rPr lang="en-US" dirty="0" smtClean="0">
                <a:latin typeface="Consolas" pitchFamily="49" charset="0"/>
                <a:ea typeface="Courier"/>
                <a:cs typeface="Consolas" pitchFamily="49" charset="0"/>
                <a:sym typeface="Courier New"/>
              </a:rPr>
              <a:t>)</a:t>
            </a:r>
          </a:p>
          <a:p>
            <a:pPr algn="l" rtl="0">
              <a:buClr>
                <a:schemeClr val="lt1"/>
              </a:buClr>
              <a:buSzPct val="25000"/>
            </a:pPr>
            <a:r>
              <a:rPr lang="en-US" dirty="0" smtClean="0">
                <a:latin typeface="Consolas" pitchFamily="49" charset="0"/>
                <a:ea typeface="Courier"/>
                <a:cs typeface="Consolas" pitchFamily="49" charset="0"/>
                <a:sym typeface="Courier New"/>
              </a:rPr>
              <a:t>&lt;_</a:t>
            </a:r>
            <a:r>
              <a:rPr lang="en-US" dirty="0" err="1" smtClean="0">
                <a:latin typeface="Consolas" pitchFamily="49" charset="0"/>
                <a:ea typeface="Courier"/>
                <a:cs typeface="Consolas" pitchFamily="49" charset="0"/>
                <a:sym typeface="Courier New"/>
              </a:rPr>
              <a:t>io.TextIOWrapper</a:t>
            </a:r>
            <a:r>
              <a:rPr lang="en-US" dirty="0" smtClean="0">
                <a:latin typeface="Consolas" pitchFamily="49" charset="0"/>
                <a:ea typeface="Courier"/>
                <a:cs typeface="Consolas" pitchFamily="49" charset="0"/>
                <a:sym typeface="Courier New"/>
              </a:rPr>
              <a:t> name='output.txt' mode='w' encoding='cp1252'&gt;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155978"/>
            <a:ext cx="7682263" cy="2831544"/>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Γράψιμο σε αρχεία</a:t>
            </a:r>
            <a:r>
              <a:rPr lang="en-US" sz="1600" b="1" dirty="0" smtClean="0">
                <a:latin typeface="Microsoft Sans Serif" pitchFamily="34" charset="0"/>
                <a:ea typeface="Arial" charset="0"/>
                <a:cs typeface="Microsoft Sans Serif" pitchFamily="34" charset="0"/>
                <a:sym typeface="Cabin"/>
              </a:rPr>
              <a:t> – </a:t>
            </a:r>
            <a:r>
              <a:rPr lang="el-GR" sz="1600" b="1" dirty="0" smtClean="0">
                <a:latin typeface="Microsoft Sans Serif" pitchFamily="34" charset="0"/>
                <a:ea typeface="Arial" charset="0"/>
                <a:cs typeface="Microsoft Sans Serif" pitchFamily="34" charset="0"/>
                <a:sym typeface="Cabin"/>
              </a:rPr>
              <a:t>Η μέθοδος </a:t>
            </a:r>
            <a:r>
              <a:rPr lang="en-US" sz="1600" b="1" dirty="0" smtClean="0">
                <a:latin typeface="Microsoft Sans Serif" pitchFamily="34" charset="0"/>
                <a:ea typeface="Arial" charset="0"/>
                <a:cs typeface="Microsoft Sans Serif" pitchFamily="34" charset="0"/>
                <a:sym typeface="Cabin"/>
              </a:rPr>
              <a:t>write()</a:t>
            </a:r>
          </a:p>
          <a:p>
            <a:pPr algn="just" rtl="0">
              <a:buSzPct val="100000"/>
            </a:pPr>
            <a:r>
              <a:rPr lang="el-GR" sz="1600" dirty="0" smtClean="0">
                <a:latin typeface="Microsoft Sans Serif" pitchFamily="34" charset="0"/>
                <a:ea typeface="Courier"/>
                <a:cs typeface="Microsoft Sans Serif" pitchFamily="34" charset="0"/>
                <a:sym typeface="Courier New"/>
              </a:rPr>
              <a:t>Εάν το αρχείο υπάρχει ήδη, το άνοιγμα του σε λειτουργία εγγραφής διαγράφει τα προηγούμενα δεδομένα και τα αντικαθιστά με τα καινούρια, οπότε πρέπει να είμαστε προσεκτικοί! Εάν το αρχείο δεν υπάρχει, δημιουργείται ένα νέο.</a:t>
            </a:r>
          </a:p>
          <a:p>
            <a:pPr algn="just" rtl="0">
              <a:buSzPct val="100000"/>
            </a:pPr>
            <a:endParaRPr lang="el-GR" dirty="0" smtClean="0">
              <a:latin typeface="Consolas" pitchFamily="49" charset="0"/>
              <a:ea typeface="Courier"/>
              <a:cs typeface="Consolas" pitchFamily="49" charset="0"/>
              <a:sym typeface="Courier New"/>
            </a:endParaRPr>
          </a:p>
          <a:p>
            <a:pPr algn="just" rtl="0">
              <a:buSzPct val="100000"/>
            </a:pPr>
            <a:r>
              <a:rPr lang="el-GR" sz="1600" dirty="0" smtClean="0">
                <a:latin typeface="Microsoft Sans Serif" pitchFamily="34" charset="0"/>
                <a:ea typeface="Courier"/>
                <a:cs typeface="Microsoft Sans Serif" pitchFamily="34" charset="0"/>
                <a:sym typeface="Courier New"/>
              </a:rPr>
              <a:t>Η μέθοδος </a:t>
            </a:r>
            <a:r>
              <a:rPr lang="el-GR" sz="1600" dirty="0" err="1" smtClean="0">
                <a:latin typeface="Microsoft Sans Serif" pitchFamily="34" charset="0"/>
                <a:ea typeface="Courier"/>
                <a:cs typeface="Microsoft Sans Serif" pitchFamily="34" charset="0"/>
                <a:sym typeface="Courier New"/>
              </a:rPr>
              <a:t>write</a:t>
            </a:r>
            <a:r>
              <a:rPr lang="el-GR" sz="1600" dirty="0" smtClean="0">
                <a:latin typeface="Microsoft Sans Serif" pitchFamily="34" charset="0"/>
                <a:ea typeface="Courier"/>
                <a:cs typeface="Microsoft Sans Serif" pitchFamily="34" charset="0"/>
                <a:sym typeface="Courier New"/>
              </a:rPr>
              <a:t> του αντικειμένου χειρισμού αρχείου τοποθετεί δεδομένα στο αρχείο, επιστρέφοντας τον αριθμό των χαρακτήρων που γράφτηκαν.</a:t>
            </a: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Παράδειγμα:</a:t>
            </a:r>
          </a:p>
          <a:p>
            <a:pPr algn="l" rtl="0">
              <a:buClr>
                <a:schemeClr val="lt1"/>
              </a:buClr>
              <a:buSzPct val="25000"/>
            </a:pPr>
            <a:r>
              <a:rPr lang="el-GR" dirty="0" smtClean="0">
                <a:latin typeface="Consolas" pitchFamily="49" charset="0"/>
                <a:ea typeface="Courier"/>
                <a:cs typeface="Consolas" pitchFamily="49" charset="0"/>
                <a:sym typeface="Courier New"/>
              </a:rPr>
              <a:t>&gt;&gt;&gt; γραμμή1 = "Αυτό το κλαδί, είναι\n"</a:t>
            </a:r>
          </a:p>
          <a:p>
            <a:pPr algn="l" rtl="0">
              <a:buClr>
                <a:schemeClr val="lt1"/>
              </a:buClr>
              <a:buSzPct val="25000"/>
            </a:pPr>
            <a:r>
              <a:rPr lang="el-GR" dirty="0" smtClean="0">
                <a:latin typeface="Consolas" pitchFamily="49" charset="0"/>
                <a:ea typeface="Courier"/>
                <a:cs typeface="Consolas" pitchFamily="49" charset="0"/>
                <a:sym typeface="Courier New"/>
              </a:rPr>
              <a:t>&gt;&gt;&gt; </a:t>
            </a:r>
            <a:r>
              <a:rPr lang="el-GR" dirty="0" err="1" smtClean="0">
                <a:latin typeface="Consolas" pitchFamily="49" charset="0"/>
                <a:ea typeface="Courier"/>
                <a:cs typeface="Consolas" pitchFamily="49" charset="0"/>
                <a:sym typeface="Courier New"/>
              </a:rPr>
              <a:t>fout.write</a:t>
            </a:r>
            <a:r>
              <a:rPr lang="el-GR" dirty="0" smtClean="0">
                <a:latin typeface="Consolas" pitchFamily="49" charset="0"/>
                <a:ea typeface="Courier"/>
                <a:cs typeface="Consolas" pitchFamily="49" charset="0"/>
                <a:sym typeface="Courier New"/>
              </a:rPr>
              <a:t>(</a:t>
            </a:r>
            <a:r>
              <a:rPr lang="el-GR" dirty="0" err="1" smtClean="0">
                <a:latin typeface="Consolas" pitchFamily="49" charset="0"/>
                <a:ea typeface="Courier"/>
                <a:cs typeface="Consolas" pitchFamily="49" charset="0"/>
                <a:sym typeface="Courier New"/>
              </a:rPr>
              <a:t>γραμμή1</a:t>
            </a:r>
            <a:r>
              <a:rPr lang="el-GR" dirty="0" smtClean="0">
                <a:latin typeface="Consolas" pitchFamily="49" charset="0"/>
                <a:ea typeface="Courier"/>
                <a:cs typeface="Consolas" pitchFamily="49" charset="0"/>
                <a:sym typeface="Courier New"/>
              </a:rPr>
              <a:t>)</a:t>
            </a:r>
          </a:p>
          <a:p>
            <a:pPr algn="l" rtl="0">
              <a:buClr>
                <a:schemeClr val="lt1"/>
              </a:buClr>
              <a:buSzPct val="25000"/>
            </a:pPr>
            <a:r>
              <a:rPr lang="el-GR" dirty="0" smtClean="0">
                <a:latin typeface="Consolas" pitchFamily="49" charset="0"/>
                <a:ea typeface="Courier"/>
                <a:cs typeface="Consolas" pitchFamily="49" charset="0"/>
                <a:sym typeface="Courier New"/>
              </a:rPr>
              <a:t>21</a:t>
            </a:r>
            <a:endParaRPr lang="en-US" dirty="0" smtClean="0">
              <a:latin typeface="Consolas" pitchFamily="49" charset="0"/>
              <a:ea typeface="Courier"/>
              <a:cs typeface="Consolas" pitchFamily="49" charset="0"/>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marL="9935" algn="ctr">
              <a:spcBef>
                <a:spcPts val="78"/>
              </a:spcBef>
            </a:pPr>
            <a:r>
              <a:rPr lang="el-GR" sz="2000" dirty="0" smtClean="0">
                <a:latin typeface="Microsoft Sans Serif" pitchFamily="34" charset="0"/>
                <a:ea typeface="Arial" charset="0"/>
                <a:cs typeface="Microsoft Sans Serif" pitchFamily="34" charset="0"/>
                <a:sym typeface="Cabin"/>
              </a:rPr>
              <a:t>Επεξεργασία Αρχείων</a:t>
            </a:r>
            <a:endParaRPr lang="el-GR" sz="2000" dirty="0">
              <a:latin typeface="Arial MT"/>
              <a:cs typeface="Arial MT"/>
            </a:endParaRPr>
          </a:p>
        </p:txBody>
      </p:sp>
      <p:sp>
        <p:nvSpPr>
          <p:cNvPr id="3" name="2 - Θέση κειμένου"/>
          <p:cNvSpPr>
            <a:spLocks noGrp="1"/>
          </p:cNvSpPr>
          <p:nvPr>
            <p:ph type="body" idx="1"/>
          </p:nvPr>
        </p:nvSpPr>
        <p:spPr>
          <a:xfrm>
            <a:off x="730869" y="1863864"/>
            <a:ext cx="7682263" cy="1415772"/>
          </a:xfrm>
        </p:spPr>
        <p:txBody>
          <a:bodyPr/>
          <a:lstStyle/>
          <a:p>
            <a:pPr algn="just" rtl="0">
              <a:buSzPct val="100000"/>
            </a:pPr>
            <a:r>
              <a:rPr lang="el-GR" sz="1600" b="1" dirty="0" smtClean="0">
                <a:latin typeface="Microsoft Sans Serif" pitchFamily="34" charset="0"/>
                <a:ea typeface="Arial" charset="0"/>
                <a:cs typeface="Microsoft Sans Serif" pitchFamily="34" charset="0"/>
                <a:sym typeface="Cabin"/>
              </a:rPr>
              <a:t>Κλείσιμο αρχείων</a:t>
            </a:r>
            <a:r>
              <a:rPr lang="en-US" sz="1600" b="1" dirty="0" smtClean="0">
                <a:latin typeface="Microsoft Sans Serif" pitchFamily="34" charset="0"/>
                <a:ea typeface="Arial" charset="0"/>
                <a:cs typeface="Microsoft Sans Serif" pitchFamily="34" charset="0"/>
                <a:sym typeface="Cabin"/>
              </a:rPr>
              <a:t> – </a:t>
            </a:r>
            <a:r>
              <a:rPr lang="el-GR" sz="1600" b="1" dirty="0" smtClean="0">
                <a:latin typeface="Microsoft Sans Serif" pitchFamily="34" charset="0"/>
                <a:ea typeface="Arial" charset="0"/>
                <a:cs typeface="Microsoft Sans Serif" pitchFamily="34" charset="0"/>
                <a:sym typeface="Cabin"/>
              </a:rPr>
              <a:t>Η μέθοδος </a:t>
            </a:r>
            <a:r>
              <a:rPr lang="en-US" sz="1600" b="1" dirty="0" smtClean="0">
                <a:latin typeface="Microsoft Sans Serif" pitchFamily="34" charset="0"/>
                <a:ea typeface="Arial" charset="0"/>
                <a:cs typeface="Microsoft Sans Serif" pitchFamily="34" charset="0"/>
                <a:sym typeface="Cabin"/>
              </a:rPr>
              <a:t>close()</a:t>
            </a:r>
          </a:p>
          <a:p>
            <a:pPr algn="just" rtl="0">
              <a:buSzPct val="100000"/>
            </a:pPr>
            <a:r>
              <a:rPr lang="el-GR" sz="1600" dirty="0" smtClean="0">
                <a:latin typeface="Microsoft Sans Serif" pitchFamily="34" charset="0"/>
                <a:ea typeface="Courier"/>
                <a:cs typeface="Microsoft Sans Serif" pitchFamily="34" charset="0"/>
                <a:sym typeface="Courier New"/>
              </a:rPr>
              <a:t>Όταν ολοκληρώσουμε την επεξεργασία, πρέπει να κλείσουμε το αρχείο για να βεβαιωθούμε ότι και το τελευταίο </a:t>
            </a:r>
            <a:r>
              <a:rPr lang="el-GR" sz="1600" dirty="0" err="1" smtClean="0">
                <a:latin typeface="Microsoft Sans Serif" pitchFamily="34" charset="0"/>
                <a:ea typeface="Courier"/>
                <a:cs typeface="Microsoft Sans Serif" pitchFamily="34" charset="0"/>
                <a:sym typeface="Courier New"/>
              </a:rPr>
              <a:t>bit</a:t>
            </a:r>
            <a:r>
              <a:rPr lang="el-GR" sz="1600" dirty="0" smtClean="0">
                <a:latin typeface="Microsoft Sans Serif" pitchFamily="34" charset="0"/>
                <a:ea typeface="Courier"/>
                <a:cs typeface="Microsoft Sans Serif" pitchFamily="34" charset="0"/>
                <a:sym typeface="Courier New"/>
              </a:rPr>
              <a:t> δεδομένων είναι γραμμένο στο δίσκο.</a:t>
            </a:r>
          </a:p>
          <a:p>
            <a:pPr algn="just" rtl="0">
              <a:buClr>
                <a:srgbClr val="FF00FF"/>
              </a:buClr>
              <a:buSzPct val="25000"/>
            </a:pPr>
            <a:endParaRPr lang="el-GR" dirty="0" smtClean="0">
              <a:latin typeface="Consolas" pitchFamily="49" charset="0"/>
              <a:ea typeface="Courier"/>
              <a:cs typeface="Consolas" pitchFamily="49" charset="0"/>
              <a:sym typeface="Courier New"/>
            </a:endParaRPr>
          </a:p>
          <a:p>
            <a:pPr algn="just" rtl="0">
              <a:buClr>
                <a:srgbClr val="FF00FF"/>
              </a:buClr>
              <a:buSzPct val="25000"/>
            </a:pPr>
            <a:r>
              <a:rPr lang="el-GR" sz="1600" dirty="0" smtClean="0">
                <a:latin typeface="Microsoft Sans Serif" pitchFamily="34" charset="0"/>
                <a:ea typeface="Courier"/>
                <a:cs typeface="Microsoft Sans Serif" pitchFamily="34" charset="0"/>
                <a:sym typeface="Courier New"/>
              </a:rPr>
              <a:t>Παράδειγμα:</a:t>
            </a:r>
          </a:p>
          <a:p>
            <a:pPr algn="l" rtl="0">
              <a:buClr>
                <a:schemeClr val="lt1"/>
              </a:buClr>
              <a:buSzPct val="25000"/>
            </a:pPr>
            <a:r>
              <a:rPr lang="en-US" dirty="0" smtClean="0">
                <a:latin typeface="Consolas" pitchFamily="49" charset="0"/>
                <a:ea typeface="Courier"/>
                <a:cs typeface="Consolas" pitchFamily="49" charset="0"/>
                <a:sym typeface="Courier New"/>
              </a:rPr>
              <a:t>&gt;&gt;&gt; </a:t>
            </a:r>
            <a:r>
              <a:rPr lang="en-US" dirty="0" err="1" smtClean="0">
                <a:latin typeface="Consolas" pitchFamily="49" charset="0"/>
                <a:ea typeface="Courier"/>
                <a:cs typeface="Consolas" pitchFamily="49" charset="0"/>
                <a:sym typeface="Courier New"/>
              </a:rPr>
              <a:t>fout.close</a:t>
            </a:r>
            <a:r>
              <a:rPr lang="en-US" dirty="0" smtClean="0">
                <a:latin typeface="Consolas" pitchFamily="49" charset="0"/>
                <a:ea typeface="Courier"/>
                <a:cs typeface="Consolas" pitchFamily="49" charset="0"/>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latin typeface="Microsoft Sans Serif" pitchFamily="34" charset="0"/>
                <a:cs typeface="Microsoft Sans Serif" pitchFamily="34" charset="0"/>
              </a:rPr>
              <a:t>Τελεστές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99662"/>
            <a:ext cx="7682263" cy="1282402"/>
          </a:xfrm>
        </p:spPr>
        <p:txBody>
          <a:bodyPr/>
          <a:lstStyle/>
          <a:p>
            <a:pPr marL="9935" algn="just">
              <a:spcBef>
                <a:spcPts val="78"/>
              </a:spcBef>
            </a:pPr>
            <a:r>
              <a:rPr lang="el-GR" sz="1600" dirty="0" smtClean="0">
                <a:latin typeface="Microsoft Sans Serif" pitchFamily="34" charset="0"/>
                <a:cs typeface="Microsoft Sans Serif" pitchFamily="34" charset="0"/>
              </a:rPr>
              <a:t>Οι τελεστές είναι σύμβολα ή λέξεις για τη δημιουργία αριθμητικών ή λογικών εκφράσεων.</a:t>
            </a:r>
          </a:p>
          <a:p>
            <a:pPr marL="476890" indent="-198704" algn="just">
              <a:buFont typeface="Arial MT"/>
              <a:buAutoNum type="arabicPeriod"/>
              <a:tabLst>
                <a:tab pos="476890" algn="l"/>
              </a:tabLst>
            </a:pPr>
            <a:r>
              <a:rPr lang="el-GR" sz="1600" dirty="0" smtClean="0">
                <a:latin typeface="Microsoft Sans Serif" pitchFamily="34" charset="0"/>
                <a:cs typeface="Microsoft Sans Serif" pitchFamily="34" charset="0"/>
              </a:rPr>
              <a:t>Αριθμητικοί (+ - * / ** % //)</a:t>
            </a:r>
          </a:p>
          <a:p>
            <a:pPr marL="476890" indent="-198704" algn="just">
              <a:spcBef>
                <a:spcPts val="188"/>
              </a:spcBef>
              <a:buFont typeface="Arial MT"/>
              <a:buAutoNum type="arabicPeriod"/>
              <a:tabLst>
                <a:tab pos="476890" algn="l"/>
              </a:tabLst>
            </a:pPr>
            <a:r>
              <a:rPr lang="el-GR" sz="1600" dirty="0" smtClean="0">
                <a:latin typeface="Microsoft Sans Serif" pitchFamily="34" charset="0"/>
                <a:cs typeface="Microsoft Sans Serif" pitchFamily="34" charset="0"/>
              </a:rPr>
              <a:t>Σχεσιακοί (&lt; &lt;= &gt; &gt;= == !=)</a:t>
            </a:r>
          </a:p>
          <a:p>
            <a:pPr marL="476890" indent="-198704" algn="just">
              <a:spcBef>
                <a:spcPts val="188"/>
              </a:spcBef>
              <a:buFont typeface="Arial MT"/>
              <a:buAutoNum type="arabicPeriod"/>
              <a:tabLst>
                <a:tab pos="476890" algn="l"/>
              </a:tabLst>
            </a:pPr>
            <a:r>
              <a:rPr lang="el-GR" sz="1600" dirty="0" smtClean="0">
                <a:latin typeface="Microsoft Sans Serif" pitchFamily="34" charset="0"/>
                <a:cs typeface="Microsoft Sans Serif" pitchFamily="34" charset="0"/>
              </a:rPr>
              <a:t>Λογικών πράξεων (</a:t>
            </a:r>
            <a:r>
              <a:rPr lang="el-GR" sz="1600" dirty="0" err="1" smtClean="0">
                <a:latin typeface="Microsoft Sans Serif" pitchFamily="34" charset="0"/>
                <a:cs typeface="Microsoft Sans Serif" pitchFamily="34" charset="0"/>
              </a:rPr>
              <a:t>not</a:t>
            </a:r>
            <a:r>
              <a:rPr lang="el-GR" sz="1600" dirty="0" smtClean="0">
                <a:latin typeface="Microsoft Sans Serif" pitchFamily="34" charset="0"/>
                <a:cs typeface="Microsoft Sans Serif" pitchFamily="34" charset="0"/>
              </a:rPr>
              <a:t>, </a:t>
            </a:r>
            <a:r>
              <a:rPr lang="el-GR" sz="1600" dirty="0" err="1" smtClean="0">
                <a:latin typeface="Microsoft Sans Serif" pitchFamily="34" charset="0"/>
                <a:cs typeface="Microsoft Sans Serif" pitchFamily="34" charset="0"/>
              </a:rPr>
              <a:t>and</a:t>
            </a:r>
            <a:r>
              <a:rPr lang="el-GR" sz="1600" dirty="0" smtClean="0">
                <a:latin typeface="Microsoft Sans Serif" pitchFamily="34" charset="0"/>
                <a:cs typeface="Microsoft Sans Serif" pitchFamily="34" charset="0"/>
              </a:rPr>
              <a:t>, </a:t>
            </a:r>
            <a:r>
              <a:rPr lang="el-GR" sz="1600" dirty="0" err="1" smtClean="0">
                <a:latin typeface="Microsoft Sans Serif" pitchFamily="34" charset="0"/>
                <a:cs typeface="Microsoft Sans Serif" pitchFamily="34" charset="0"/>
              </a:rPr>
              <a:t>or</a:t>
            </a:r>
            <a:r>
              <a:rPr lang="el-GR" sz="1600" dirty="0" smtClean="0">
                <a:latin typeface="Microsoft Sans Serif" pitchFamily="34" charset="0"/>
                <a:cs typeface="Microsoft Sans Serif" pitchFamily="34" charset="0"/>
              </a:rPr>
              <a:t>)</a:t>
            </a:r>
            <a:endParaRPr lang="el-GR" sz="1600" dirty="0">
              <a:latin typeface="Microsoft Sans Serif" pitchFamily="34" charset="0"/>
              <a:cs typeface="Microsoft Sans Serif"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2</a:t>
            </a:r>
            <a:r>
              <a:rPr lang="el-GR" sz="2000" dirty="0" smtClean="0">
                <a:latin typeface="Microsoft Sans Serif" pitchFamily="34" charset="0"/>
                <a:cs typeface="Microsoft Sans Serif" pitchFamily="34" charset="0"/>
              </a:rPr>
              <a:t>5</a:t>
            </a:r>
            <a:endParaRPr lang="el-GR" sz="2000" dirty="0">
              <a:latin typeface="Microsoft Sans Serif" pitchFamily="34" charset="0"/>
              <a:cs typeface="Microsoft Sans Serif" pitchFamily="34" charset="0"/>
            </a:endParaRPr>
          </a:p>
        </p:txBody>
      </p:sp>
      <p:sp>
        <p:nvSpPr>
          <p:cNvPr id="5" name="2 - Θέση κειμένου"/>
          <p:cNvSpPr>
            <a:spLocks noGrp="1"/>
          </p:cNvSpPr>
          <p:nvPr>
            <p:ph type="body" idx="1"/>
          </p:nvPr>
        </p:nvSpPr>
        <p:spPr>
          <a:xfrm>
            <a:off x="730869" y="1217533"/>
            <a:ext cx="7682263" cy="2246769"/>
          </a:xfrm>
        </p:spPr>
        <p:txBody>
          <a:bodyPr/>
          <a:lstStyle/>
          <a:p>
            <a:pPr algn="just" rtl="0">
              <a:buSzPct val="100000"/>
            </a:pPr>
            <a:r>
              <a:rPr lang="el-GR" sz="1600" dirty="0" smtClean="0">
                <a:latin typeface="Microsoft Sans Serif" pitchFamily="34" charset="0"/>
                <a:ea typeface="Arial" charset="0"/>
                <a:cs typeface="Microsoft Sans Serif" pitchFamily="34" charset="0"/>
                <a:sym typeface="Cabin"/>
              </a:rPr>
              <a:t>Να γράψετε ένα πρόγραμμα που να διαβάζει ένα αρχείο και να εκτυπώνει τα περιεχόμενα του αρχείου (γραμμή προς γραμμή) όλα με κεφαλαία.</a:t>
            </a:r>
          </a:p>
          <a:p>
            <a:pPr algn="just" rtl="0">
              <a:buSzPct val="100000"/>
            </a:pPr>
            <a:endParaRPr lang="el-GR" dirty="0" smtClean="0">
              <a:latin typeface="Consolas" pitchFamily="49" charset="0"/>
              <a:ea typeface="Arial" charset="0"/>
              <a:cs typeface="Consolas" pitchFamily="49" charset="0"/>
              <a:sym typeface="Cabin"/>
            </a:endParaRPr>
          </a:p>
          <a:p>
            <a:pPr algn="just" rtl="0">
              <a:buSzPct val="100000"/>
            </a:pPr>
            <a:r>
              <a:rPr lang="el-GR" sz="1600" dirty="0" smtClean="0">
                <a:latin typeface="Microsoft Sans Serif" pitchFamily="34" charset="0"/>
                <a:ea typeface="Arial" charset="0"/>
                <a:cs typeface="Microsoft Sans Serif" pitchFamily="34" charset="0"/>
                <a:sym typeface="Cabin"/>
              </a:rPr>
              <a:t>Παράδειγμα εκτέλεσης:</a:t>
            </a:r>
          </a:p>
          <a:p>
            <a:pPr algn="just" rtl="0">
              <a:buSzPct val="100000"/>
            </a:pPr>
            <a:r>
              <a:rPr lang="el-GR" dirty="0" smtClean="0">
                <a:latin typeface="Consolas" pitchFamily="49" charset="0"/>
                <a:ea typeface="Arial" charset="0"/>
                <a:cs typeface="Consolas" pitchFamily="49" charset="0"/>
                <a:sym typeface="Cabin"/>
              </a:rPr>
              <a:t>Δώστε το όνομα του αρχείου: </a:t>
            </a:r>
            <a:r>
              <a:rPr lang="en-US" dirty="0" smtClean="0">
                <a:latin typeface="Consolas" pitchFamily="49" charset="0"/>
                <a:ea typeface="Arial" charset="0"/>
                <a:cs typeface="Consolas" pitchFamily="49" charset="0"/>
                <a:sym typeface="Cabin"/>
              </a:rPr>
              <a:t>mbox-short.txt</a:t>
            </a:r>
          </a:p>
          <a:p>
            <a:pPr algn="just" rtl="0">
              <a:buSzPct val="100000"/>
            </a:pPr>
            <a:r>
              <a:rPr lang="en-US" dirty="0" smtClean="0">
                <a:latin typeface="Consolas" pitchFamily="49" charset="0"/>
                <a:ea typeface="Arial" charset="0"/>
                <a:cs typeface="Consolas" pitchFamily="49" charset="0"/>
                <a:sym typeface="Cabin"/>
              </a:rPr>
              <a:t>FROM STEPHEN.MARQUARD@UCT.AC.ZA SAT JAN  5 09:14:16 2008</a:t>
            </a:r>
          </a:p>
          <a:p>
            <a:pPr algn="just" rtl="0">
              <a:buSzPct val="100000"/>
            </a:pPr>
            <a:r>
              <a:rPr lang="en-US" dirty="0" smtClean="0">
                <a:latin typeface="Consolas" pitchFamily="49" charset="0"/>
                <a:ea typeface="Arial" charset="0"/>
                <a:cs typeface="Consolas" pitchFamily="49" charset="0"/>
                <a:sym typeface="Cabin"/>
              </a:rPr>
              <a:t>RETURN-PATH: &lt;POSTMASTER@COLLAB.SAKAIPROJECT.ORG&gt;</a:t>
            </a:r>
          </a:p>
          <a:p>
            <a:pPr algn="just" rtl="0">
              <a:buSzPct val="100000"/>
            </a:pPr>
            <a:r>
              <a:rPr lang="en-US" dirty="0" smtClean="0">
                <a:latin typeface="Consolas" pitchFamily="49" charset="0"/>
                <a:ea typeface="Arial" charset="0"/>
                <a:cs typeface="Consolas" pitchFamily="49" charset="0"/>
                <a:sym typeface="Cabin"/>
              </a:rPr>
              <a:t>RECEIVED: FROM MURDER (MAIL.UMICH.EDU [141.211.14.90])</a:t>
            </a:r>
          </a:p>
          <a:p>
            <a:pPr algn="just" rtl="0">
              <a:buSzPct val="100000"/>
            </a:pPr>
            <a:r>
              <a:rPr lang="en-US" dirty="0" smtClean="0">
                <a:latin typeface="Consolas" pitchFamily="49" charset="0"/>
                <a:ea typeface="Arial" charset="0"/>
                <a:cs typeface="Consolas" pitchFamily="49" charset="0"/>
                <a:sym typeface="Cabin"/>
              </a:rPr>
              <a:t>     BY FRANKENSTEIN.MAIL.UMICH.EDU (CYRUS V2.3.8) WITH LMTPA;</a:t>
            </a:r>
          </a:p>
          <a:p>
            <a:pPr algn="just" rtl="0">
              <a:buSzPct val="100000"/>
            </a:pPr>
            <a:r>
              <a:rPr lang="en-US" dirty="0" smtClean="0">
                <a:latin typeface="Consolas" pitchFamily="49" charset="0"/>
                <a:ea typeface="Arial" charset="0"/>
                <a:cs typeface="Consolas" pitchFamily="49" charset="0"/>
                <a:sym typeface="Cabin"/>
              </a:rPr>
              <a:t>     SAT, 05 JAN 2008 09:14:16 -0500</a:t>
            </a:r>
            <a:endParaRPr lang="en-US" dirty="0" smtClean="0">
              <a:latin typeface="Consolas" pitchFamily="49" charset="0"/>
              <a:ea typeface="Courier"/>
              <a:cs typeface="Consolas" pitchFamily="49" charset="0"/>
              <a:sym typeface="Courier New"/>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852947"/>
            <a:ext cx="7275562" cy="3437606"/>
          </a:xfrm>
          <a:prstGeom prst="rect">
            <a:avLst/>
          </a:prstGeom>
        </p:spPr>
        <p:txBody>
          <a:bodyPr vert="horz" wrap="square" lIns="0" tIns="33780" rIns="0" bIns="0" rtlCol="0">
            <a:spAutoFit/>
          </a:bodyPr>
          <a:lstStyle/>
          <a:p>
            <a:pPr marL="9935" marR="491296" algn="just">
              <a:spcBef>
                <a:spcPts val="1220"/>
              </a:spcBef>
            </a:pPr>
            <a:r>
              <a:rPr lang="el-GR" sz="1600" dirty="0" smtClean="0">
                <a:latin typeface="Microsoft Sans Serif" pitchFamily="34" charset="0"/>
                <a:cs typeface="Microsoft Sans Serif" pitchFamily="34" charset="0"/>
              </a:rPr>
              <a:t>α) Να γράψετε πρόγραμμα που ανοίγει το αρχείο </a:t>
            </a:r>
            <a:r>
              <a:rPr lang="el-GR" sz="1600" dirty="0" err="1" smtClean="0">
                <a:latin typeface="Microsoft Sans Serif" pitchFamily="34" charset="0"/>
                <a:cs typeface="Microsoft Sans Serif" pitchFamily="34" charset="0"/>
              </a:rPr>
              <a:t>workfile.txt</a:t>
            </a:r>
            <a:r>
              <a:rPr lang="el-GR" sz="1600" dirty="0" smtClean="0">
                <a:latin typeface="Microsoft Sans Serif" pitchFamily="34" charset="0"/>
                <a:cs typeface="Microsoft Sans Serif" pitchFamily="34" charset="0"/>
              </a:rPr>
              <a:t> για γράψιμο και γράφει αυτό: </a:t>
            </a:r>
          </a:p>
          <a:p>
            <a:pPr marL="1967172" algn="just">
              <a:spcBef>
                <a:spcPts val="4"/>
              </a:spcBef>
            </a:pPr>
            <a:r>
              <a:rPr lang="en-US" sz="1600" dirty="0" smtClean="0">
                <a:latin typeface="Microsoft Sans Serif" pitchFamily="34" charset="0"/>
                <a:cs typeface="Microsoft Sans Serif" pitchFamily="34" charset="0"/>
              </a:rPr>
              <a:t>line</a:t>
            </a:r>
            <a:r>
              <a:rPr lang="el-GR" sz="1600" dirty="0" smtClean="0">
                <a:latin typeface="Microsoft Sans Serif" pitchFamily="34" charset="0"/>
                <a:cs typeface="Microsoft Sans Serif" pitchFamily="34" charset="0"/>
              </a:rPr>
              <a:t> 0</a:t>
            </a:r>
          </a:p>
          <a:p>
            <a:pPr marL="1967172" algn="just">
              <a:spcBef>
                <a:spcPts val="199"/>
              </a:spcBef>
            </a:pPr>
            <a:r>
              <a:rPr lang="en-US" sz="1600" dirty="0" smtClean="0">
                <a:latin typeface="Microsoft Sans Serif" pitchFamily="34" charset="0"/>
                <a:cs typeface="Microsoft Sans Serif" pitchFamily="34" charset="0"/>
              </a:rPr>
              <a:t>line</a:t>
            </a:r>
            <a:r>
              <a:rPr lang="el-GR" sz="1600" dirty="0" smtClean="0">
                <a:latin typeface="Microsoft Sans Serif" pitchFamily="34" charset="0"/>
                <a:cs typeface="Microsoft Sans Serif" pitchFamily="34" charset="0"/>
              </a:rPr>
              <a:t> 1</a:t>
            </a:r>
          </a:p>
          <a:p>
            <a:pPr marL="1967172" algn="just">
              <a:spcBef>
                <a:spcPts val="199"/>
              </a:spcBef>
            </a:pPr>
            <a:r>
              <a:rPr lang="en-US" sz="1600" dirty="0" smtClean="0">
                <a:latin typeface="Microsoft Sans Serif" pitchFamily="34" charset="0"/>
                <a:cs typeface="Microsoft Sans Serif" pitchFamily="34" charset="0"/>
              </a:rPr>
              <a:t>line</a:t>
            </a:r>
            <a:r>
              <a:rPr lang="el-GR" sz="1600" dirty="0" smtClean="0">
                <a:latin typeface="Microsoft Sans Serif" pitchFamily="34" charset="0"/>
                <a:cs typeface="Microsoft Sans Serif" pitchFamily="34" charset="0"/>
              </a:rPr>
              <a:t> 2</a:t>
            </a:r>
          </a:p>
          <a:p>
            <a:pPr marL="1967172" algn="just">
              <a:spcBef>
                <a:spcPts val="199"/>
              </a:spcBef>
            </a:pPr>
            <a:r>
              <a:rPr lang="en-US" sz="1600" dirty="0" smtClean="0">
                <a:latin typeface="Microsoft Sans Serif" pitchFamily="34" charset="0"/>
                <a:cs typeface="Microsoft Sans Serif" pitchFamily="34" charset="0"/>
              </a:rPr>
              <a:t>line</a:t>
            </a:r>
            <a:r>
              <a:rPr lang="el-GR" sz="1600" dirty="0" smtClean="0">
                <a:latin typeface="Microsoft Sans Serif" pitchFamily="34" charset="0"/>
                <a:cs typeface="Microsoft Sans Serif" pitchFamily="34" charset="0"/>
              </a:rPr>
              <a:t> 3</a:t>
            </a:r>
            <a:endParaRPr lang="en-US" sz="1600" dirty="0" smtClean="0">
              <a:latin typeface="Microsoft Sans Serif" pitchFamily="34" charset="0"/>
              <a:cs typeface="Microsoft Sans Serif" pitchFamily="34" charset="0"/>
            </a:endParaRPr>
          </a:p>
          <a:p>
            <a:pPr marL="1967172" algn="just">
              <a:spcBef>
                <a:spcPts val="199"/>
              </a:spcBef>
            </a:pPr>
            <a:r>
              <a:rPr lang="en-US" sz="1600" dirty="0" smtClean="0">
                <a:latin typeface="Microsoft Sans Serif" pitchFamily="34" charset="0"/>
                <a:cs typeface="Microsoft Sans Serif" pitchFamily="34" charset="0"/>
              </a:rPr>
              <a:t>line</a:t>
            </a:r>
            <a:r>
              <a:rPr lang="el-GR" sz="1600" dirty="0" smtClean="0">
                <a:latin typeface="Microsoft Sans Serif" pitchFamily="34" charset="0"/>
                <a:cs typeface="Microsoft Sans Serif" pitchFamily="34" charset="0"/>
              </a:rPr>
              <a:t> 4</a:t>
            </a:r>
          </a:p>
          <a:p>
            <a:pPr marL="9935" marR="491296" algn="just">
              <a:spcBef>
                <a:spcPts val="1220"/>
              </a:spcBef>
            </a:pPr>
            <a:r>
              <a:rPr lang="el-GR" sz="1600" dirty="0" smtClean="0">
                <a:latin typeface="Microsoft Sans Serif" pitchFamily="34" charset="0"/>
                <a:cs typeface="Microsoft Sans Serif" pitchFamily="34" charset="0"/>
              </a:rPr>
              <a:t>β) Να γράψετε πρόγραμμα που διαβάζει από το πληκτρολόγιο 5 ονόματα, ανοίγει το αρχείο </a:t>
            </a:r>
            <a:r>
              <a:rPr lang="el-GR" sz="1600" dirty="0" err="1" smtClean="0">
                <a:latin typeface="Microsoft Sans Serif" pitchFamily="34" charset="0"/>
                <a:cs typeface="Microsoft Sans Serif" pitchFamily="34" charset="0"/>
              </a:rPr>
              <a:t>names.txt</a:t>
            </a:r>
            <a:r>
              <a:rPr lang="el-GR" sz="1600" dirty="0" smtClean="0">
                <a:latin typeface="Microsoft Sans Serif" pitchFamily="34" charset="0"/>
                <a:cs typeface="Microsoft Sans Serif" pitchFamily="34" charset="0"/>
              </a:rPr>
              <a:t> για γράψιμο και γράφει σε αυτό τα ονόματα.</a:t>
            </a:r>
          </a:p>
          <a:p>
            <a:pPr marL="9935" marR="3974" algn="just">
              <a:spcBef>
                <a:spcPts val="818"/>
              </a:spcBef>
            </a:pPr>
            <a:r>
              <a:rPr lang="el-GR" sz="1600" dirty="0" smtClean="0">
                <a:latin typeface="Microsoft Sans Serif" pitchFamily="34" charset="0"/>
                <a:cs typeface="Microsoft Sans Serif" pitchFamily="34" charset="0"/>
              </a:rPr>
              <a:t>Θα χρειαστείτε την εντολή </a:t>
            </a:r>
            <a:r>
              <a:rPr lang="el-GR" sz="1600" dirty="0" smtClean="0">
                <a:latin typeface="Consolas" pitchFamily="49" charset="0"/>
                <a:cs typeface="Consolas" pitchFamily="49" charset="0"/>
              </a:rPr>
              <a:t>f = </a:t>
            </a:r>
            <a:r>
              <a:rPr lang="el-GR" sz="1600" dirty="0" err="1" smtClean="0">
                <a:latin typeface="Consolas" pitchFamily="49" charset="0"/>
                <a:cs typeface="Consolas" pitchFamily="49" charset="0"/>
              </a:rPr>
              <a:t>open</a:t>
            </a:r>
            <a:r>
              <a:rPr lang="el-GR" sz="1600" dirty="0" smtClean="0">
                <a:latin typeface="Consolas" pitchFamily="49" charset="0"/>
                <a:cs typeface="Consolas" pitchFamily="49" charset="0"/>
              </a:rPr>
              <a:t>('</a:t>
            </a:r>
            <a:r>
              <a:rPr lang="el-GR" sz="1600" dirty="0" err="1" smtClean="0">
                <a:latin typeface="Consolas" pitchFamily="49" charset="0"/>
                <a:cs typeface="Consolas" pitchFamily="49" charset="0"/>
              </a:rPr>
              <a:t>workﬁle.txt</a:t>
            </a:r>
            <a:r>
              <a:rPr lang="el-GR" sz="1600" dirty="0" smtClean="0">
                <a:latin typeface="Consolas" pitchFamily="49" charset="0"/>
                <a:cs typeface="Consolas" pitchFamily="49" charset="0"/>
              </a:rPr>
              <a:t>', 'w')</a:t>
            </a:r>
            <a:r>
              <a:rPr lang="el-GR" sz="1600" dirty="0" smtClean="0">
                <a:latin typeface="Microsoft Sans Serif" pitchFamily="34" charset="0"/>
                <a:cs typeface="Microsoft Sans Serif" pitchFamily="34" charset="0"/>
              </a:rPr>
              <a:t> και την</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αντίστοιχη εντολή για το αρχείο </a:t>
            </a:r>
            <a:r>
              <a:rPr lang="el-GR" sz="1600" dirty="0" err="1" smtClean="0">
                <a:latin typeface="Microsoft Sans Serif" pitchFamily="34" charset="0"/>
                <a:cs typeface="Microsoft Sans Serif" pitchFamily="34" charset="0"/>
              </a:rPr>
              <a:t>names.txt</a:t>
            </a:r>
            <a:endParaRPr lang="el-GR" sz="1600" dirty="0" smtClean="0">
              <a:latin typeface="Microsoft Sans Serif" pitchFamily="34" charset="0"/>
              <a:cs typeface="Microsoft Sans Serif" pitchFamily="34" charset="0"/>
            </a:endParaRPr>
          </a:p>
          <a:p>
            <a:pPr marL="9935" algn="just">
              <a:spcBef>
                <a:spcPts val="738"/>
              </a:spcBef>
            </a:pPr>
            <a:r>
              <a:rPr lang="el-GR" sz="1600" dirty="0" smtClean="0">
                <a:latin typeface="Microsoft Sans Serif" pitchFamily="34" charset="0"/>
                <a:cs typeface="Microsoft Sans Serif" pitchFamily="34" charset="0"/>
              </a:rPr>
              <a:t>Μην ξεχάσετε να κλείσετε το αρχείο στο τέλος με την εντολή </a:t>
            </a:r>
            <a:r>
              <a:rPr lang="el-GR" sz="1600" dirty="0" err="1" smtClean="0">
                <a:latin typeface="Consolas" pitchFamily="49" charset="0"/>
                <a:cs typeface="Consolas" pitchFamily="49" charset="0"/>
              </a:rPr>
              <a:t>f.close</a:t>
            </a:r>
            <a:r>
              <a:rPr lang="el-GR" sz="1600" dirty="0" smtClean="0">
                <a:latin typeface="Consolas" pitchFamily="49" charset="0"/>
                <a:cs typeface="Consolas" pitchFamily="49" charset="0"/>
              </a:rPr>
              <a:t>()</a:t>
            </a: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2</a:t>
            </a:r>
            <a:r>
              <a:rPr lang="el-GR" sz="2000" dirty="0" smtClean="0">
                <a:latin typeface="Microsoft Sans Serif" pitchFamily="34" charset="0"/>
                <a:cs typeface="Microsoft Sans Serif" pitchFamily="34" charset="0"/>
              </a:rPr>
              <a:t>6</a:t>
            </a:r>
            <a:endParaRPr lang="el-GR" sz="2000" dirty="0">
              <a:latin typeface="Microsoft Sans Serif" pitchFamily="34" charset="0"/>
              <a:cs typeface="Microsoft Sans Serif"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4219" y="1532621"/>
            <a:ext cx="7275562" cy="2078259"/>
          </a:xfrm>
          <a:prstGeom prst="rect">
            <a:avLst/>
          </a:prstGeom>
        </p:spPr>
        <p:txBody>
          <a:bodyPr vert="horz" wrap="square" lIns="0" tIns="33780" rIns="0" bIns="0" rtlCol="0">
            <a:spAutoFit/>
          </a:bodyPr>
          <a:lstStyle/>
          <a:p>
            <a:pPr marL="9935" marR="440627" algn="just">
              <a:spcBef>
                <a:spcPts val="1209"/>
              </a:spcBef>
            </a:pPr>
            <a:r>
              <a:rPr lang="el-GR" sz="1600" dirty="0" smtClean="0">
                <a:latin typeface="Microsoft Sans Serif" pitchFamily="34" charset="0"/>
                <a:cs typeface="Microsoft Sans Serif" pitchFamily="34" charset="0"/>
              </a:rPr>
              <a:t>α) Να γράψετε πρόγραμμα που να διαβάζει όλες τις γραμμές του αρχείου </a:t>
            </a:r>
            <a:r>
              <a:rPr lang="el-GR" sz="1600" dirty="0" err="1" smtClean="0">
                <a:latin typeface="Microsoft Sans Serif" pitchFamily="34" charset="0"/>
                <a:cs typeface="Microsoft Sans Serif" pitchFamily="34" charset="0"/>
              </a:rPr>
              <a:t>colors.txt</a:t>
            </a:r>
            <a:r>
              <a:rPr lang="el-GR" sz="1600" dirty="0" smtClean="0">
                <a:latin typeface="Microsoft Sans Serif" pitchFamily="34" charset="0"/>
                <a:cs typeface="Microsoft Sans Serif" pitchFamily="34" charset="0"/>
              </a:rPr>
              <a:t> και να τις γράφει στην λίστα L. Το αρχείο </a:t>
            </a:r>
            <a:r>
              <a:rPr lang="el-GR" sz="1600" dirty="0" err="1" smtClean="0">
                <a:latin typeface="Microsoft Sans Serif" pitchFamily="34" charset="0"/>
                <a:cs typeface="Microsoft Sans Serif" pitchFamily="34" charset="0"/>
              </a:rPr>
              <a:t>colors.txt</a:t>
            </a:r>
            <a:r>
              <a:rPr lang="el-GR" sz="1600" dirty="0" smtClean="0">
                <a:latin typeface="Microsoft Sans Serif" pitchFamily="34" charset="0"/>
                <a:cs typeface="Microsoft Sans Serif" pitchFamily="34" charset="0"/>
              </a:rPr>
              <a:t> θα το φτιάξετε από το σημειωματάριο των </a:t>
            </a:r>
            <a:r>
              <a:rPr lang="el-GR" sz="1600" dirty="0" err="1" smtClean="0">
                <a:latin typeface="Microsoft Sans Serif" pitchFamily="34" charset="0"/>
                <a:cs typeface="Microsoft Sans Serif" pitchFamily="34" charset="0"/>
              </a:rPr>
              <a:t>windows</a:t>
            </a:r>
            <a:r>
              <a:rPr lang="el-GR" sz="1600" dirty="0" smtClean="0">
                <a:latin typeface="Microsoft Sans Serif" pitchFamily="34" charset="0"/>
                <a:cs typeface="Microsoft Sans Serif" pitchFamily="34" charset="0"/>
              </a:rPr>
              <a:t> και μέσα θα αυτό θα γράψετε σε κάθε γραμμή ένα χρώμα. Μπορείς να γράψετε όσο χρώματα θέλετε.</a:t>
            </a:r>
          </a:p>
          <a:p>
            <a:pPr marL="9935" marR="440627" algn="just">
              <a:spcBef>
                <a:spcPts val="1209"/>
              </a:spcBef>
            </a:pPr>
            <a:r>
              <a:rPr lang="el-GR" sz="1600" dirty="0" smtClean="0">
                <a:latin typeface="Microsoft Sans Serif" pitchFamily="34" charset="0"/>
                <a:cs typeface="Microsoft Sans Serif" pitchFamily="34" charset="0"/>
              </a:rPr>
              <a:t>β) Να εμφανίζει το μήκος κάθε γραμμής χωρίς το '\n' που το ακολουθεί και</a:t>
            </a:r>
          </a:p>
          <a:p>
            <a:pPr marL="9935" algn="just">
              <a:spcBef>
                <a:spcPts val="1256"/>
              </a:spcBef>
            </a:pPr>
            <a:r>
              <a:rPr lang="el-GR" sz="1600" dirty="0" smtClean="0">
                <a:latin typeface="Microsoft Sans Serif" pitchFamily="34" charset="0"/>
                <a:cs typeface="Microsoft Sans Serif" pitchFamily="34" charset="0"/>
              </a:rPr>
              <a:t>γ) έπειτα να εμφανίζει τις γραμμές σε αντίστροφη σειρά</a:t>
            </a:r>
            <a:endParaRPr lang="el-GR" sz="1600" dirty="0">
              <a:latin typeface="Microsoft Sans Serif" pitchFamily="34" charset="0"/>
              <a:cs typeface="Microsoft Sans Serif" pitchFamily="34" charset="0"/>
            </a:endParaRPr>
          </a:p>
        </p:txBody>
      </p:sp>
      <p:sp>
        <p:nvSpPr>
          <p:cNvPr id="4" name="3 - Τίτλος"/>
          <p:cNvSpPr>
            <a:spLocks noGrp="1"/>
          </p:cNvSpPr>
          <p:nvPr>
            <p:ph type="title"/>
          </p:nvPr>
        </p:nvSpPr>
        <p:spPr>
          <a:xfrm>
            <a:off x="1315943" y="289106"/>
            <a:ext cx="6512114" cy="307777"/>
          </a:xfrm>
        </p:spPr>
        <p:txBody>
          <a:bodyPr/>
          <a:lstStyle/>
          <a:p>
            <a:pPr marL="9935" algn="ctr"/>
            <a:r>
              <a:rPr lang="el-GR" sz="2000" dirty="0" smtClean="0">
                <a:latin typeface="Microsoft Sans Serif" pitchFamily="34" charset="0"/>
                <a:cs typeface="Microsoft Sans Serif" pitchFamily="34" charset="0"/>
              </a:rPr>
              <a:t>Άσκηση </a:t>
            </a:r>
            <a:r>
              <a:rPr lang="en-US" sz="2000" dirty="0" smtClean="0">
                <a:latin typeface="Microsoft Sans Serif" pitchFamily="34" charset="0"/>
                <a:cs typeface="Microsoft Sans Serif" pitchFamily="34" charset="0"/>
              </a:rPr>
              <a:t>2</a:t>
            </a:r>
            <a:r>
              <a:rPr lang="el-GR" sz="2000" dirty="0" smtClean="0">
                <a:latin typeface="Microsoft Sans Serif" pitchFamily="34" charset="0"/>
                <a:cs typeface="Microsoft Sans Serif" pitchFamily="34" charset="0"/>
              </a:rPr>
              <a:t>7</a:t>
            </a:r>
            <a:endParaRPr lang="el-GR" sz="2000" dirty="0">
              <a:latin typeface="Microsoft Sans Serif" pitchFamily="34" charset="0"/>
              <a:cs typeface="Microsoft Sans Serif"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latin typeface="Microsoft Sans Serif" pitchFamily="34" charset="0"/>
                <a:cs typeface="Microsoft Sans Serif" pitchFamily="34" charset="0"/>
              </a:rPr>
              <a:t>Αριθμητικοί </a:t>
            </a:r>
            <a:r>
              <a:rPr lang="en-US" sz="2000" dirty="0" smtClean="0">
                <a:latin typeface="Microsoft Sans Serif" pitchFamily="34" charset="0"/>
                <a:cs typeface="Microsoft Sans Serif" pitchFamily="34" charset="0"/>
              </a:rPr>
              <a:t> </a:t>
            </a:r>
            <a:r>
              <a:rPr lang="el-GR" sz="2000" dirty="0" smtClean="0">
                <a:latin typeface="Microsoft Sans Serif" pitchFamily="34" charset="0"/>
                <a:cs typeface="Microsoft Sans Serif" pitchFamily="34" charset="0"/>
              </a:rPr>
              <a:t>Τελεστές</a:t>
            </a:r>
            <a:endParaRPr lang="el-GR" sz="2000" dirty="0">
              <a:latin typeface="Microsoft Sans Serif" pitchFamily="34" charset="0"/>
              <a:cs typeface="Microsoft Sans Serif" pitchFamily="34" charset="0"/>
            </a:endParaRPr>
          </a:p>
        </p:txBody>
      </p:sp>
      <p:graphicFrame>
        <p:nvGraphicFramePr>
          <p:cNvPr id="5" name="object 2"/>
          <p:cNvGraphicFramePr>
            <a:graphicFrameLocks noGrp="1"/>
          </p:cNvGraphicFramePr>
          <p:nvPr/>
        </p:nvGraphicFramePr>
        <p:xfrm>
          <a:off x="833494" y="985826"/>
          <a:ext cx="7477012" cy="3237380"/>
        </p:xfrm>
        <a:graphic>
          <a:graphicData uri="http://schemas.openxmlformats.org/drawingml/2006/table">
            <a:tbl>
              <a:tblPr firstRow="1" bandRow="1">
                <a:tableStyleId>{2D5ABB26-0587-4C30-8999-92F81FD0307C}</a:tableStyleId>
              </a:tblPr>
              <a:tblGrid>
                <a:gridCol w="1840746"/>
                <a:gridCol w="1840746"/>
                <a:gridCol w="1824456"/>
                <a:gridCol w="1971064"/>
              </a:tblGrid>
              <a:tr h="957934">
                <a:tc>
                  <a:txBody>
                    <a:bodyPr/>
                    <a:lstStyle/>
                    <a:p>
                      <a:pPr marL="18415" algn="ctr">
                        <a:lnSpc>
                          <a:spcPct val="100000"/>
                        </a:lnSpc>
                        <a:spcBef>
                          <a:spcPts val="710"/>
                        </a:spcBef>
                      </a:pPr>
                      <a:r>
                        <a:rPr sz="1200" spc="0" dirty="0">
                          <a:latin typeface="Microsoft Sans Serif" pitchFamily="34" charset="0"/>
                          <a:cs typeface="Microsoft Sans Serif" pitchFamily="34" charset="0"/>
                        </a:rPr>
                        <a:t>+</a:t>
                      </a:r>
                    </a:p>
                  </a:txBody>
                  <a:tcPr marL="0" marR="0" marT="61273" marB="0" anchor="ctr">
                    <a:lnL w="19050">
                      <a:solidFill>
                        <a:srgbClr val="000000"/>
                      </a:solidFill>
                      <a:prstDash val="solid"/>
                    </a:lnL>
                    <a:lnR w="19050" cap="flat" cmpd="sng" algn="ctr">
                      <a:solidFill>
                        <a:srgbClr val="000000"/>
                      </a:solidFill>
                      <a:prstDash val="solid"/>
                      <a:round/>
                      <a:headEnd type="none" w="med" len="med"/>
                      <a:tailEnd type="none" w="med" len="med"/>
                    </a:lnR>
                    <a:lnT w="19050">
                      <a:solidFill>
                        <a:srgbClr val="000000"/>
                      </a:solidFill>
                      <a:prstDash val="solid"/>
                    </a:lnT>
                    <a:lnB w="19050">
                      <a:solidFill>
                        <a:srgbClr val="000000"/>
                      </a:solidFill>
                      <a:prstDash val="solid"/>
                    </a:lnB>
                  </a:tcPr>
                </a:tc>
                <a:tc>
                  <a:txBody>
                    <a:bodyPr/>
                    <a:lstStyle/>
                    <a:p>
                      <a:pPr algn="ctr">
                        <a:lnSpc>
                          <a:spcPct val="100000"/>
                        </a:lnSpc>
                        <a:spcBef>
                          <a:spcPts val="710"/>
                        </a:spcBef>
                      </a:pPr>
                      <a:r>
                        <a:rPr sz="1200" spc="0" dirty="0">
                          <a:latin typeface="Microsoft Sans Serif" pitchFamily="34" charset="0"/>
                          <a:cs typeface="Microsoft Sans Serif" pitchFamily="34" charset="0"/>
                        </a:rPr>
                        <a:t>Συν</a:t>
                      </a:r>
                    </a:p>
                  </a:txBody>
                  <a:tcPr marL="0" marR="0" marT="6127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a:solidFill>
                        <a:srgbClr val="000000"/>
                      </a:solidFill>
                      <a:prstDash val="solid"/>
                    </a:lnT>
                    <a:lnB w="19050">
                      <a:solidFill>
                        <a:srgbClr val="000000"/>
                      </a:solidFill>
                      <a:prstDash val="solid"/>
                    </a:lnB>
                  </a:tcPr>
                </a:tc>
                <a:tc>
                  <a:txBody>
                    <a:bodyPr/>
                    <a:lstStyle/>
                    <a:p>
                      <a:pPr marL="85090" marR="433070">
                        <a:lnSpc>
                          <a:spcPts val="2050"/>
                        </a:lnSpc>
                        <a:spcBef>
                          <a:spcPts val="844"/>
                        </a:spcBef>
                      </a:pPr>
                      <a:r>
                        <a:rPr sz="1200" spc="0" dirty="0">
                          <a:latin typeface="Microsoft Sans Serif" pitchFamily="34" charset="0"/>
                          <a:cs typeface="Microsoft Sans Serif" pitchFamily="34" charset="0"/>
                        </a:rPr>
                        <a:t>Πρόσθεση αριθμών ή αλληλουχία συμβολοσειρών</a:t>
                      </a:r>
                    </a:p>
                  </a:txBody>
                  <a:tcPr marL="0" marR="0" marT="72923"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a:solidFill>
                        <a:srgbClr val="000000"/>
                      </a:solidFill>
                      <a:prstDash val="solid"/>
                    </a:lnT>
                    <a:lnB w="19050">
                      <a:solidFill>
                        <a:srgbClr val="000000"/>
                      </a:solidFill>
                      <a:prstDash val="solid"/>
                    </a:lnB>
                  </a:tcPr>
                </a:tc>
                <a:tc>
                  <a:txBody>
                    <a:bodyPr/>
                    <a:lstStyle/>
                    <a:p>
                      <a:pPr marL="85090">
                        <a:lnSpc>
                          <a:spcPct val="100000"/>
                        </a:lnSpc>
                        <a:spcBef>
                          <a:spcPts val="710"/>
                        </a:spcBef>
                      </a:pPr>
                      <a:r>
                        <a:rPr sz="1200" spc="0" dirty="0">
                          <a:latin typeface="Microsoft Sans Serif" pitchFamily="34" charset="0"/>
                          <a:cs typeface="Microsoft Sans Serif" pitchFamily="34" charset="0"/>
                        </a:rPr>
                        <a:t>Το 5 + 3 δίνει 8</a:t>
                      </a:r>
                    </a:p>
                    <a:p>
                      <a:pPr marL="85090">
                        <a:lnSpc>
                          <a:spcPct val="100000"/>
                        </a:lnSpc>
                        <a:spcBef>
                          <a:spcPts val="240"/>
                        </a:spcBef>
                      </a:pPr>
                      <a:r>
                        <a:rPr sz="1200" spc="0" dirty="0">
                          <a:latin typeface="Microsoft Sans Serif" pitchFamily="34" charset="0"/>
                          <a:cs typeface="Microsoft Sans Serif" pitchFamily="34" charset="0"/>
                        </a:rPr>
                        <a:t>Το 'a' + 'b' δίνει 'ab'</a:t>
                      </a:r>
                    </a:p>
                  </a:txBody>
                  <a:tcPr marL="0" marR="0" marT="61273" marB="0" anchor="ctr">
                    <a:lnL w="19050" cap="flat" cmpd="sng" algn="ctr">
                      <a:solidFill>
                        <a:srgbClr val="000000"/>
                      </a:solidFill>
                      <a:prstDash val="solid"/>
                      <a:round/>
                      <a:headEnd type="none" w="med" len="med"/>
                      <a:tailEnd type="none" w="med" len="med"/>
                    </a:lnL>
                    <a:lnR w="19050">
                      <a:solidFill>
                        <a:srgbClr val="000000"/>
                      </a:solidFill>
                      <a:prstDash val="solid"/>
                    </a:lnR>
                    <a:lnT w="19050">
                      <a:solidFill>
                        <a:srgbClr val="000000"/>
                      </a:solidFill>
                      <a:prstDash val="solid"/>
                    </a:lnT>
                    <a:lnB w="19050">
                      <a:solidFill>
                        <a:srgbClr val="000000"/>
                      </a:solidFill>
                      <a:prstDash val="solid"/>
                    </a:lnB>
                  </a:tcPr>
                </a:tc>
              </a:tr>
              <a:tr h="750813">
                <a:tc>
                  <a:txBody>
                    <a:bodyPr/>
                    <a:lstStyle/>
                    <a:p>
                      <a:pPr marL="18415" algn="ctr">
                        <a:lnSpc>
                          <a:spcPct val="100000"/>
                        </a:lnSpc>
                        <a:spcBef>
                          <a:spcPts val="710"/>
                        </a:spcBef>
                      </a:pPr>
                      <a:r>
                        <a:rPr sz="1200" spc="0" dirty="0">
                          <a:latin typeface="Microsoft Sans Serif" pitchFamily="34" charset="0"/>
                          <a:cs typeface="Microsoft Sans Serif" pitchFamily="34" charset="0"/>
                        </a:rPr>
                        <a:t>-</a:t>
                      </a:r>
                      <a:endParaRPr sz="1200" spc="0">
                        <a:latin typeface="Microsoft Sans Serif" pitchFamily="34" charset="0"/>
                        <a:cs typeface="Microsoft Sans Serif" pitchFamily="34" charset="0"/>
                      </a:endParaRPr>
                    </a:p>
                  </a:txBody>
                  <a:tcPr marL="0" marR="0" marT="61273"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710"/>
                        </a:spcBef>
                      </a:pPr>
                      <a:r>
                        <a:rPr sz="1200" spc="0" dirty="0">
                          <a:latin typeface="Microsoft Sans Serif" pitchFamily="34" charset="0"/>
                          <a:cs typeface="Microsoft Sans Serif" pitchFamily="34" charset="0"/>
                        </a:rPr>
                        <a:t>Μείον</a:t>
                      </a:r>
                      <a:endParaRPr sz="1200" spc="0">
                        <a:latin typeface="Microsoft Sans Serif" pitchFamily="34" charset="0"/>
                        <a:cs typeface="Microsoft Sans Serif" pitchFamily="34" charset="0"/>
                      </a:endParaRPr>
                    </a:p>
                  </a:txBody>
                  <a:tcPr marL="0" marR="0" marT="61273"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090" marR="209550">
                        <a:lnSpc>
                          <a:spcPts val="2050"/>
                        </a:lnSpc>
                        <a:spcBef>
                          <a:spcPts val="844"/>
                        </a:spcBef>
                      </a:pPr>
                      <a:r>
                        <a:rPr sz="1200" spc="0" dirty="0">
                          <a:solidFill>
                            <a:schemeClr val="tx1"/>
                          </a:solidFill>
                          <a:latin typeface="Microsoft Sans Serif" pitchFamily="34" charset="0"/>
                          <a:ea typeface="+mn-ea"/>
                          <a:cs typeface="Microsoft Sans Serif" pitchFamily="34" charset="0"/>
                        </a:rPr>
                        <a:t>Αφαίρεση ενός αριθμού από έναν άλλο</a:t>
                      </a:r>
                    </a:p>
                  </a:txBody>
                  <a:tcPr marL="0" marR="0" marT="72923"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090">
                        <a:lnSpc>
                          <a:spcPct val="100000"/>
                        </a:lnSpc>
                        <a:spcBef>
                          <a:spcPts val="710"/>
                        </a:spcBef>
                      </a:pPr>
                      <a:r>
                        <a:rPr sz="1200" spc="0" dirty="0">
                          <a:latin typeface="Microsoft Sans Serif" pitchFamily="34" charset="0"/>
                          <a:cs typeface="Microsoft Sans Serif" pitchFamily="34" charset="0"/>
                        </a:rPr>
                        <a:t>Το 50 - 26 δίνει 24</a:t>
                      </a:r>
                    </a:p>
                  </a:txBody>
                  <a:tcPr marL="0" marR="0" marT="61273"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r h="1164622">
                <a:tc>
                  <a:txBody>
                    <a:bodyPr/>
                    <a:lstStyle/>
                    <a:p>
                      <a:pPr marL="18415" algn="ctr">
                        <a:lnSpc>
                          <a:spcPct val="100000"/>
                        </a:lnSpc>
                        <a:spcBef>
                          <a:spcPts val="710"/>
                        </a:spcBef>
                      </a:pPr>
                      <a:r>
                        <a:rPr sz="1200" spc="0" dirty="0">
                          <a:latin typeface="Microsoft Sans Serif" pitchFamily="34" charset="0"/>
                          <a:cs typeface="Microsoft Sans Serif" pitchFamily="34" charset="0"/>
                        </a:rPr>
                        <a:t>*</a:t>
                      </a:r>
                      <a:endParaRPr sz="1200" spc="0">
                        <a:latin typeface="Microsoft Sans Serif" pitchFamily="34" charset="0"/>
                        <a:cs typeface="Microsoft Sans Serif" pitchFamily="34" charset="0"/>
                      </a:endParaRPr>
                    </a:p>
                  </a:txBody>
                  <a:tcPr marL="0" marR="0" marT="61273"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710"/>
                        </a:spcBef>
                      </a:pPr>
                      <a:r>
                        <a:rPr sz="1200" spc="0" dirty="0">
                          <a:latin typeface="Microsoft Sans Serif" pitchFamily="34" charset="0"/>
                          <a:cs typeface="Microsoft Sans Serif" pitchFamily="34" charset="0"/>
                        </a:rPr>
                        <a:t>Επί</a:t>
                      </a:r>
                    </a:p>
                  </a:txBody>
                  <a:tcPr marL="0" marR="0" marT="61273"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090" marR="384810">
                        <a:lnSpc>
                          <a:spcPts val="2050"/>
                        </a:lnSpc>
                        <a:spcBef>
                          <a:spcPts val="844"/>
                        </a:spcBef>
                      </a:pPr>
                      <a:r>
                        <a:rPr sz="1200" spc="0" dirty="0">
                          <a:solidFill>
                            <a:schemeClr val="tx1"/>
                          </a:solidFill>
                          <a:latin typeface="Microsoft Sans Serif" pitchFamily="34" charset="0"/>
                          <a:ea typeface="+mn-ea"/>
                          <a:cs typeface="Microsoft Sans Serif" pitchFamily="34" charset="0"/>
                        </a:rPr>
                        <a:t>Γινόμενο δύο αριθμών ή επανάληψη μιας συμβολοσειράς τόσες φορές.</a:t>
                      </a:r>
                    </a:p>
                  </a:txBody>
                  <a:tcPr marL="0" marR="0" marT="72923"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5090">
                        <a:lnSpc>
                          <a:spcPct val="100000"/>
                        </a:lnSpc>
                        <a:spcBef>
                          <a:spcPts val="710"/>
                        </a:spcBef>
                      </a:pPr>
                      <a:r>
                        <a:rPr lang="el-GR" sz="1200" spc="0" dirty="0" smtClean="0">
                          <a:solidFill>
                            <a:schemeClr val="tx1"/>
                          </a:solidFill>
                          <a:latin typeface="Microsoft Sans Serif" pitchFamily="34" charset="0"/>
                          <a:ea typeface="+mn-ea"/>
                          <a:cs typeface="Microsoft Sans Serif" pitchFamily="34" charset="0"/>
                        </a:rPr>
                        <a:t>Το 2 * 3 δίνει 6</a:t>
                      </a:r>
                    </a:p>
                    <a:p>
                      <a:pPr marL="85090">
                        <a:lnSpc>
                          <a:spcPct val="100000"/>
                        </a:lnSpc>
                        <a:spcBef>
                          <a:spcPts val="240"/>
                        </a:spcBef>
                      </a:pPr>
                      <a:r>
                        <a:rPr lang="el-GR" sz="1200" spc="0" dirty="0" smtClean="0">
                          <a:solidFill>
                            <a:schemeClr val="tx1"/>
                          </a:solidFill>
                          <a:latin typeface="Microsoft Sans Serif" pitchFamily="34" charset="0"/>
                          <a:ea typeface="+mn-ea"/>
                          <a:cs typeface="Microsoft Sans Serif" pitchFamily="34" charset="0"/>
                        </a:rPr>
                        <a:t>Το '</a:t>
                      </a:r>
                      <a:r>
                        <a:rPr lang="el-GR" sz="1200" spc="0" dirty="0" err="1" smtClean="0">
                          <a:solidFill>
                            <a:schemeClr val="tx1"/>
                          </a:solidFill>
                          <a:latin typeface="Microsoft Sans Serif" pitchFamily="34" charset="0"/>
                          <a:ea typeface="+mn-ea"/>
                          <a:cs typeface="Microsoft Sans Serif" pitchFamily="34" charset="0"/>
                        </a:rPr>
                        <a:t>la</a:t>
                      </a:r>
                      <a:r>
                        <a:rPr lang="el-GR" sz="1200" spc="0" dirty="0" smtClean="0">
                          <a:solidFill>
                            <a:schemeClr val="tx1"/>
                          </a:solidFill>
                          <a:latin typeface="Microsoft Sans Serif" pitchFamily="34" charset="0"/>
                          <a:ea typeface="+mn-ea"/>
                          <a:cs typeface="Microsoft Sans Serif" pitchFamily="34" charset="0"/>
                        </a:rPr>
                        <a:t>' * 3 δίνει '</a:t>
                      </a:r>
                      <a:r>
                        <a:rPr lang="el-GR" sz="1200" spc="0" dirty="0" err="1" smtClean="0">
                          <a:solidFill>
                            <a:schemeClr val="tx1"/>
                          </a:solidFill>
                          <a:latin typeface="Microsoft Sans Serif" pitchFamily="34" charset="0"/>
                          <a:ea typeface="+mn-ea"/>
                          <a:cs typeface="Microsoft Sans Serif" pitchFamily="34" charset="0"/>
                        </a:rPr>
                        <a:t>lalala</a:t>
                      </a:r>
                      <a:r>
                        <a:rPr lang="el-GR" sz="1200" spc="0" dirty="0" smtClean="0">
                          <a:solidFill>
                            <a:schemeClr val="tx1"/>
                          </a:solidFill>
                          <a:latin typeface="Microsoft Sans Serif" pitchFamily="34" charset="0"/>
                          <a:ea typeface="+mn-ea"/>
                          <a:cs typeface="Microsoft Sans Serif" pitchFamily="34" charset="0"/>
                        </a:rPr>
                        <a:t>’</a:t>
                      </a:r>
                      <a:endParaRPr sz="1200" spc="0" dirty="0">
                        <a:latin typeface="Microsoft Sans Serif" pitchFamily="34" charset="0"/>
                        <a:cs typeface="Microsoft Sans Serif" pitchFamily="34" charset="0"/>
                      </a:endParaRPr>
                    </a:p>
                  </a:txBody>
                  <a:tcPr marL="0" marR="0" marT="59116" marB="0" anchor="ctr">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TotalTime>
  <Words>5929</Words>
  <Application>Microsoft Office PowerPoint</Application>
  <PresentationFormat>Προβολή στην οθόνη (16:9)</PresentationFormat>
  <Paragraphs>743</Paragraphs>
  <Slides>82</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82</vt:i4>
      </vt:variant>
    </vt:vector>
  </HeadingPairs>
  <TitlesOfParts>
    <vt:vector size="83" baseType="lpstr">
      <vt:lpstr>Office Theme</vt:lpstr>
      <vt:lpstr>Εισαγωγή στην Python</vt:lpstr>
      <vt:lpstr>Απλοί τύποι δεδομένων στην Python (Simple data types)</vt:lpstr>
      <vt:lpstr>Σύνθετοι τύποι δεδομένων στην Python (Composite data types)</vt:lpstr>
      <vt:lpstr>Μεταβλητές (variables) - σκέψου ετικέτες με όνομα</vt:lpstr>
      <vt:lpstr>Μεταβλητές (variables) – Ονόματα μεταβλητών</vt:lpstr>
      <vt:lpstr>Άσκηση 1</vt:lpstr>
      <vt:lpstr>Άσκηση 1</vt:lpstr>
      <vt:lpstr>Τελεστές</vt:lpstr>
      <vt:lpstr>Αριθμητικοί  Τελεστές</vt:lpstr>
      <vt:lpstr>Αριθμητικοί  Τελεστές</vt:lpstr>
      <vt:lpstr>Αριθμητικοί  Τελεστές</vt:lpstr>
      <vt:lpstr>Βασικές εντολές</vt:lpstr>
      <vt:lpstr>Άσκηση 2</vt:lpstr>
      <vt:lpstr>Άσκηση 2</vt:lpstr>
      <vt:lpstr>Άσκηση 2</vt:lpstr>
      <vt:lpstr>Άσκηση 3</vt:lpstr>
      <vt:lpstr>Βασικές ενσωματωμένες συναρτήσεις</vt:lpstr>
      <vt:lpstr>Εξωτερικές βιβλιοθήκες (modules)</vt:lpstr>
      <vt:lpstr>Εξωτερικές βιβλιοθήκες – Η βιβλιοθήκη math</vt:lpstr>
      <vt:lpstr>Εξωτερικές βιβλιοθήκες – Η βιβλιοθήκη random</vt:lpstr>
      <vt:lpstr>Άσκηση 4</vt:lpstr>
      <vt:lpstr>Άσκηση 5</vt:lpstr>
      <vt:lpstr>Άσκηση 6</vt:lpstr>
      <vt:lpstr>Εκτέλεση υπό συνθήκη (if statement)</vt:lpstr>
      <vt:lpstr>Σύνθετη επιλογή (if...else statement)</vt:lpstr>
      <vt:lpstr>Πολλαπλή επιλογή (elif statement)</vt:lpstr>
      <vt:lpstr>Λογικοί Τελεστές - Πίνακας Αληθείας</vt:lpstr>
      <vt:lpstr>Άσκηση 7</vt:lpstr>
      <vt:lpstr>Άσκηση 8</vt:lpstr>
      <vt:lpstr>Άσκηση 9</vt:lpstr>
      <vt:lpstr>Άσκηση 10</vt:lpstr>
      <vt:lpstr>Άσκηση 11</vt:lpstr>
      <vt:lpstr>Άσκηση 12</vt:lpstr>
      <vt:lpstr>Δομές επανάληψης (for και while)</vt:lpstr>
      <vt:lpstr>Δομή επανάληψης for (Για…)</vt:lpstr>
      <vt:lpstr>Δομή επανάληψης for (Για…)</vt:lpstr>
      <vt:lpstr>Δομή Επανάληψης while (Όσο…)</vt:lpstr>
      <vt:lpstr>Δομή Επανάληψης while (Όσο…)</vt:lpstr>
      <vt:lpstr>Άσκηση 13</vt:lpstr>
      <vt:lpstr>Άσκηση 14</vt:lpstr>
      <vt:lpstr>Άσκηση 15</vt:lpstr>
      <vt:lpstr>Άσκηση 16</vt:lpstr>
      <vt:lpstr>Άσκηση 17</vt:lpstr>
      <vt:lpstr>Άσκηση 18</vt:lpstr>
      <vt:lpstr>Άσκηση 19</vt:lpstr>
      <vt:lpstr>Άσκηση 19</vt:lpstr>
      <vt:lpstr>Άσκηση 20</vt:lpstr>
      <vt:lpstr>Άσκηση 20</vt:lpstr>
      <vt:lpstr>Δομές Δεδομένων – Λίστα (List)</vt:lpstr>
      <vt:lpstr>Λίστα (List)</vt:lpstr>
      <vt:lpstr>Λίστα (List)</vt:lpstr>
      <vt:lpstr>Λίστα (List)</vt:lpstr>
      <vt:lpstr>Λίστα (List)</vt:lpstr>
      <vt:lpstr>Λίστα (List)</vt:lpstr>
      <vt:lpstr>Λίστα (List)</vt:lpstr>
      <vt:lpstr>Λίστα (List)</vt:lpstr>
      <vt:lpstr>Λίστα (List)</vt:lpstr>
      <vt:lpstr>Λίστα (List)</vt:lpstr>
      <vt:lpstr>Λίστα (List)</vt:lpstr>
      <vt:lpstr>Άσκηση 21</vt:lpstr>
      <vt:lpstr>Άσκηση 22</vt:lpstr>
      <vt:lpstr>Συναρτήσεις (Functions)</vt:lpstr>
      <vt:lpstr>Συναρτήσεις (Functions)</vt:lpstr>
      <vt:lpstr>Συναρτήσεις (Functions)</vt:lpstr>
      <vt:lpstr>Συναρτήσεις (Functions)</vt:lpstr>
      <vt:lpstr>Συναρτήσεις (Functions)</vt:lpstr>
      <vt:lpstr>Συναρτήσεις (Functions)</vt:lpstr>
      <vt:lpstr>Άσκηση 23</vt:lpstr>
      <vt:lpstr>Άσκηση 24</vt:lpstr>
      <vt:lpstr>Επεξεργασία Αρχείων</vt:lpstr>
      <vt:lpstr>Επεξεργασία Αρχείων</vt:lpstr>
      <vt:lpstr>Επεξεργασία Αρχείων</vt:lpstr>
      <vt:lpstr>Επεξεργασία Αρχείων</vt:lpstr>
      <vt:lpstr>Επεξεργασία Αρχείων</vt:lpstr>
      <vt:lpstr>Επεξεργασία Αρχείων</vt:lpstr>
      <vt:lpstr>Επεξεργασία Αρχείων</vt:lpstr>
      <vt:lpstr>Επεξεργασία Αρχείων</vt:lpstr>
      <vt:lpstr>Επεξεργασία Αρχείων</vt:lpstr>
      <vt:lpstr>Επεξεργασία Αρχείων</vt:lpstr>
      <vt:lpstr>Άσκηση 25</vt:lpstr>
      <vt:lpstr>Άσκηση 26</vt:lpstr>
      <vt:lpstr>Άσκηση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Python</dc:title>
  <cp:lastModifiedBy>Lab</cp:lastModifiedBy>
  <dcterms:created xsi:type="dcterms:W3CDTF">2025-07-01T08:59:58Z</dcterms:created>
  <dcterms:modified xsi:type="dcterms:W3CDTF">2025-09-09T21:12:14Z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2025-07-01T00:00:00Z</vt:filetime>
  </property>
  <property fmtid="{D5CDD505-2E9C-101B-9397-08002B2CF9AE}" pid="3" name="LastSaved">
    <vt:filetime>2025-07-01T00:00:00Z</vt:filetime>
  </property>
  <property fmtid="{D5CDD505-2E9C-101B-9397-08002B2CF9AE}" pid="4" name="Producer">
    <vt:lpwstr>iLovePDF</vt:lpwstr>
  </property>
</Properties>
</file>