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20" r:id="rId2"/>
    <p:sldId id="256" r:id="rId3"/>
    <p:sldId id="404" r:id="rId4"/>
    <p:sldId id="402" r:id="rId5"/>
    <p:sldId id="379" r:id="rId6"/>
    <p:sldId id="284" r:id="rId7"/>
    <p:sldId id="382" r:id="rId8"/>
    <p:sldId id="383" r:id="rId9"/>
    <p:sldId id="384" r:id="rId10"/>
    <p:sldId id="385" r:id="rId11"/>
    <p:sldId id="386" r:id="rId12"/>
    <p:sldId id="387" r:id="rId13"/>
    <p:sldId id="388" r:id="rId14"/>
    <p:sldId id="389" r:id="rId15"/>
    <p:sldId id="390" r:id="rId16"/>
    <p:sldId id="391" r:id="rId17"/>
    <p:sldId id="392" r:id="rId18"/>
    <p:sldId id="401" r:id="rId19"/>
    <p:sldId id="393" r:id="rId20"/>
    <p:sldId id="400" r:id="rId21"/>
    <p:sldId id="395" r:id="rId22"/>
    <p:sldId id="394" r:id="rId23"/>
    <p:sldId id="396" r:id="rId24"/>
    <p:sldId id="397" r:id="rId25"/>
    <p:sldId id="399" r:id="rId26"/>
    <p:sldId id="398" r:id="rId27"/>
    <p:sldId id="405" r:id="rId28"/>
    <p:sldId id="406" r:id="rId29"/>
  </p:sldIdLst>
  <p:sldSz cx="9144000" cy="5143500" type="screen16x9"/>
  <p:notesSz cx="10693400" cy="75692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6" y="-582"/>
      </p:cViewPr>
      <p:guideLst>
        <p:guide orient="horz" pos="1957"/>
        <p:guide pos="184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256FC611-8EE3-4768-A569-C9C4D1169BE1}" type="datetimeFigureOut">
              <a:rPr lang="el-GR" smtClean="0"/>
              <a:pPr/>
              <a:t>28/9/2025</a:t>
            </a:fld>
            <a:endParaRPr lang="el-GR"/>
          </a:p>
        </p:txBody>
      </p:sp>
      <p:sp>
        <p:nvSpPr>
          <p:cNvPr id="4" name="3 - Θέση εικόνας διαφάνειας"/>
          <p:cNvSpPr>
            <a:spLocks noGrp="1" noRot="1" noChangeAspect="1"/>
          </p:cNvSpPr>
          <p:nvPr>
            <p:ph type="sldImg" idx="2"/>
          </p:nvPr>
        </p:nvSpPr>
        <p:spPr>
          <a:xfrm>
            <a:off x="2824163" y="568325"/>
            <a:ext cx="5045075" cy="283845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1069975" y="3595688"/>
            <a:ext cx="8553450" cy="3405187"/>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7189788"/>
            <a:ext cx="4633913" cy="377825"/>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6057900" y="7189788"/>
            <a:ext cx="4632325" cy="377825"/>
          </a:xfrm>
          <a:prstGeom prst="rect">
            <a:avLst/>
          </a:prstGeom>
        </p:spPr>
        <p:txBody>
          <a:bodyPr vert="horz" lIns="91440" tIns="45720" rIns="91440" bIns="45720" rtlCol="0" anchor="b"/>
          <a:lstStyle>
            <a:lvl1pPr algn="r">
              <a:defRPr sz="1200"/>
            </a:lvl1pPr>
          </a:lstStyle>
          <a:p>
            <a:fld id="{3FCC15B9-8E9E-408C-B6FF-668068B553A3}"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92388"/>
          </a:xfrm>
          <a:prstGeom prst="rect">
            <a:avLst/>
          </a:prstGeom>
        </p:spPr>
        <p:txBody>
          <a:bodyPr wrap="square" lIns="0" tIns="0" rIns="0" bIns="0">
            <a:spAutoFit/>
          </a:bodyPr>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2880360"/>
            <a:ext cx="6400800" cy="215444"/>
          </a:xfrm>
          <a:prstGeom prst="rect">
            <a:avLst/>
          </a:prstGeom>
        </p:spPr>
        <p:txBody>
          <a:bodyPr wrap="square" lIns="0" tIns="0" rIns="0" bIns="0">
            <a:spAutoFit/>
          </a:bodyPr>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15444"/>
          </a:xfrm>
        </p:spPr>
        <p:txBody>
          <a:bodyPr lIns="0" tIns="0" rIns="0" bIns="0"/>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369332"/>
          </a:xfrm>
          <a:prstGeom prst="rect">
            <a:avLst/>
          </a:prstGeom>
        </p:spPr>
        <p:txBody>
          <a:bodyPr wrap="square" lIns="0" tIns="0" rIns="0" bIns="0">
            <a:spAutoFit/>
          </a:bodyPr>
          <a:lstStyle>
            <a:lvl1pPr>
              <a:defRPr sz="24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76999"/>
          </a:xfrm>
          <a:prstGeom prst="rect">
            <a:avLst/>
          </a:prstGeom>
        </p:spPr>
        <p:txBody>
          <a:bodyPr wrap="square" lIns="0" tIns="0" rIns="0" bIns="0">
            <a:spAutoFit/>
          </a:bodyPr>
          <a:lstStyle>
            <a:lvl1pPr>
              <a:defRPr sz="1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3108960" y="4783455"/>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9/28/2025</a:t>
            </a:fld>
            <a:endParaRPr lang="en-US"/>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bodyStyle>
    <p:other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4485"/>
            <a:ext cx="7772400" cy="307777"/>
          </a:xfrm>
        </p:spPr>
        <p:txBody>
          <a:bodyPr/>
          <a:lstStyle/>
          <a:p>
            <a:pPr algn="ctr"/>
            <a:r>
              <a:rPr lang="el-GR" sz="2000" dirty="0" smtClean="0"/>
              <a:t>Εισαγωγή στην </a:t>
            </a:r>
            <a:r>
              <a:rPr lang="en-US" sz="2000" dirty="0" smtClean="0"/>
              <a:t>Python</a:t>
            </a:r>
            <a:endParaRPr lang="el-GR" sz="2000" dirty="0"/>
          </a:p>
        </p:txBody>
      </p:sp>
      <p:sp>
        <p:nvSpPr>
          <p:cNvPr id="3" name="2 - Υπότιτλος"/>
          <p:cNvSpPr>
            <a:spLocks noGrp="1"/>
          </p:cNvSpPr>
          <p:nvPr>
            <p:ph type="subTitle" idx="4"/>
          </p:nvPr>
        </p:nvSpPr>
        <p:spPr>
          <a:xfrm>
            <a:off x="1371600" y="2880360"/>
            <a:ext cx="6400800" cy="246221"/>
          </a:xfrm>
        </p:spPr>
        <p:txBody>
          <a:bodyPr/>
          <a:lstStyle/>
          <a:p>
            <a:pPr algn="ctr"/>
            <a:r>
              <a:rPr lang="en-US" sz="1600" dirty="0" smtClean="0"/>
              <a:t>H </a:t>
            </a:r>
            <a:r>
              <a:rPr lang="el-GR" sz="1600" dirty="0" smtClean="0"/>
              <a:t>βιβλιοθήκη </a:t>
            </a:r>
            <a:r>
              <a:rPr lang="en-US" sz="1600" dirty="0" smtClean="0"/>
              <a:t>turtle (turtle module)</a:t>
            </a:r>
            <a:endParaRPr lang="el-G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1</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327820"/>
            <a:ext cx="7682263" cy="2734082"/>
          </a:xfrm>
        </p:spPr>
        <p:txBody>
          <a:bodyPr/>
          <a:lstStyle/>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πριν δημιουργήσει το παράθυρο, να ζητά από τον χρήστη (με την εντολή </a:t>
            </a:r>
            <a:r>
              <a:rPr lang="en-US" sz="1600" b="1" dirty="0"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να εισάγει το χρώμα φόντου (</a:t>
            </a:r>
            <a:r>
              <a:rPr lang="en-US" sz="1600" b="1" dirty="0" err="1" smtClean="0">
                <a:latin typeface="Microsoft Sans Serif" pitchFamily="34" charset="0"/>
                <a:cs typeface="Microsoft Sans Serif" pitchFamily="34" charset="0"/>
              </a:rPr>
              <a:t>bgcolor</a:t>
            </a:r>
            <a:r>
              <a:rPr lang="el-GR" sz="1600" dirty="0" smtClean="0">
                <a:latin typeface="Microsoft Sans Serif" pitchFamily="34" charset="0"/>
                <a:cs typeface="Microsoft Sans Serif" pitchFamily="34" charset="0"/>
              </a:rPr>
              <a:t>). Η απάντηση του χρήστη θα πρέπει να αποθηκεύεται σε μια μεταβλητή και το χρώμα του παραθύρου να τροποποιείται σύμφωνα με την απάντηση του χρήστη. </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να ζητά από τον χρήστη, κατά τον χρόνο εκτέλεσης, να ορίσει το χρώμα (</a:t>
            </a:r>
            <a:r>
              <a:rPr lang="en-US" sz="1600" b="1" dirty="0" smtClean="0">
                <a:latin typeface="Microsoft Sans Serif" pitchFamily="34" charset="0"/>
                <a:cs typeface="Microsoft Sans Serif" pitchFamily="34" charset="0"/>
              </a:rPr>
              <a:t>color</a:t>
            </a:r>
            <a:r>
              <a:rPr lang="el-GR" sz="1600" dirty="0" smtClean="0">
                <a:latin typeface="Microsoft Sans Serif" pitchFamily="34" charset="0"/>
                <a:cs typeface="Microsoft Sans Serif" pitchFamily="34" charset="0"/>
              </a:rPr>
              <a:t>) της χελώνας.</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να ζητά από τον χρήστη να ορίσει το πλάτος της πένας (</a:t>
            </a:r>
            <a:r>
              <a:rPr lang="el-GR" sz="1600" b="1" dirty="0" err="1" smtClean="0">
                <a:latin typeface="Microsoft Sans Serif" pitchFamily="34" charset="0"/>
                <a:cs typeface="Microsoft Sans Serif" pitchFamily="34" charset="0"/>
              </a:rPr>
              <a:t>pensize</a:t>
            </a:r>
            <a:r>
              <a:rPr lang="el-GR" sz="1600" dirty="0" smtClean="0">
                <a:latin typeface="Microsoft Sans Serif" pitchFamily="34" charset="0"/>
                <a:cs typeface="Microsoft Sans Serif" pitchFamily="34" charset="0"/>
              </a:rPr>
              <a:t>) της χελώνας. Υπόδειξη: ο διάλογος με τον χρήστη θα επιστρέψει μια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συμβολοσειρά,</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θα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πρέπει να μετατρέψετε τη</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συμβολοσειρά σε ακέραιο αριθμό πριν την εισάγετε στην </a:t>
            </a:r>
            <a:r>
              <a:rPr lang="el-GR" dirty="0" err="1" smtClean="0">
                <a:latin typeface="Consolas" pitchFamily="49" charset="0"/>
                <a:cs typeface="Consolas" pitchFamily="49" charset="0"/>
              </a:rPr>
              <a:t>pensize</a:t>
            </a:r>
            <a:r>
              <a:rPr lang="el-GR" sz="1600" dirty="0" smtClean="0">
                <a:latin typeface="Microsoft Sans Serif" pitchFamily="34" charset="0"/>
                <a:cs typeface="Microsoft Sans Serif" pitchFamily="34" charset="0"/>
              </a:rPr>
              <a:t>. </a:t>
            </a:r>
            <a:endParaRPr lang="el-GR" sz="1200" dirty="0">
              <a:latin typeface="Consolas" pitchFamily="49"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17479"/>
            <a:ext cx="7682263" cy="3257302"/>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έχουμε πολλές χελώνες σε ένα πρόγραμμα. Κάθε χελώνα έχει τις δικές της ιδιότητες και μεθόδους. </a:t>
            </a:r>
          </a:p>
          <a:p>
            <a:pPr marL="9935" algn="just">
              <a:spcBef>
                <a:spcPts val="78"/>
              </a:spcBef>
            </a:pPr>
            <a:endParaRPr lang="el-GR" sz="12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 		</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Ρύθμιση του παραθύρου και των χαρακτηριστικών του</a:t>
            </a: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Ορισμός του χρώματος φόντου του παραθύρου</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window.title</a:t>
            </a:r>
            <a:r>
              <a:rPr lang="en-US" sz="1200" dirty="0" smtClean="0">
                <a:latin typeface="Consolas" pitchFamily="49" charset="0"/>
                <a:cs typeface="Consolas" pitchFamily="49" charset="0"/>
              </a:rPr>
              <a:t>("Tess &amp; Alex")	# </a:t>
            </a:r>
            <a:r>
              <a:rPr lang="el-GR" sz="1200" dirty="0" smtClean="0">
                <a:latin typeface="Consolas" pitchFamily="49" charset="0"/>
                <a:cs typeface="Consolas" pitchFamily="49" charset="0"/>
              </a:rPr>
              <a:t>Ορισμός του</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τίτλου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Λέει στον </a:t>
            </a:r>
            <a:r>
              <a:rPr lang="el-GR" sz="1200" dirty="0" err="1" smtClean="0">
                <a:latin typeface="Consolas" pitchFamily="49" charset="0"/>
                <a:cs typeface="Consolas" pitchFamily="49" charset="0"/>
              </a:rPr>
              <a:t>alex</a:t>
            </a:r>
            <a:r>
              <a:rPr lang="el-GR" sz="1200" dirty="0" smtClean="0">
                <a:latin typeface="Consolas" pitchFamily="49" charset="0"/>
                <a:cs typeface="Consolas" pitchFamily="49" charset="0"/>
              </a:rPr>
              <a:t> να σχεδιάσει ένα τετράγωνο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393222"/>
            <a:ext cx="7682263" cy="2357056"/>
          </a:xfrm>
        </p:spPr>
        <p:txBody>
          <a:bodyPr/>
          <a:lstStyle/>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l-GR" sz="1200" dirty="0" err="1" smtClean="0">
                <a:latin typeface="Consolas" pitchFamily="49" charset="0"/>
                <a:cs typeface="Consolas" pitchFamily="49" charset="0"/>
              </a:rPr>
              <a:t>tess.color</a:t>
            </a:r>
            <a:r>
              <a:rPr lang="el-GR" sz="1200" dirty="0" smtClean="0">
                <a:latin typeface="Consolas" pitchFamily="49" charset="0"/>
                <a:cs typeface="Consolas" pitchFamily="49" charset="0"/>
              </a:rPr>
              <a:t>("</a:t>
            </a:r>
            <a:r>
              <a:rPr lang="el-GR" sz="1200" dirty="0" err="1" smtClean="0">
                <a:latin typeface="Consolas" pitchFamily="49" charset="0"/>
                <a:cs typeface="Consolas" pitchFamily="49" charset="0"/>
              </a:rPr>
              <a:t>purple</a:t>
            </a:r>
            <a:r>
              <a:rPr lang="el-GR" sz="1200" dirty="0" smtClean="0">
                <a:latin typeface="Consolas" pitchFamily="49" charset="0"/>
                <a:cs typeface="Consolas" pitchFamily="49" charset="0"/>
              </a:rPr>
              <a:t>") 		# Ορίζει το χρώμα της </a:t>
            </a:r>
            <a:r>
              <a:rPr lang="el-GR" sz="1200" dirty="0" err="1" smtClean="0">
                <a:latin typeface="Consolas" pitchFamily="49" charset="0"/>
                <a:cs typeface="Consolas" pitchFamily="49" charset="0"/>
              </a:rPr>
              <a:t>tess</a:t>
            </a:r>
            <a:endParaRPr lang="el-GR" sz="1200" dirty="0" smtClean="0">
              <a:latin typeface="Consolas" pitchFamily="49" charset="0"/>
              <a:cs typeface="Consolas" pitchFamily="49" charset="0"/>
            </a:endParaRPr>
          </a:p>
          <a:p>
            <a:pPr marL="9935" algn="just">
              <a:spcBef>
                <a:spcPts val="78"/>
              </a:spcBef>
            </a:pPr>
            <a:r>
              <a:rPr lang="el-GR" sz="1200" dirty="0" err="1" smtClean="0">
                <a:latin typeface="Consolas" pitchFamily="49" charset="0"/>
                <a:cs typeface="Consolas" pitchFamily="49" charset="0"/>
              </a:rPr>
              <a:t>tess.pensize</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5</a:t>
            </a:r>
            <a:r>
              <a:rPr lang="el-GR" sz="1200" dirty="0" smtClean="0">
                <a:latin typeface="Consolas" pitchFamily="49" charset="0"/>
                <a:cs typeface="Consolas" pitchFamily="49" charset="0"/>
              </a:rPr>
              <a:t>) 	 	# Ορίζει το πλάτος του μαρκαδόρου της </a:t>
            </a:r>
            <a:r>
              <a:rPr lang="el-GR"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σχεδιάσει ένα ισόπλευρο τρίγωνο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r>
              <a:rPr lang="el-GR" sz="1200" dirty="0" smtClean="0">
                <a:latin typeface="Consolas" pitchFamily="49" charset="0"/>
                <a:cs typeface="Consolas" pitchFamily="49" charset="0"/>
              </a:rPr>
              <a:t> Ολοκληρώνει το τρίγωνο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tess.right</a:t>
            </a:r>
            <a:r>
              <a:rPr lang="en-US" sz="1200" dirty="0" smtClean="0">
                <a:latin typeface="Consolas" pitchFamily="49" charset="0"/>
                <a:cs typeface="Consolas" pitchFamily="49" charset="0"/>
              </a:rPr>
              <a:t>(180) 	 	# </a:t>
            </a:r>
            <a:r>
              <a:rPr lang="el-GR" sz="1200" dirty="0" smtClean="0">
                <a:latin typeface="Consolas" pitchFamily="49" charset="0"/>
                <a:cs typeface="Consolas" pitchFamily="49" charset="0"/>
              </a:rPr>
              <a:t>Γυρίζει την</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επιτόπου</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 </a:t>
            </a:r>
            <a:r>
              <a:rPr lang="el-GR" sz="1200" dirty="0" smtClean="0">
                <a:latin typeface="Consolas" pitchFamily="49" charset="0"/>
                <a:cs typeface="Consolas" pitchFamily="49" charset="0"/>
              </a:rPr>
              <a:t>Απομακρύνει την</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από την αρχική της θέση</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endParaRPr lang="el-GR" sz="1200" dirty="0" smtClean="0">
              <a:latin typeface="Microsoft Sans Serif" pitchFamily="34" charset="0"/>
              <a:cs typeface="Microsoft Sans Serif"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246221"/>
          </a:xfrm>
        </p:spPr>
        <p:txBody>
          <a:bodyPr/>
          <a:lstStyle/>
          <a:p>
            <a:pPr marL="12700" algn="ctr">
              <a:spcBef>
                <a:spcPts val="100"/>
              </a:spcBef>
            </a:pPr>
            <a:r>
              <a:rPr lang="el-GR" sz="1600" dirty="0" smtClean="0">
                <a:latin typeface="Microsoft Sans Serif" pitchFamily="34" charset="0"/>
                <a:cs typeface="Microsoft Sans Serif" pitchFamily="34" charset="0"/>
              </a:rPr>
              <a:t>Να τι συμβαίνει όταν εκτελέσουμε αυτό το πρόγραμμα:</a:t>
            </a:r>
            <a:endParaRPr lang="el-GR" sz="1200" dirty="0">
              <a:latin typeface="Consolas" pitchFamily="49" charset="0"/>
              <a:cs typeface="Consolas" pitchFamily="49" charset="0"/>
            </a:endParaRPr>
          </a:p>
        </p:txBody>
      </p:sp>
      <p:pic>
        <p:nvPicPr>
          <p:cNvPr id="5" name="object 2"/>
          <p:cNvPicPr/>
          <p:nvPr/>
        </p:nvPicPr>
        <p:blipFill>
          <a:blip r:embed="rId2" cstate="print"/>
          <a:stretch>
            <a:fillRect/>
          </a:stretch>
        </p:blipFill>
        <p:spPr>
          <a:xfrm>
            <a:off x="3095625" y="1409700"/>
            <a:ext cx="2952750" cy="2990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Απλοποιούμε το πρόγραμμα μας</a:t>
            </a:r>
            <a:r>
              <a:rPr lang="en-US" sz="2000" dirty="0" smtClean="0"/>
              <a:t> </a:t>
            </a:r>
            <a:r>
              <a:rPr lang="el-GR" sz="2000" dirty="0" smtClean="0"/>
              <a:t>με την επανάληψη</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26373"/>
            <a:ext cx="7682263" cy="3690754"/>
          </a:xfrm>
        </p:spPr>
        <p:txBody>
          <a:bodyPr/>
          <a:lstStyle/>
          <a:p>
            <a:pPr marL="9935" algn="just">
              <a:spcBef>
                <a:spcPts val="78"/>
              </a:spcBef>
            </a:pPr>
            <a:r>
              <a:rPr lang="el-GR" sz="1600" dirty="0" smtClean="0">
                <a:latin typeface="Microsoft Sans Serif" pitchFamily="34" charset="0"/>
                <a:cs typeface="Microsoft Sans Serif" pitchFamily="34" charset="0"/>
              </a:rPr>
              <a:t>Όταν σχεδιάσαμε το τετράγωνο έπρεπε να επαναλάβουμε τα βήματα της κίνησης και της στροφής τέσσερις φορές. Αν σχεδιάζαμε ένα εξάγωνο, ή ένα οκτάγωνο, ή ένα πολύγωνο με 42 πλευρές, θα έπρεπε να επαναλάβουμε πολύ περισσότερες εντολές. Η δυνατότητα επανάληψης κάποιου κώδικα μας λύνει αυτό το πρόβλημα. </a:t>
            </a:r>
          </a:p>
          <a:p>
            <a:pPr marL="9935" algn="just">
              <a:spcBef>
                <a:spcPts val="78"/>
              </a:spcBef>
            </a:pPr>
            <a:r>
              <a:rPr lang="el-GR" sz="1600" dirty="0" smtClean="0">
                <a:latin typeface="Microsoft Sans Serif" pitchFamily="34" charset="0"/>
                <a:cs typeface="Microsoft Sans Serif" pitchFamily="34" charset="0"/>
              </a:rPr>
              <a:t>Για να σχεδιάσουμε ένα τετράγωνο, θέλουμε να κάνουμε το ίδιο πράγμα τέσσερις φορές — να μετακινήσουμε τη χελώνα και να στρίψουμε. Έχοντας βρει ένα «επαναλαμβανόμενο μοτίβο» εντολών μπορούμε να αναδιοργανώσουμε το πρόγραμμά μας για να επαναλάβουμε το μοτίβο με τον </a:t>
            </a:r>
            <a:r>
              <a:rPr lang="el-GR" sz="1600" b="1" dirty="0" smtClean="0">
                <a:latin typeface="Microsoft Sans Serif" pitchFamily="34" charset="0"/>
                <a:cs typeface="Microsoft Sans Serif" pitchFamily="34" charset="0"/>
              </a:rPr>
              <a:t>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dirty="0" smtClean="0">
                <a:latin typeface="Consolas" pitchFamily="49" charset="0"/>
                <a:cs typeface="Consolas" pitchFamily="49" charset="0"/>
              </a:rPr>
              <a:t>for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in range(4):	# </a:t>
            </a:r>
            <a:r>
              <a:rPr lang="el-GR" dirty="0" smtClean="0">
                <a:latin typeface="Consolas" pitchFamily="49" charset="0"/>
                <a:cs typeface="Consolas" pitchFamily="49" charset="0"/>
              </a:rPr>
              <a:t>Εκτελεί το σώμα εντολών με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0, </a:t>
            </a:r>
            <a:r>
              <a:rPr lang="el-GR" dirty="0" smtClean="0">
                <a:latin typeface="Consolas" pitchFamily="49" charset="0"/>
                <a:cs typeface="Consolas" pitchFamily="49" charset="0"/>
              </a:rPr>
              <a:t>μετά 1, μετά 2, μετά 3</a:t>
            </a:r>
          </a:p>
          <a:p>
            <a:pPr marL="9935" algn="just">
              <a:spcBef>
                <a:spcPts val="78"/>
              </a:spcBef>
            </a:pPr>
            <a:r>
              <a:rPr lang="el-GR" dirty="0" smtClean="0">
                <a:latin typeface="Consolas" pitchFamily="49" charset="0"/>
                <a:cs typeface="Consolas" pitchFamily="49" charset="0"/>
              </a:rPr>
              <a:t>    </a:t>
            </a:r>
            <a:r>
              <a:rPr lang="en-US" dirty="0" err="1" smtClean="0">
                <a:latin typeface="Consolas" pitchFamily="49" charset="0"/>
                <a:cs typeface="Consolas" pitchFamily="49" charset="0"/>
              </a:rPr>
              <a:t>alex.forward</a:t>
            </a:r>
            <a:r>
              <a:rPr lang="en-US" dirty="0" smtClean="0">
                <a:latin typeface="Consolas" pitchFamily="49" charset="0"/>
                <a:cs typeface="Consolas" pitchFamily="49" charset="0"/>
              </a:rPr>
              <a:t>(50)</a:t>
            </a:r>
          </a:p>
          <a:p>
            <a:pPr marL="9935" algn="just">
              <a:spcBef>
                <a:spcPts val="78"/>
              </a:spcBef>
            </a:pPr>
            <a:r>
              <a:rPr lang="el-GR" dirty="0" smtClean="0">
                <a:latin typeface="Consolas" pitchFamily="49" charset="0"/>
                <a:cs typeface="Consolas" pitchFamily="49" charset="0"/>
              </a:rPr>
              <a:t>    </a:t>
            </a:r>
            <a:r>
              <a:rPr lang="en-US" dirty="0" err="1" smtClean="0">
                <a:latin typeface="Consolas" pitchFamily="49" charset="0"/>
                <a:cs typeface="Consolas" pitchFamily="49" charset="0"/>
              </a:rPr>
              <a:t>alex.left</a:t>
            </a:r>
            <a:r>
              <a:rPr lang="en-US" dirty="0" smtClean="0">
                <a:latin typeface="Consolas" pitchFamily="49" charset="0"/>
                <a:cs typeface="Consolas" pitchFamily="49" charset="0"/>
              </a:rPr>
              <a:t>(90)</a:t>
            </a:r>
            <a:endParaRPr lang="el-GR" dirty="0" smtClean="0">
              <a:latin typeface="Consolas" pitchFamily="49" charset="0"/>
              <a:cs typeface="Consolas" pitchFamily="49" charset="0"/>
            </a:endParaRP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Η συνάρτηση </a:t>
            </a:r>
            <a:r>
              <a:rPr lang="el-GR" b="1" dirty="0" err="1" smtClean="0">
                <a:latin typeface="Consolas" pitchFamily="49" charset="0"/>
                <a:cs typeface="Consolas" pitchFamily="49" charset="0"/>
              </a:rPr>
              <a:t>range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παράγει μια ακολουθία τιμών για τον βρόχο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Ξεκινά από το 0 (μπορούμε να το παραλείψουμε) και δεν περιλαμβάνει το 4 (την τελική τιμή).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Απλοποιούμε το πρόγραμμα μας</a:t>
            </a:r>
            <a:r>
              <a:rPr lang="en-US" sz="2000" dirty="0" smtClean="0"/>
              <a:t> </a:t>
            </a:r>
            <a:r>
              <a:rPr lang="el-GR" sz="2000" dirty="0" smtClean="0"/>
              <a:t>με την επανάληψη</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8" y="1366292"/>
            <a:ext cx="7682263" cy="2410916"/>
          </a:xfrm>
        </p:spPr>
        <p:txBody>
          <a:bodyPr/>
          <a:lstStyle/>
          <a:p>
            <a:pPr marL="9935" algn="just">
              <a:spcBef>
                <a:spcPts val="78"/>
              </a:spcBef>
            </a:pPr>
            <a:r>
              <a:rPr lang="el-GR" sz="1600" dirty="0" smtClean="0">
                <a:latin typeface="Microsoft Sans Serif" pitchFamily="34" charset="0"/>
                <a:cs typeface="Microsoft Sans Serif" pitchFamily="34" charset="0"/>
              </a:rPr>
              <a:t>Τι θα συμβεί αν κάνουμε αυτή την αλλαγή στο πρόγραμμα μας;</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dirty="0" smtClean="0">
                <a:latin typeface="Consolas" pitchFamily="49" charset="0"/>
                <a:cs typeface="Consolas" pitchFamily="49" charset="0"/>
              </a:rPr>
              <a:t>c</a:t>
            </a:r>
            <a:r>
              <a:rPr lang="el-GR" dirty="0" smtClean="0">
                <a:latin typeface="Consolas" pitchFamily="49" charset="0"/>
                <a:cs typeface="Consolas" pitchFamily="49" charset="0"/>
              </a:rPr>
              <a:t>ο</a:t>
            </a:r>
            <a:r>
              <a:rPr lang="en-US" dirty="0" smtClean="0">
                <a:latin typeface="Consolas" pitchFamily="49" charset="0"/>
                <a:cs typeface="Consolas" pitchFamily="49" charset="0"/>
              </a:rPr>
              <a:t>l</a:t>
            </a:r>
            <a:r>
              <a:rPr lang="el-GR" dirty="0" smtClean="0">
                <a:latin typeface="Consolas" pitchFamily="49" charset="0"/>
                <a:cs typeface="Consolas" pitchFamily="49" charset="0"/>
              </a:rPr>
              <a:t>ο</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 = ["yellow", "red", "green", "blue"]	# </a:t>
            </a:r>
            <a:r>
              <a:rPr lang="el-GR" dirty="0" smtClean="0">
                <a:latin typeface="Consolas" pitchFamily="49" charset="0"/>
                <a:cs typeface="Consolas" pitchFamily="49" charset="0"/>
              </a:rPr>
              <a:t>Λίστα με χρώματα</a:t>
            </a:r>
          </a:p>
          <a:p>
            <a:pPr marL="9935" algn="just">
              <a:spcBef>
                <a:spcPts val="78"/>
              </a:spcBef>
            </a:pPr>
            <a:r>
              <a:rPr lang="en-US" dirty="0" smtClean="0">
                <a:latin typeface="Consolas" pitchFamily="49" charset="0"/>
                <a:cs typeface="Consolas" pitchFamily="49" charset="0"/>
              </a:rPr>
              <a:t>for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in range(4):</a:t>
            </a: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alex.color</a:t>
            </a:r>
            <a:r>
              <a:rPr lang="en-US" dirty="0" smtClean="0">
                <a:latin typeface="Consolas" pitchFamily="49" charset="0"/>
                <a:cs typeface="Consolas" pitchFamily="49" charset="0"/>
              </a:rPr>
              <a:t>(c</a:t>
            </a:r>
            <a:r>
              <a:rPr lang="el-GR" dirty="0" smtClean="0">
                <a:latin typeface="Consolas" pitchFamily="49" charset="0"/>
                <a:cs typeface="Consolas" pitchFamily="49" charset="0"/>
              </a:rPr>
              <a:t>ο</a:t>
            </a:r>
            <a:r>
              <a:rPr lang="en-US" dirty="0" smtClean="0">
                <a:latin typeface="Consolas" pitchFamily="49" charset="0"/>
                <a:cs typeface="Consolas" pitchFamily="49" charset="0"/>
              </a:rPr>
              <a:t>l</a:t>
            </a:r>
            <a:r>
              <a:rPr lang="el-GR" dirty="0" smtClean="0">
                <a:latin typeface="Consolas" pitchFamily="49" charset="0"/>
                <a:cs typeface="Consolas" pitchFamily="49" charset="0"/>
              </a:rPr>
              <a:t>ο</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r>
              <a:rPr lang="el-GR" dirty="0" smtClean="0">
                <a:latin typeface="Consolas" pitchFamily="49" charset="0"/>
                <a:cs typeface="Consolas" pitchFamily="49" charset="0"/>
              </a:rPr>
              <a:t>	</a:t>
            </a:r>
            <a:r>
              <a:rPr lang="en-US" dirty="0" smtClean="0">
                <a:latin typeface="Consolas" pitchFamily="49" charset="0"/>
                <a:cs typeface="Consolas" pitchFamily="49" charset="0"/>
              </a:rPr>
              <a:t># </a:t>
            </a:r>
            <a:r>
              <a:rPr lang="el-GR" dirty="0" smtClean="0">
                <a:latin typeface="Consolas" pitchFamily="49" charset="0"/>
                <a:cs typeface="Consolas" pitchFamily="49" charset="0"/>
              </a:rPr>
              <a:t>Άλλαξε στο επόμενο χρώμα</a:t>
            </a: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alex.forward</a:t>
            </a:r>
            <a:r>
              <a:rPr lang="en-US" dirty="0" smtClean="0">
                <a:latin typeface="Consolas" pitchFamily="49" charset="0"/>
                <a:cs typeface="Consolas" pitchFamily="49" charset="0"/>
              </a:rPr>
              <a:t>(50)</a:t>
            </a:r>
            <a:r>
              <a:rPr lang="el-GR" dirty="0" smtClean="0">
                <a:latin typeface="Consolas" pitchFamily="49" charset="0"/>
                <a:cs typeface="Consolas" pitchFamily="49" charset="0"/>
              </a:rPr>
              <a:t> 	</a:t>
            </a:r>
            <a:r>
              <a:rPr lang="en-US" dirty="0" smtClean="0">
                <a:latin typeface="Consolas" pitchFamily="49" charset="0"/>
                <a:cs typeface="Consolas" pitchFamily="49" charset="0"/>
              </a:rPr>
              <a:t># </a:t>
            </a:r>
            <a:r>
              <a:rPr lang="el-GR" dirty="0" smtClean="0">
                <a:latin typeface="Consolas" pitchFamily="49" charset="0"/>
                <a:cs typeface="Consolas" pitchFamily="49" charset="0"/>
              </a:rPr>
              <a:t>Σχεδίασε την επόμενη πλευρά</a:t>
            </a:r>
            <a:endParaRPr lang="en-US" dirty="0" smtClean="0">
              <a:latin typeface="Consolas" pitchFamily="49" charset="0"/>
              <a:cs typeface="Consolas" pitchFamily="49" charset="0"/>
            </a:endParaRP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alex.left</a:t>
            </a:r>
            <a:r>
              <a:rPr lang="en-US" dirty="0" smtClean="0">
                <a:latin typeface="Consolas" pitchFamily="49" charset="0"/>
                <a:cs typeface="Consolas" pitchFamily="49" charset="0"/>
              </a:rPr>
              <a:t>(90)</a:t>
            </a:r>
            <a:endParaRPr lang="el-GR" dirty="0" smtClean="0">
              <a:latin typeface="Consolas" pitchFamily="49" charset="0"/>
              <a:cs typeface="Consolas" pitchFamily="49" charset="0"/>
            </a:endParaRP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Η χελώνα αλλάζει το χρώμα της στο επόμενο χρώμα της λίστας πριν σχεδιάσει την επόμενη πλευρά του τετραγώνου.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2</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2072896"/>
            <a:ext cx="7682263" cy="997709"/>
          </a:xfrm>
        </p:spPr>
        <p:txBody>
          <a:bodyPr/>
          <a:lstStyle/>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προηγούμενο πρόγραμμα έτσι ώστε η χελώνα να χρησιμοποιεί έναν 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για να σχεδιάσει το ισόπλευρο τρίγωνό της.</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προηγούμενο πρόγραμμα έτσι ώστε η χελώνα να αλλάζει το χρώμα της πριν σχεδιάσει την επόμενη πλευρά του τριγώνου.</a:t>
            </a:r>
            <a:endParaRPr lang="el-GR" sz="1200" dirty="0">
              <a:latin typeface="Consolas" pitchFamily="49"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89348"/>
            <a:ext cx="7682263" cy="2564805"/>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σηκώσουμε ή να κατεβάσουμε την πένα μιας χελώνας, έτσι μπορούμε να μετακινήσουμε τη χελώνα χωρίς να σχεδιάσουμε γραμμή.</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alex.penup</a:t>
            </a:r>
            <a:r>
              <a:rPr lang="el-GR" dirty="0" smtClean="0">
                <a:latin typeface="Consolas" pitchFamily="49" charset="0"/>
                <a:cs typeface="Consolas" pitchFamily="49" charset="0"/>
              </a:rPr>
              <a:t>()</a:t>
            </a:r>
            <a:r>
              <a:rPr lang="en-US" dirty="0" smtClean="0">
                <a:latin typeface="Consolas" pitchFamily="49" charset="0"/>
                <a:cs typeface="Consolas" pitchFamily="49" charset="0"/>
              </a:rPr>
              <a:t>	# </a:t>
            </a:r>
            <a:r>
              <a:rPr lang="el-GR" dirty="0" smtClean="0">
                <a:latin typeface="Consolas" pitchFamily="49" charset="0"/>
                <a:cs typeface="Consolas" pitchFamily="49" charset="0"/>
              </a:rPr>
              <a:t>Σήκωμα της πένας</a:t>
            </a:r>
          </a:p>
          <a:p>
            <a:pPr marL="9935" algn="just">
              <a:spcBef>
                <a:spcPts val="78"/>
              </a:spcBef>
            </a:pPr>
            <a:r>
              <a:rPr lang="el-GR" dirty="0" err="1" smtClean="0">
                <a:latin typeface="Consolas" pitchFamily="49" charset="0"/>
                <a:cs typeface="Consolas" pitchFamily="49" charset="0"/>
              </a:rPr>
              <a:t>alex.forward</a:t>
            </a:r>
            <a:r>
              <a:rPr lang="el-GR" dirty="0" smtClean="0">
                <a:latin typeface="Consolas" pitchFamily="49" charset="0"/>
                <a:cs typeface="Consolas" pitchFamily="49" charset="0"/>
              </a:rPr>
              <a:t>(100)	# Δεν σχεδιάζεται γραμμή </a:t>
            </a:r>
          </a:p>
          <a:p>
            <a:pPr marL="9935" algn="just">
              <a:spcBef>
                <a:spcPts val="78"/>
              </a:spcBef>
            </a:pPr>
            <a:r>
              <a:rPr lang="el-GR" dirty="0" err="1" smtClean="0">
                <a:latin typeface="Consolas" pitchFamily="49" charset="0"/>
                <a:cs typeface="Consolas" pitchFamily="49" charset="0"/>
              </a:rPr>
              <a:t>alex.pen</a:t>
            </a:r>
            <a:r>
              <a:rPr lang="en-US" dirty="0" smtClean="0">
                <a:latin typeface="Consolas" pitchFamily="49" charset="0"/>
                <a:cs typeface="Consolas" pitchFamily="49" charset="0"/>
              </a:rPr>
              <a:t>down</a:t>
            </a:r>
            <a:r>
              <a:rPr lang="el-GR" dirty="0" smtClean="0">
                <a:latin typeface="Consolas" pitchFamily="49" charset="0"/>
                <a:cs typeface="Consolas" pitchFamily="49" charset="0"/>
              </a:rPr>
              <a:t>() </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Κάθε χελώνα μπορεί να έχει το δικό της σχήμα. Οι διαθέσιμες επιλογές είναι</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arrow</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circle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classic</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square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triangle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turtle</a:t>
            </a:r>
            <a:r>
              <a:rPr lang="el-GR" dirty="0" smtClean="0">
                <a:latin typeface="Consolas" pitchFamily="49" charset="0"/>
                <a:cs typeface="Consolas" pitchFamily="49" charset="0"/>
              </a:rPr>
              <a:t>"</a:t>
            </a:r>
            <a:r>
              <a:rPr lang="el-GR" sz="1200" dirty="0" smtClean="0">
                <a:latin typeface="Microsoft Sans Serif" pitchFamily="34" charset="0"/>
                <a:cs typeface="Microsoft Sans Serif" pitchFamily="34" charset="0"/>
              </a:rPr>
              <a:t>.</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alex.shape</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turtle</a:t>
            </a:r>
            <a:r>
              <a:rPr lang="el-GR" dirty="0" smtClean="0">
                <a:latin typeface="Consolas" pitchFamily="49"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56060"/>
            <a:ext cx="7682263" cy="2385268"/>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ορίσουμε την ταχύτητα κίνησης της χελώνας από το 1 (πιο αργή) έως το 10 (πιο γρήγορη). Αν ορίσουμε την ταχύτητα στο 0, απενεργοποιείται το </a:t>
            </a:r>
            <a:r>
              <a:rPr lang="en-US" sz="1600" dirty="0" smtClean="0">
                <a:latin typeface="Microsoft Sans Serif" pitchFamily="34" charset="0"/>
                <a:cs typeface="Microsoft Sans Serif" pitchFamily="34" charset="0"/>
              </a:rPr>
              <a:t>animation</a:t>
            </a:r>
            <a:r>
              <a:rPr lang="el-GR" sz="1600" dirty="0" smtClean="0">
                <a:latin typeface="Microsoft Sans Serif" pitchFamily="34" charset="0"/>
                <a:cs typeface="Microsoft Sans Serif" pitchFamily="34" charset="0"/>
              </a:rPr>
              <a:t> και η χελώνα προχωρά όσο πιο γρήγορα γίνεται.</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alex.speed</a:t>
            </a:r>
            <a:r>
              <a:rPr lang="el-GR" dirty="0" smtClean="0">
                <a:latin typeface="Consolas" pitchFamily="49" charset="0"/>
                <a:cs typeface="Consolas" pitchFamily="49" charset="0"/>
              </a:rPr>
              <a:t>(10)</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Μια χελώνα μπορεί να αφήσει το αποτύπωμά της στο παράθυρο και το αποτύπωμα αυτό να παραμείνει αφού η χελώνα μετακινηθεί κάπου αλλού.</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alex.stamp</a:t>
            </a:r>
            <a:r>
              <a:rPr lang="el-GR" dirty="0" smtClean="0">
                <a:latin typeface="Consolas" pitchFamily="49"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39197"/>
            <a:ext cx="7682263" cy="3665106"/>
          </a:xfrm>
        </p:spPr>
        <p:txBody>
          <a:bodyPr/>
          <a:lstStyle/>
          <a:p>
            <a:pPr marL="9935" algn="just">
              <a:spcBef>
                <a:spcPts val="78"/>
              </a:spcBef>
            </a:pPr>
            <a:r>
              <a:rPr lang="el-GR" sz="1600" dirty="0" smtClean="0">
                <a:latin typeface="Microsoft Sans Serif" pitchFamily="34" charset="0"/>
                <a:cs typeface="Microsoft Sans Serif" pitchFamily="34" charset="0"/>
              </a:rPr>
              <a:t>Ας δούμε ένα παράδειγμα που παρουσιάζει μερικά από αυτά τα χαρακτηριστικά:</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import turtle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a:t>
            </a:r>
          </a:p>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tess.shape</a:t>
            </a:r>
            <a:r>
              <a:rPr lang="en-US" sz="1200" dirty="0" smtClean="0">
                <a:latin typeface="Consolas" pitchFamily="49" charset="0"/>
                <a:cs typeface="Consolas" pitchFamily="49" charset="0"/>
              </a:rPr>
              <a:t>("turtle") 			</a:t>
            </a:r>
          </a:p>
          <a:p>
            <a:pPr marL="9935" algn="just">
              <a:spcBef>
                <a:spcPts val="78"/>
              </a:spcBef>
            </a:pPr>
            <a:r>
              <a:rPr lang="en-US" sz="1200" dirty="0" err="1" smtClean="0">
                <a:latin typeface="Consolas" pitchFamily="49" charset="0"/>
                <a:cs typeface="Consolas" pitchFamily="49" charset="0"/>
              </a:rPr>
              <a:t>tess.color</a:t>
            </a:r>
            <a:r>
              <a:rPr lang="en-US" sz="1200" dirty="0" smtClean="0">
                <a:latin typeface="Consolas" pitchFamily="49" charset="0"/>
                <a:cs typeface="Consolas" pitchFamily="49" charset="0"/>
              </a:rPr>
              <a:t>("blue") 			</a:t>
            </a:r>
          </a:p>
          <a:p>
            <a:pPr marL="9935" algn="just">
              <a:spcBef>
                <a:spcPts val="78"/>
              </a:spcBef>
            </a:pPr>
            <a:r>
              <a:rPr lang="en-US" sz="1200" dirty="0" err="1" smtClean="0">
                <a:latin typeface="Consolas" pitchFamily="49" charset="0"/>
                <a:cs typeface="Consolas" pitchFamily="49" charset="0"/>
              </a:rPr>
              <a:t>tess.speed</a:t>
            </a:r>
            <a:r>
              <a:rPr lang="en-US" sz="1200" dirty="0" smtClean="0">
                <a:latin typeface="Consolas" pitchFamily="49" charset="0"/>
                <a:cs typeface="Consolas" pitchFamily="49" charset="0"/>
              </a:rPr>
              <a:t>(5) 			</a:t>
            </a:r>
          </a:p>
          <a:p>
            <a:pPr marL="9935" algn="just">
              <a:spcBef>
                <a:spcPts val="78"/>
              </a:spcBef>
            </a:pPr>
            <a:r>
              <a:rPr lang="en-US" sz="1200" dirty="0" err="1" smtClean="0">
                <a:latin typeface="Consolas" pitchFamily="49" charset="0"/>
                <a:cs typeface="Consolas" pitchFamily="49" charset="0"/>
              </a:rPr>
              <a:t>tess.penup</a:t>
            </a:r>
            <a:r>
              <a:rPr lang="en-US" sz="1200" dirty="0" smtClean="0">
                <a:latin typeface="Consolas" pitchFamily="49" charset="0"/>
                <a:cs typeface="Consolas" pitchFamily="49" charset="0"/>
              </a:rPr>
              <a:t>() 	</a:t>
            </a:r>
          </a:p>
          <a:p>
            <a:pPr marL="9935" algn="just">
              <a:spcBef>
                <a:spcPts val="78"/>
              </a:spcBef>
            </a:pPr>
            <a:r>
              <a:rPr lang="en-US" sz="1200" dirty="0" smtClean="0">
                <a:latin typeface="Consolas" pitchFamily="49" charset="0"/>
                <a:cs typeface="Consolas" pitchFamily="49" charset="0"/>
              </a:rPr>
              <a:t>step = 10			# </a:t>
            </a:r>
            <a:r>
              <a:rPr lang="el-GR" sz="1200" dirty="0" smtClean="0">
                <a:latin typeface="Consolas" pitchFamily="49" charset="0"/>
                <a:cs typeface="Consolas" pitchFamily="49" charset="0"/>
              </a:rPr>
              <a:t>ορίζουμε το βήμα κίνησης</a:t>
            </a:r>
            <a:r>
              <a:rPr lang="en-US" sz="1200" dirty="0" smtClean="0">
                <a:latin typeface="Consolas" pitchFamily="49" charset="0"/>
                <a:cs typeface="Consolas" pitchFamily="49" charset="0"/>
              </a:rPr>
              <a:t>			</a:t>
            </a:r>
          </a:p>
          <a:p>
            <a:pPr marL="9935" algn="just">
              <a:spcBef>
                <a:spcPts val="78"/>
              </a:spcBef>
            </a:pPr>
            <a:r>
              <a:rPr lang="en-US" sz="1200" dirty="0" smtClean="0">
                <a:latin typeface="Consolas" pitchFamily="49" charset="0"/>
                <a:cs typeface="Consolas" pitchFamily="49" charset="0"/>
              </a:rPr>
              <a:t>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range(5): 			</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tess.stamp</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άφησε ένα αποτύπωμα </a:t>
            </a:r>
          </a:p>
          <a:p>
            <a:pPr marL="9935" algn="just">
              <a:spcBef>
                <a:spcPts val="78"/>
              </a:spcBef>
            </a:pPr>
            <a:r>
              <a:rPr lang="el-GR" sz="1200" dirty="0" smtClean="0">
                <a:latin typeface="Consolas" pitchFamily="49" charset="0"/>
                <a:cs typeface="Consolas" pitchFamily="49" charset="0"/>
              </a:rPr>
              <a:t>    </a:t>
            </a: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(step)	# </a:t>
            </a:r>
            <a:r>
              <a:rPr lang="el-GR" sz="1200" dirty="0" smtClean="0">
                <a:latin typeface="Consolas" pitchFamily="49" charset="0"/>
                <a:cs typeface="Consolas" pitchFamily="49" charset="0"/>
              </a:rPr>
              <a:t>κίνησε τη χελώνα	</a:t>
            </a:r>
          </a:p>
          <a:p>
            <a:pPr marL="9935" algn="just">
              <a:spcBef>
                <a:spcPts val="78"/>
              </a:spcBef>
            </a:pP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step = step + 10		# </a:t>
            </a:r>
            <a:r>
              <a:rPr lang="el-GR" sz="1200" dirty="0" smtClean="0">
                <a:latin typeface="Consolas" pitchFamily="49" charset="0"/>
                <a:cs typeface="Consolas" pitchFamily="49" charset="0"/>
              </a:rPr>
              <a:t>αυξάνουμε το βήμα σε κάθε επανάληψη</a:t>
            </a: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Μπορείτε να βρείτε τι θα συμβεί πριν τρέξετε το πρόγραμμα;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1315943" y="289106"/>
            <a:ext cx="6512114" cy="307777"/>
          </a:xfrm>
        </p:spPr>
        <p:txBody>
          <a:bodyPr/>
          <a:lstStyle/>
          <a:p>
            <a:pPr algn="ctr"/>
            <a:r>
              <a:rPr lang="en-US" sz="2000" dirty="0" smtClean="0"/>
              <a:t>H </a:t>
            </a:r>
            <a:r>
              <a:rPr lang="el-GR" sz="2000" dirty="0" smtClean="0"/>
              <a:t>βιβλιοθήκη </a:t>
            </a:r>
            <a:r>
              <a:rPr lang="en-US" sz="2000" dirty="0" smtClean="0"/>
              <a:t>turtle </a:t>
            </a:r>
            <a:r>
              <a:rPr lang="el-GR" sz="2000" dirty="0" smtClean="0"/>
              <a:t>της </a:t>
            </a:r>
            <a:r>
              <a:rPr lang="en-US" sz="2000" dirty="0" smtClean="0"/>
              <a:t>Python</a:t>
            </a:r>
            <a:endParaRPr lang="el-GR" sz="2000" dirty="0"/>
          </a:p>
        </p:txBody>
      </p:sp>
      <p:sp>
        <p:nvSpPr>
          <p:cNvPr id="5" name="2 - Θέση κειμένου"/>
          <p:cNvSpPr>
            <a:spLocks noGrp="1"/>
          </p:cNvSpPr>
          <p:nvPr>
            <p:ph type="body" idx="1"/>
          </p:nvPr>
        </p:nvSpPr>
        <p:spPr>
          <a:xfrm>
            <a:off x="730869" y="1674069"/>
            <a:ext cx="7682263" cy="1795363"/>
          </a:xfrm>
        </p:spPr>
        <p:txBody>
          <a:bodyPr/>
          <a:lstStyle/>
          <a:p>
            <a:pPr marL="12700" marR="5080" algn="just">
              <a:spcBef>
                <a:spcPts val="100"/>
              </a:spcBef>
            </a:pPr>
            <a:r>
              <a:rPr lang="el-GR" sz="1600" dirty="0" smtClean="0">
                <a:latin typeface="Microsoft Sans Serif" pitchFamily="34" charset="0"/>
                <a:cs typeface="Microsoft Sans Serif" pitchFamily="34" charset="0"/>
              </a:rPr>
              <a:t>Η </a:t>
            </a:r>
            <a:r>
              <a:rPr lang="el-GR" sz="1600" b="1" dirty="0" err="1" smtClean="0">
                <a:latin typeface="Microsoft Sans Serif" pitchFamily="34" charset="0"/>
                <a:cs typeface="Microsoft Sans Serif" pitchFamily="34" charset="0"/>
              </a:rPr>
              <a:t>Python</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διαθέτει πολλές βιβλιοθήκες γραφικών.</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Ίσως η πιο απλή στη χρήση είναι η βιβλιοθήκη γραφικών χελώνας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graphics</a:t>
            </a:r>
            <a:r>
              <a:rPr lang="el-GR" sz="1600" dirty="0" smtClean="0">
                <a:latin typeface="Microsoft Sans Serif" pitchFamily="34" charset="0"/>
                <a:cs typeface="Microsoft Sans Serif" pitchFamily="34" charset="0"/>
              </a:rPr>
              <a:t>). Παρουσιάστηκε μέσω της γλώσσας προγραμματισμού </a:t>
            </a:r>
            <a:r>
              <a:rPr lang="el-GR" sz="1600" b="1" dirty="0" err="1" smtClean="0">
                <a:latin typeface="Microsoft Sans Serif" pitchFamily="34" charset="0"/>
                <a:cs typeface="Microsoft Sans Serif" pitchFamily="34" charset="0"/>
              </a:rPr>
              <a:t>Logo</a:t>
            </a:r>
            <a:r>
              <a:rPr lang="el-GR" sz="1600" dirty="0" smtClean="0">
                <a:latin typeface="Microsoft Sans Serif" pitchFamily="34" charset="0"/>
                <a:cs typeface="Microsoft Sans Serif" pitchFamily="34" charset="0"/>
              </a:rPr>
              <a:t>, που το 1967 εισήγαγε ένα παρόμοιο σύστημα γραφικών το οποίο στη θέση του κέρσορα είχε μια χελώνα στην οποία ο προγραμματιστής έδινε εντολές να μετακινηθεί και να σχεδιάσει γραμμές πάνω στην οθόνη.</a:t>
            </a:r>
          </a:p>
          <a:p>
            <a:pPr marL="12700" algn="just">
              <a:spcBef>
                <a:spcPts val="350"/>
              </a:spcBef>
            </a:pPr>
            <a:r>
              <a:rPr lang="el-GR" sz="1600" dirty="0" smtClean="0">
                <a:latin typeface="Microsoft Sans Serif" pitchFamily="34" charset="0"/>
                <a:cs typeface="Microsoft Sans Serif" pitchFamily="34" charset="0"/>
              </a:rPr>
              <a:t>Για να φορτώσουμε τη βιβλιοθήκη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πληκτρολογούμε την εντολή:</a:t>
            </a:r>
            <a:endParaRPr lang="en-US" sz="1600" dirty="0" smtClean="0">
              <a:latin typeface="Microsoft Sans Serif" pitchFamily="34" charset="0"/>
              <a:cs typeface="Microsoft Sans Serif" pitchFamily="34" charset="0"/>
            </a:endParaRPr>
          </a:p>
          <a:p>
            <a:pPr marL="12700" algn="just">
              <a:spcBef>
                <a:spcPts val="350"/>
              </a:spcBef>
            </a:pPr>
            <a:r>
              <a:rPr lang="el-GR" dirty="0" smtClean="0">
                <a:latin typeface="Consolas" pitchFamily="49" charset="0"/>
                <a:cs typeface="Consolas" pitchFamily="49" charset="0"/>
              </a:rPr>
              <a:t>&gt;&gt;&gt; </a:t>
            </a:r>
            <a:r>
              <a:rPr lang="el-GR" b="1" dirty="0" err="1" smtClean="0">
                <a:latin typeface="Consolas" pitchFamily="49" charset="0"/>
                <a:cs typeface="Consolas" pitchFamily="49" charset="0"/>
              </a:rPr>
              <a:t>import</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turtle</a:t>
            </a:r>
            <a:endParaRPr lang="el-GR" dirty="0">
              <a:latin typeface="Consolas" pitchFamily="49" charset="0"/>
              <a:cs typeface="Consolas"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28826"/>
            <a:ext cx="7682263" cy="3824124"/>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σχεδιάσουμε έναν κύκλο με δεδομένη ακτίνα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 την μέθοδο </a:t>
            </a:r>
            <a:r>
              <a:rPr lang="en-US" dirty="0" smtClean="0">
                <a:latin typeface="Consolas" pitchFamily="49" charset="0"/>
                <a:cs typeface="Consolas" pitchFamily="49" charset="0"/>
              </a:rPr>
              <a:t>circle()</a:t>
            </a:r>
            <a:r>
              <a:rPr lang="el-GR" sz="1600" dirty="0" smtClean="0">
                <a:latin typeface="Microsoft Sans Serif" pitchFamily="34" charset="0"/>
                <a:cs typeface="Microsoft Sans Serif" pitchFamily="34" charset="0"/>
              </a:rPr>
              <a:t>.</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l-GR" sz="1200" dirty="0" smtClean="0">
                <a:latin typeface="Consolas" pitchFamily="49" charset="0"/>
                <a:cs typeface="Consolas" pitchFamily="49" charset="0"/>
              </a:rPr>
              <a:t> = 50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ορίζουμε την ακτίνα</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πλήρης κύκλος </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Μπορούμε να σχεδιάσουμε ένα τόξο κύκλου δίνοντας στην </a:t>
            </a:r>
            <a:r>
              <a:rPr lang="en-US" dirty="0" smtClean="0">
                <a:latin typeface="Consolas" pitchFamily="49" charset="0"/>
                <a:cs typeface="Consolas" pitchFamily="49" charset="0"/>
              </a:rPr>
              <a:t>circle()</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την παράμετρο </a:t>
            </a:r>
            <a:r>
              <a:rPr lang="en-US" dirty="0" smtClean="0">
                <a:latin typeface="Consolas" pitchFamily="49" charset="0"/>
                <a:cs typeface="Consolas" pitchFamily="49" charset="0"/>
              </a:rPr>
              <a:t>extent</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σε μοίρες.</a:t>
            </a:r>
            <a:endParaRPr lang="el-GR" sz="1200" dirty="0" smtClean="0">
              <a:latin typeface="Microsoft Sans Serif" pitchFamily="34" charset="0"/>
              <a:cs typeface="Microsoft Sans Serif" pitchFamily="34"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50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την ακτίνα</a:t>
            </a:r>
          </a:p>
          <a:p>
            <a:pPr marL="9935" algn="just">
              <a:spcBef>
                <a:spcPts val="78"/>
              </a:spcBef>
            </a:pPr>
            <a:r>
              <a:rPr lang="en-US" sz="1200" dirty="0" err="1" smtClean="0">
                <a:latin typeface="Consolas" pitchFamily="49" charset="0"/>
                <a:cs typeface="Consolas" pitchFamily="49" charset="0"/>
              </a:rPr>
              <a:t>moires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18</a:t>
            </a:r>
            <a:r>
              <a:rPr lang="el-GR" sz="1200" dirty="0" smtClean="0">
                <a:latin typeface="Consolas" pitchFamily="49" charset="0"/>
                <a:cs typeface="Consolas" pitchFamily="49" charset="0"/>
              </a:rPr>
              <a:t>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τις μοίρες του τόξου</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extent=</a:t>
            </a:r>
            <a:r>
              <a:rPr lang="en-US" sz="1200" dirty="0" err="1" smtClean="0">
                <a:latin typeface="Consolas" pitchFamily="49" charset="0"/>
                <a:cs typeface="Consolas" pitchFamily="49" charset="0"/>
              </a:rPr>
              <a:t>moires</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ημικύκλιο</a:t>
            </a:r>
            <a:endParaRPr lang="en-US"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Μπορούμε να σχεδιάσουμε κανονικό πολύγωνο δίνοντας στην </a:t>
            </a:r>
            <a:r>
              <a:rPr lang="en-US" dirty="0" smtClean="0">
                <a:latin typeface="Consolas" pitchFamily="49" charset="0"/>
                <a:cs typeface="Consolas" pitchFamily="49" charset="0"/>
              </a:rPr>
              <a:t>circle()</a:t>
            </a:r>
            <a:r>
              <a:rPr lang="el-GR" sz="1600" dirty="0" smtClean="0">
                <a:latin typeface="Microsoft Sans Serif" pitchFamily="34" charset="0"/>
                <a:cs typeface="Microsoft Sans Serif" pitchFamily="34" charset="0"/>
              </a:rPr>
              <a:t> την παράμετρο </a:t>
            </a:r>
            <a:r>
              <a:rPr lang="en-US" dirty="0" smtClean="0">
                <a:latin typeface="Consolas" pitchFamily="49" charset="0"/>
                <a:cs typeface="Consolas" pitchFamily="49" charset="0"/>
              </a:rPr>
              <a:t>steps</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που καθορίζει τον αριθμό πλευρών του πολυγώνου.</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50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την ακτίνα</a:t>
            </a:r>
          </a:p>
          <a:p>
            <a:pPr marL="9935" algn="just">
              <a:spcBef>
                <a:spcPts val="78"/>
              </a:spcBef>
            </a:pPr>
            <a:r>
              <a:rPr lang="en-US" sz="1200" dirty="0" err="1" smtClean="0">
                <a:latin typeface="Consolas" pitchFamily="49" charset="0"/>
                <a:cs typeface="Consolas" pitchFamily="49" charset="0"/>
              </a:rPr>
              <a:t>plevres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8</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τον αριθμό πλευρών του πολυγώνου</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steps=</a:t>
            </a:r>
            <a:r>
              <a:rPr lang="en-US" sz="1200" dirty="0" err="1" smtClean="0">
                <a:latin typeface="Consolas" pitchFamily="49" charset="0"/>
                <a:cs typeface="Consolas" pitchFamily="49" charset="0"/>
              </a:rPr>
              <a:t>plevres</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πολύγωνο </a:t>
            </a:r>
            <a:r>
              <a:rPr lang="en-US" sz="1200" dirty="0" smtClean="0">
                <a:latin typeface="Consolas" pitchFamily="49" charset="0"/>
                <a:cs typeface="Consolas" pitchFamily="49" charset="0"/>
              </a:rPr>
              <a:t>8</a:t>
            </a:r>
            <a:r>
              <a:rPr lang="el-GR" sz="1200" dirty="0" smtClean="0">
                <a:latin typeface="Consolas" pitchFamily="49" charset="0"/>
                <a:cs typeface="Consolas" pitchFamily="49" charset="0"/>
              </a:rPr>
              <a:t> πλευρών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3</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179061"/>
            <a:ext cx="7682263" cy="2816156"/>
          </a:xfrm>
        </p:spPr>
        <p:txBody>
          <a:bodyPr/>
          <a:lstStyle/>
          <a:p>
            <a:pPr marL="9935" algn="just">
              <a:spcBef>
                <a:spcPts val="78"/>
              </a:spcBef>
            </a:pPr>
            <a:r>
              <a:rPr lang="el-GR" sz="1600" dirty="0" smtClean="0">
                <a:latin typeface="Microsoft Sans Serif" pitchFamily="34" charset="0"/>
                <a:cs typeface="Microsoft Sans Serif" pitchFamily="34" charset="0"/>
              </a:rPr>
              <a:t>Σχεδιάστε με μια χελώνα τα παρακάτω κανονικά πολύγωνα, χρησιμοποιώντας τον 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(κανονικά είναι τα πολύγωνα που έχουν όλες τις πλευρές ίσες μεταξύ τους και όλες τις γωνίες ίσες μεταξύ τους):</a:t>
            </a:r>
          </a:p>
          <a:p>
            <a:pPr marL="9935" algn="just">
              <a:spcBef>
                <a:spcPts val="78"/>
              </a:spcBef>
            </a:pPr>
            <a:endParaRPr lang="el-GR" sz="1600" dirty="0" smtClean="0">
              <a:latin typeface="Microsoft Sans Serif" pitchFamily="34" charset="0"/>
              <a:cs typeface="Microsoft Sans Serif" pitchFamily="34" charset="0"/>
            </a:endParaRP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εξάγωνο (έξι πλευρές)</a:t>
            </a: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οκτάγωνο (οκτώ πλευρές)</a:t>
            </a: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πολύγωνο με 18 πλευρές</a:t>
            </a:r>
          </a:p>
          <a:p>
            <a:pPr marL="9935" algn="just">
              <a:spcBef>
                <a:spcPts val="78"/>
              </a:spcBef>
            </a:pPr>
            <a:r>
              <a:rPr lang="el-GR" sz="1600" dirty="0" smtClean="0">
                <a:latin typeface="Microsoft Sans Serif" pitchFamily="34" charset="0"/>
                <a:cs typeface="Microsoft Sans Serif" pitchFamily="34" charset="0"/>
              </a:rPr>
              <a:t> </a:t>
            </a:r>
          </a:p>
          <a:p>
            <a:pPr marL="9935" algn="just">
              <a:spcBef>
                <a:spcPts val="78"/>
              </a:spcBef>
            </a:pPr>
            <a:r>
              <a:rPr lang="el-GR" sz="1600" dirty="0" smtClean="0">
                <a:latin typeface="Microsoft Sans Serif" pitchFamily="34" charset="0"/>
                <a:cs typeface="Microsoft Sans Serif" pitchFamily="34" charset="0"/>
              </a:rPr>
              <a:t>Υπόδειξη: Μια πλήρης περιστροφή είναι 360 μοίρες (πλήρης κύκλος). Αν διαιρέσετε αυτό με τον αριθμό των πλευρών, μπορείτε να υπολογίσετε πόσες μοίρες πρέπει να περιστρέψετε τη χελώνα σε κάθε στροφή.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4</a:t>
            </a:r>
            <a:endParaRPr lang="el-GR" sz="2000" dirty="0">
              <a:latin typeface="Microsoft Sans Serif" pitchFamily="34" charset="0"/>
              <a:cs typeface="Microsoft Sans Serif" pitchFamily="34" charset="0"/>
            </a:endParaRPr>
          </a:p>
        </p:txBody>
      </p:sp>
      <p:sp>
        <p:nvSpPr>
          <p:cNvPr id="4" name="2 - Θέση κειμένου"/>
          <p:cNvSpPr txBox="1">
            <a:spLocks/>
          </p:cNvSpPr>
          <p:nvPr/>
        </p:nvSpPr>
        <p:spPr>
          <a:xfrm>
            <a:off x="730869" y="1012507"/>
            <a:ext cx="7682263" cy="492443"/>
          </a:xfrm>
          <a:prstGeom prst="rect">
            <a:avLst/>
          </a:prstGeom>
        </p:spPr>
        <p:txBody>
          <a:bodyPr wrap="square" lIns="0" tIns="0" rIns="0" bIns="0">
            <a:spAutoFit/>
          </a:bodyPr>
          <a:lstStyle/>
          <a:p>
            <a:pPr marL="9935" marR="0" lvl="0" indent="0" algn="just" defTabSz="914400" eaLnBrk="1" fontAlgn="auto" latinLnBrk="0" hangingPunct="1">
              <a:lnSpc>
                <a:spcPct val="100000"/>
              </a:lnSpc>
              <a:spcBef>
                <a:spcPts val="78"/>
              </a:spcBef>
              <a:spcAft>
                <a:spcPts val="0"/>
              </a:spcAft>
              <a:buClrTx/>
              <a:buSzTx/>
              <a:buFontTx/>
              <a:buNone/>
              <a:tabLst/>
              <a:defRPr/>
            </a:pP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Δημιουργήστε ένα πρόγραμμα που να σχεδιάζει την πρόσοψη ενός ρολογιού όπως το παρακάτω:</a:t>
            </a:r>
          </a:p>
        </p:txBody>
      </p:sp>
      <p:pic>
        <p:nvPicPr>
          <p:cNvPr id="5" name="object 4"/>
          <p:cNvPicPr/>
          <p:nvPr/>
        </p:nvPicPr>
        <p:blipFill>
          <a:blip r:embed="rId2" cstate="print"/>
          <a:stretch>
            <a:fillRect/>
          </a:stretch>
        </p:blipFill>
        <p:spPr>
          <a:xfrm>
            <a:off x="3433763" y="1847850"/>
            <a:ext cx="2276475" cy="2247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Γενίκευση του κώδικα με συναρτήσεις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3852337"/>
          </a:xfrm>
        </p:spPr>
        <p:txBody>
          <a:bodyPr/>
          <a:lstStyle/>
          <a:p>
            <a:pPr marL="9935" algn="just">
              <a:spcBef>
                <a:spcPts val="78"/>
              </a:spcBef>
            </a:pPr>
            <a:r>
              <a:rPr lang="el-GR" sz="1600" dirty="0" smtClean="0">
                <a:uFill>
                  <a:solidFill>
                    <a:srgbClr val="000000"/>
                  </a:solidFill>
                </a:uFill>
              </a:rPr>
              <a:t>Μια συνάρτηση είναι ένα κομμάτι κώδικα που γράφεται μία φορά και χρησιμοποιείται πολλές φορές. Μέσα σε μια συνάρτηση ομαδοποιούμε μια ακολουθία εντολών που πραγματοποιούν μια συγκεκριμένη εργασία.</a:t>
            </a:r>
          </a:p>
          <a:p>
            <a:pPr marL="9935" algn="just">
              <a:spcBef>
                <a:spcPts val="78"/>
              </a:spcBef>
            </a:pPr>
            <a:r>
              <a:rPr lang="el-GR" sz="1600" dirty="0" smtClean="0">
                <a:latin typeface="Microsoft Sans Serif" pitchFamily="34" charset="0"/>
                <a:cs typeface="Microsoft Sans Serif" pitchFamily="34" charset="0"/>
              </a:rPr>
              <a:t>Ας δημιουργήσουμε μια συνάρτηση με όνομα </a:t>
            </a:r>
            <a:r>
              <a:rPr lang="el-GR" dirty="0" err="1" smtClean="0">
                <a:latin typeface="Consolas" pitchFamily="49" charset="0"/>
                <a:cs typeface="Consolas" pitchFamily="49" charset="0"/>
              </a:rPr>
              <a:t>tetragono</a:t>
            </a:r>
            <a:r>
              <a:rPr lang="el-GR" sz="1600" dirty="0" smtClean="0">
                <a:latin typeface="Microsoft Sans Serif" pitchFamily="34" charset="0"/>
                <a:cs typeface="Microsoft Sans Serif" pitchFamily="34" charset="0"/>
              </a:rPr>
              <a:t> που θα χρησιμοποιεί μια χελώνα για να σχεδιάσει ένα τετράγωνο. Θα δέχεται μια παράμετρο </a:t>
            </a:r>
            <a:r>
              <a:rPr lang="el-GR" dirty="0" smtClean="0">
                <a:latin typeface="Consolas" pitchFamily="49" charset="0"/>
                <a:cs typeface="Consolas" pitchFamily="49" charset="0"/>
              </a:rPr>
              <a:t>t</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που θα είναι μια χελώνα και μια παράμετρο με όνομα </a:t>
            </a:r>
            <a:r>
              <a:rPr lang="el-GR"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που θα είναι το μήκος των πλευρών. </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def </a:t>
            </a:r>
            <a:r>
              <a:rPr lang="en-US" sz="1200" dirty="0" err="1" smtClean="0">
                <a:latin typeface="Consolas" pitchFamily="49" charset="0"/>
                <a:cs typeface="Consolas" pitchFamily="49" charset="0"/>
              </a:rPr>
              <a:t>tetragono</a:t>
            </a:r>
            <a:r>
              <a:rPr lang="en-US" sz="1200" dirty="0" smtClean="0">
                <a:latin typeface="Consolas" pitchFamily="49" charset="0"/>
                <a:cs typeface="Consolas" pitchFamily="49" charset="0"/>
              </a:rPr>
              <a:t>(t, </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range(4):</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t.forward</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t.left</a:t>
            </a:r>
            <a:r>
              <a:rPr lang="en-US" sz="1200" dirty="0" smtClean="0">
                <a:latin typeface="Consolas" pitchFamily="49" charset="0"/>
                <a:cs typeface="Consolas" pitchFamily="49" charset="0"/>
              </a:rPr>
              <a:t>(90)</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Έχουμε αντικαταστήσει κάτι συγκεκριμένο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τον αριθμό των </a:t>
            </a:r>
            <a:r>
              <a:rPr lang="en-US" sz="1600" dirty="0" smtClean="0">
                <a:latin typeface="Microsoft Sans Serif" pitchFamily="34" charset="0"/>
                <a:cs typeface="Microsoft Sans Serif" pitchFamily="34" charset="0"/>
              </a:rPr>
              <a:t>pixel </a:t>
            </a:r>
            <a:r>
              <a:rPr lang="el-GR" sz="1600" dirty="0" smtClean="0">
                <a:latin typeface="Microsoft Sans Serif" pitchFamily="34" charset="0"/>
                <a:cs typeface="Microsoft Sans Serif" pitchFamily="34" charset="0"/>
              </a:rPr>
              <a:t>της πλευράς</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με κάτι γενικότερο (την παράμετρο </a:t>
            </a:r>
            <a:r>
              <a:rPr lang="el-GR" dirty="0" err="1" smtClean="0">
                <a:latin typeface="Consolas" pitchFamily="49" charset="0"/>
                <a:cs typeface="Consolas" pitchFamily="49" charset="0"/>
              </a:rPr>
              <a:t>mikos</a:t>
            </a:r>
            <a:r>
              <a:rPr lang="el-GR" sz="1600" dirty="0" smtClean="0">
                <a:latin typeface="Microsoft Sans Serif" pitchFamily="34" charset="0"/>
                <a:cs typeface="Microsoft Sans Serif" pitchFamily="34" charset="0"/>
              </a:rPr>
              <a:t>). Η κλήση της συνάρτησης για να σχεδιάσουμε ένα τετράγωνο με πλευρές με </a:t>
            </a:r>
            <a:r>
              <a:rPr lang="en-US"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 100 </a:t>
            </a:r>
            <a:r>
              <a:rPr lang="el-GR" sz="1600" dirty="0" smtClean="0">
                <a:latin typeface="Microsoft Sans Serif" pitchFamily="34" charset="0"/>
                <a:cs typeface="Microsoft Sans Serif" pitchFamily="34" charset="0"/>
              </a:rPr>
              <a:t>γίνεται ως εξής: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tetragono</a:t>
            </a:r>
            <a:r>
              <a:rPr lang="en-US" sz="1200" dirty="0" smtClean="0">
                <a:latin typeface="Consolas" pitchFamily="49" charset="0"/>
                <a:cs typeface="Consolas" pitchFamily="49" charset="0"/>
              </a:rPr>
              <a:t>(bob, 100)</a:t>
            </a:r>
            <a:endParaRPr lang="el-GR" sz="1200" dirty="0" smtClean="0">
              <a:latin typeface="Consolas" pitchFamily="49" charset="0"/>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Γενίκευση του κώδικα με συναρτήσεις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3760004"/>
          </a:xfrm>
        </p:spPr>
        <p:txBody>
          <a:bodyPr/>
          <a:lstStyle/>
          <a:p>
            <a:pPr marL="9935" algn="just">
              <a:spcBef>
                <a:spcPts val="78"/>
              </a:spcBef>
            </a:pPr>
            <a:r>
              <a:rPr lang="el-GR" sz="1600" dirty="0" smtClean="0">
                <a:uFill>
                  <a:solidFill>
                    <a:srgbClr val="000000"/>
                  </a:solidFill>
                </a:uFill>
              </a:rPr>
              <a:t>Ας τροποποιήσουμε την συνάρτηση </a:t>
            </a:r>
            <a:r>
              <a:rPr lang="el-GR" dirty="0" err="1" smtClean="0">
                <a:latin typeface="Consolas" pitchFamily="49" charset="0"/>
                <a:cs typeface="Consolas" pitchFamily="49" charset="0"/>
              </a:rPr>
              <a:t>tetragono</a:t>
            </a:r>
            <a:r>
              <a:rPr lang="el-GR" sz="1600" dirty="0" smtClean="0">
                <a:uFill>
                  <a:solidFill>
                    <a:srgbClr val="000000"/>
                  </a:solidFill>
                </a:uFill>
              </a:rPr>
              <a:t> έτσι ώστε να σχεδιάζει ένα κανονικό πολύγωνο με οποιονδήποτε αριθμό πλευρών. Θα δώσουμε στην συνάρτηση το όνομα </a:t>
            </a:r>
            <a:r>
              <a:rPr lang="el-GR" dirty="0" err="1" smtClean="0">
                <a:latin typeface="Consolas" pitchFamily="49" charset="0"/>
                <a:cs typeface="Consolas" pitchFamily="49" charset="0"/>
              </a:rPr>
              <a:t>polygono</a:t>
            </a:r>
            <a:r>
              <a:rPr lang="el-GR" sz="1600" dirty="0" smtClean="0">
                <a:uFill>
                  <a:solidFill>
                    <a:srgbClr val="000000"/>
                  </a:solidFill>
                </a:uFill>
              </a:rPr>
              <a:t> και θα προσθέσουμε την παράμετρο </a:t>
            </a:r>
            <a:r>
              <a:rPr lang="el-GR" dirty="0" smtClean="0">
                <a:latin typeface="Consolas" pitchFamily="49" charset="0"/>
                <a:cs typeface="Consolas" pitchFamily="49" charset="0"/>
              </a:rPr>
              <a:t>n</a:t>
            </a:r>
            <a:r>
              <a:rPr lang="el-GR" sz="1600" dirty="0" smtClean="0">
                <a:uFill>
                  <a:solidFill>
                    <a:srgbClr val="000000"/>
                  </a:solidFill>
                </a:uFill>
              </a:rPr>
              <a:t>, τον αριθμό των πλευρών. Ας θυμηθούμε επίσης ότι οι εξωτερικές γωνίες ενός κανονικού πολυγώνου με n πλευρές είναι </a:t>
            </a:r>
            <a:r>
              <a:rPr lang="el-GR" dirty="0" smtClean="0">
                <a:latin typeface="Consolas" pitchFamily="49" charset="0"/>
                <a:cs typeface="Consolas" pitchFamily="49" charset="0"/>
              </a:rPr>
              <a:t>360 / n</a:t>
            </a:r>
            <a:r>
              <a:rPr lang="el-GR" sz="1600" dirty="0" smtClean="0">
                <a:uFill>
                  <a:solidFill>
                    <a:srgbClr val="000000"/>
                  </a:solidFill>
                </a:uFill>
              </a:rPr>
              <a:t> μοίρες.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def </a:t>
            </a:r>
            <a:r>
              <a:rPr lang="en-US" sz="1200" dirty="0" err="1" smtClean="0">
                <a:latin typeface="Consolas" pitchFamily="49" charset="0"/>
                <a:cs typeface="Consolas" pitchFamily="49" charset="0"/>
              </a:rPr>
              <a:t>polygono</a:t>
            </a:r>
            <a:r>
              <a:rPr lang="en-US" sz="1200" dirty="0" smtClean="0">
                <a:latin typeface="Consolas" pitchFamily="49" charset="0"/>
                <a:cs typeface="Consolas" pitchFamily="49" charset="0"/>
              </a:rPr>
              <a:t>(t, n, </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 = 360 / n</a:t>
            </a:r>
            <a:r>
              <a:rPr lang="el-GR" sz="1200" dirty="0" smtClean="0">
                <a:latin typeface="Consolas" pitchFamily="49" charset="0"/>
                <a:cs typeface="Consolas" pitchFamily="49" charset="0"/>
              </a:rPr>
              <a:t>	# Αποθηκεύουμε στην μεταβλητή </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την γωνία του πολυγώνου</a:t>
            </a:r>
            <a:endParaRPr lang="en-US"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    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range(n):</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t.forward</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t.left</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Αντικαταστήσαμε τον αριθμό των πλευρών του τετραγώνου</a:t>
            </a:r>
            <a:r>
              <a:rPr lang="en-US" sz="1600" dirty="0" smtClean="0">
                <a:latin typeface="Microsoft Sans Serif" pitchFamily="34" charset="0"/>
                <a:cs typeface="Microsoft Sans Serif" pitchFamily="34" charset="0"/>
              </a:rPr>
              <a:t> (4)</a:t>
            </a:r>
            <a:r>
              <a:rPr lang="el-GR" sz="1600" dirty="0" smtClean="0">
                <a:latin typeface="Microsoft Sans Serif" pitchFamily="34" charset="0"/>
                <a:cs typeface="Microsoft Sans Serif" pitchFamily="34" charset="0"/>
              </a:rPr>
              <a:t> με κάτι γενικότερο (την παράμετρο </a:t>
            </a:r>
            <a:r>
              <a:rPr lang="en-US" dirty="0" smtClean="0">
                <a:latin typeface="Consolas" pitchFamily="49" charset="0"/>
                <a:cs typeface="Consolas" pitchFamily="49" charset="0"/>
              </a:rPr>
              <a:t>n</a:t>
            </a:r>
            <a:r>
              <a:rPr lang="el-GR" sz="1600" dirty="0" smtClean="0">
                <a:latin typeface="Microsoft Sans Serif" pitchFamily="34" charset="0"/>
                <a:cs typeface="Microsoft Sans Serif" pitchFamily="34" charset="0"/>
              </a:rPr>
              <a:t>). Η κλήση της συνάρτησης για να σχεδιάσουμε ένα πολύγωνο με 8 πλευρές με </a:t>
            </a:r>
            <a:r>
              <a:rPr lang="en-US"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2</a:t>
            </a:r>
            <a:r>
              <a:rPr lang="en-US" sz="1600" dirty="0" smtClean="0">
                <a:latin typeface="Microsoft Sans Serif" pitchFamily="34" charset="0"/>
                <a:cs typeface="Microsoft Sans Serif" pitchFamily="34" charset="0"/>
              </a:rPr>
              <a:t>00 </a:t>
            </a:r>
            <a:r>
              <a:rPr lang="el-GR" sz="1600" dirty="0" smtClean="0">
                <a:latin typeface="Microsoft Sans Serif" pitchFamily="34" charset="0"/>
                <a:cs typeface="Microsoft Sans Serif" pitchFamily="34" charset="0"/>
              </a:rPr>
              <a:t>γίνεται ως εξής: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polygono</a:t>
            </a:r>
            <a:r>
              <a:rPr lang="en-US" sz="1200" dirty="0" smtClean="0">
                <a:latin typeface="Consolas" pitchFamily="49" charset="0"/>
                <a:cs typeface="Consolas" pitchFamily="49" charset="0"/>
              </a:rPr>
              <a:t>(bob, 8, 200)</a:t>
            </a:r>
            <a:endParaRPr lang="el-GR" sz="1200" dirty="0" smtClean="0">
              <a:uFill>
                <a:solidFill>
                  <a:srgbClr val="000000"/>
                </a:solidFill>
              </a:u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5</a:t>
            </a:r>
            <a:endParaRPr lang="el-GR" sz="2000" dirty="0">
              <a:latin typeface="Microsoft Sans Serif" pitchFamily="34" charset="0"/>
              <a:cs typeface="Microsoft Sans Serif" pitchFamily="34" charset="0"/>
            </a:endParaRPr>
          </a:p>
        </p:txBody>
      </p:sp>
      <p:sp>
        <p:nvSpPr>
          <p:cNvPr id="4" name="2 - Θέση κειμένου"/>
          <p:cNvSpPr txBox="1">
            <a:spLocks/>
          </p:cNvSpPr>
          <p:nvPr/>
        </p:nvSpPr>
        <p:spPr>
          <a:xfrm>
            <a:off x="730869" y="1047750"/>
            <a:ext cx="7682263" cy="492443"/>
          </a:xfrm>
          <a:prstGeom prst="rect">
            <a:avLst/>
          </a:prstGeom>
        </p:spPr>
        <p:txBody>
          <a:bodyPr wrap="square" lIns="0" tIns="0" rIns="0" bIns="0">
            <a:spAutoFit/>
          </a:bodyPr>
          <a:lstStyle/>
          <a:p>
            <a:pPr marL="9935" marR="0" lvl="0" indent="0" algn="just" defTabSz="914400" eaLnBrk="1" fontAlgn="auto" latinLnBrk="0" hangingPunct="1">
              <a:spcBef>
                <a:spcPts val="78"/>
              </a:spcBef>
              <a:spcAft>
                <a:spcPts val="0"/>
              </a:spcAft>
              <a:buClrTx/>
              <a:buSzTx/>
              <a:buFontTx/>
              <a:buNone/>
              <a:tabLst/>
              <a:defRPr/>
            </a:pPr>
            <a:r>
              <a:rPr lang="el-GR" sz="1600" dirty="0" smtClean="0">
                <a:solidFill>
                  <a:schemeClr val="tx1"/>
                </a:solidFill>
                <a:latin typeface="Microsoft Sans Serif" pitchFamily="34" charset="0"/>
                <a:cs typeface="Microsoft Sans Serif" pitchFamily="34" charset="0"/>
              </a:rPr>
              <a:t>Δημιουργήστε</a:t>
            </a:r>
            <a:r>
              <a:rPr lang="en-US" sz="1600" dirty="0">
                <a:solidFill>
                  <a:schemeClr val="tx1"/>
                </a:solidFill>
                <a:latin typeface="Microsoft Sans Serif" pitchFamily="34" charset="0"/>
                <a:cs typeface="Microsoft Sans Serif" pitchFamily="34" charset="0"/>
              </a:rPr>
              <a:t> </a:t>
            </a:r>
            <a:r>
              <a:rPr kumimoji="0" lang="el-GR" sz="1600" b="0" i="0" u="none" strike="noStrike" kern="0" cap="none" normalizeH="0" baseline="0" noProof="0" dirty="0" smtClean="0">
                <a:ln>
                  <a:noFill/>
                </a:ln>
                <a:solidFill>
                  <a:schemeClr val="tx1"/>
                </a:solidFill>
                <a:effectLst/>
                <a:uLnTx/>
                <a:uFillTx/>
                <a:latin typeface="Microsoft Sans Serif" pitchFamily="34" charset="0"/>
                <a:ea typeface="+mn-ea"/>
                <a:cs typeface="Microsoft Sans Serif" pitchFamily="34" charset="0"/>
              </a:rPr>
              <a:t>συναρτήσεις που μπορούν να σχεδιάζουν σχήματα όπως τα</a:t>
            </a:r>
            <a:r>
              <a:rPr lang="el-GR" sz="1600" dirty="0" smtClean="0">
                <a:solidFill>
                  <a:schemeClr val="tx1"/>
                </a:solidFill>
                <a:latin typeface="Microsoft Sans Serif" pitchFamily="34" charset="0"/>
                <a:cs typeface="Microsoft Sans Serif" pitchFamily="34" charset="0"/>
              </a:rPr>
              <a:t> παρακάτω</a:t>
            </a:r>
            <a:r>
              <a:rPr kumimoji="0" lang="el-GR" sz="1600" b="0" i="0" u="none" strike="noStrike" kern="0" cap="none" normalizeH="0" baseline="0" noProof="0" dirty="0" smtClean="0">
                <a:ln>
                  <a:noFill/>
                </a:ln>
                <a:solidFill>
                  <a:schemeClr val="tx1"/>
                </a:solidFill>
                <a:effectLst/>
                <a:uLnTx/>
                <a:uFillTx/>
                <a:latin typeface="Microsoft Sans Serif" pitchFamily="34" charset="0"/>
                <a:ea typeface="+mn-ea"/>
                <a:cs typeface="Microsoft Sans Serif" pitchFamily="34" charset="0"/>
              </a:rPr>
              <a:t>:</a:t>
            </a:r>
          </a:p>
        </p:txBody>
      </p:sp>
      <p:pic>
        <p:nvPicPr>
          <p:cNvPr id="6" name="object 10"/>
          <p:cNvPicPr/>
          <p:nvPr/>
        </p:nvPicPr>
        <p:blipFill>
          <a:blip r:embed="rId2" cstate="print"/>
          <a:stretch>
            <a:fillRect/>
          </a:stretch>
        </p:blipFill>
        <p:spPr>
          <a:xfrm>
            <a:off x="3400425" y="2181229"/>
            <a:ext cx="2343150" cy="781043"/>
          </a:xfrm>
          <a:prstGeom prst="rect">
            <a:avLst/>
          </a:prstGeom>
        </p:spPr>
      </p:pic>
      <p:sp>
        <p:nvSpPr>
          <p:cNvPr id="5" name="2 - Θέση κειμένου"/>
          <p:cNvSpPr txBox="1">
            <a:spLocks/>
          </p:cNvSpPr>
          <p:nvPr/>
        </p:nvSpPr>
        <p:spPr>
          <a:xfrm>
            <a:off x="730869" y="3585686"/>
            <a:ext cx="7682263" cy="738664"/>
          </a:xfrm>
          <a:prstGeom prst="rect">
            <a:avLst/>
          </a:prstGeom>
        </p:spPr>
        <p:txBody>
          <a:bodyPr wrap="square" lIns="0" tIns="0" rIns="0" bIns="0">
            <a:spAutoFit/>
          </a:bodyPr>
          <a:lstStyle/>
          <a:p>
            <a:pPr marL="9935" marR="0" lvl="0" indent="0" algn="just" defTabSz="914400" eaLnBrk="1" fontAlgn="auto" latinLnBrk="0" hangingPunct="1">
              <a:lnSpc>
                <a:spcPct val="100000"/>
              </a:lnSpc>
              <a:spcBef>
                <a:spcPts val="78"/>
              </a:spcBef>
              <a:spcAft>
                <a:spcPts val="0"/>
              </a:spcAft>
              <a:buClrTx/>
              <a:buSzTx/>
              <a:buFontTx/>
              <a:buNone/>
              <a:tabLst/>
              <a:defRPr/>
            </a:pPr>
            <a:r>
              <a:rPr lang="el-GR" sz="1600" dirty="0">
                <a:latin typeface="Microsoft Sans Serif" pitchFamily="34" charset="0"/>
                <a:cs typeface="Microsoft Sans Serif" pitchFamily="34" charset="0"/>
              </a:rPr>
              <a:t>Υπόδειξη: </a:t>
            </a:r>
            <a:r>
              <a:rPr lang="el-GR" sz="1600" dirty="0" smtClean="0">
                <a:latin typeface="Microsoft Sans Serif" pitchFamily="34" charset="0"/>
                <a:cs typeface="Microsoft Sans Serif" pitchFamily="34" charset="0"/>
              </a:rPr>
              <a:t>Μπορείτε </a:t>
            </a:r>
            <a:r>
              <a:rPr lang="el-GR" sz="1600" dirty="0">
                <a:latin typeface="Microsoft Sans Serif" pitchFamily="34" charset="0"/>
                <a:cs typeface="Microsoft Sans Serif" pitchFamily="34" charset="0"/>
              </a:rPr>
              <a:t>να </a:t>
            </a:r>
            <a:r>
              <a:rPr lang="el-GR" sz="1600" dirty="0" smtClean="0">
                <a:latin typeface="Microsoft Sans Serif" pitchFamily="34" charset="0"/>
                <a:cs typeface="Microsoft Sans Serif" pitchFamily="34" charset="0"/>
              </a:rPr>
              <a:t>ξεκινήστε από το κέντρο του σχήματος προς τα έξω. Στη συνέχεια, μπορείτε να χρησιμοποιήσετε τη μέθοδο </a:t>
            </a:r>
            <a:r>
              <a:rPr lang="en-US" sz="1400" dirty="0" smtClean="0">
                <a:latin typeface="Consolas" pitchFamily="49" charset="0"/>
                <a:cs typeface="Consolas" pitchFamily="49" charset="0"/>
              </a:rPr>
              <a:t>circle()</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 παραμέτρους την ακτίνα και των αριθμό των πλευρών του εξωτερικού σχήματος.</a:t>
            </a:r>
            <a:endPar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6</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826674"/>
            <a:ext cx="7682263" cy="1490152"/>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σχεδιάσουμε τα γράμματα του αλφαβήτου χρησιμοποιώντας μερικά βασικά στοιχεία, όπως κάθετες και οριζόντιες γραμμές και πολύγωνα. Σχεδιάστε στο χαρτί ένα αλφάβητο χρησιμοποιώντας έναν ελάχιστο αριθμό βασικών στοιχείων και στη συνέχεια δημιουργήστε συναρτήσεις που σχεδιάζουν τα γράμματα.</a:t>
            </a:r>
          </a:p>
          <a:p>
            <a:pPr marL="9935" algn="just">
              <a:spcBef>
                <a:spcPts val="78"/>
              </a:spcBef>
            </a:pPr>
            <a:r>
              <a:rPr lang="el-GR" sz="1600" dirty="0" smtClean="0">
                <a:latin typeface="Microsoft Sans Serif" pitchFamily="34" charset="0"/>
                <a:cs typeface="Microsoft Sans Serif" pitchFamily="34" charset="0"/>
              </a:rPr>
              <a:t>Δημιουργήστε μία συνάρτηση για κάθε γράμμα, δίνοντας ονόματα όπως </a:t>
            </a:r>
            <a:r>
              <a:rPr lang="en-US" dirty="0" err="1" smtClean="0">
                <a:latin typeface="Consolas" pitchFamily="49" charset="0"/>
                <a:cs typeface="Consolas" pitchFamily="49" charset="0"/>
              </a:rPr>
              <a:t>sxediase</a:t>
            </a:r>
            <a:r>
              <a:rPr lang="el-GR" dirty="0" smtClean="0">
                <a:latin typeface="Consolas" pitchFamily="49" charset="0"/>
                <a:cs typeface="Consolas" pitchFamily="49" charset="0"/>
              </a:rPr>
              <a:t>_a</a:t>
            </a:r>
            <a:r>
              <a:rPr lang="el-GR" sz="1600" dirty="0" smtClean="0">
                <a:latin typeface="Microsoft Sans Serif" pitchFamily="34" charset="0"/>
                <a:cs typeface="Microsoft Sans Serif" pitchFamily="34" charset="0"/>
              </a:rPr>
              <a:t>, </a:t>
            </a:r>
            <a:r>
              <a:rPr lang="en-US" dirty="0" err="1" smtClean="0">
                <a:latin typeface="Consolas" pitchFamily="49" charset="0"/>
                <a:cs typeface="Consolas" pitchFamily="49" charset="0"/>
              </a:rPr>
              <a:t>sxediase</a:t>
            </a:r>
            <a:r>
              <a:rPr lang="el-GR" dirty="0" smtClean="0">
                <a:latin typeface="Consolas" pitchFamily="49" charset="0"/>
                <a:cs typeface="Consolas" pitchFamily="49" charset="0"/>
              </a:rPr>
              <a:t>_b</a:t>
            </a:r>
            <a:r>
              <a:rPr lang="el-GR" sz="1600" dirty="0" smtClean="0">
                <a:latin typeface="Microsoft Sans Serif" pitchFamily="34" charset="0"/>
                <a:cs typeface="Microsoft Sans Serif"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Άλλες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38052"/>
            <a:ext cx="7682263" cy="2667397"/>
          </a:xfrm>
        </p:spPr>
        <p:txBody>
          <a:bodyPr/>
          <a:lstStyle/>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pos</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Επιστρέφει την τρέχουσα θέση της χελώνας π.χ. (100.0, 50.0).</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heading</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Επιστρέφει την τρέχουσα κατεύθυνση της χελώνας, π.χ. 90.0 (σε μοίρες).</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setheading</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τρέχουσα κατεύθυνση της χελώνας, με ενδεικτικές τιμές 0-ανατολικά, 90-βόρεια, 180-δυτικά, 270-νότια, π.χ. η εντολή </a:t>
            </a:r>
            <a:r>
              <a:rPr lang="el-GR" b="1" dirty="0" err="1" smtClean="0">
                <a:latin typeface="Consolas" pitchFamily="49" charset="0"/>
                <a:cs typeface="Consolas" pitchFamily="49" charset="0"/>
              </a:rPr>
              <a:t>setheading</a:t>
            </a:r>
            <a:r>
              <a:rPr lang="el-GR" b="1" dirty="0" smtClean="0">
                <a:latin typeface="Consolas" pitchFamily="49" charset="0"/>
                <a:cs typeface="Consolas" pitchFamily="49" charset="0"/>
              </a:rPr>
              <a:t>(180)</a:t>
            </a:r>
            <a:r>
              <a:rPr lang="el-GR" sz="1600" dirty="0" smtClean="0">
                <a:latin typeface="Microsoft Sans Serif" pitchFamily="34" charset="0"/>
                <a:cs typeface="Microsoft Sans Serif" pitchFamily="34" charset="0"/>
              </a:rPr>
              <a:t> κάνει τη χελώνα να δείχνει δυτικά.</a:t>
            </a:r>
            <a:endParaRPr lang="el-GR" sz="1600" b="1" dirty="0" smtClean="0">
              <a:latin typeface="Consolas" pitchFamily="49" charset="0"/>
              <a:cs typeface="Consolas" pitchFamily="49" charset="0"/>
            </a:endParaRP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setx</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1η συντεταγμένη (</a:t>
            </a:r>
            <a:r>
              <a:rPr lang="el-GR" sz="1600" dirty="0" err="1" smtClean="0">
                <a:latin typeface="Microsoft Sans Serif" pitchFamily="34" charset="0"/>
                <a:cs typeface="Microsoft Sans Serif" pitchFamily="34" charset="0"/>
              </a:rPr>
              <a:t>τετμημένη</a:t>
            </a:r>
            <a:r>
              <a:rPr lang="el-GR" sz="1600" dirty="0" smtClean="0">
                <a:latin typeface="Microsoft Sans Serif" pitchFamily="34" charset="0"/>
                <a:cs typeface="Microsoft Sans Serif" pitchFamily="34" charset="0"/>
              </a:rPr>
              <a:t>-άξονας x) της τρέχουσας θέσης της χελώνας.</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sety</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2η συντεταγμένη (τεταγμένη-άξονας y) της τρέχουσας θέσης της χελώνας.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Άλλες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509921"/>
            <a:ext cx="7682263" cy="2123658"/>
          </a:xfrm>
        </p:spPr>
        <p:txBody>
          <a:bodyPr/>
          <a:lstStyle/>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goto</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τρέχουσα θέση της χελώνας, π.χ. η εντολή </a:t>
            </a:r>
            <a:r>
              <a:rPr lang="el-GR" sz="1600" dirty="0" err="1" smtClean="0">
                <a:latin typeface="Microsoft Sans Serif" pitchFamily="34" charset="0"/>
                <a:cs typeface="Microsoft Sans Serif" pitchFamily="34" charset="0"/>
              </a:rPr>
              <a:t>goto</a:t>
            </a:r>
            <a:r>
              <a:rPr lang="el-GR" sz="1600" dirty="0" smtClean="0">
                <a:latin typeface="Microsoft Sans Serif" pitchFamily="34" charset="0"/>
                <a:cs typeface="Microsoft Sans Serif" pitchFamily="34" charset="0"/>
              </a:rPr>
              <a:t>(100, 120) μετακινεί τη χελώνα στη θέση (100,120).</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reset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Δημιουργεί ένα παράθυρο γραφικών χελώνας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Graphics</a:t>
            </a:r>
            <a:r>
              <a:rPr lang="el-GR" sz="1600" dirty="0" smtClean="0">
                <a:latin typeface="Microsoft Sans Serif" pitchFamily="34" charset="0"/>
                <a:cs typeface="Microsoft Sans Serif" pitchFamily="34" charset="0"/>
              </a:rPr>
              <a:t>) ή καθαρίζει τα γραφικά και η χελώνα επιστρέφει στην αρχική της θέση (0, 0).</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bye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Κλείνει το παράθυρο γραφικών χελώνας.</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colormode</a:t>
            </a:r>
            <a:r>
              <a:rPr lang="el-GR" b="1" dirty="0" smtClean="0">
                <a:latin typeface="Consolas" pitchFamily="49" charset="0"/>
                <a:cs typeface="Consolas" pitchFamily="49" charset="0"/>
              </a:rPr>
              <a:t>(255)</a:t>
            </a:r>
            <a:r>
              <a:rPr lang="el-GR" sz="1600" dirty="0" smtClean="0">
                <a:latin typeface="Microsoft Sans Serif" pitchFamily="34" charset="0"/>
                <a:cs typeface="Microsoft Sans Serif" pitchFamily="34" charset="0"/>
              </a:rPr>
              <a:t>: Αλλάζει το χρωματικό μοντέλο που χρησιμοποιεί η συνάρτηση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στο RGB, π.χ. για να εμφανίσει το κόκκινο χρώμα η μέθοδος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μπορεί να χρησιμοποιηθεί ως εξής: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(255, 0, 0)</a:t>
            </a:r>
            <a:r>
              <a:rPr lang="el-GR" sz="1600" dirty="0" smtClean="0">
                <a:latin typeface="Microsoft Sans Serif" pitchFamily="34" charset="0"/>
                <a:cs typeface="Microsoft Sans Serif" pitchFamily="34" charset="0"/>
              </a:rPr>
              <a:t> αντί για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(1, 0, 0)</a:t>
            </a:r>
            <a:r>
              <a:rPr lang="el-GR" sz="1600" dirty="0" smtClean="0">
                <a:latin typeface="Microsoft Sans Serif" pitchFamily="34" charset="0"/>
                <a:cs typeface="Microsoft Sans Serif"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900780"/>
            <a:ext cx="7682263" cy="3341941"/>
          </a:xfrm>
        </p:spPr>
        <p:txBody>
          <a:bodyPr/>
          <a:lstStyle/>
          <a:p>
            <a:pPr marL="416559" marR="5080" indent="-145415" algn="just">
              <a:spcBef>
                <a:spcPts val="50"/>
              </a:spcBef>
              <a:buFont typeface="Arial MT"/>
              <a:buChar char="•"/>
              <a:tabLst>
                <a:tab pos="416559" algn="l"/>
              </a:tabLst>
            </a:pPr>
            <a:r>
              <a:rPr lang="el-GR" b="1" dirty="0" err="1" smtClean="0">
                <a:latin typeface="Consolas" pitchFamily="49" charset="0"/>
                <a:cs typeface="Consolas" pitchFamily="49" charset="0"/>
              </a:rPr>
              <a:t>forward</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Μετακινεί την χελώνα μπροστά ένα συγκεκριμένο αριθμό βημάτων, π.χ. η εντολή </a:t>
            </a:r>
            <a:r>
              <a:rPr lang="el-GR" b="1" dirty="0" err="1" smtClean="0">
                <a:latin typeface="Consolas" pitchFamily="49" charset="0"/>
                <a:cs typeface="Consolas" pitchFamily="49" charset="0"/>
              </a:rPr>
              <a:t>forward</a:t>
            </a:r>
            <a:r>
              <a:rPr lang="el-GR" b="1" dirty="0" smtClean="0">
                <a:latin typeface="Consolas" pitchFamily="49" charset="0"/>
                <a:cs typeface="Consolas" pitchFamily="49" charset="0"/>
              </a:rPr>
              <a:t>(100)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μετακινεί τη χελώνα 100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 μπροστά.</a:t>
            </a:r>
          </a:p>
          <a:p>
            <a:pPr marL="416559" marR="53340" indent="-145415" algn="just">
              <a:spcBef>
                <a:spcPts val="50"/>
              </a:spcBef>
              <a:buFont typeface="Arial MT"/>
              <a:buChar char="•"/>
              <a:tabLst>
                <a:tab pos="416559" algn="l"/>
              </a:tabLst>
            </a:pPr>
            <a:r>
              <a:rPr lang="el-GR" b="1" dirty="0" err="1" smtClean="0">
                <a:latin typeface="Consolas" pitchFamily="49" charset="0"/>
                <a:cs typeface="Consolas" pitchFamily="49" charset="0"/>
              </a:rPr>
              <a:t>backward</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Μετακινεί την χελώνα πίσω ένα συγκεκριμένο αριθμό βημάτων, π.χ. η εντολή </a:t>
            </a:r>
            <a:r>
              <a:rPr lang="el-GR" b="1" dirty="0" err="1" smtClean="0">
                <a:latin typeface="Consolas" pitchFamily="49" charset="0"/>
                <a:cs typeface="Consolas" pitchFamily="49" charset="0"/>
              </a:rPr>
              <a:t>backward</a:t>
            </a:r>
            <a:r>
              <a:rPr lang="el-GR" b="1" dirty="0" smtClean="0">
                <a:latin typeface="Consolas" pitchFamily="49" charset="0"/>
                <a:cs typeface="Consolas" pitchFamily="49" charset="0"/>
              </a:rPr>
              <a:t>(50)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μετακινεί τη χελώνα 50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 πίσω.</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right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Στρίβει τη χελώνα δεξιά συγκεκριμένο αριθμό μοιρών, π.χ. η εντολή </a:t>
            </a:r>
            <a:r>
              <a:rPr lang="el-GR" b="1" dirty="0" err="1" smtClean="0">
                <a:latin typeface="Consolas" pitchFamily="49" charset="0"/>
                <a:cs typeface="Consolas" pitchFamily="49" charset="0"/>
              </a:rPr>
              <a:t>right</a:t>
            </a:r>
            <a:r>
              <a:rPr lang="el-GR" b="1" dirty="0" smtClean="0">
                <a:latin typeface="Consolas" pitchFamily="49" charset="0"/>
                <a:cs typeface="Consolas" pitchFamily="49" charset="0"/>
              </a:rPr>
              <a:t>(90)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στρίβει τη χελώνα 90 μοίρες δεξιά.</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left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Στρίβει τη χελώνα αριστερά συγκεκριμένο αριθμό μοιρών, π.χ. η εντολή </a:t>
            </a:r>
            <a:r>
              <a:rPr lang="el-GR" b="1" dirty="0" err="1" smtClean="0">
                <a:latin typeface="Consolas" pitchFamily="49" charset="0"/>
                <a:cs typeface="Consolas" pitchFamily="49" charset="0"/>
              </a:rPr>
              <a:t>left</a:t>
            </a:r>
            <a:r>
              <a:rPr lang="el-GR" b="1" dirty="0" smtClean="0">
                <a:latin typeface="Consolas" pitchFamily="49" charset="0"/>
                <a:cs typeface="Consolas" pitchFamily="49" charset="0"/>
              </a:rPr>
              <a:t>(90)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στρίβει τη χελώνα 90 μοίρες αριστερά.</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Σχεδιάζει </a:t>
            </a:r>
            <a:r>
              <a:rPr lang="el-GR" sz="1600" dirty="0" smtClean="0">
                <a:latin typeface="Microsoft Sans Serif" pitchFamily="34" charset="0"/>
                <a:cs typeface="Microsoft Sans Serif" pitchFamily="34" charset="0"/>
              </a:rPr>
              <a:t>κύκλο συγκεκριμένης ακτίνας, π.χ. η εντολή </a:t>
            </a: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(50)</a:t>
            </a:r>
            <a:r>
              <a:rPr lang="el-GR" sz="1600" dirty="0" smtClean="0">
                <a:latin typeface="Microsoft Sans Serif" pitchFamily="34" charset="0"/>
                <a:cs typeface="Microsoft Sans Serif" pitchFamily="34" charset="0"/>
              </a:rPr>
              <a:t> σχεδιάζει </a:t>
            </a:r>
            <a:r>
              <a:rPr lang="el-GR" sz="1600" dirty="0" smtClean="0">
                <a:latin typeface="Microsoft Sans Serif" pitchFamily="34" charset="0"/>
                <a:cs typeface="Microsoft Sans Serif" pitchFamily="34" charset="0"/>
              </a:rPr>
              <a:t>κύκλο ακτίνας 50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a:t>
            </a:r>
          </a:p>
          <a:p>
            <a:pPr marL="416559" marR="5080" indent="-145415" algn="just">
              <a:spcBef>
                <a:spcPts val="50"/>
              </a:spcBef>
              <a:buFont typeface="Arial MT"/>
              <a:buChar char="•"/>
              <a:tabLst>
                <a:tab pos="416559" algn="l"/>
              </a:tabLst>
            </a:pPr>
            <a:r>
              <a:rPr lang="el-GR" b="1" dirty="0" err="1" smtClean="0">
                <a:latin typeface="Consolas" pitchFamily="49" charset="0"/>
                <a:cs typeface="Consolas" pitchFamily="49" charset="0"/>
              </a:rPr>
              <a:t>bgcolor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φόντου του παραθύρου γραφικών χελώνας, π.χ. η εντολή </a:t>
            </a:r>
            <a:r>
              <a:rPr lang="el-GR" b="1" dirty="0" err="1" smtClean="0">
                <a:latin typeface="Consolas" pitchFamily="49" charset="0"/>
                <a:cs typeface="Consolas" pitchFamily="49" charset="0"/>
              </a:rPr>
              <a:t>bgcolor</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blue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φόντου του παραθύρου γραφικών χελώνας σε μπλε.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920016"/>
            <a:ext cx="7682263" cy="3303468"/>
          </a:xfrm>
        </p:spPr>
        <p:txBody>
          <a:bodyPr/>
          <a:lstStyle/>
          <a:p>
            <a:pPr marL="416559" indent="-145415" algn="just">
              <a:spcBef>
                <a:spcPts val="400"/>
              </a:spcBef>
              <a:buFont typeface="Arial MT"/>
              <a:buChar char="•"/>
              <a:tabLst>
                <a:tab pos="416559" algn="l"/>
              </a:tabLst>
            </a:pPr>
            <a:r>
              <a:rPr lang="en-US" b="1" dirty="0" err="1" smtClean="0">
                <a:latin typeface="Consolas" pitchFamily="49" charset="0"/>
                <a:cs typeface="Consolas" pitchFamily="49" charset="0"/>
              </a:rPr>
              <a:t>penup</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Σηκώνει την πένα της χελώνας και η χελώνα μετακινείται χωρίς να αφήνει ίχνος.</a:t>
            </a:r>
          </a:p>
          <a:p>
            <a:pPr marL="416559" indent="-145415" algn="just">
              <a:spcBef>
                <a:spcPts val="400"/>
              </a:spcBef>
              <a:buFont typeface="Arial MT"/>
              <a:buChar char="•"/>
              <a:tabLst>
                <a:tab pos="416559" algn="l"/>
              </a:tabLst>
            </a:pPr>
            <a:r>
              <a:rPr lang="en-US" b="1" dirty="0" err="1" smtClean="0">
                <a:latin typeface="Consolas" pitchFamily="49" charset="0"/>
                <a:cs typeface="Consolas" pitchFamily="49" charset="0"/>
              </a:rPr>
              <a:t>pendown</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Κατεβάζει την πένα της χελώνας και η χελώνα μετακινείται αφήνοντας ίχνος.</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της χελώνας και του ίχνους που αφήνει</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green</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το χρώμα της χελώνας και του ίχνους σε πράσινο.</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pensize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πάχος του ίχνους της πένας της χελώνας</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pensize</a:t>
            </a:r>
            <a:r>
              <a:rPr lang="el-GR" b="1" dirty="0" smtClean="0">
                <a:latin typeface="Consolas" pitchFamily="49" charset="0"/>
                <a:cs typeface="Consolas" pitchFamily="49" charset="0"/>
              </a:rPr>
              <a:t>(10)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το πάχος του ίχνους της πένας σε 10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shape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 μορφή της χελώνας. Οι διαθέσιμες μορφές είναι οι εξής: </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arrow</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turtle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square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triangle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classic</a:t>
            </a:r>
            <a:r>
              <a:rPr lang="el-GR" b="1" dirty="0" smtClean="0">
                <a:latin typeface="Consolas" pitchFamily="49" charset="0"/>
                <a:cs typeface="Consolas" pitchFamily="49" charset="0"/>
              </a:rPr>
              <a:t>”</a:t>
            </a:r>
            <a:r>
              <a:rPr lang="en-US"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shape</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turtle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 μορφή σε χελώνα.</a:t>
            </a:r>
            <a:endParaRPr lang="en-US" sz="1600" dirty="0" smtClean="0">
              <a:latin typeface="Microsoft Sans Serif" pitchFamily="34" charset="0"/>
              <a:cs typeface="Microsoft Sans Serif" pitchFamily="34" charset="0"/>
            </a:endParaRP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clear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Καθαρίζει τα γραφικά χωρίς να φύγει από τη θέση της η χελώνα.</a:t>
            </a:r>
            <a:endParaRPr lang="el-GR" sz="1600" dirty="0">
              <a:latin typeface="Microsoft Sans Serif" pitchFamily="34" charset="0"/>
              <a:cs typeface="Microsoft Sans Serif"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62363"/>
            <a:ext cx="7682263" cy="3018775"/>
          </a:xfrm>
        </p:spPr>
        <p:txBody>
          <a:bodyPr/>
          <a:lstStyle/>
          <a:p>
            <a:pPr marL="416559" indent="-145415" algn="just">
              <a:spcBef>
                <a:spcPts val="405"/>
              </a:spcBef>
              <a:buFont typeface="Arial" pitchFamily="34" charset="0"/>
              <a:buChar char="•"/>
              <a:tabLst>
                <a:tab pos="416559" algn="l"/>
              </a:tabLst>
            </a:pPr>
            <a:r>
              <a:rPr lang="el-GR" b="1" dirty="0" smtClean="0">
                <a:latin typeface="Consolas" pitchFamily="49" charset="0"/>
                <a:cs typeface="Consolas" pitchFamily="49" charset="0"/>
              </a:rPr>
              <a:t>s</a:t>
            </a:r>
            <a:r>
              <a:rPr lang="en-US" b="1" dirty="0" smtClean="0">
                <a:latin typeface="Consolas" pitchFamily="49" charset="0"/>
                <a:cs typeface="Consolas" pitchFamily="49" charset="0"/>
              </a:rPr>
              <a:t>t</a:t>
            </a:r>
            <a:r>
              <a:rPr lang="el-GR" b="1" dirty="0" smtClean="0">
                <a:latin typeface="Consolas" pitchFamily="49" charset="0"/>
                <a:cs typeface="Consolas" pitchFamily="49" charset="0"/>
              </a:rPr>
              <a:t>a</a:t>
            </a:r>
            <a:r>
              <a:rPr lang="en-US" b="1" dirty="0" smtClean="0">
                <a:latin typeface="Consolas" pitchFamily="49" charset="0"/>
                <a:cs typeface="Consolas" pitchFamily="49" charset="0"/>
              </a:rPr>
              <a:t>m</a:t>
            </a:r>
            <a:r>
              <a:rPr lang="el-GR" b="1" dirty="0" smtClean="0">
                <a:latin typeface="Consolas" pitchFamily="49" charset="0"/>
                <a:cs typeface="Consolas" pitchFamily="49" charset="0"/>
              </a:rPr>
              <a:t>p()</a:t>
            </a:r>
            <a:r>
              <a:rPr lang="el-GR" sz="1600" dirty="0" smtClean="0">
                <a:latin typeface="Microsoft Sans Serif" pitchFamily="34" charset="0"/>
                <a:cs typeface="Microsoft Sans Serif" pitchFamily="34" charset="0"/>
              </a:rPr>
              <a:t>: Αφήνει το αποτύπωμά της χελώνας στο παράθυρο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και το αποτύπωμα παραμένει αφού η χελώνα μετακινηθεί </a:t>
            </a:r>
            <a:r>
              <a:rPr lang="el-GR" sz="1600" smtClean="0">
                <a:latin typeface="Microsoft Sans Serif" pitchFamily="34" charset="0"/>
                <a:cs typeface="Microsoft Sans Serif" pitchFamily="34" charset="0"/>
              </a:rPr>
              <a:t>κάπου αλλού. </a:t>
            </a:r>
            <a:endParaRPr lang="el-GR" sz="1600" dirty="0" smtClean="0">
              <a:latin typeface="Microsoft Sans Serif" pitchFamily="34" charset="0"/>
              <a:cs typeface="Microsoft Sans Serif" pitchFamily="34" charset="0"/>
            </a:endParaRPr>
          </a:p>
          <a:p>
            <a:pPr marL="416559" indent="-145415" algn="just">
              <a:spcBef>
                <a:spcPts val="405"/>
              </a:spcBef>
              <a:buFont typeface="Arial" pitchFamily="34" charset="0"/>
              <a:buChar char="•"/>
              <a:tabLst>
                <a:tab pos="416559" algn="l"/>
              </a:tabLst>
            </a:pPr>
            <a:r>
              <a:rPr lang="el-GR" b="1" dirty="0" err="1" smtClean="0">
                <a:latin typeface="Consolas" pitchFamily="49" charset="0"/>
                <a:cs typeface="Consolas" pitchFamily="49" charset="0"/>
              </a:rPr>
              <a:t>speed</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κίνησης της χελώνας. Οι δυνατές τιμές της ταχύτητας είναι οι φυσικοί αριθμοί </a:t>
            </a:r>
            <a:r>
              <a:rPr lang="el-GR" sz="1600" b="1" dirty="0" smtClean="0">
                <a:latin typeface="Microsoft Sans Serif" pitchFamily="34" charset="0"/>
                <a:cs typeface="Microsoft Sans Serif" pitchFamily="34" charset="0"/>
              </a:rPr>
              <a:t>0-10 </a:t>
            </a:r>
            <a:r>
              <a:rPr lang="el-GR" sz="1600" dirty="0" smtClean="0">
                <a:latin typeface="Microsoft Sans Serif" pitchFamily="34" charset="0"/>
                <a:cs typeface="Microsoft Sans Serif" pitchFamily="34" charset="0"/>
              </a:rPr>
              <a:t>με την ακόλουθη σημασία:</a:t>
            </a: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fastest</a:t>
            </a:r>
            <a:r>
              <a:rPr lang="el-GR" sz="1400" b="1" dirty="0" smtClean="0">
                <a:latin typeface="Consolas" pitchFamily="49" charset="0"/>
                <a:cs typeface="Consolas" pitchFamily="49" charset="0"/>
              </a:rPr>
              <a:t>”: 0</a:t>
            </a:r>
          </a:p>
          <a:p>
            <a:pPr marL="728035" lvl="2" algn="just">
              <a:spcBef>
                <a:spcPts val="90"/>
              </a:spcBef>
            </a:pPr>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fast</a:t>
            </a:r>
            <a:r>
              <a:rPr lang="el-GR" sz="1400" b="1" dirty="0" smtClean="0">
                <a:latin typeface="Consolas" pitchFamily="49" charset="0"/>
                <a:cs typeface="Consolas" pitchFamily="49" charset="0"/>
              </a:rPr>
              <a:t>”: 10</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normal</a:t>
            </a:r>
            <a:r>
              <a:rPr lang="el-GR" sz="1400" b="1" dirty="0" smtClean="0">
                <a:latin typeface="Consolas" pitchFamily="49" charset="0"/>
                <a:cs typeface="Consolas" pitchFamily="49" charset="0"/>
              </a:rPr>
              <a:t>”: 6</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slow</a:t>
            </a:r>
            <a:r>
              <a:rPr lang="el-GR" sz="1400" b="1" dirty="0" smtClean="0">
                <a:latin typeface="Consolas" pitchFamily="49" charset="0"/>
                <a:cs typeface="Consolas" pitchFamily="49" charset="0"/>
              </a:rPr>
              <a:t>”: 3</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slowest</a:t>
            </a:r>
            <a:r>
              <a:rPr lang="el-GR" sz="1400" b="1" dirty="0" smtClean="0">
                <a:latin typeface="Consolas" pitchFamily="49" charset="0"/>
                <a:cs typeface="Consolas" pitchFamily="49" charset="0"/>
              </a:rPr>
              <a:t>”: 1</a:t>
            </a:r>
            <a:endParaRPr lang="el-GR" sz="1400" dirty="0" smtClean="0">
              <a:latin typeface="Consolas" pitchFamily="49" charset="0"/>
              <a:cs typeface="Consolas" pitchFamily="49" charset="0"/>
            </a:endParaRPr>
          </a:p>
          <a:p>
            <a:pPr marL="370368" marR="5080" lvl="1" algn="just">
              <a:spcBef>
                <a:spcPts val="1195"/>
              </a:spcBef>
            </a:pPr>
            <a:r>
              <a:rPr lang="el-GR" sz="1600" dirty="0" smtClean="0">
                <a:latin typeface="Microsoft Sans Serif" pitchFamily="34" charset="0"/>
                <a:cs typeface="Microsoft Sans Serif" pitchFamily="34" charset="0"/>
              </a:rPr>
              <a:t>Για παράδειγμα η εντολή </a:t>
            </a:r>
            <a:r>
              <a:rPr lang="el-GR" sz="1400" b="1" dirty="0" err="1" smtClean="0">
                <a:latin typeface="Consolas" pitchFamily="49" charset="0"/>
                <a:cs typeface="Consolas" pitchFamily="49" charset="0"/>
              </a:rPr>
              <a:t>speed</a:t>
            </a:r>
            <a:r>
              <a:rPr lang="el-GR" sz="1400" b="1" dirty="0" smtClean="0">
                <a:latin typeface="Consolas" pitchFamily="49" charset="0"/>
                <a:cs typeface="Consolas" pitchFamily="49" charset="0"/>
              </a:rPr>
              <a:t>(0)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της χελώνας στη μέγιστη δυνατή, ενώ η εντολή </a:t>
            </a:r>
            <a:r>
              <a:rPr lang="el-GR" sz="1400" b="1" dirty="0" err="1" smtClean="0">
                <a:latin typeface="Consolas" pitchFamily="49" charset="0"/>
                <a:cs typeface="Consolas" pitchFamily="49" charset="0"/>
              </a:rPr>
              <a:t>speed</a:t>
            </a:r>
            <a:r>
              <a:rPr lang="el-GR" sz="1400" b="1" dirty="0" smtClean="0">
                <a:latin typeface="Consolas" pitchFamily="49" charset="0"/>
                <a:cs typeface="Consolas" pitchFamily="49" charset="0"/>
              </a:rPr>
              <a:t>(6)</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της χελώνας σε κανονική ταχύτητα.</a:t>
            </a:r>
            <a:endParaRPr lang="en-US" sz="1600" dirty="0" smtClean="0">
              <a:latin typeface="Microsoft Sans Serif" pitchFamily="34" charset="0"/>
              <a:cs typeface="Microsoft Sans Serif"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Το πρώτο μας </a:t>
            </a:r>
            <a:r>
              <a:rPr lang="el-GR" sz="2000" dirty="0" err="1" smtClean="0"/>
              <a:t>turtle</a:t>
            </a:r>
            <a:r>
              <a:rPr lang="el-GR" sz="2000" dirty="0" smtClean="0"/>
              <a:t> πρόγραμμα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06047"/>
            <a:ext cx="7682263" cy="2626360"/>
          </a:xfrm>
        </p:spPr>
        <p:txBody>
          <a:bodyPr/>
          <a:lstStyle/>
          <a:p>
            <a:pPr marL="9935" algn="just">
              <a:spcBef>
                <a:spcPts val="78"/>
              </a:spcBef>
            </a:pPr>
            <a:r>
              <a:rPr lang="el-GR" sz="1600" dirty="0" smtClean="0">
                <a:latin typeface="Microsoft Sans Serif" pitchFamily="34" charset="0"/>
                <a:cs typeface="Microsoft Sans Serif" pitchFamily="34" charset="0"/>
              </a:rPr>
              <a:t>Ας γράψουμε μερικές γραμμές προγράμματος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για να δημιουργήσουμε μια νέα χελώνα και ας αρχίσουμε να σχεδιάζουμε ένα ορθογώνιο. (Θα ονομάσουμε τη μεταβλητή που αναφέρεται στην πρώτη μας χελώνα </a:t>
            </a:r>
            <a:r>
              <a:rPr lang="el-GR" sz="1600" dirty="0" err="1" smtClean="0">
                <a:latin typeface="Microsoft Sans Serif" pitchFamily="34" charset="0"/>
                <a:cs typeface="Microsoft Sans Serif" pitchFamily="34" charset="0"/>
              </a:rPr>
              <a:t>alex</a:t>
            </a:r>
            <a:r>
              <a:rPr lang="el-GR" sz="1600" dirty="0" smtClean="0">
                <a:latin typeface="Microsoft Sans Serif" pitchFamily="34" charset="0"/>
                <a:cs typeface="Microsoft Sans Serif" pitchFamily="34" charset="0"/>
              </a:rPr>
              <a:t>, αλλά μπορούμε να επιλέξουμε ένα οποιοδήποτε άλλο όνομα).</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Μας επιτρέπει να χρησιμοποιήσουμε το </a:t>
            </a:r>
            <a:r>
              <a:rPr lang="el-GR" sz="1200" dirty="0" err="1" smtClean="0">
                <a:latin typeface="Consolas" pitchFamily="49" charset="0"/>
                <a:cs typeface="Consolas" pitchFamily="49" charset="0"/>
              </a:rPr>
              <a:t>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module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ένα παράθυρο γραφικών χελώνας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 </a:t>
            </a:r>
            <a:r>
              <a:rPr lang="el-GR" sz="1200" dirty="0" err="1" smtClean="0">
                <a:latin typeface="Consolas" pitchFamily="49" charset="0"/>
                <a:cs typeface="Consolas" pitchFamily="49" charset="0"/>
              </a:rPr>
              <a:t>alex</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στον </a:t>
            </a:r>
            <a:r>
              <a:rPr lang="el-GR" sz="1200" dirty="0" err="1" smtClean="0">
                <a:latin typeface="Consolas" pitchFamily="49" charset="0"/>
                <a:cs typeface="Consolas" pitchFamily="49" charset="0"/>
              </a:rPr>
              <a:t>alex</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στον </a:t>
            </a: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να στρίψει κατά</a:t>
            </a:r>
            <a:r>
              <a:rPr lang="en-US" sz="1200" dirty="0" smtClean="0">
                <a:latin typeface="Consolas" pitchFamily="49" charset="0"/>
                <a:cs typeface="Consolas" pitchFamily="49" charset="0"/>
              </a:rPr>
              <a:t> 90 </a:t>
            </a:r>
            <a:r>
              <a:rPr lang="el-GR" sz="1200" dirty="0" smtClean="0">
                <a:latin typeface="Consolas" pitchFamily="49" charset="0"/>
                <a:cs typeface="Consolas" pitchFamily="49" charset="0"/>
              </a:rPr>
              <a:t>μοίρες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(30)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Συμπλήρωση της δεύτερης πλευράς ενός ορθογωνίου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Περιμένει να κλείσει το παράθυρο ο χρήστης</a:t>
            </a:r>
            <a:endParaRPr lang="el-GR" sz="1200" dirty="0">
              <a:latin typeface="Consolas" pitchFamily="49"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Το πρώτο μας </a:t>
            </a:r>
            <a:r>
              <a:rPr lang="el-GR" sz="2000" dirty="0" err="1" smtClean="0"/>
              <a:t>turtle</a:t>
            </a:r>
            <a:r>
              <a:rPr lang="el-GR" sz="2000" dirty="0" smtClean="0"/>
              <a:t> πρόγραμμα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246221"/>
          </a:xfrm>
        </p:spPr>
        <p:txBody>
          <a:bodyPr/>
          <a:lstStyle/>
          <a:p>
            <a:pPr marL="12700" algn="ctr">
              <a:spcBef>
                <a:spcPts val="100"/>
              </a:spcBef>
            </a:pPr>
            <a:r>
              <a:rPr lang="el-GR" sz="1600" dirty="0" smtClean="0">
                <a:latin typeface="Microsoft Sans Serif" pitchFamily="34" charset="0"/>
                <a:cs typeface="Microsoft Sans Serif" pitchFamily="34" charset="0"/>
              </a:rPr>
              <a:t>Όταν εκτελέσουμε αυτό το πρόγραμμα, εμφανίζεται ένα νέο παράθυρο:</a:t>
            </a:r>
            <a:endParaRPr lang="el-GR" sz="1200" dirty="0">
              <a:latin typeface="Consolas" pitchFamily="49" charset="0"/>
              <a:cs typeface="Consolas" pitchFamily="49" charset="0"/>
            </a:endParaRPr>
          </a:p>
        </p:txBody>
      </p:sp>
      <p:pic>
        <p:nvPicPr>
          <p:cNvPr id="4" name="object 3"/>
          <p:cNvPicPr/>
          <p:nvPr/>
        </p:nvPicPr>
        <p:blipFill>
          <a:blip r:embed="rId2" cstate="print"/>
          <a:stretch>
            <a:fillRect/>
          </a:stretch>
        </p:blipFill>
        <p:spPr>
          <a:xfrm>
            <a:off x="3124200" y="1209675"/>
            <a:ext cx="2943225" cy="2200275"/>
          </a:xfrm>
          <a:prstGeom prst="rect">
            <a:avLst/>
          </a:prstGeom>
        </p:spPr>
      </p:pic>
      <p:sp>
        <p:nvSpPr>
          <p:cNvPr id="5" name="2 - Θέση κειμένου"/>
          <p:cNvSpPr txBox="1">
            <a:spLocks/>
          </p:cNvSpPr>
          <p:nvPr/>
        </p:nvSpPr>
        <p:spPr>
          <a:xfrm>
            <a:off x="730869" y="3486150"/>
            <a:ext cx="7682263" cy="1243930"/>
          </a:xfrm>
          <a:prstGeom prst="rect">
            <a:avLst/>
          </a:prstGeom>
        </p:spPr>
        <p:txBody>
          <a:bodyPr wrap="square" lIns="0" tIns="0" rIns="0" bIns="0">
            <a:spAutoFit/>
          </a:bodyPr>
          <a:lstStyle/>
          <a:p>
            <a:pPr marL="12700" marR="0" lvl="0" indent="0" algn="just" defTabSz="914400" eaLnBrk="1" fontAlgn="auto" latinLnBrk="0" hangingPunct="1">
              <a:lnSpc>
                <a:spcPct val="100000"/>
              </a:lnSpc>
              <a:spcBef>
                <a:spcPts val="100"/>
              </a:spcBef>
              <a:spcAft>
                <a:spcPts val="0"/>
              </a:spcAft>
              <a:buClrTx/>
              <a:buSzTx/>
              <a:buFontTx/>
              <a:buNone/>
              <a:tabLst/>
              <a:defRPr/>
            </a:pP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window</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 = </a:t>
            </a: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turtle.Screen</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a:t>
            </a: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 Κάθε παράθυρο περιέχει μια περιοχή μέσα στην οποία μπορούμε να σχεδιάσουμε</a:t>
            </a:r>
          </a:p>
          <a:p>
            <a:pPr marL="12700" marR="0" lvl="0" indent="0" algn="just" defTabSz="914400" eaLnBrk="1" fontAlgn="auto" latinLnBrk="0" hangingPunct="1">
              <a:lnSpc>
                <a:spcPct val="100000"/>
              </a:lnSpc>
              <a:spcBef>
                <a:spcPts val="100"/>
              </a:spcBef>
              <a:spcAft>
                <a:spcPts val="0"/>
              </a:spcAft>
              <a:buClrTx/>
              <a:buSzTx/>
              <a:buFontTx/>
              <a:buNone/>
              <a:tabLst/>
              <a:defRPr/>
            </a:pP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window.mainloop</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a:t>
            </a: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 Το παράθυρο περιμένει συμβάντα (όπως πατήματα πλήκτρων ή κλικ του ποντικιού). Το πρόγραμμα θα τερματιστεί όταν ο χρήστης κλείσει το παράθυρο</a:t>
            </a:r>
            <a:endParaRPr kumimoji="0" lang="el-GR" sz="1200" b="0" i="0" u="none" strike="noStrike" kern="0" cap="none" spc="0" normalizeH="0" baseline="0" noProof="0" dirty="0">
              <a:ln>
                <a:noFill/>
              </a:ln>
              <a:solidFill>
                <a:schemeClr val="tx1"/>
              </a:solidFill>
              <a:effectLst/>
              <a:uLnTx/>
              <a:uFillTx/>
              <a:latin typeface="Consolas" pitchFamily="49" charset="0"/>
              <a:ea typeface="+mn-ea"/>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Μέθοδοι και ιδιότητες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17479"/>
            <a:ext cx="7682263" cy="3108543"/>
          </a:xfrm>
        </p:spPr>
        <p:txBody>
          <a:bodyPr/>
          <a:lstStyle/>
          <a:p>
            <a:pPr marL="9935" algn="just">
              <a:spcBef>
                <a:spcPts val="78"/>
              </a:spcBef>
            </a:pPr>
            <a:r>
              <a:rPr lang="el-GR" sz="1600" dirty="0" smtClean="0">
                <a:latin typeface="Microsoft Sans Serif" pitchFamily="34" charset="0"/>
                <a:cs typeface="Microsoft Sans Serif" pitchFamily="34" charset="0"/>
              </a:rPr>
              <a:t>Ας γράψουμε μερικές γραμμές προγράμματος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για να τροποποιήσουμε μερικές από τις ιδιότητες της χελώνας και του παραθύρου και ας αρχίσουμε να σχεδιάζουμε ένα τρίγωνο.</a:t>
            </a:r>
          </a:p>
          <a:p>
            <a:pPr marL="9935" algn="just">
              <a:spcBef>
                <a:spcPts val="78"/>
              </a:spcBef>
            </a:pPr>
            <a:endParaRPr lang="el-GR" sz="12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Εισάγουμε το </a:t>
            </a:r>
            <a:r>
              <a:rPr lang="el-GR" sz="1200" dirty="0" err="1" smtClean="0">
                <a:latin typeface="Consolas" pitchFamily="49" charset="0"/>
                <a:cs typeface="Consolas" pitchFamily="49" charset="0"/>
              </a:rPr>
              <a:t>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module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ένα παράθυρο για τις χελώνες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Ορισμός του χρώματος φόντου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window.title</a:t>
            </a:r>
            <a:r>
              <a:rPr lang="en-US" sz="1200" dirty="0" smtClean="0">
                <a:latin typeface="Consolas" pitchFamily="49" charset="0"/>
                <a:cs typeface="Consolas" pitchFamily="49" charset="0"/>
              </a:rPr>
              <a:t>("Hello, Tess!") 	# </a:t>
            </a:r>
            <a:r>
              <a:rPr lang="el-GR" sz="1200" dirty="0" smtClean="0">
                <a:latin typeface="Consolas" pitchFamily="49" charset="0"/>
                <a:cs typeface="Consolas" pitchFamily="49" charset="0"/>
              </a:rPr>
              <a:t>Ορισμός του</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τίτλου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 </a:t>
            </a:r>
            <a:r>
              <a:rPr lang="en-US"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tess.color</a:t>
            </a:r>
            <a:r>
              <a:rPr lang="en-US" sz="1200" dirty="0" smtClean="0">
                <a:latin typeface="Consolas" pitchFamily="49" charset="0"/>
                <a:cs typeface="Consolas" pitchFamily="49" charset="0"/>
              </a:rPr>
              <a:t>("blue") 	 	#</a:t>
            </a:r>
            <a:r>
              <a:rPr lang="el-GR" sz="1200" dirty="0" smtClean="0">
                <a:latin typeface="Consolas" pitchFamily="49" charset="0"/>
                <a:cs typeface="Consolas" pitchFamily="49" charset="0"/>
              </a:rPr>
              <a:t> Ορίζει το χρώμα της </a:t>
            </a:r>
            <a:r>
              <a:rPr lang="el-GR"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tess.pensize</a:t>
            </a:r>
            <a:r>
              <a:rPr lang="en-US" sz="1200" dirty="0" smtClean="0">
                <a:latin typeface="Consolas" pitchFamily="49" charset="0"/>
                <a:cs typeface="Consolas" pitchFamily="49" charset="0"/>
              </a:rPr>
              <a:t>(3) 	 	#</a:t>
            </a:r>
            <a:r>
              <a:rPr lang="el-GR" sz="1200" dirty="0" smtClean="0">
                <a:latin typeface="Consolas" pitchFamily="49" charset="0"/>
                <a:cs typeface="Consolas" pitchFamily="49" charset="0"/>
              </a:rPr>
              <a:t> Ορίζει το πλάτος του μαρκαδόρου της </a:t>
            </a:r>
            <a:r>
              <a:rPr lang="el-GR"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στρίψει κατά</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12</a:t>
            </a:r>
            <a:r>
              <a:rPr lang="en-US" sz="1200" dirty="0" smtClean="0">
                <a:latin typeface="Consolas" pitchFamily="49" charset="0"/>
                <a:cs typeface="Consolas" pitchFamily="49" charset="0"/>
              </a:rPr>
              <a:t>0 </a:t>
            </a:r>
            <a:r>
              <a:rPr lang="el-GR" sz="1200" dirty="0" smtClean="0">
                <a:latin typeface="Consolas" pitchFamily="49" charset="0"/>
                <a:cs typeface="Consolas" pitchFamily="49" charset="0"/>
              </a:rPr>
              <a:t>μοίρες</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Περιμένει να κλείσει το παράθυρο ο χρήστης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Μέθοδοι και ιδιότητες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492443"/>
          </a:xfrm>
        </p:spPr>
        <p:txBody>
          <a:bodyPr/>
          <a:lstStyle/>
          <a:p>
            <a:pPr marL="12700" algn="ctr">
              <a:spcBef>
                <a:spcPts val="100"/>
              </a:spcBef>
            </a:pPr>
            <a:r>
              <a:rPr lang="el-GR" sz="1600" dirty="0" smtClean="0">
                <a:latin typeface="Microsoft Sans Serif" pitchFamily="34" charset="0"/>
                <a:cs typeface="Microsoft Sans Serif" pitchFamily="34" charset="0"/>
              </a:rPr>
              <a:t>Όταν εκτελέσουμε αυτό το πρόγραμμα, εμφανίζεται αυτό το νέο παράθυρο και θα παραμείνει στην οθόνη μέχρι να το κλείσουμε.</a:t>
            </a:r>
            <a:endParaRPr lang="el-GR" sz="1200" dirty="0">
              <a:latin typeface="Consolas" pitchFamily="49" charset="0"/>
              <a:cs typeface="Consolas" pitchFamily="49" charset="0"/>
            </a:endParaRPr>
          </a:p>
        </p:txBody>
      </p:sp>
      <p:pic>
        <p:nvPicPr>
          <p:cNvPr id="6" name="object 7"/>
          <p:cNvPicPr/>
          <p:nvPr/>
        </p:nvPicPr>
        <p:blipFill>
          <a:blip r:embed="rId2" cstate="print"/>
          <a:stretch>
            <a:fillRect/>
          </a:stretch>
        </p:blipFill>
        <p:spPr>
          <a:xfrm>
            <a:off x="3290888" y="1552575"/>
            <a:ext cx="2562225" cy="2466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3987</TotalTime>
  <Words>1820</Words>
  <Application>Microsoft Office PowerPoint</Application>
  <PresentationFormat>Προβολή στην οθόνη (16:9)</PresentationFormat>
  <Paragraphs>221</Paragraphs>
  <Slides>28</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28</vt:i4>
      </vt:variant>
    </vt:vector>
  </HeadingPairs>
  <TitlesOfParts>
    <vt:vector size="29" baseType="lpstr">
      <vt:lpstr>Office Theme</vt:lpstr>
      <vt:lpstr>Εισαγωγή στην Python</vt:lpstr>
      <vt:lpstr>H βιβλιοθήκη turtle της Python</vt:lpstr>
      <vt:lpstr>Κυριότερες μέθοδοι της βιβλιοθήκης turtle</vt:lpstr>
      <vt:lpstr>Κυριότερες μέθοδοι της βιβλιοθήκης turtle</vt:lpstr>
      <vt:lpstr>Κυριότερες μέθοδοι της βιβλιοθήκης turtle</vt:lpstr>
      <vt:lpstr>Το πρώτο μας turtle πρόγραμμα</vt:lpstr>
      <vt:lpstr>Το πρώτο μας turtle πρόγραμμα</vt:lpstr>
      <vt:lpstr>Μέθοδοι και ιδιότητες</vt:lpstr>
      <vt:lpstr>Μέθοδοι και ιδιότητες</vt:lpstr>
      <vt:lpstr>Άσκηση 1</vt:lpstr>
      <vt:lpstr>Συνδυάζουμε πολλά αντικείμενα μαζί</vt:lpstr>
      <vt:lpstr>Συνδυάζουμε πολλά αντικείμενα μαζί</vt:lpstr>
      <vt:lpstr>Συνδυάζουμε πολλά αντικείμενα μαζί</vt:lpstr>
      <vt:lpstr>Απλοποιούμε το πρόγραμμα μας με την επανάληψη</vt:lpstr>
      <vt:lpstr>Απλοποιούμε το πρόγραμμα μας με την επανάληψη</vt:lpstr>
      <vt:lpstr>Άσκηση 2</vt:lpstr>
      <vt:lpstr>Μερικές ακόμη turtle μέθοδοι</vt:lpstr>
      <vt:lpstr>Μερικές ακόμη turtle μέθοδοι</vt:lpstr>
      <vt:lpstr>Μερικές ακόμη turtle μέθοδοι</vt:lpstr>
      <vt:lpstr>Μερικές ακόμη turtle μέθοδοι</vt:lpstr>
      <vt:lpstr>Άσκηση 3</vt:lpstr>
      <vt:lpstr>Άσκηση 4</vt:lpstr>
      <vt:lpstr>Γενίκευση του κώδικα με συναρτήσεις</vt:lpstr>
      <vt:lpstr>Γενίκευση του κώδικα με συναρτήσεις</vt:lpstr>
      <vt:lpstr>Άσκηση 5</vt:lpstr>
      <vt:lpstr>Άσκηση 6</vt:lpstr>
      <vt:lpstr>Άλλες μέθοδοι της βιβλιοθήκης turtle</vt:lpstr>
      <vt:lpstr>Άλλες μέθοδοι της βιβλιοθήκης turtle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Python</dc:title>
  <cp:lastModifiedBy>Lab</cp:lastModifiedBy>
  <dcterms:created xsi:type="dcterms:W3CDTF">2025-07-01T08:59:58Z</dcterms:created>
  <dcterms:modified xsi:type="dcterms:W3CDTF">2025-09-26T20:30:36Z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2025-07-01T00:00:00Z</vt:filetime>
  </property>
  <property fmtid="{D5CDD505-2E9C-101B-9397-08002B2CF9AE}" pid="3" name="LastSaved">
    <vt:filetime>2025-07-01T00:00:00Z</vt:filetime>
  </property>
  <property fmtid="{D5CDD505-2E9C-101B-9397-08002B2CF9AE}" pid="4" name="Producer">
    <vt:lpwstr>iLovePDF</vt:lpwstr>
  </property>
</Properties>
</file>