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70" r:id="rId2"/>
    <p:sldId id="291" r:id="rId3"/>
    <p:sldId id="285" r:id="rId4"/>
    <p:sldId id="271" r:id="rId5"/>
    <p:sldId id="272" r:id="rId6"/>
    <p:sldId id="283" r:id="rId7"/>
    <p:sldId id="289" r:id="rId8"/>
    <p:sldId id="284" r:id="rId9"/>
    <p:sldId id="293" r:id="rId10"/>
    <p:sldId id="286" r:id="rId11"/>
    <p:sldId id="290" r:id="rId12"/>
    <p:sldId id="295" r:id="rId13"/>
    <p:sldId id="296" r:id="rId14"/>
    <p:sldId id="287" r:id="rId15"/>
    <p:sldId id="292" r:id="rId16"/>
    <p:sldId id="298" r:id="rId17"/>
    <p:sldId id="297" r:id="rId18"/>
    <p:sldId id="274" r:id="rId19"/>
    <p:sldId id="276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F2A27A-F187-4E60-9135-45CFC219E4AD}" type="datetimeFigureOut">
              <a:rPr lang="tr-TR" smtClean="0"/>
              <a:t>11.03.2018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123623-D1A5-4C3A-8E80-460AE0EB8996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>
                <a:solidFill>
                  <a:schemeClr val="accent3">
                    <a:lumMod val="75000"/>
                  </a:schemeClr>
                </a:solidFill>
              </a:rPr>
              <a:t>FORWARD SÖZLEŞMELER                      </a:t>
            </a:r>
            <a:endParaRPr lang="tr-T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lnSpcReduction="10000"/>
          </a:bodyPr>
          <a:lstStyle/>
          <a:p>
            <a:r>
              <a:rPr lang="tr-TR" sz="2800" b="1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Sözleşmesi: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belirli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bir varlığın (emtia, döviz, menkul kıymet, altın vb.) </a:t>
            </a:r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önceden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belirlenmiş bir fiyat ve miktar üzerinden </a:t>
            </a:r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gelecekteki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bir tarihte </a:t>
            </a:r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alımı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veya satımını </a:t>
            </a:r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öngören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sözleşmelerdir. </a:t>
            </a:r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28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sözleşmeler, tarihte ilk rastlanan vadeli sözleşmelerdir</a:t>
            </a:r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endParaRPr lang="tr-TR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FORWARD SÖZLEŞME TÜRLERİ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1. Emtia </a:t>
            </a:r>
            <a:r>
              <a:rPr lang="tr-TR" sz="28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Sözleşmeleri: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 Emtia üzerine yapılan </a:t>
            </a:r>
            <a:r>
              <a:rPr lang="tr-TR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sözleşmeleri, sahibini taraflarca sözleşme tarihinde belirlenen </a:t>
            </a:r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bir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malı, </a:t>
            </a:r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gelecekteki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belirli bir tarihte </a:t>
            </a:r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sözleşme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tarihinde </a:t>
            </a:r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belirlenen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fiyattan almaya </a:t>
            </a:r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ya da satmaya) mecbur tutan bir sözleşmedir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711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BD0D9"/>
              </a:buClr>
            </a:pPr>
            <a:r>
              <a:rPr lang="tr-TR" sz="2800" dirty="0" err="1" smtClean="0">
                <a:solidFill>
                  <a:srgbClr val="6A6A6A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 smtClean="0">
                <a:solidFill>
                  <a:srgbClr val="6A6A6A"/>
                </a:solidFill>
                <a:latin typeface="Comic Sans MS" panose="030F0702030302020204" pitchFamily="66" charset="0"/>
              </a:rPr>
              <a:t> a konu olan mallar;</a:t>
            </a:r>
          </a:p>
          <a:p>
            <a:pPr lvl="0">
              <a:buClr>
                <a:srgbClr val="0BD0D9"/>
              </a:buClr>
            </a:pPr>
            <a:r>
              <a:rPr lang="tr-TR" sz="2800" dirty="0" smtClean="0">
                <a:solidFill>
                  <a:srgbClr val="545454"/>
                </a:solidFill>
                <a:latin typeface="Comic Sans MS" panose="030F0702030302020204" pitchFamily="66" charset="0"/>
              </a:rPr>
              <a:t>ticarete konu olan </a:t>
            </a:r>
            <a:r>
              <a:rPr lang="tr-TR" sz="2800" dirty="0">
                <a:solidFill>
                  <a:srgbClr val="545454"/>
                </a:solidFill>
                <a:latin typeface="Comic Sans MS" panose="030F0702030302020204" pitchFamily="66" charset="0"/>
              </a:rPr>
              <a:t>altın, gümüş, petrol, doğal gaz, bakır, pamuk, mısır, buğday, şeker, kahve gibi </a:t>
            </a:r>
            <a:r>
              <a:rPr lang="tr-TR" sz="2800" dirty="0" smtClean="0">
                <a:solidFill>
                  <a:srgbClr val="545454"/>
                </a:solidFill>
                <a:latin typeface="Comic Sans MS" panose="030F0702030302020204" pitchFamily="66" charset="0"/>
              </a:rPr>
              <a:t>mallar</a:t>
            </a:r>
          </a:p>
          <a:p>
            <a:pPr lvl="0">
              <a:buClr>
                <a:srgbClr val="0BD0D9"/>
              </a:buClr>
            </a:pPr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Sözleşmeyi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alan taraf, gelecekteki beklenmeyen fiyat artışlarından kendini korumak amacıyla, satan taraf da gelecekteki beklenmeyen fiyat azalışlarından kendini korumak amacıyla bu tür anlaşmaya girebilir.</a:t>
            </a:r>
            <a:endParaRPr lang="tr-TR" sz="2800" dirty="0">
              <a:solidFill>
                <a:prstClr val="black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431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BD0D9"/>
              </a:buClr>
            </a:pP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Ticari mal </a:t>
            </a:r>
            <a:r>
              <a:rPr lang="tr-TR" sz="28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 sözleşmelerinde, teslim tarihi, teslim yeri, malın miktarı ve malın niteliği sözleşme hazırlanırken belirlenir.</a:t>
            </a:r>
          </a:p>
          <a:p>
            <a:pPr lvl="0">
              <a:buClr>
                <a:srgbClr val="0BD0D9"/>
              </a:buClr>
            </a:pPr>
            <a:r>
              <a:rPr lang="tr-TR" sz="28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Tarafları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; son kullanıcılar, mal ticareti yapan satıcılar ve üreticilerdir.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41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BD0D9"/>
              </a:buClr>
            </a:pPr>
            <a:r>
              <a:rPr lang="tr-TR" sz="28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mal 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sözleşmeleri mal üreticileri ve kullanıcıları tarafından değişken fiyat riskini azaltmak yada ortadan kaldırmak için kullanılır.</a:t>
            </a:r>
          </a:p>
          <a:p>
            <a:pPr lvl="0">
              <a:buClr>
                <a:srgbClr val="0BD0D9"/>
              </a:buClr>
            </a:pP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Ticari mal sözleşmelerinin borsada alınıp satılmaması, sözleşmeleri likit olmaktan uzaklaştırarak, spekülasyon maksatlı kullanımını azaltmaktadır.</a:t>
            </a:r>
          </a:p>
          <a:p>
            <a:endParaRPr lang="tr-TR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0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b="1" dirty="0">
                <a:solidFill>
                  <a:srgbClr val="000000"/>
                </a:solidFill>
                <a:latin typeface="Comic Sans MS" panose="030F0702030302020204" pitchFamily="66" charset="0"/>
              </a:rPr>
              <a:t>2. Döviz </a:t>
            </a:r>
            <a:r>
              <a:rPr lang="tr-TR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b="1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</a:t>
            </a:r>
            <a:r>
              <a:rPr lang="tr-TR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tarafları 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sözleşme tarihinde belirlenen bir döviz tutarını, gelecekteki belirli bir tarihte, belirli bir kurdan satın almaya (ya da satmaya) zorunlu tutan bir anlaşmadır. </a:t>
            </a:r>
            <a:endParaRPr lang="tr-T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Döviz 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kuru, sözleşmenin yapıldığı tarihte belirlendiği için vade sonuna kadar geçen süre içindeki kur değişmeleri sözleşmede önceden belirlenen kuru etkilememektedir. </a:t>
            </a:r>
            <a:endParaRPr lang="tr-T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Dövizlerin 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alım satım işlemi, vade bitiminde ve önceden belirlenen kur üzerinden gerçekleşmektedir.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603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BD0D9"/>
              </a:buClr>
            </a:pPr>
            <a:r>
              <a:rPr lang="tr-TR" sz="28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işlemlerin 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merkezi bir yeri yoktur ve bankalarla müşterileri veya </a:t>
            </a:r>
            <a:r>
              <a:rPr lang="tr-TR" sz="28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brokerlar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 arasında yapılan işlemlerdir. </a:t>
            </a:r>
            <a:endParaRPr lang="tr-TR" sz="2800" dirty="0" smtClean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lvl="0">
              <a:buClr>
                <a:srgbClr val="0BD0D9"/>
              </a:buClr>
            </a:pPr>
            <a:r>
              <a:rPr lang="tr-TR" sz="28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Taraflar 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sürekli iletişim halinde olarak ödeme aşamasında fiziki mal teslimi yapılmadan ilgili banka hesaplarına alacak veya borç kaydı düşülerek sözleşme yerine getirilmektedir.</a:t>
            </a:r>
          </a:p>
          <a:p>
            <a:endParaRPr lang="tr-TR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0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0BD0D9"/>
              </a:buClr>
              <a:buFont typeface="Wingdings" pitchFamily="2" charset="2"/>
              <a:buChar char="Ø"/>
            </a:pPr>
            <a:r>
              <a:rPr lang="tr-TR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3. Faiz </a:t>
            </a:r>
            <a:r>
              <a:rPr lang="tr-TR" sz="24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Sözleşmeleri: </a:t>
            </a:r>
            <a:r>
              <a:rPr lang="tr-TR" sz="28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Faiz 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riskinden korunmak için yapılmaktadır.</a:t>
            </a:r>
          </a:p>
          <a:p>
            <a:pPr lvl="0">
              <a:buClr>
                <a:srgbClr val="0BD0D9"/>
              </a:buClr>
            </a:pPr>
            <a:r>
              <a:rPr lang="tr-TR" sz="28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 faiz sözleşmelerinde taraflar belli tutardaki ana paraya ileri bir tarihte belli bir süre için uygulanacak faiz oranı üzerinden anlaşırlar. Bu orana ‘</a:t>
            </a:r>
            <a:r>
              <a:rPr lang="tr-TR" sz="28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 Faiz Oranı’ denir.</a:t>
            </a:r>
          </a:p>
          <a:p>
            <a:pPr lvl="0">
              <a:buClr>
                <a:srgbClr val="0BD0D9"/>
              </a:buClr>
            </a:pPr>
            <a:r>
              <a:rPr lang="tr-TR" sz="28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 faiz sözleşmesinde tarafların amacı kendilerini gelecekte oluşacak faiz değişimlerine karşı korumaktır. </a:t>
            </a:r>
            <a:endParaRPr lang="tr-TR" sz="2800" dirty="0" smtClean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lvl="0">
              <a:buClr>
                <a:srgbClr val="0BD0D9"/>
              </a:buClr>
            </a:pPr>
            <a:r>
              <a:rPr lang="tr-TR" sz="28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faiz sözleşmelerinde anapara </a:t>
            </a:r>
            <a:r>
              <a:rPr lang="tr-TR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varsayımsal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olup taraflar arasında el değiştirmemekte, sadece faiz hesaplanmasında kullanılmaktadır. </a:t>
            </a:r>
            <a:endParaRPr lang="tr-TR" sz="28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lvl="0">
              <a:buClr>
                <a:srgbClr val="0BD0D9"/>
              </a:buClr>
            </a:pPr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2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FORWARD SÖZLEŞME DEZAVANTAJ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BD0D9"/>
              </a:buClr>
            </a:pP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Organize piyasada olmadığı için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bilgiye erişim güçtür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. Bundan dolayı anlaşmayı yapan tarafların haricindeki üçüncü gerçek veya tüzel kişiler yapılan anlaşmadan genellikle habersizdirler. </a:t>
            </a:r>
            <a:endParaRPr lang="tr-TR" sz="2800" dirty="0" smtClean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lvl="0">
              <a:buClr>
                <a:srgbClr val="0BD0D9"/>
              </a:buClr>
            </a:pPr>
            <a:r>
              <a:rPr lang="tr-TR" sz="2800" dirty="0" err="1" smtClean="0">
                <a:solidFill>
                  <a:prstClr val="black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sözleşmeleri kişiye özel yapıldığı için geleceğe dönük olarak fiyatlar üzerinde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referans özelliği taşımamaktadır.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1758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/>
          <a:p>
            <a:endParaRPr lang="tr-TR" sz="2800" dirty="0" smtClean="0">
              <a:latin typeface="Comic Sans MS" panose="030F0702030302020204" pitchFamily="66" charset="0"/>
            </a:endParaRPr>
          </a:p>
          <a:p>
            <a:r>
              <a:rPr lang="tr-TR" sz="2800" dirty="0" smtClean="0">
                <a:latin typeface="Comic Sans MS" panose="030F0702030302020204" pitchFamily="66" charset="0"/>
              </a:rPr>
              <a:t>Standartlaştırılmış sözleşmeler görmek pek mümkün değildir. Durum böyle olunca </a:t>
            </a:r>
            <a:r>
              <a:rPr lang="tr-TR" sz="2800" dirty="0" err="1" smtClean="0">
                <a:latin typeface="Comic Sans MS" panose="030F0702030302020204" pitchFamily="66" charset="0"/>
              </a:rPr>
              <a:t>forward</a:t>
            </a:r>
            <a:r>
              <a:rPr lang="tr-TR" sz="2800" dirty="0" smtClean="0">
                <a:latin typeface="Comic Sans MS" panose="030F0702030302020204" pitchFamily="66" charset="0"/>
              </a:rPr>
              <a:t> anlaşmaları </a:t>
            </a:r>
            <a:r>
              <a:rPr lang="tr-TR" sz="2800" b="1" dirty="0" smtClean="0">
                <a:latin typeface="Comic Sans MS" panose="030F0702030302020204" pitchFamily="66" charset="0"/>
              </a:rPr>
              <a:t>birbirini tanıyan ve güvenen şahıs ve kurumlar arasında sınırlıdır </a:t>
            </a:r>
          </a:p>
          <a:p>
            <a:pPr lvl="0">
              <a:buClr>
                <a:srgbClr val="0BD0D9"/>
              </a:buClr>
            </a:pPr>
            <a:endParaRPr lang="tr-TR" sz="2800" dirty="0" smtClean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lvl="0">
              <a:buClr>
                <a:srgbClr val="0BD0D9"/>
              </a:buClr>
            </a:pPr>
            <a:r>
              <a:rPr lang="tr-TR" sz="28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Sözleşme 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özellikleri piyasa kavramları ile tam olarak örtüşmediğinden ve de </a:t>
            </a:r>
            <a:r>
              <a:rPr lang="tr-TR" sz="28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devredilemezlik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> ilkesi  nedeniyle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ikinci el piyasası yoktur.</a:t>
            </a:r>
          </a:p>
          <a:p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3087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endParaRPr lang="tr-TR" sz="2800" dirty="0" smtClean="0">
              <a:latin typeface="Comic Sans MS" panose="030F0702030302020204" pitchFamily="66" charset="0"/>
            </a:endParaRPr>
          </a:p>
          <a:p>
            <a:r>
              <a:rPr lang="tr-TR" sz="2800" dirty="0" err="1" smtClean="0">
                <a:latin typeface="Comic Sans MS" panose="030F0702030302020204" pitchFamily="66" charset="0"/>
              </a:rPr>
              <a:t>Forward</a:t>
            </a:r>
            <a:r>
              <a:rPr lang="tr-TR" sz="2800" dirty="0" smtClean="0">
                <a:latin typeface="Comic Sans MS" panose="030F0702030302020204" pitchFamily="66" charset="0"/>
              </a:rPr>
              <a:t> sözleşmelerde; kredi riski söz konusudur çünkü </a:t>
            </a:r>
            <a:r>
              <a:rPr lang="tr-TR" sz="2800" b="1" dirty="0" smtClean="0">
                <a:latin typeface="Comic Sans MS" panose="030F0702030302020204" pitchFamily="66" charset="0"/>
              </a:rPr>
              <a:t>taraflardan herhangi birinin sözleşme koşulunu yerine getirmesi veya getirmemesi garanti altına alınmamıştır.</a:t>
            </a:r>
          </a:p>
          <a:p>
            <a:r>
              <a:rPr lang="tr-TR" sz="2800" dirty="0" err="1" smtClean="0">
                <a:latin typeface="Comic Sans MS" panose="030F0702030302020204" pitchFamily="66" charset="0"/>
              </a:rPr>
              <a:t>Forward</a:t>
            </a:r>
            <a:r>
              <a:rPr lang="tr-TR" sz="2800" dirty="0" smtClean="0">
                <a:latin typeface="Comic Sans MS" panose="030F0702030302020204" pitchFamily="66" charset="0"/>
              </a:rPr>
              <a:t> sö</a:t>
            </a:r>
            <a:r>
              <a:rPr lang="tr-TR" sz="2800" dirty="0">
                <a:latin typeface="Comic Sans MS" panose="030F0702030302020204" pitchFamily="66" charset="0"/>
              </a:rPr>
              <a:t>z</a:t>
            </a:r>
            <a:r>
              <a:rPr lang="tr-TR" sz="2800" dirty="0" smtClean="0">
                <a:latin typeface="Comic Sans MS" panose="030F0702030302020204" pitchFamily="66" charset="0"/>
              </a:rPr>
              <a:t>leşmelerde; sözleşmenin gerçekleşme anına kadar </a:t>
            </a:r>
            <a:r>
              <a:rPr lang="tr-TR" sz="2800" b="1" dirty="0" smtClean="0">
                <a:latin typeface="Comic Sans MS" panose="030F0702030302020204" pitchFamily="66" charset="0"/>
              </a:rPr>
              <a:t>taraflar birbirine ödeme yapmaz.</a:t>
            </a:r>
          </a:p>
          <a:p>
            <a:r>
              <a:rPr lang="tr-TR" sz="2800" dirty="0" smtClean="0">
                <a:latin typeface="Comic Sans MS" panose="030F0702030302020204" pitchFamily="66" charset="0"/>
              </a:rPr>
              <a:t>Bu işlemlerde </a:t>
            </a:r>
            <a:r>
              <a:rPr lang="tr-TR" sz="2800" b="1" dirty="0" smtClean="0">
                <a:latin typeface="Comic Sans MS" panose="030F0702030302020204" pitchFamily="66" charset="0"/>
              </a:rPr>
              <a:t>vade uzadıkça dövizin riski arttığı için </a:t>
            </a:r>
            <a:r>
              <a:rPr lang="tr-TR" sz="2800" b="1" dirty="0" err="1" smtClean="0">
                <a:latin typeface="Comic Sans MS" panose="030F0702030302020204" pitchFamily="66" charset="0"/>
              </a:rPr>
              <a:t>forward</a:t>
            </a:r>
            <a:r>
              <a:rPr lang="tr-TR" sz="2800" b="1" dirty="0" smtClean="0">
                <a:latin typeface="Comic Sans MS" panose="030F0702030302020204" pitchFamily="66" charset="0"/>
              </a:rPr>
              <a:t> kontratın riski de artmaktadır.</a:t>
            </a:r>
            <a:endParaRPr lang="tr-TR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BD0D9"/>
              </a:buClr>
            </a:pPr>
            <a:endParaRPr lang="tr-TR" sz="2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0">
              <a:buClr>
                <a:srgbClr val="0BD0D9"/>
              </a:buClr>
            </a:pPr>
            <a:r>
              <a:rPr lang="tr-T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Her </a:t>
            </a:r>
            <a:r>
              <a:rPr lang="tr-TR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sözleşmesi tamamen tarafların iradeleri doğrultusunda oluşan özel bir sözleşmedir. </a:t>
            </a:r>
            <a:r>
              <a:rPr lang="tr-TR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Dolayısıyla </a:t>
            </a:r>
            <a:r>
              <a:rPr lang="tr-TR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sözleşmelerinde önceden belirlenmiş bir standart söz konusu değildir. </a:t>
            </a:r>
            <a:endParaRPr lang="tr-TR" sz="2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0">
              <a:buClr>
                <a:srgbClr val="0BD0D9"/>
              </a:buClr>
            </a:pPr>
            <a:endParaRPr lang="tr-TR" sz="2400" dirty="0" smtClean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lvl="0">
              <a:buClr>
                <a:srgbClr val="0BD0D9"/>
              </a:buClr>
            </a:pPr>
            <a:r>
              <a:rPr lang="tr-TR" sz="24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Bu </a:t>
            </a:r>
            <a:r>
              <a:rPr lang="tr-TR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işlemlerde alıcı ve satıcı bir araya gelerek tarafların lehine olabilecek daha esnek bir sözleşme hazırlanabilmektedir.</a:t>
            </a:r>
          </a:p>
          <a:p>
            <a:pPr lvl="0">
              <a:buClr>
                <a:srgbClr val="0BD0D9"/>
              </a:buClr>
            </a:pPr>
            <a:endParaRPr lang="tr-TR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85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sözleşmelerinde, alım-satıma konu olan varlığın fiyatı, miktarı, özellikleri, teslim yeri, ödeme tarihi ve diğer özel şartlar taraflar arasında kararlaştırılır. </a:t>
            </a:r>
            <a:endParaRPr lang="tr-T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Ayrıca </a:t>
            </a:r>
            <a:r>
              <a:rPr lang="tr-T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 aktif bir borsada işlem görmediklerinden ikinci el piyasaları da bulunmamaktadır.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51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endParaRPr lang="tr-TR" sz="2400" dirty="0" smtClean="0">
              <a:latin typeface="Comic Sans MS" panose="030F0702030302020204" pitchFamily="66" charset="0"/>
            </a:endParaRPr>
          </a:p>
          <a:p>
            <a:r>
              <a:rPr lang="tr-TR" sz="2400" dirty="0" err="1" smtClean="0">
                <a:latin typeface="Comic Sans MS" panose="030F0702030302020204" pitchFamily="66" charset="0"/>
              </a:rPr>
              <a:t>Forward</a:t>
            </a:r>
            <a:r>
              <a:rPr lang="tr-TR" sz="2400" dirty="0" smtClean="0">
                <a:latin typeface="Comic Sans MS" panose="030F0702030302020204" pitchFamily="66" charset="0"/>
              </a:rPr>
              <a:t> sözleşmelerde taraflar;</a:t>
            </a:r>
          </a:p>
          <a:p>
            <a:endParaRPr lang="tr-TR" sz="2400" dirty="0" smtClean="0">
              <a:latin typeface="Comic Sans MS" panose="030F0702030302020204" pitchFamily="66" charset="0"/>
            </a:endParaRPr>
          </a:p>
          <a:p>
            <a:r>
              <a:rPr lang="tr-TR" sz="2400" dirty="0" err="1" smtClean="0">
                <a:latin typeface="Comic Sans MS" panose="030F0702030302020204" pitchFamily="66" charset="0"/>
              </a:rPr>
              <a:t>Forward</a:t>
            </a:r>
            <a:r>
              <a:rPr lang="tr-TR" sz="2400" dirty="0" smtClean="0">
                <a:latin typeface="Comic Sans MS" panose="030F0702030302020204" pitchFamily="66" charset="0"/>
              </a:rPr>
              <a:t> Alıcı: </a:t>
            </a:r>
            <a:r>
              <a:rPr lang="tr-TR" sz="2400" dirty="0" err="1" smtClean="0">
                <a:latin typeface="Comic Sans MS" panose="030F0702030302020204" pitchFamily="66" charset="0"/>
              </a:rPr>
              <a:t>Forward</a:t>
            </a:r>
            <a:r>
              <a:rPr lang="tr-TR" sz="2400" dirty="0" smtClean="0">
                <a:latin typeface="Comic Sans MS" panose="030F0702030302020204" pitchFamily="66" charset="0"/>
              </a:rPr>
              <a:t> sözleşme koşullarına uygun olarak,  varlığı vadesinde, anlaşma sağlanan miktar ve fiyattan satın almayı kabul eden taraf.</a:t>
            </a:r>
          </a:p>
          <a:p>
            <a:endParaRPr lang="tr-TR" sz="2400" dirty="0" smtClean="0">
              <a:latin typeface="Comic Sans MS" panose="030F0702030302020204" pitchFamily="66" charset="0"/>
            </a:endParaRPr>
          </a:p>
          <a:p>
            <a:r>
              <a:rPr lang="tr-TR" sz="2400" dirty="0" err="1" smtClean="0">
                <a:latin typeface="Comic Sans MS" panose="030F0702030302020204" pitchFamily="66" charset="0"/>
              </a:rPr>
              <a:t>Forward</a:t>
            </a:r>
            <a:r>
              <a:rPr lang="tr-TR" sz="2400" dirty="0" smtClean="0">
                <a:latin typeface="Comic Sans MS" panose="030F0702030302020204" pitchFamily="66" charset="0"/>
              </a:rPr>
              <a:t> Satıcı: Düzenlenen </a:t>
            </a:r>
            <a:r>
              <a:rPr lang="tr-TR" sz="2400" dirty="0" err="1" smtClean="0">
                <a:latin typeface="Comic Sans MS" panose="030F0702030302020204" pitchFamily="66" charset="0"/>
              </a:rPr>
              <a:t>forward</a:t>
            </a:r>
            <a:r>
              <a:rPr lang="tr-TR" sz="2400" dirty="0" smtClean="0">
                <a:latin typeface="Comic Sans MS" panose="030F0702030302020204" pitchFamily="66" charset="0"/>
              </a:rPr>
              <a:t> sözleşme koşullarına göre; varlığı vadesinde, anlaşma sağlanan miktar ve fiyat üzerinden satmayı kabul eden taraftır. </a:t>
            </a:r>
            <a:endParaRPr lang="tr-TR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4032448"/>
          </a:xfrm>
        </p:spPr>
        <p:txBody>
          <a:bodyPr>
            <a:normAutofit/>
          </a:bodyPr>
          <a:lstStyle/>
          <a:p>
            <a:endParaRPr lang="tr-TR" sz="2400" dirty="0" smtClean="0">
              <a:latin typeface="Comic Sans MS" panose="030F0702030302020204" pitchFamily="66" charset="0"/>
            </a:endParaRPr>
          </a:p>
          <a:p>
            <a:endParaRPr lang="tr-TR" sz="2400" dirty="0">
              <a:latin typeface="Comic Sans MS" panose="030F0702030302020204" pitchFamily="66" charset="0"/>
            </a:endParaRPr>
          </a:p>
          <a:p>
            <a:r>
              <a:rPr lang="tr-TR" sz="2400" dirty="0" err="1" smtClean="0">
                <a:latin typeface="Comic Sans MS" panose="030F0702030302020204" pitchFamily="66" charset="0"/>
              </a:rPr>
              <a:t>Forward</a:t>
            </a:r>
            <a:r>
              <a:rPr lang="tr-TR" sz="2400" dirty="0" smtClean="0">
                <a:latin typeface="Comic Sans MS" panose="030F0702030302020204" pitchFamily="66" charset="0"/>
              </a:rPr>
              <a:t> işlemler genellikle organize piyasalarda işlem görmedikleri için vadesinden önce pozisyon kapatma söz konusu olmamakta, işlemin gerçekleşmesi için vade gününün beklenmesi gerekmektedir. </a:t>
            </a:r>
          </a:p>
          <a:p>
            <a:endParaRPr lang="tr-TR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FORWARD SÖZLEŞME ÖZELLİKLERİ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tr-TR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b="1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sözleşmelerinde genelde serbestlik hakimdir 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ve özel bir yasal düzenleme söz konusu değildir. </a:t>
            </a:r>
            <a:r>
              <a:rPr lang="tr-T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Bir 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ülkede mevcut genel yasal düzenlemelerle </a:t>
            </a:r>
            <a:r>
              <a:rPr lang="tr-T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 işlemlerini yürütmek mümkündür.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tr-TR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b="1" dirty="0">
                <a:solidFill>
                  <a:srgbClr val="000000"/>
                </a:solidFill>
                <a:latin typeface="Comic Sans MS" panose="030F0702030302020204" pitchFamily="66" charset="0"/>
              </a:rPr>
              <a:t> işlemleri aracısız olarak yapılabilir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. Yani, bir aracı kurumun veya bankanın olması sözleşmenin yapılması koşulunu oluşturmaz. Durum böyle olmakla birlikte, uygulamada bankaların çoğu defa </a:t>
            </a:r>
            <a:r>
              <a:rPr lang="tr-T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sözleşmelere aracılık ettikleri görülür.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070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0BD0D9"/>
              </a:buClr>
            </a:pP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tr-TR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sözleşmelerine konu olan ürünün </a:t>
            </a:r>
            <a:r>
              <a:rPr lang="tr-TR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alıcısı ve satıcısı genelde birbirini tanırlar.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/>
            </a:r>
            <a:b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</a:br>
            <a:endParaRPr lang="tr-TR" sz="2800" dirty="0" smtClean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lvl="0">
              <a:buClr>
                <a:srgbClr val="0BD0D9"/>
              </a:buClr>
            </a:pPr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tr-TR" sz="28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sözleşmelerinde borsa şeklinde organize olmuş bir piyasanın varlığı aranmaz. 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Taraflar, istedikleri bir mekânda </a:t>
            </a:r>
            <a:r>
              <a:rPr lang="tr-TR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işlemini gerçekleştirebilir</a:t>
            </a:r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 İlave masraf yoktur</a:t>
            </a:r>
            <a: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  <a:t/>
            </a:r>
            <a:br>
              <a:rPr lang="tr-TR" sz="2800" dirty="0">
                <a:solidFill>
                  <a:prstClr val="black"/>
                </a:solidFill>
                <a:latin typeface="Comic Sans MS" panose="030F0702030302020204" pitchFamily="66" charset="0"/>
              </a:rPr>
            </a:br>
            <a:endParaRPr lang="tr-TR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0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tr-TR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sözleşmesine konu olan varlığın teslim yeri, teslim zamanı, miktarı, kalitesi gibi konularda </a:t>
            </a:r>
            <a:r>
              <a:rPr lang="tr-TR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standartlaşma aranmamaktadır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r>
              <a:rPr lang="tr-TR" sz="2800" dirty="0">
                <a:latin typeface="Comic Sans MS" panose="030F0702030302020204" pitchFamily="66" charset="0"/>
              </a:rPr>
              <a:t/>
            </a:r>
            <a:br>
              <a:rPr lang="tr-TR" sz="2800" dirty="0">
                <a:latin typeface="Comic Sans MS" panose="030F0702030302020204" pitchFamily="66" charset="0"/>
              </a:rPr>
            </a:b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tr-TR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sözleşmelerinde </a:t>
            </a:r>
            <a:r>
              <a:rPr lang="tr-TR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günlük hesaplaşma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, sözleşme değerini güncelleme ve piyasa değerine dönüştürme </a:t>
            </a:r>
            <a:r>
              <a:rPr lang="tr-TR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olmamaktadır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. Dolayısıyla </a:t>
            </a:r>
            <a:r>
              <a:rPr lang="tr-TR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sözleşmelerinde kâr veya zarar vade sonunda ortaya çıkmaktadır.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36701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tr-TR" sz="28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tr-TR" sz="4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tr-TR" sz="44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4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 için borsa şeklinde bir piyasa gerekmemektedir. Borsa kurallarında </a:t>
            </a:r>
            <a:r>
              <a:rPr lang="tr-TR" sz="4400" dirty="0">
                <a:solidFill>
                  <a:srgbClr val="000000"/>
                </a:solidFill>
                <a:latin typeface="Comic Sans MS" panose="030F0702030302020204" pitchFamily="66" charset="0"/>
              </a:rPr>
              <a:t>var olan teminat veya </a:t>
            </a:r>
            <a:r>
              <a:rPr lang="tr-TR" sz="4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marjin</a:t>
            </a:r>
            <a:r>
              <a:rPr lang="tr-TR" sz="4400" dirty="0">
                <a:solidFill>
                  <a:srgbClr val="000000"/>
                </a:solidFill>
                <a:latin typeface="Comic Sans MS" panose="030F0702030302020204" pitchFamily="66" charset="0"/>
              </a:rPr>
              <a:t> sistemi uygulaması </a:t>
            </a:r>
            <a:r>
              <a:rPr lang="tr-TR" sz="4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4400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sözleşmelerinde </a:t>
            </a:r>
            <a:r>
              <a:rPr lang="tr-TR" sz="4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mevcut değildir</a:t>
            </a:r>
            <a:r>
              <a:rPr lang="tr-TR" sz="4400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endParaRPr lang="tr-TR" sz="4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0">
              <a:buClr>
                <a:srgbClr val="0BD0D9"/>
              </a:buClr>
            </a:pPr>
            <a:r>
              <a:rPr lang="tr-TR" sz="4400" dirty="0">
                <a:solidFill>
                  <a:srgbClr val="000000"/>
                </a:solidFill>
                <a:latin typeface="Comic Sans MS" panose="030F0702030302020204" pitchFamily="66" charset="0"/>
              </a:rPr>
              <a:t>- </a:t>
            </a:r>
            <a:r>
              <a:rPr lang="tr-TR" sz="4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Forward</a:t>
            </a:r>
            <a:r>
              <a:rPr lang="tr-TR" sz="4400" dirty="0">
                <a:solidFill>
                  <a:srgbClr val="000000"/>
                </a:solidFill>
                <a:latin typeface="Comic Sans MS" panose="030F0702030302020204" pitchFamily="66" charset="0"/>
              </a:rPr>
              <a:t> sözleşmelerinde alıcının ve satıcının haklarını teminat altına alan </a:t>
            </a:r>
            <a:r>
              <a:rPr lang="tr-TR" sz="4400" b="1" dirty="0">
                <a:solidFill>
                  <a:srgbClr val="000000"/>
                </a:solidFill>
                <a:latin typeface="Comic Sans MS" panose="030F0702030302020204" pitchFamily="66" charset="0"/>
              </a:rPr>
              <a:t>takas odası uygulaması söz konusu değildir</a:t>
            </a:r>
            <a:r>
              <a:rPr lang="tr-TR" sz="44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lvl="0">
              <a:buClr>
                <a:srgbClr val="0BD0D9"/>
              </a:buClr>
            </a:pPr>
            <a:r>
              <a:rPr lang="tr-TR" sz="4400" dirty="0">
                <a:solidFill>
                  <a:prstClr val="black"/>
                </a:solidFill>
                <a:latin typeface="Comic Sans MS" panose="030F0702030302020204" pitchFamily="66" charset="0"/>
              </a:rPr>
              <a:t>Organize piyasalarda işlem görmedikleri için </a:t>
            </a:r>
            <a:r>
              <a:rPr lang="tr-TR" sz="4400" b="1" dirty="0">
                <a:solidFill>
                  <a:prstClr val="black"/>
                </a:solidFill>
                <a:latin typeface="Comic Sans MS" panose="030F0702030302020204" pitchFamily="66" charset="0"/>
              </a:rPr>
              <a:t>bürokratik engellerle karşılaşmazlar </a:t>
            </a:r>
            <a:r>
              <a:rPr lang="tr-TR" sz="4400" dirty="0">
                <a:solidFill>
                  <a:prstClr val="black"/>
                </a:solidFill>
                <a:latin typeface="Comic Sans MS" panose="030F0702030302020204" pitchFamily="66" charset="0"/>
              </a:rPr>
              <a:t>ve zaman kaybı mümkün değildir.</a:t>
            </a:r>
          </a:p>
          <a:p>
            <a:pPr lvl="0">
              <a:buClr>
                <a:srgbClr val="0BD0D9"/>
              </a:buClr>
            </a:pPr>
            <a:r>
              <a:rPr lang="tr-TR" sz="4400" dirty="0">
                <a:solidFill>
                  <a:prstClr val="black"/>
                </a:solidFill>
                <a:latin typeface="Comic Sans MS" panose="030F0702030302020204" pitchFamily="66" charset="0"/>
              </a:rPr>
              <a:t/>
            </a:r>
            <a:br>
              <a:rPr lang="tr-TR" sz="4400" dirty="0">
                <a:solidFill>
                  <a:prstClr val="black"/>
                </a:solidFill>
                <a:latin typeface="Comic Sans MS" panose="030F0702030302020204" pitchFamily="66" charset="0"/>
              </a:rPr>
            </a:br>
            <a:endParaRPr lang="tr-TR" sz="44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r>
              <a:rPr lang="tr-TR" sz="4400" dirty="0">
                <a:solidFill>
                  <a:prstClr val="black"/>
                </a:solidFill>
                <a:latin typeface="Comic Sans MS" panose="030F0702030302020204" pitchFamily="66" charset="0"/>
              </a:rPr>
              <a:t/>
            </a:r>
            <a:br>
              <a:rPr lang="tr-TR" sz="4400" dirty="0">
                <a:solidFill>
                  <a:prstClr val="black"/>
                </a:solidFill>
                <a:latin typeface="Comic Sans MS" panose="030F0702030302020204" pitchFamily="66" charset="0"/>
              </a:rPr>
            </a:b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3909908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395</TotalTime>
  <Words>622</Words>
  <Application>Microsoft Office PowerPoint</Application>
  <PresentationFormat>Ekran Gösterisi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Calibri</vt:lpstr>
      <vt:lpstr>Comic Sans MS</vt:lpstr>
      <vt:lpstr>Constantia</vt:lpstr>
      <vt:lpstr>Wingdings</vt:lpstr>
      <vt:lpstr>Wingdings 2</vt:lpstr>
      <vt:lpstr>Akış</vt:lpstr>
      <vt:lpstr>FORWARD SÖZLEŞMELER                      </vt:lpstr>
      <vt:lpstr>PowerPoint Sunusu</vt:lpstr>
      <vt:lpstr>PowerPoint Sunusu</vt:lpstr>
      <vt:lpstr>PowerPoint Sunusu</vt:lpstr>
      <vt:lpstr>PowerPoint Sunusu</vt:lpstr>
      <vt:lpstr>FORWARD SÖZLEŞME ÖZELLİKLERİ</vt:lpstr>
      <vt:lpstr>PowerPoint Sunusu</vt:lpstr>
      <vt:lpstr>PowerPoint Sunusu</vt:lpstr>
      <vt:lpstr>PowerPoint Sunusu</vt:lpstr>
      <vt:lpstr>FORWARD SÖZLEŞME TÜRLERİ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FORWARD SÖZLEŞME DEZAVANTAJ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WIN7</dc:creator>
  <cp:lastModifiedBy>Windows Kullanıcısı</cp:lastModifiedBy>
  <cp:revision>84</cp:revision>
  <dcterms:created xsi:type="dcterms:W3CDTF">2014-10-28T19:31:03Z</dcterms:created>
  <dcterms:modified xsi:type="dcterms:W3CDTF">2018-03-11T15:20:27Z</dcterms:modified>
</cp:coreProperties>
</file>