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1EFB6-488D-4DAE-9BFA-A55B8C568D3B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F1DDBF7-0431-4A96-8DCB-FC2177E68DBF}">
      <dgm:prSet phldrT="[Texte]"/>
      <dgm:spPr/>
      <dgm:t>
        <a:bodyPr/>
        <a:lstStyle/>
        <a:p>
          <a:r>
            <a:rPr lang="fr-FR" dirty="0"/>
            <a:t>AUTHOR</a:t>
          </a:r>
        </a:p>
      </dgm:t>
    </dgm:pt>
    <dgm:pt modelId="{AB65A850-D3D8-471B-B1DF-C2C58254D915}" type="parTrans" cxnId="{5173031D-1E63-46B2-BA99-625C27A6B457}">
      <dgm:prSet/>
      <dgm:spPr/>
      <dgm:t>
        <a:bodyPr/>
        <a:lstStyle/>
        <a:p>
          <a:endParaRPr lang="fr-FR"/>
        </a:p>
      </dgm:t>
    </dgm:pt>
    <dgm:pt modelId="{ACB0CA87-A309-4BEE-8546-2355AB0210DB}" type="sibTrans" cxnId="{5173031D-1E63-46B2-BA99-625C27A6B457}">
      <dgm:prSet/>
      <dgm:spPr/>
      <dgm:t>
        <a:bodyPr/>
        <a:lstStyle/>
        <a:p>
          <a:endParaRPr lang="fr-FR"/>
        </a:p>
      </dgm:t>
    </dgm:pt>
    <dgm:pt modelId="{E05797F4-4AE3-4B43-AC34-2730A53D929F}">
      <dgm:prSet phldrT="[Texte]"/>
      <dgm:spPr/>
      <dgm:t>
        <a:bodyPr/>
        <a:lstStyle/>
        <a:p>
          <a:r>
            <a:rPr lang="fr-FR" dirty="0"/>
            <a:t>CONTEXT</a:t>
          </a:r>
        </a:p>
      </dgm:t>
    </dgm:pt>
    <dgm:pt modelId="{C22E33B9-47FC-434C-9053-FDAAB28CDB77}" type="parTrans" cxnId="{A93167C6-0556-4AF4-8A91-848364C4DFCE}">
      <dgm:prSet/>
      <dgm:spPr/>
      <dgm:t>
        <a:bodyPr/>
        <a:lstStyle/>
        <a:p>
          <a:endParaRPr lang="fr-FR"/>
        </a:p>
      </dgm:t>
    </dgm:pt>
    <dgm:pt modelId="{FF8A4B77-95B6-436E-A56B-DA9670E39CF6}" type="sibTrans" cxnId="{A93167C6-0556-4AF4-8A91-848364C4DFCE}">
      <dgm:prSet/>
      <dgm:spPr/>
      <dgm:t>
        <a:bodyPr/>
        <a:lstStyle/>
        <a:p>
          <a:endParaRPr lang="fr-FR"/>
        </a:p>
      </dgm:t>
    </dgm:pt>
    <dgm:pt modelId="{2FFB35D8-746F-4F51-8D29-AC87026B72FC}">
      <dgm:prSet phldrT="[Texte]"/>
      <dgm:spPr/>
      <dgm:t>
        <a:bodyPr/>
        <a:lstStyle/>
        <a:p>
          <a:r>
            <a:rPr lang="fr-FR" dirty="0"/>
            <a:t>KEY ELEMENTS</a:t>
          </a:r>
        </a:p>
      </dgm:t>
    </dgm:pt>
    <dgm:pt modelId="{B3FF035E-67DE-470C-912B-1125A1D78599}" type="parTrans" cxnId="{316C57ED-0BFA-4A0B-9292-4E6CADE76B11}">
      <dgm:prSet/>
      <dgm:spPr/>
      <dgm:t>
        <a:bodyPr/>
        <a:lstStyle/>
        <a:p>
          <a:endParaRPr lang="fr-FR"/>
        </a:p>
      </dgm:t>
    </dgm:pt>
    <dgm:pt modelId="{7D2159F6-7C49-47EA-B50E-E9A82B80ED9C}" type="sibTrans" cxnId="{316C57ED-0BFA-4A0B-9292-4E6CADE76B11}">
      <dgm:prSet/>
      <dgm:spPr/>
      <dgm:t>
        <a:bodyPr/>
        <a:lstStyle/>
        <a:p>
          <a:endParaRPr lang="fr-FR"/>
        </a:p>
      </dgm:t>
    </dgm:pt>
    <dgm:pt modelId="{3A1342C4-7811-4A3B-9D7E-4399E1680BC5}">
      <dgm:prSet phldrT="[Texte]"/>
      <dgm:spPr/>
      <dgm:t>
        <a:bodyPr/>
        <a:lstStyle/>
        <a:p>
          <a:r>
            <a:rPr lang="fr-FR" dirty="0"/>
            <a:t>TOPIC(S)</a:t>
          </a:r>
        </a:p>
      </dgm:t>
    </dgm:pt>
    <dgm:pt modelId="{020C4CD4-39D5-41FA-8437-94E11CFBEBC3}" type="parTrans" cxnId="{72483E7C-731A-4653-A50B-6BC67CA149CA}">
      <dgm:prSet/>
      <dgm:spPr/>
      <dgm:t>
        <a:bodyPr/>
        <a:lstStyle/>
        <a:p>
          <a:endParaRPr lang="fr-FR"/>
        </a:p>
      </dgm:t>
    </dgm:pt>
    <dgm:pt modelId="{DFE49E41-EEB1-4D2C-8CEA-48EDB544BF31}" type="sibTrans" cxnId="{72483E7C-731A-4653-A50B-6BC67CA149CA}">
      <dgm:prSet/>
      <dgm:spPr/>
      <dgm:t>
        <a:bodyPr/>
        <a:lstStyle/>
        <a:p>
          <a:endParaRPr lang="fr-FR"/>
        </a:p>
      </dgm:t>
    </dgm:pt>
    <dgm:pt modelId="{B04C43EE-57EB-421E-A51B-7B1A5D4A2F0F}" type="pres">
      <dgm:prSet presAssocID="{20B1EFB6-488D-4DAE-9BFA-A55B8C568D3B}" presName="compositeShape" presStyleCnt="0">
        <dgm:presLayoutVars>
          <dgm:chMax val="9"/>
          <dgm:dir/>
          <dgm:resizeHandles val="exact"/>
        </dgm:presLayoutVars>
      </dgm:prSet>
      <dgm:spPr/>
    </dgm:pt>
    <dgm:pt modelId="{B7372C63-5B23-4E92-8CA0-88B5D4794F16}" type="pres">
      <dgm:prSet presAssocID="{20B1EFB6-488D-4DAE-9BFA-A55B8C568D3B}" presName="triangle1" presStyleLbl="node1" presStyleIdx="0" presStyleCnt="4">
        <dgm:presLayoutVars>
          <dgm:bulletEnabled val="1"/>
        </dgm:presLayoutVars>
      </dgm:prSet>
      <dgm:spPr/>
    </dgm:pt>
    <dgm:pt modelId="{E39526D1-73F6-4B46-A423-6D17B2E64AAC}" type="pres">
      <dgm:prSet presAssocID="{20B1EFB6-488D-4DAE-9BFA-A55B8C568D3B}" presName="triangle2" presStyleLbl="node1" presStyleIdx="1" presStyleCnt="4">
        <dgm:presLayoutVars>
          <dgm:bulletEnabled val="1"/>
        </dgm:presLayoutVars>
      </dgm:prSet>
      <dgm:spPr/>
    </dgm:pt>
    <dgm:pt modelId="{FA9FFCF6-1BE0-4EE5-A0AD-C178E22C9E34}" type="pres">
      <dgm:prSet presAssocID="{20B1EFB6-488D-4DAE-9BFA-A55B8C568D3B}" presName="triangle3" presStyleLbl="node1" presStyleIdx="2" presStyleCnt="4">
        <dgm:presLayoutVars>
          <dgm:bulletEnabled val="1"/>
        </dgm:presLayoutVars>
      </dgm:prSet>
      <dgm:spPr/>
    </dgm:pt>
    <dgm:pt modelId="{9232ABF5-CF2D-4BAB-B8B1-4BD8B0EEA86C}" type="pres">
      <dgm:prSet presAssocID="{20B1EFB6-488D-4DAE-9BFA-A55B8C568D3B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173031D-1E63-46B2-BA99-625C27A6B457}" srcId="{20B1EFB6-488D-4DAE-9BFA-A55B8C568D3B}" destId="{AF1DDBF7-0431-4A96-8DCB-FC2177E68DBF}" srcOrd="0" destOrd="0" parTransId="{AB65A850-D3D8-471B-B1DF-C2C58254D915}" sibTransId="{ACB0CA87-A309-4BEE-8546-2355AB0210DB}"/>
    <dgm:cxn modelId="{4B647C65-EA29-4457-8108-85819F91EE33}" type="presOf" srcId="{E05797F4-4AE3-4B43-AC34-2730A53D929F}" destId="{E39526D1-73F6-4B46-A423-6D17B2E64AAC}" srcOrd="0" destOrd="0" presId="urn:microsoft.com/office/officeart/2005/8/layout/pyramid4"/>
    <dgm:cxn modelId="{34D4F26C-C130-4364-A535-828CEC1C7D79}" type="presOf" srcId="{2FFB35D8-746F-4F51-8D29-AC87026B72FC}" destId="{FA9FFCF6-1BE0-4EE5-A0AD-C178E22C9E34}" srcOrd="0" destOrd="0" presId="urn:microsoft.com/office/officeart/2005/8/layout/pyramid4"/>
    <dgm:cxn modelId="{72483E7C-731A-4653-A50B-6BC67CA149CA}" srcId="{20B1EFB6-488D-4DAE-9BFA-A55B8C568D3B}" destId="{3A1342C4-7811-4A3B-9D7E-4399E1680BC5}" srcOrd="3" destOrd="0" parTransId="{020C4CD4-39D5-41FA-8437-94E11CFBEBC3}" sibTransId="{DFE49E41-EEB1-4D2C-8CEA-48EDB544BF31}"/>
    <dgm:cxn modelId="{B8E6ADA1-F361-4E66-A97A-81D4AB6C3352}" type="presOf" srcId="{3A1342C4-7811-4A3B-9D7E-4399E1680BC5}" destId="{9232ABF5-CF2D-4BAB-B8B1-4BD8B0EEA86C}" srcOrd="0" destOrd="0" presId="urn:microsoft.com/office/officeart/2005/8/layout/pyramid4"/>
    <dgm:cxn modelId="{654238B5-0B09-420B-90A9-0270F6230F66}" type="presOf" srcId="{20B1EFB6-488D-4DAE-9BFA-A55B8C568D3B}" destId="{B04C43EE-57EB-421E-A51B-7B1A5D4A2F0F}" srcOrd="0" destOrd="0" presId="urn:microsoft.com/office/officeart/2005/8/layout/pyramid4"/>
    <dgm:cxn modelId="{07060AC3-6201-414F-912D-D5142F700BC1}" type="presOf" srcId="{AF1DDBF7-0431-4A96-8DCB-FC2177E68DBF}" destId="{B7372C63-5B23-4E92-8CA0-88B5D4794F16}" srcOrd="0" destOrd="0" presId="urn:microsoft.com/office/officeart/2005/8/layout/pyramid4"/>
    <dgm:cxn modelId="{A93167C6-0556-4AF4-8A91-848364C4DFCE}" srcId="{20B1EFB6-488D-4DAE-9BFA-A55B8C568D3B}" destId="{E05797F4-4AE3-4B43-AC34-2730A53D929F}" srcOrd="1" destOrd="0" parTransId="{C22E33B9-47FC-434C-9053-FDAAB28CDB77}" sibTransId="{FF8A4B77-95B6-436E-A56B-DA9670E39CF6}"/>
    <dgm:cxn modelId="{316C57ED-0BFA-4A0B-9292-4E6CADE76B11}" srcId="{20B1EFB6-488D-4DAE-9BFA-A55B8C568D3B}" destId="{2FFB35D8-746F-4F51-8D29-AC87026B72FC}" srcOrd="2" destOrd="0" parTransId="{B3FF035E-67DE-470C-912B-1125A1D78599}" sibTransId="{7D2159F6-7C49-47EA-B50E-E9A82B80ED9C}"/>
    <dgm:cxn modelId="{A7F9F4D3-ACF4-4619-8FA0-9CFB5FDF378D}" type="presParOf" srcId="{B04C43EE-57EB-421E-A51B-7B1A5D4A2F0F}" destId="{B7372C63-5B23-4E92-8CA0-88B5D4794F16}" srcOrd="0" destOrd="0" presId="urn:microsoft.com/office/officeart/2005/8/layout/pyramid4"/>
    <dgm:cxn modelId="{B6C6CB81-95DF-4F13-B5E3-8489E11F7AF9}" type="presParOf" srcId="{B04C43EE-57EB-421E-A51B-7B1A5D4A2F0F}" destId="{E39526D1-73F6-4B46-A423-6D17B2E64AAC}" srcOrd="1" destOrd="0" presId="urn:microsoft.com/office/officeart/2005/8/layout/pyramid4"/>
    <dgm:cxn modelId="{CCB01671-DE6E-4A98-9DE5-D2AD70CC89D1}" type="presParOf" srcId="{B04C43EE-57EB-421E-A51B-7B1A5D4A2F0F}" destId="{FA9FFCF6-1BE0-4EE5-A0AD-C178E22C9E34}" srcOrd="2" destOrd="0" presId="urn:microsoft.com/office/officeart/2005/8/layout/pyramid4"/>
    <dgm:cxn modelId="{D52CE536-C86F-452E-B10F-7C2802E4744E}" type="presParOf" srcId="{B04C43EE-57EB-421E-A51B-7B1A5D4A2F0F}" destId="{9232ABF5-CF2D-4BAB-B8B1-4BD8B0EEA8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72C63-5B23-4E92-8CA0-88B5D4794F16}">
      <dsp:nvSpPr>
        <dsp:cNvPr id="0" name=""/>
        <dsp:cNvSpPr/>
      </dsp:nvSpPr>
      <dsp:spPr>
        <a:xfrm>
          <a:off x="2629092" y="0"/>
          <a:ext cx="2941919" cy="294191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AUTHOR</a:t>
          </a:r>
        </a:p>
      </dsp:txBody>
      <dsp:txXfrm>
        <a:off x="3364572" y="1470960"/>
        <a:ext cx="1470959" cy="1470959"/>
      </dsp:txXfrm>
    </dsp:sp>
    <dsp:sp modelId="{E39526D1-73F6-4B46-A423-6D17B2E64AAC}">
      <dsp:nvSpPr>
        <dsp:cNvPr id="0" name=""/>
        <dsp:cNvSpPr/>
      </dsp:nvSpPr>
      <dsp:spPr>
        <a:xfrm>
          <a:off x="1158132" y="2941919"/>
          <a:ext cx="2941919" cy="294191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</a:t>
          </a:r>
        </a:p>
      </dsp:txBody>
      <dsp:txXfrm>
        <a:off x="1893612" y="4412879"/>
        <a:ext cx="1470959" cy="1470959"/>
      </dsp:txXfrm>
    </dsp:sp>
    <dsp:sp modelId="{FA9FFCF6-1BE0-4EE5-A0AD-C178E22C9E34}">
      <dsp:nvSpPr>
        <dsp:cNvPr id="0" name=""/>
        <dsp:cNvSpPr/>
      </dsp:nvSpPr>
      <dsp:spPr>
        <a:xfrm rot="10800000">
          <a:off x="2629092" y="2941919"/>
          <a:ext cx="2941919" cy="294191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KEY ELEMENTS</a:t>
          </a:r>
        </a:p>
      </dsp:txBody>
      <dsp:txXfrm rot="10800000">
        <a:off x="3364572" y="2941919"/>
        <a:ext cx="1470959" cy="1470959"/>
      </dsp:txXfrm>
    </dsp:sp>
    <dsp:sp modelId="{9232ABF5-CF2D-4BAB-B8B1-4BD8B0EEA86C}">
      <dsp:nvSpPr>
        <dsp:cNvPr id="0" name=""/>
        <dsp:cNvSpPr/>
      </dsp:nvSpPr>
      <dsp:spPr>
        <a:xfrm>
          <a:off x="4100051" y="2941919"/>
          <a:ext cx="2941919" cy="294191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TOPIC(S)</a:t>
          </a:r>
        </a:p>
      </dsp:txBody>
      <dsp:txXfrm>
        <a:off x="4835531" y="4412879"/>
        <a:ext cx="1470959" cy="1470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88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87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FC1A48-E84B-75D4-1CED-5A1F4BBF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fr-FR"/>
              <a:t>COLONIALISM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771DC0-37F9-1486-0E75-BEB49EE0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fr-FR"/>
              <a:t>ENS Ulm 2012</a:t>
            </a:r>
          </a:p>
          <a:p>
            <a:r>
              <a:rPr lang="fr-FR"/>
              <a:t>Annales </a:t>
            </a:r>
          </a:p>
          <a:p>
            <a:r>
              <a:rPr lang="fr-FR"/>
              <a:t>Épreuve à option</a:t>
            </a:r>
            <a:endParaRPr lang="fr-FR" dirty="0"/>
          </a:p>
        </p:txBody>
      </p:sp>
      <p:pic>
        <p:nvPicPr>
          <p:cNvPr id="14" name="Picture 3" descr="Une image contenant dessin, Dessin d’enfant, diagramme, art&#10;&#10;Description générée automatiquement">
            <a:extLst>
              <a:ext uri="{FF2B5EF4-FFF2-40B4-BE49-F238E27FC236}">
                <a16:creationId xmlns:a16="http://schemas.microsoft.com/office/drawing/2014/main" id="{2AC669AA-1B90-1D75-BC0B-0AB0EA4F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68" r="1605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2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4BED9-2AC9-6712-8E92-B2B2631B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421303"/>
            <a:ext cx="11877366" cy="655637"/>
          </a:xfrm>
        </p:spPr>
        <p:txBody>
          <a:bodyPr>
            <a:noAutofit/>
          </a:bodyPr>
          <a:lstStyle/>
          <a:p>
            <a:pPr algn="ctr"/>
            <a:r>
              <a:rPr lang="fr-FR" sz="3000" b="1" dirty="0"/>
              <a:t>SUMMARY (KEY ELEMENTS) OF EACH DOCUMENT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466A7B-0EA0-C09B-199A-1FE9C3C1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725158"/>
              </p:ext>
            </p:extLst>
          </p:nvPr>
        </p:nvGraphicFramePr>
        <p:xfrm>
          <a:off x="403123" y="1220429"/>
          <a:ext cx="11434915" cy="516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983">
                  <a:extLst>
                    <a:ext uri="{9D8B030D-6E8A-4147-A177-3AD203B41FA5}">
                      <a16:colId xmlns:a16="http://schemas.microsoft.com/office/drawing/2014/main" val="1661832163"/>
                    </a:ext>
                  </a:extLst>
                </a:gridCol>
                <a:gridCol w="2286983">
                  <a:extLst>
                    <a:ext uri="{9D8B030D-6E8A-4147-A177-3AD203B41FA5}">
                      <a16:colId xmlns:a16="http://schemas.microsoft.com/office/drawing/2014/main" val="1410713990"/>
                    </a:ext>
                  </a:extLst>
                </a:gridCol>
                <a:gridCol w="2286983">
                  <a:extLst>
                    <a:ext uri="{9D8B030D-6E8A-4147-A177-3AD203B41FA5}">
                      <a16:colId xmlns:a16="http://schemas.microsoft.com/office/drawing/2014/main" val="2095091398"/>
                    </a:ext>
                  </a:extLst>
                </a:gridCol>
                <a:gridCol w="2286983">
                  <a:extLst>
                    <a:ext uri="{9D8B030D-6E8A-4147-A177-3AD203B41FA5}">
                      <a16:colId xmlns:a16="http://schemas.microsoft.com/office/drawing/2014/main" val="2569034783"/>
                    </a:ext>
                  </a:extLst>
                </a:gridCol>
                <a:gridCol w="2286983">
                  <a:extLst>
                    <a:ext uri="{9D8B030D-6E8A-4147-A177-3AD203B41FA5}">
                      <a16:colId xmlns:a16="http://schemas.microsoft.com/office/drawing/2014/main" val="3522222330"/>
                    </a:ext>
                  </a:extLst>
                </a:gridCol>
              </a:tblGrid>
              <a:tr h="1371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 1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Mill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(1891)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 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Lancaster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(1999)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 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Mahan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(1890)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 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Lugard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(1893)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 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Hobson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(1902-1948)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118534"/>
                  </a:ext>
                </a:extLst>
              </a:tr>
              <a:tr h="3720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Government-led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Exporting labour &amp; capital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≠ voluntary emigration: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Sustainable development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Indentured servants &amp; convicts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Blurred distinction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rights but some advantages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≠ isolationism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Economic growth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National security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Maritime power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strategic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 favour of colonial expansion in Africa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civilizing mission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Maintain influence</a:t>
                      </a:r>
                      <a:endParaRPr lang="fr-FR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≠ economic foundations of imperialism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Overproduction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Short-term gain vs long-term cost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05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7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96EB7-B635-E165-344B-7FC13E8C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09" y="433388"/>
            <a:ext cx="4701868" cy="655637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FOR EACH DOCUMENT,</a:t>
            </a:r>
            <a:br>
              <a:rPr lang="fr-FR" sz="3200" b="1" dirty="0"/>
            </a:br>
            <a:r>
              <a:rPr lang="fr-FR" sz="3200" b="1" dirty="0"/>
              <a:t>DO NOT FORGET…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6EE86E3-4B2B-1278-B340-077BBF58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12552"/>
              </p:ext>
            </p:extLst>
          </p:nvPr>
        </p:nvGraphicFramePr>
        <p:xfrm>
          <a:off x="3165987" y="540774"/>
          <a:ext cx="8200103" cy="588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76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371F6-0BE2-D749-C65A-ECA81837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9858"/>
            <a:ext cx="10026650" cy="655637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KEY QUESTION (= problématique)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10FAF-4C7F-DDD9-992A-5F8DAC84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the justifications and critiques of colonization and imperialism reflect the interplay between economic ambition, labour exploitation, and moral responsibility?</a:t>
            </a:r>
            <a:endParaRPr lang="fr-FR" sz="3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2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4DB6-9271-3D88-C6B9-A82B08CB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816" y="293483"/>
            <a:ext cx="3059881" cy="655637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133C3-E270-C4D3-1E33-E714DC57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49120"/>
            <a:ext cx="9143999" cy="532908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 Economic Justifications for Colonization and Imperialism</a:t>
            </a:r>
            <a:endParaRPr lang="fr-FR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Mill’s advocacy for government-led colonization as an economic strategy.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Mahan’s emphasis on trade, maritime power, and global markets.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II. Labor and Exploitation in Colonial Systems</a:t>
            </a:r>
            <a:endParaRPr lang="fr-FR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Lancaster’s analysis of indentured servitude and its transition to slavery.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Lugard’s portrayal of labour as a tool for “civilizing” African societies.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 Critiques of Imperialism and Its Consequences</a:t>
            </a:r>
            <a:endParaRPr lang="fr-F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Hobson’s condemnation of imperialism as a product of capitalist greed.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Ethical and practical challenges raised by the exploitation of labour and resources.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24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14A39-8522-3CF9-09A7-EB31A5E8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FA505-B379-9F3C-B818-F125E86D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Balancing economic ambitions with moral and social considerations.</a:t>
            </a:r>
            <a:endParaRPr lang="fr-F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Lessons from historical critiques for modern global relations.</a:t>
            </a:r>
            <a:endParaRPr lang="fr-F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951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261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Arial</vt:lpstr>
      <vt:lpstr>Avenir Next LT Pro Light</vt:lpstr>
      <vt:lpstr>Rockwell Nova Light</vt:lpstr>
      <vt:lpstr>Symbol</vt:lpstr>
      <vt:lpstr>Wingdings</vt:lpstr>
      <vt:lpstr>LeafVTI</vt:lpstr>
      <vt:lpstr>COLONIALISM</vt:lpstr>
      <vt:lpstr>SUMMARY (KEY ELEMENTS) OF EACH DOCUMENT</vt:lpstr>
      <vt:lpstr>FOR EACH DOCUMENT, DO NOT FORGET…</vt:lpstr>
      <vt:lpstr>KEY QUESTION (= problématique)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MASSEIN</dc:creator>
  <cp:lastModifiedBy>Isabelle MASSEIN</cp:lastModifiedBy>
  <cp:revision>1</cp:revision>
  <dcterms:created xsi:type="dcterms:W3CDTF">2024-12-18T15:54:44Z</dcterms:created>
  <dcterms:modified xsi:type="dcterms:W3CDTF">2024-12-18T16:14:14Z</dcterms:modified>
</cp:coreProperties>
</file>