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6" r:id="rId4"/>
    <p:sldId id="263" r:id="rId5"/>
    <p:sldId id="257" r:id="rId6"/>
    <p:sldId id="259" r:id="rId7"/>
    <p:sldId id="261" r:id="rId8"/>
    <p:sldId id="262" r:id="rId9"/>
    <p:sldId id="267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AD30D-D69E-4475-AD75-BEA728CF5B22}" v="222" dt="2021-11-28T10:15:18.544"/>
    <p1510:client id="{1C4E4410-E4EB-4862-87D2-5E22297C0BF2}" v="122" dt="2021-11-28T14:34:01.847"/>
    <p1510:client id="{5A0C5E96-3974-4E01-A9B5-890396DDB40B}" v="107" dt="2021-11-27T23:31:55.020"/>
    <p1510:client id="{7D31581A-6984-48DD-A4BD-9404A46CC90B}" v="7" dt="2021-11-27T18:35:32.147"/>
    <p1510:client id="{AEC43E27-8C3D-4C69-B4D2-BFBEE94B4AB9}" v="883" dt="2021-11-28T12:08:57.416"/>
    <p1510:client id="{BC6A34FB-F5A7-4860-BEC3-72A6B444048E}" v="584" dt="2021-11-28T09:45:03.198"/>
    <p1510:client id="{D17949A7-6E0F-4E52-9D1E-CB6F96ED5EEF}" v="654" dt="2021-11-28T09:39:17.882"/>
    <p1510:client id="{FB5A3A57-4269-40FC-BE58-962532B0121B}" v="73" dt="2021-11-27T21:05:32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osat\Desktop\&#1093;&#1072;&#1082;&#1072;&#1090;&#1086;&#1085;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losat\Desktop\&#1093;&#1072;&#1082;&#1072;&#1090;&#1086;&#1085;\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Экономия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Экономия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Sheet1!$C$25:$E$25</c:f>
              <c:numCache>
                <c:formatCode>General</c:formatCode>
                <c:ptCount val="3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</c:numCache>
            </c:numRef>
          </c:cat>
          <c:val>
            <c:numRef>
              <c:f>Sheet1!$C$26:$E$26</c:f>
              <c:numCache>
                <c:formatCode>General</c:formatCode>
                <c:ptCount val="3"/>
                <c:pt idx="0">
                  <c:v>22.49666666666667</c:v>
                </c:pt>
                <c:pt idx="1">
                  <c:v>18.7</c:v>
                </c:pt>
                <c:pt idx="2">
                  <c:v>30.48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E-44BA-B6E9-A4925A77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6754464"/>
        <c:axId val="246750152"/>
      </c:barChart>
      <c:catAx>
        <c:axId val="24675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750152"/>
        <c:crosses val="autoZero"/>
        <c:auto val="1"/>
        <c:lblAlgn val="ctr"/>
        <c:lblOffset val="100"/>
        <c:noMultiLvlLbl val="0"/>
      </c:catAx>
      <c:valAx>
        <c:axId val="24675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75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747435485964515E-2"/>
          <c:y val="7.7624498638329251E-2"/>
          <c:w val="0.92369904794131763"/>
          <c:h val="0.797321500421419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Колличество учатников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Sheet1!$C$19:$E$19</c:f>
              <c:numCache>
                <c:formatCode>General</c:formatCode>
                <c:ptCount val="3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</c:numCache>
            </c:numRef>
          </c:cat>
          <c:val>
            <c:numRef>
              <c:f>Sheet1!$C$20:$E$20</c:f>
              <c:numCache>
                <c:formatCode>General</c:formatCode>
                <c:ptCount val="3"/>
                <c:pt idx="0">
                  <c:v>4.9766666666666666</c:v>
                </c:pt>
                <c:pt idx="1">
                  <c:v>4.7866666666666662</c:v>
                </c:pt>
                <c:pt idx="2">
                  <c:v>5.68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3-4827-9E6E-7E7B30F9E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629040"/>
        <c:axId val="339631392"/>
      </c:barChart>
      <c:catAx>
        <c:axId val="33962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631392"/>
        <c:crosses val="autoZero"/>
        <c:auto val="1"/>
        <c:lblAlgn val="ctr"/>
        <c:lblOffset val="100"/>
        <c:noMultiLvlLbl val="0"/>
      </c:catAx>
      <c:valAx>
        <c:axId val="33963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62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hyperlink" Target="https://t.me/Vit83" TargetMode="External"/><Relationship Id="rId7" Type="http://schemas.openxmlformats.org/officeDocument/2006/relationships/hyperlink" Target="https://t.me/shadow_spectra" TargetMode="External"/><Relationship Id="rId12" Type="http://schemas.openxmlformats.org/officeDocument/2006/relationships/image" Target="../media/image3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ninjatyan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t.me/Savva_RnD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t.me/polosat_m" TargetMode="External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1BD3D2-D063-42B1-8B00-49C7DF4C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18" y="-393876"/>
            <a:ext cx="12222338" cy="7269058"/>
          </a:xfrm>
          <a:prstGeom prst="rect">
            <a:avLst/>
          </a:prstGeom>
        </p:spPr>
      </p:pic>
      <p:pic>
        <p:nvPicPr>
          <p:cNvPr id="5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CE5549-D046-48B5-B0F9-6820A480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58" y="-1063625"/>
            <a:ext cx="8254190" cy="9337578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90426E-FB2A-4EC5-9882-158EAECCF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" y="4965077"/>
            <a:ext cx="5454966" cy="191107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458" y="2071604"/>
            <a:ext cx="4578602" cy="1011744"/>
          </a:xfrm>
        </p:spPr>
        <p:txBody>
          <a:bodyPr>
            <a:normAutofit fontScale="90000"/>
          </a:bodyPr>
          <a:lstStyle/>
          <a:p>
            <a:pPr algn="l"/>
            <a:br>
              <a:rPr lang="ru-RU" b="1"/>
            </a:br>
            <a:r>
              <a:rPr lang="en-US" sz="7200" b="1" err="1">
                <a:latin typeface="Segoe UI"/>
                <a:cs typeface="Segoe UI"/>
              </a:rPr>
              <a:t>Nevermind</a:t>
            </a:r>
            <a:endParaRPr lang="ru-RU" sz="7200" b="1" err="1">
              <a:latin typeface="Segoe UI"/>
              <a:cs typeface="Segoe U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8483" y="3181818"/>
            <a:ext cx="7720642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200">
                <a:latin typeface="Segoe UI Light"/>
                <a:cs typeface="Calibri"/>
              </a:rPr>
              <a:t>Создание системы управления уведомлениями и АБ-тестирования их эффективности.</a:t>
            </a:r>
            <a:endParaRPr lang="en-US" sz="32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173176-BCD4-4526-B4DE-220CD55A2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272" y="5903448"/>
            <a:ext cx="2743200" cy="99289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7548744-5198-40F7-9EC2-32D376450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9" y="100131"/>
            <a:ext cx="2743200" cy="8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3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D2C274F-DE6F-41F0-9709-A8A1F81E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48387" y="-68276"/>
            <a:ext cx="12303152" cy="6975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030" y="775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>
                <a:solidFill>
                  <a:srgbClr val="44546A"/>
                </a:solidFill>
                <a:latin typeface="Calibri"/>
                <a:cs typeface="Calibri"/>
              </a:rPr>
              <a:t>Наши контакты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B0D70-1DE2-4D8D-A37C-BA98DC847A94}"/>
              </a:ext>
            </a:extLst>
          </p:cNvPr>
          <p:cNvSpPr txBox="1"/>
          <p:nvPr/>
        </p:nvSpPr>
        <p:spPr>
          <a:xfrm>
            <a:off x="900023" y="3272286"/>
            <a:ext cx="23118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err="1">
                <a:solidFill>
                  <a:srgbClr val="44546A"/>
                </a:solidFill>
                <a:latin typeface="Segoe UI"/>
                <a:ea typeface="+mn-lt"/>
                <a:cs typeface="Segoe UI"/>
              </a:rPr>
              <a:t>Безверхий</a:t>
            </a:r>
            <a:r>
              <a:rPr lang="en-US" sz="1400" b="1">
                <a:solidFill>
                  <a:srgbClr val="44546A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en-US" sz="1400" b="1" err="1">
                <a:solidFill>
                  <a:srgbClr val="44546A"/>
                </a:solidFill>
                <a:latin typeface="Segoe UI"/>
                <a:ea typeface="+mn-lt"/>
                <a:cs typeface="Segoe UI"/>
              </a:rPr>
              <a:t>Виталий</a:t>
            </a:r>
            <a:endParaRPr lang="en-US" sz="1400" b="1">
              <a:solidFill>
                <a:srgbClr val="44546A"/>
              </a:solidFill>
              <a:latin typeface="Segoe UI"/>
              <a:ea typeface="+mn-lt"/>
              <a:cs typeface="Segoe UI"/>
            </a:endParaRPr>
          </a:p>
          <a:p>
            <a:pPr algn="ctr"/>
            <a:r>
              <a:rPr lang="en-US" sz="1400">
                <a:solidFill>
                  <a:srgbClr val="44546A"/>
                </a:solidFill>
                <a:latin typeface="Segoe UI"/>
                <a:ea typeface="+mn-lt"/>
                <a:cs typeface="Segoe UI"/>
              </a:rPr>
              <a:t>business analyst</a:t>
            </a:r>
            <a:endParaRPr lang="en-US" sz="1400">
              <a:solidFill>
                <a:srgbClr val="44546A"/>
              </a:solidFill>
              <a:latin typeface="Segoe UI"/>
              <a:cs typeface="Segoe UI"/>
            </a:endParaRPr>
          </a:p>
          <a:p>
            <a:pPr algn="ctr"/>
            <a:r>
              <a:rPr lang="ru-RU" sz="1400" err="1">
                <a:solidFill>
                  <a:srgbClr val="44546A"/>
                </a:solidFill>
                <a:latin typeface="Segoe UI"/>
                <a:cs typeface="Segoe UI"/>
              </a:rPr>
              <a:t>telegram</a:t>
            </a:r>
            <a:r>
              <a:rPr lang="ru-RU" sz="1400">
                <a:solidFill>
                  <a:srgbClr val="44546A"/>
                </a:solidFill>
                <a:latin typeface="Segoe UI"/>
                <a:cs typeface="Segoe UI"/>
              </a:rPr>
              <a:t> </a:t>
            </a:r>
            <a:r>
              <a:rPr lang="ru-RU" sz="1400">
                <a:solidFill>
                  <a:srgbClr val="44546A"/>
                </a:solidFill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@Vit83</a:t>
            </a:r>
            <a:endParaRPr lang="en-US" sz="1400">
              <a:solidFill>
                <a:srgbClr val="44546A"/>
              </a:solidFill>
              <a:latin typeface="Segoe UI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7DEB5-B3D4-41E0-9BCD-BA9627E84BC2}"/>
              </a:ext>
            </a:extLst>
          </p:cNvPr>
          <p:cNvSpPr txBox="1"/>
          <p:nvPr/>
        </p:nvSpPr>
        <p:spPr>
          <a:xfrm>
            <a:off x="4666892" y="3344173"/>
            <a:ext cx="23118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b="1" err="1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Саплев</a:t>
            </a:r>
            <a:r>
              <a:rPr lang="ru-RU" sz="1400" b="1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 Максим </a:t>
            </a:r>
            <a:endParaRPr lang="en-US" sz="1400" b="1">
              <a:solidFill>
                <a:schemeClr val="tx2"/>
              </a:solidFill>
              <a:latin typeface="Segoe UI"/>
              <a:cs typeface="Segoe UI"/>
            </a:endParaRPr>
          </a:p>
          <a:p>
            <a:pPr algn="ctr"/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system </a:t>
            </a:r>
            <a:r>
              <a:rPr lang="en-US" sz="1400" err="1">
                <a:solidFill>
                  <a:schemeClr val="tx2"/>
                </a:solidFill>
                <a:ea typeface="+mn-lt"/>
                <a:cs typeface="+mn-lt"/>
              </a:rPr>
              <a:t>analysta</a:t>
            </a:r>
            <a:endParaRPr lang="en-US" sz="1400">
              <a:solidFill>
                <a:schemeClr val="tx2"/>
              </a:solidFill>
              <a:ea typeface="+mn-lt"/>
              <a:cs typeface="+mn-lt"/>
            </a:endParaRPr>
          </a:p>
          <a:p>
            <a:pPr algn="ctr"/>
            <a:r>
              <a:rPr lang="ru-RU" sz="1400" err="1">
                <a:solidFill>
                  <a:schemeClr val="tx2"/>
                </a:solidFill>
                <a:latin typeface="Segoe UI"/>
                <a:cs typeface="Segoe UI"/>
              </a:rPr>
              <a:t>telegram</a:t>
            </a:r>
            <a:r>
              <a:rPr lang="ru-RU" sz="1400">
                <a:solidFill>
                  <a:schemeClr val="tx2"/>
                </a:solidFill>
                <a:latin typeface="Segoe UI"/>
                <a:cs typeface="Segoe UI"/>
              </a:rPr>
              <a:t> </a:t>
            </a:r>
            <a:r>
              <a:rPr lang="ru-RU" sz="1400">
                <a:solidFill>
                  <a:schemeClr val="tx2"/>
                </a:solidFill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@polosat_m</a:t>
            </a:r>
            <a:endParaRPr lang="en-US" sz="1400">
              <a:solidFill>
                <a:schemeClr val="tx2"/>
              </a:solidFill>
              <a:latin typeface="Segoe UI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75118-8870-4FAB-93A6-27AF4D96CC51}"/>
              </a:ext>
            </a:extLst>
          </p:cNvPr>
          <p:cNvSpPr txBox="1"/>
          <p:nvPr/>
        </p:nvSpPr>
        <p:spPr>
          <a:xfrm>
            <a:off x="8433759" y="3344172"/>
            <a:ext cx="23118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b="1">
                <a:solidFill>
                  <a:srgbClr val="44546A"/>
                </a:solidFill>
                <a:latin typeface="Segoe UI"/>
                <a:ea typeface="+mn-lt"/>
                <a:cs typeface="Calibri"/>
              </a:rPr>
              <a:t>Кириченко Савва</a:t>
            </a:r>
            <a:endParaRPr lang="en-US" sz="1400" b="1">
              <a:solidFill>
                <a:srgbClr val="44546A"/>
              </a:solidFill>
              <a:latin typeface="Segoe UI"/>
              <a:cs typeface="Segoe UI"/>
            </a:endParaRPr>
          </a:p>
          <a:p>
            <a:pPr algn="ctr"/>
            <a:r>
              <a:rPr lang="ru-RU" sz="1400" err="1">
                <a:solidFill>
                  <a:srgbClr val="44546A"/>
                </a:solidFill>
                <a:latin typeface="Segoe UI"/>
                <a:ea typeface="+mn-lt"/>
                <a:cs typeface="+mn-lt"/>
              </a:rPr>
              <a:t>frontend</a:t>
            </a:r>
            <a:r>
              <a:rPr lang="ru-RU" sz="1400">
                <a:solidFill>
                  <a:srgbClr val="44546A"/>
                </a:solidFill>
                <a:latin typeface="Segoe UI"/>
                <a:ea typeface="+mn-lt"/>
                <a:cs typeface="+mn-lt"/>
              </a:rPr>
              <a:t>-разработчик</a:t>
            </a:r>
            <a:endParaRPr lang="en-US" sz="1400">
              <a:solidFill>
                <a:srgbClr val="44546A"/>
              </a:solidFill>
              <a:latin typeface="Segoe UI"/>
              <a:cs typeface="Segoe UI"/>
            </a:endParaRPr>
          </a:p>
          <a:p>
            <a:pPr algn="ctr"/>
            <a:r>
              <a:rPr lang="ru-RU" sz="1400" err="1">
                <a:solidFill>
                  <a:srgbClr val="44546A"/>
                </a:solidFill>
                <a:latin typeface="Segoe UI"/>
                <a:cs typeface="Calibri"/>
              </a:rPr>
              <a:t>telegram</a:t>
            </a:r>
            <a:r>
              <a:rPr lang="ru-RU" sz="1400">
                <a:solidFill>
                  <a:srgbClr val="44546A"/>
                </a:solidFill>
                <a:latin typeface="Segoe UI"/>
                <a:cs typeface="Calibri"/>
              </a:rPr>
              <a:t> </a:t>
            </a:r>
            <a:r>
              <a:rPr lang="ru-RU" sz="1400">
                <a:solidFill>
                  <a:srgbClr val="44546A"/>
                </a:solidFill>
                <a:latin typeface="Segoe U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@Savva_RnD</a:t>
            </a:r>
            <a:endParaRPr lang="en-US" sz="1400">
              <a:solidFill>
                <a:srgbClr val="44546A"/>
              </a:solidFill>
              <a:latin typeface="Segoe UI"/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DA0B7-A37E-4CAC-A922-E29F3404A77B}"/>
              </a:ext>
            </a:extLst>
          </p:cNvPr>
          <p:cNvSpPr txBox="1"/>
          <p:nvPr/>
        </p:nvSpPr>
        <p:spPr>
          <a:xfrm>
            <a:off x="2740323" y="5932096"/>
            <a:ext cx="25275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b="1" err="1">
                <a:solidFill>
                  <a:srgbClr val="44546A"/>
                </a:solidFill>
                <a:latin typeface="Segoe UI"/>
                <a:ea typeface="+mn-lt"/>
                <a:cs typeface="Calibri"/>
              </a:rPr>
              <a:t>Баркенхоева</a:t>
            </a:r>
            <a:r>
              <a:rPr lang="ru-RU" sz="1400" b="1">
                <a:solidFill>
                  <a:srgbClr val="44546A"/>
                </a:solidFill>
                <a:latin typeface="Segoe UI"/>
                <a:ea typeface="+mn-lt"/>
                <a:cs typeface="Calibri"/>
              </a:rPr>
              <a:t> </a:t>
            </a:r>
            <a:r>
              <a:rPr lang="ru-RU" sz="1400" b="1" err="1">
                <a:solidFill>
                  <a:srgbClr val="44546A"/>
                </a:solidFill>
                <a:latin typeface="Segoe UI"/>
                <a:ea typeface="+mn-lt"/>
                <a:cs typeface="Calibri"/>
              </a:rPr>
              <a:t>Асмалика</a:t>
            </a:r>
            <a:endParaRPr lang="en-US" sz="1400" b="1">
              <a:solidFill>
                <a:srgbClr val="44546A"/>
              </a:solidFill>
              <a:latin typeface="Segoe UI"/>
              <a:cs typeface="Segoe UI"/>
            </a:endParaRPr>
          </a:p>
          <a:p>
            <a:pPr algn="ctr"/>
            <a:r>
              <a:rPr lang="ru-RU" sz="1400" err="1">
                <a:solidFill>
                  <a:srgbClr val="44546A"/>
                </a:solidFill>
                <a:latin typeface="Segoe UI"/>
                <a:ea typeface="+mn-lt"/>
                <a:cs typeface="+mn-lt"/>
              </a:rPr>
              <a:t>backend</a:t>
            </a:r>
            <a:r>
              <a:rPr lang="ru-RU" sz="1400">
                <a:solidFill>
                  <a:srgbClr val="44546A"/>
                </a:solidFill>
                <a:latin typeface="Segoe UI"/>
                <a:ea typeface="+mn-lt"/>
                <a:cs typeface="+mn-lt"/>
              </a:rPr>
              <a:t>-разработчик</a:t>
            </a:r>
            <a:endParaRPr lang="en-US" sz="1400">
              <a:solidFill>
                <a:srgbClr val="44546A"/>
              </a:solidFill>
              <a:latin typeface="Segoe UI"/>
              <a:cs typeface="Segoe UI"/>
            </a:endParaRPr>
          </a:p>
          <a:p>
            <a:pPr algn="ctr"/>
            <a:r>
              <a:rPr lang="ru-RU" sz="1400" err="1">
                <a:solidFill>
                  <a:srgbClr val="44546A"/>
                </a:solidFill>
                <a:latin typeface="Segoe UI"/>
                <a:cs typeface="Calibri"/>
              </a:rPr>
              <a:t>telegram</a:t>
            </a:r>
            <a:r>
              <a:rPr lang="ru-RU" sz="1400">
                <a:solidFill>
                  <a:srgbClr val="44546A"/>
                </a:solidFill>
                <a:latin typeface="Segoe UI"/>
                <a:cs typeface="Calibri"/>
              </a:rPr>
              <a:t> </a:t>
            </a:r>
            <a:r>
              <a:rPr lang="ru-RU" sz="1400">
                <a:solidFill>
                  <a:srgbClr val="44546A"/>
                </a:solidFill>
                <a:latin typeface="Segoe U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@ninjatyan</a:t>
            </a:r>
            <a:endParaRPr lang="en-US" sz="1400">
              <a:solidFill>
                <a:srgbClr val="44546A"/>
              </a:solidFill>
              <a:latin typeface="Segoe U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E232A-971A-482A-BD85-9D9B051D800C}"/>
              </a:ext>
            </a:extLst>
          </p:cNvPr>
          <p:cNvSpPr txBox="1"/>
          <p:nvPr/>
        </p:nvSpPr>
        <p:spPr>
          <a:xfrm>
            <a:off x="6420925" y="5888963"/>
            <a:ext cx="24987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b="1">
                <a:solidFill>
                  <a:srgbClr val="44546A"/>
                </a:solidFill>
                <a:latin typeface="Segoe UI"/>
                <a:ea typeface="+mn-lt"/>
                <a:cs typeface="Calibri"/>
              </a:rPr>
              <a:t>Грекова Виктория</a:t>
            </a:r>
            <a:endParaRPr lang="en-US" sz="1400">
              <a:solidFill>
                <a:srgbClr val="44546A"/>
              </a:solidFill>
              <a:latin typeface="Segoe UI"/>
              <a:cs typeface="Segoe UI"/>
            </a:endParaRPr>
          </a:p>
          <a:p>
            <a:pPr algn="ctr"/>
            <a:r>
              <a:rPr lang="ru-RU" sz="1400">
                <a:solidFill>
                  <a:srgbClr val="44546A"/>
                </a:solidFill>
                <a:latin typeface="Segoe UI"/>
                <a:ea typeface="+mn-lt"/>
                <a:cs typeface="+mn-lt"/>
              </a:rPr>
              <a:t>UI/UX </a:t>
            </a:r>
            <a:r>
              <a:rPr lang="ru-RU" sz="1400" err="1">
                <a:solidFill>
                  <a:srgbClr val="44546A"/>
                </a:solidFill>
                <a:latin typeface="Segoe UI"/>
                <a:ea typeface="+mn-lt"/>
                <a:cs typeface="+mn-lt"/>
              </a:rPr>
              <a:t>designer</a:t>
            </a:r>
            <a:endParaRPr lang="en-US" sz="1400">
              <a:solidFill>
                <a:srgbClr val="44546A"/>
              </a:solidFill>
              <a:latin typeface="Segoe UI"/>
              <a:cs typeface="Segoe UI"/>
            </a:endParaRPr>
          </a:p>
          <a:p>
            <a:pPr algn="ctr"/>
            <a:r>
              <a:rPr lang="ru-RU" sz="1400" err="1">
                <a:solidFill>
                  <a:srgbClr val="44546A"/>
                </a:solidFill>
                <a:latin typeface="Segoe UI"/>
                <a:cs typeface="Calibri"/>
              </a:rPr>
              <a:t>telegram</a:t>
            </a:r>
            <a:r>
              <a:rPr lang="ru-RU" sz="1400">
                <a:solidFill>
                  <a:srgbClr val="44546A"/>
                </a:solidFill>
                <a:latin typeface="Segoe UI"/>
                <a:cs typeface="Calibri"/>
              </a:rPr>
              <a:t> </a:t>
            </a:r>
            <a:r>
              <a:rPr lang="ru-RU" sz="1400">
                <a:solidFill>
                  <a:srgbClr val="44546A"/>
                </a:solidFill>
                <a:latin typeface="Segoe U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@shadow_spectra</a:t>
            </a:r>
            <a:endParaRPr lang="ru-RU" sz="1400">
              <a:solidFill>
                <a:srgbClr val="44546A"/>
              </a:solidFill>
              <a:latin typeface="Segoe UI"/>
              <a:ea typeface="+mn-lt"/>
              <a:cs typeface="+mn-lt"/>
            </a:endParaRPr>
          </a:p>
          <a:p>
            <a:pPr algn="ctr"/>
            <a:endParaRPr lang="ru-RU" sz="1400">
              <a:solidFill>
                <a:srgbClr val="44546A"/>
              </a:solidFill>
              <a:latin typeface="Segoe UI"/>
              <a:cs typeface="Calibri"/>
            </a:endParaRPr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A571900C-7ACC-4682-8E44-DBED0282D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5877" y="1539547"/>
            <a:ext cx="1522024" cy="1579175"/>
          </a:xfrm>
          <a:prstGeom prst="rect">
            <a:avLst/>
          </a:prstGeom>
        </p:spPr>
      </p:pic>
      <p:pic>
        <p:nvPicPr>
          <p:cNvPr id="14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52ECA7-467E-4321-93CD-3376068244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4329" y="4218408"/>
            <a:ext cx="1550778" cy="1598583"/>
          </a:xfrm>
          <a:prstGeom prst="rect">
            <a:avLst/>
          </a:prstGeom>
        </p:spPr>
      </p:pic>
      <p:pic>
        <p:nvPicPr>
          <p:cNvPr id="15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8210E3-63A0-4D8B-A089-0C643F49E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763" y="1472422"/>
            <a:ext cx="1536401" cy="1612780"/>
          </a:xfrm>
          <a:prstGeom prst="rect">
            <a:avLst/>
          </a:prstGeom>
        </p:spPr>
      </p:pic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A360C881-1394-4051-A526-958954EB23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0556" y="4180038"/>
            <a:ext cx="1550779" cy="1617815"/>
          </a:xfrm>
          <a:prstGeom prst="rect">
            <a:avLst/>
          </a:prstGeom>
        </p:spPr>
      </p:pic>
      <p:pic>
        <p:nvPicPr>
          <p:cNvPr id="17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3B282F-3FDC-47C5-9265-A6E9FBCBC2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5877" y="1491472"/>
            <a:ext cx="1608288" cy="1632189"/>
          </a:xfrm>
          <a:prstGeom prst="rect">
            <a:avLst/>
          </a:prstGeom>
        </p:spPr>
      </p:pic>
      <p:pic>
        <p:nvPicPr>
          <p:cNvPr id="18" name="Picture 18" descr="Qr code&#10;&#10;Description automatically generated">
            <a:extLst>
              <a:ext uri="{FF2B5EF4-FFF2-40B4-BE49-F238E27FC236}">
                <a16:creationId xmlns:a16="http://schemas.microsoft.com/office/drawing/2014/main" id="{0CEAC50A-129F-4542-AE61-8CDC62554E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112" y="4938264"/>
            <a:ext cx="1409700" cy="1409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4D4EAE-121A-4039-B4F7-29FCA48F04BC}"/>
              </a:ext>
            </a:extLst>
          </p:cNvPr>
          <p:cNvSpPr txBox="1"/>
          <p:nvPr/>
        </p:nvSpPr>
        <p:spPr>
          <a:xfrm>
            <a:off x="425569" y="6363419"/>
            <a:ext cx="17224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44546A"/>
                </a:solidFill>
                <a:cs typeface="Calibri"/>
              </a:rPr>
              <a:t>Ссылка на gitHub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176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A4DD53B-35B8-4674-8378-232C223B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6" y="-2336"/>
            <a:ext cx="12246633" cy="6891427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67334"/>
              </p:ext>
            </p:extLst>
          </p:nvPr>
        </p:nvGraphicFramePr>
        <p:xfrm>
          <a:off x="-5042" y="2544890"/>
          <a:ext cx="2973366" cy="426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073900597"/>
              </p:ext>
            </p:extLst>
          </p:nvPr>
        </p:nvGraphicFramePr>
        <p:xfrm>
          <a:off x="2961636" y="2665234"/>
          <a:ext cx="2661849" cy="4409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609" y="939792"/>
            <a:ext cx="972864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>
                <a:solidFill>
                  <a:srgbClr val="44546A"/>
                </a:solidFill>
                <a:latin typeface="Segoe UI"/>
                <a:cs typeface="Segoe UI"/>
              </a:rPr>
              <a:t>1 полугодие 2020  </a:t>
            </a:r>
            <a:r>
              <a:rPr lang="ru-RU" sz="4000" b="1">
                <a:solidFill>
                  <a:srgbClr val="44546A"/>
                </a:solidFill>
                <a:latin typeface="Segoe UI"/>
                <a:cs typeface="Segoe UI"/>
              </a:rPr>
              <a:t>178 </a:t>
            </a:r>
            <a:r>
              <a:rPr lang="ru-RU" sz="2000">
                <a:solidFill>
                  <a:srgbClr val="44546A"/>
                </a:solidFill>
                <a:latin typeface="Segoe UI"/>
                <a:cs typeface="Segoe UI"/>
              </a:rPr>
              <a:t>тыс.</a:t>
            </a:r>
            <a:r>
              <a:rPr lang="ru-RU" sz="4000">
                <a:solidFill>
                  <a:srgbClr val="44546A"/>
                </a:solidFill>
                <a:latin typeface="Segoe UI"/>
                <a:cs typeface="Segoe UI"/>
              </a:rPr>
              <a:t> </a:t>
            </a:r>
            <a:r>
              <a:rPr lang="ru-RU" sz="2000">
                <a:solidFill>
                  <a:srgbClr val="44546A"/>
                </a:solidFill>
                <a:latin typeface="Segoe UI"/>
                <a:cs typeface="Segoe UI"/>
              </a:rPr>
              <a:t>договоров, </a:t>
            </a:r>
            <a:r>
              <a:rPr lang="ru-RU" sz="4000" b="1">
                <a:solidFill>
                  <a:srgbClr val="44546A"/>
                </a:solidFill>
                <a:latin typeface="Segoe UI"/>
                <a:cs typeface="Segoe UI"/>
              </a:rPr>
              <a:t>459</a:t>
            </a:r>
            <a:r>
              <a:rPr lang="ru-RU" sz="2000">
                <a:solidFill>
                  <a:srgbClr val="44546A"/>
                </a:solidFill>
                <a:latin typeface="Segoe UI"/>
                <a:cs typeface="Segoe UI"/>
              </a:rPr>
              <a:t> млрд. руб. Если будет по 4-5 участников экономия составит</a:t>
            </a:r>
            <a:r>
              <a:rPr lang="ru-RU" sz="2000" b="1">
                <a:solidFill>
                  <a:srgbClr val="44546A"/>
                </a:solidFill>
                <a:latin typeface="Segoe UI"/>
                <a:cs typeface="Segoe UI"/>
              </a:rPr>
              <a:t> 4</a:t>
            </a:r>
            <a:r>
              <a:rPr lang="en-US" sz="2000" b="1">
                <a:solidFill>
                  <a:srgbClr val="44546A"/>
                </a:solidFill>
                <a:latin typeface="Segoe UI"/>
                <a:cs typeface="Segoe UI"/>
              </a:rPr>
              <a:t>%</a:t>
            </a:r>
            <a:r>
              <a:rPr lang="en-US" sz="2000">
                <a:solidFill>
                  <a:srgbClr val="44546A"/>
                </a:solidFill>
                <a:latin typeface="Segoe UI"/>
                <a:cs typeface="Segoe UI"/>
              </a:rPr>
              <a:t> </a:t>
            </a:r>
            <a:r>
              <a:rPr lang="ru-RU" sz="2000">
                <a:solidFill>
                  <a:srgbClr val="44546A"/>
                </a:solidFill>
                <a:latin typeface="Segoe UI"/>
                <a:cs typeface="Segoe UI"/>
              </a:rPr>
              <a:t>что составит примерно </a:t>
            </a:r>
            <a:r>
              <a:rPr lang="ru-RU" sz="4000" b="1">
                <a:solidFill>
                  <a:srgbClr val="44546A"/>
                </a:solidFill>
                <a:latin typeface="Segoe UI"/>
                <a:cs typeface="Segoe UI"/>
              </a:rPr>
              <a:t>22</a:t>
            </a:r>
            <a:r>
              <a:rPr lang="ru-RU" sz="2000">
                <a:solidFill>
                  <a:srgbClr val="44546A"/>
                </a:solidFill>
                <a:latin typeface="Segoe UI"/>
                <a:cs typeface="Segoe UI"/>
              </a:rPr>
              <a:t> млрд.. Рублей.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82EB0-727D-4856-A5E4-F7FD996A5AA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13EE5D8-EA76-413D-B2CE-B754BDEE9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279" y="2609296"/>
            <a:ext cx="4446997" cy="4142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F98584-FC07-40E6-90BE-ACD744EEA7C4}"/>
              </a:ext>
            </a:extLst>
          </p:cNvPr>
          <p:cNvSpPr txBox="1"/>
          <p:nvPr/>
        </p:nvSpPr>
        <p:spPr>
          <a:xfrm>
            <a:off x="10633219" y="6101234"/>
            <a:ext cx="1398835" cy="648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200" b="1">
                <a:solidFill>
                  <a:srgbClr val="44546A"/>
                </a:solidFill>
                <a:latin typeface="Segoe UI Light"/>
                <a:cs typeface="Segoe UI Light"/>
              </a:rPr>
              <a:t>Данные полученны с ресурса Росстат</a:t>
            </a:r>
          </a:p>
        </p:txBody>
      </p:sp>
    </p:spTree>
    <p:extLst>
      <p:ext uri="{BB962C8B-B14F-4D97-AF65-F5344CB8AC3E}">
        <p14:creationId xmlns:p14="http://schemas.microsoft.com/office/powerpoint/2010/main" val="322747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A8526234-E5B3-4BFF-8CB0-64238163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-2336"/>
            <a:ext cx="12289766" cy="6920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7E181-F146-4FAC-A24F-3A17CABF5815}"/>
              </a:ext>
            </a:extLst>
          </p:cNvPr>
          <p:cNvSpPr txBox="1"/>
          <p:nvPr/>
        </p:nvSpPr>
        <p:spPr>
          <a:xfrm>
            <a:off x="8522145" y="509938"/>
            <a:ext cx="34526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>
                <a:solidFill>
                  <a:schemeClr val="tx2"/>
                </a:solidFill>
                <a:latin typeface="Segoe UI"/>
                <a:cs typeface="Calibri"/>
              </a:rPr>
              <a:t>Схема бизнеcс процессов в нотации BPMN 2.0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A016A89-2C8B-43EB-9255-115A0C7D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" y="-144817"/>
            <a:ext cx="7545239" cy="71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9FD6D07-EA47-4B79-9A06-BBDFF865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03501" cy="686267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641" y="-75761"/>
            <a:ext cx="4070889" cy="1325563"/>
          </a:xfrm>
        </p:spPr>
        <p:txBody>
          <a:bodyPr>
            <a:normAutofit/>
          </a:bodyPr>
          <a:lstStyle/>
          <a:p>
            <a:r>
              <a:rPr lang="ru-RU" sz="2800" b="1">
                <a:solidFill>
                  <a:srgbClr val="44546A"/>
                </a:solidFill>
                <a:latin typeface="Segoe UI"/>
                <a:cs typeface="Segoe UI"/>
              </a:rPr>
              <a:t>Системный анализ</a:t>
            </a:r>
            <a:endParaRPr lang="en-US" sz="2800">
              <a:solidFill>
                <a:srgbClr val="44546A"/>
              </a:solidFill>
              <a:latin typeface="Segoe UI"/>
              <a:cs typeface="Segoe UI"/>
            </a:endParaRP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79C64E8-E221-4931-A40D-6FD80BB8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184" y="997534"/>
            <a:ext cx="5303950" cy="4078169"/>
          </a:xfr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300EC91A-6E8E-462E-854F-4C85A2DA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486" y="997699"/>
            <a:ext cx="5089398" cy="4076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874E86-165E-446A-8831-8F02E5B9FFD6}"/>
              </a:ext>
            </a:extLst>
          </p:cNvPr>
          <p:cNvSpPr txBox="1"/>
          <p:nvPr/>
        </p:nvSpPr>
        <p:spPr>
          <a:xfrm>
            <a:off x="545402" y="5179201"/>
            <a:ext cx="191949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>
                <a:solidFill>
                  <a:schemeClr val="tx2"/>
                </a:solidFill>
                <a:cs typeface="Calibri"/>
              </a:rPr>
              <a:t>1.Почта</a:t>
            </a:r>
          </a:p>
          <a:p>
            <a:r>
              <a:rPr lang="ru-RU" b="1">
                <a:solidFill>
                  <a:schemeClr val="tx2"/>
                </a:solidFill>
                <a:cs typeface="Calibri"/>
              </a:rPr>
              <a:t>2.</a:t>
            </a:r>
            <a:r>
              <a:rPr lang="ru-RU" b="1">
                <a:solidFill>
                  <a:schemeClr val="tx2"/>
                </a:solidFill>
                <a:ea typeface="+mn-lt"/>
                <a:cs typeface="+mn-lt"/>
              </a:rPr>
              <a:t>Telegram</a:t>
            </a:r>
          </a:p>
          <a:p>
            <a:r>
              <a:rPr lang="ru-RU" b="1">
                <a:solidFill>
                  <a:schemeClr val="tx2"/>
                </a:solidFill>
                <a:cs typeface="Calibri"/>
              </a:rPr>
              <a:t>3.SMS</a:t>
            </a:r>
          </a:p>
          <a:p>
            <a:r>
              <a:rPr lang="ru-RU" b="1">
                <a:solidFill>
                  <a:schemeClr val="tx2"/>
                </a:solidFill>
                <a:ea typeface="+mn-lt"/>
                <a:cs typeface="+mn-lt"/>
              </a:rPr>
              <a:t>4.Push-уведомления</a:t>
            </a:r>
            <a:endParaRPr lang="ru-RU"/>
          </a:p>
          <a:p>
            <a:endParaRPr lang="ru-RU" b="1">
              <a:solidFill>
                <a:schemeClr val="tx2"/>
              </a:solidFill>
              <a:ea typeface="+mn-lt"/>
              <a:cs typeface="+mn-lt"/>
            </a:endParaRPr>
          </a:p>
          <a:p>
            <a:endParaRPr lang="ru-RU" b="1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8931C-EA90-4676-A089-F825AFE309AF}"/>
              </a:ext>
            </a:extLst>
          </p:cNvPr>
          <p:cNvSpPr txBox="1"/>
          <p:nvPr/>
        </p:nvSpPr>
        <p:spPr>
          <a:xfrm>
            <a:off x="6558481" y="5182703"/>
            <a:ext cx="471241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2"/>
                </a:solidFill>
                <a:cs typeface="Calibri"/>
              </a:rPr>
              <a:t>Для пользователей будет доступно </a:t>
            </a:r>
            <a:r>
              <a:rPr lang="ru-RU" sz="2800" b="1">
                <a:solidFill>
                  <a:schemeClr val="tx2"/>
                </a:solidFill>
                <a:cs typeface="Calibri"/>
              </a:rPr>
              <a:t>64</a:t>
            </a:r>
            <a:r>
              <a:rPr lang="ru-RU" sz="2800">
                <a:solidFill>
                  <a:schemeClr val="tx2"/>
                </a:solidFill>
                <a:cs typeface="Calibri"/>
              </a:rPr>
              <a:t> </a:t>
            </a:r>
            <a:r>
              <a:rPr lang="ru-RU">
                <a:solidFill>
                  <a:schemeClr val="tx2"/>
                </a:solidFill>
                <a:cs typeface="Calibri"/>
              </a:rPr>
              <a:t>набора каналов коммуникации.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E08E9-ABCD-42EF-8E9C-75D41DF5A1DC}"/>
              </a:ext>
            </a:extLst>
          </p:cNvPr>
          <p:cNvSpPr txBox="1"/>
          <p:nvPr/>
        </p:nvSpPr>
        <p:spPr>
          <a:xfrm>
            <a:off x="2017986" y="488205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>
              <a:solidFill>
                <a:schemeClr val="tx2"/>
              </a:solidFill>
              <a:cs typeface="Calibri"/>
            </a:endParaRPr>
          </a:p>
          <a:p>
            <a:r>
              <a:rPr lang="ru-RU" b="1">
                <a:solidFill>
                  <a:srgbClr val="44546A"/>
                </a:solidFill>
                <a:cs typeface="Segoe UI"/>
              </a:rPr>
              <a:t>5.Внутрение уведомления сайта</a:t>
            </a:r>
            <a:r>
              <a:rPr lang="ru-RU">
                <a:cs typeface="Segoe UI"/>
              </a:rPr>
              <a:t>​</a:t>
            </a:r>
          </a:p>
          <a:p>
            <a:r>
              <a:rPr lang="ru-RU" b="1">
                <a:solidFill>
                  <a:srgbClr val="44546A"/>
                </a:solidFill>
                <a:cs typeface="Segoe UI"/>
              </a:rPr>
              <a:t>6.WhatsAPP</a:t>
            </a:r>
            <a:r>
              <a:rPr lang="ru-RU">
                <a:cs typeface="Segoe UI"/>
              </a:rPr>
              <a:t>​</a:t>
            </a:r>
          </a:p>
        </p:txBody>
      </p:sp>
      <p:pic>
        <p:nvPicPr>
          <p:cNvPr id="3" name="Graphic 5" descr="Close with solid fill">
            <a:extLst>
              <a:ext uri="{FF2B5EF4-FFF2-40B4-BE49-F238E27FC236}">
                <a16:creationId xmlns:a16="http://schemas.microsoft.com/office/drawing/2014/main" id="{12B68C34-D6B1-4F75-8579-A55F0FB83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6490" y="948559"/>
            <a:ext cx="1150882" cy="11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696572C-B86E-40E4-B1D5-55D2CA63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5751" y="-2336"/>
            <a:ext cx="12217879" cy="6877050"/>
          </a:xfrm>
          <a:prstGeom prst="rect">
            <a:avLst/>
          </a:prstGeom>
        </p:spPr>
      </p:pic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7B96E6-E46E-405F-914E-A5065EAD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204" y="-1236154"/>
            <a:ext cx="6600794" cy="746852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752" y="361903"/>
            <a:ext cx="2278119" cy="1351839"/>
          </a:xfrm>
        </p:spPr>
        <p:txBody>
          <a:bodyPr>
            <a:normAutofit/>
          </a:bodyPr>
          <a:lstStyle/>
          <a:p>
            <a:r>
              <a:rPr lang="ru-RU" sz="4000" b="1">
                <a:solidFill>
                  <a:schemeClr val="tx2"/>
                </a:solidFill>
                <a:latin typeface="Calibri"/>
                <a:ea typeface="Tahoma"/>
                <a:cs typeface="Calibri"/>
              </a:rPr>
              <a:t>UI Дизайн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E5CAE6-11E2-44BD-B1AA-3999C747B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25133" y="3987"/>
            <a:ext cx="4749142" cy="68708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5EFF1-F34B-48AF-A077-75C6057C44A6}"/>
              </a:ext>
            </a:extLst>
          </p:cNvPr>
          <p:cNvSpPr txBox="1"/>
          <p:nvPr/>
        </p:nvSpPr>
        <p:spPr>
          <a:xfrm>
            <a:off x="1469416" y="3698402"/>
            <a:ext cx="16658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chemeClr val="tx2"/>
                </a:solidFill>
                <a:cs typeface="Calibri"/>
              </a:rPr>
              <a:t>Сканирование</a:t>
            </a:r>
            <a:r>
              <a:rPr lang="en-US" sz="1400">
                <a:solidFill>
                  <a:schemeClr val="tx2"/>
                </a:solidFill>
                <a:cs typeface="Calibri"/>
              </a:rPr>
              <a:t> </a:t>
            </a:r>
            <a:r>
              <a:rPr lang="en-US" sz="1400" err="1">
                <a:solidFill>
                  <a:schemeClr val="tx2"/>
                </a:solidFill>
                <a:cs typeface="Calibri"/>
              </a:rPr>
              <a:t>для</a:t>
            </a:r>
            <a:r>
              <a:rPr lang="en-US" sz="1400">
                <a:solidFill>
                  <a:schemeClr val="tx2"/>
                </a:solidFill>
                <a:cs typeface="Calibri"/>
              </a:rPr>
              <a:t> </a:t>
            </a:r>
            <a:r>
              <a:rPr lang="en-US" sz="1400" err="1">
                <a:solidFill>
                  <a:schemeClr val="tx2"/>
                </a:solidFill>
                <a:cs typeface="Calibri"/>
              </a:rPr>
              <a:t>просмотра</a:t>
            </a:r>
            <a:r>
              <a:rPr lang="en-US" sz="1400">
                <a:solidFill>
                  <a:schemeClr val="tx2"/>
                </a:solidFill>
                <a:cs typeface="Calibri"/>
              </a:rPr>
              <a:t> в </a:t>
            </a:r>
            <a:r>
              <a:rPr lang="en-US" sz="1400" b="1">
                <a:solidFill>
                  <a:schemeClr val="tx2"/>
                </a:solidFill>
                <a:cs typeface="Calibri"/>
              </a:rPr>
              <a:t>Figma</a:t>
            </a:r>
          </a:p>
        </p:txBody>
      </p:sp>
      <p:pic>
        <p:nvPicPr>
          <p:cNvPr id="9" name="Graphic 9" descr="Line arrow: Straight with solid fill">
            <a:extLst>
              <a:ext uri="{FF2B5EF4-FFF2-40B4-BE49-F238E27FC236}">
                <a16:creationId xmlns:a16="http://schemas.microsoft.com/office/drawing/2014/main" id="{3C3C7B7F-7776-409E-B8D4-4EB17B48B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109158" y="4285594"/>
            <a:ext cx="388883" cy="388883"/>
          </a:xfrm>
          <a:prstGeom prst="rect">
            <a:avLst/>
          </a:prstGeom>
        </p:spPr>
      </p:pic>
      <p:pic>
        <p:nvPicPr>
          <p:cNvPr id="3" name="Picture 6" descr="Qr code&#10;&#10;Description automatically generated">
            <a:extLst>
              <a:ext uri="{FF2B5EF4-FFF2-40B4-BE49-F238E27FC236}">
                <a16:creationId xmlns:a16="http://schemas.microsoft.com/office/drawing/2014/main" id="{8DBADD4B-2827-4916-944C-0ECBF05D67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319" y="4701036"/>
            <a:ext cx="1726003" cy="17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ABE83F-3B86-4C1E-BF3A-5A00F8AE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93298" y="-2336"/>
            <a:ext cx="12692332" cy="71789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>
              <a:cs typeface="Calibri Light"/>
            </a:endParaRPr>
          </a:p>
          <a:p>
            <a:endParaRPr lang="ru-RU"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0742" y="1510376"/>
            <a:ext cx="3427738" cy="4159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44546A"/>
                </a:solidFill>
                <a:latin typeface="Segoe UI"/>
                <a:ea typeface="+mn-lt"/>
                <a:cs typeface="Segoe UI"/>
              </a:rPr>
              <a:t>В рекомендованных ключевых словах предлагаем использовать анализ описания заявок в которых участвовал пользователь. Разработан инструмент анализа слов часто встречающихся в описании торгов (с использованием методов NLP). Наиболее часто встречающиеся слова будут отображены в рекомендациях.</a:t>
            </a:r>
            <a:endParaRPr lang="ru-RU">
              <a:solidFill>
                <a:srgbClr val="44546A"/>
              </a:solidFill>
              <a:latin typeface="Segoe UI"/>
              <a:cs typeface="Segoe U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E94FFC9-E1C9-4738-B905-B4980B81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54" y="1515623"/>
            <a:ext cx="6627189" cy="3989457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DF683D-FEA3-4C3B-AFB8-B19A197C8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86" y="5832736"/>
            <a:ext cx="6741509" cy="683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3D700-EF5E-460D-9FC1-F805C001F3C9}"/>
              </a:ext>
            </a:extLst>
          </p:cNvPr>
          <p:cNvSpPr txBox="1"/>
          <p:nvPr/>
        </p:nvSpPr>
        <p:spPr>
          <a:xfrm>
            <a:off x="1359223" y="525334"/>
            <a:ext cx="99004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>
                <a:solidFill>
                  <a:schemeClr val="tx2"/>
                </a:solidFill>
                <a:latin typeface="Segoe UI"/>
                <a:ea typeface="Tahoma"/>
                <a:cs typeface="Segoe UI"/>
              </a:rPr>
              <a:t>Частотный анализ слов на основе NLP</a:t>
            </a:r>
          </a:p>
        </p:txBody>
      </p:sp>
    </p:spTree>
    <p:extLst>
      <p:ext uri="{BB962C8B-B14F-4D97-AF65-F5344CB8AC3E}">
        <p14:creationId xmlns:p14="http://schemas.microsoft.com/office/powerpoint/2010/main" val="19006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82DBA319-FE34-4450-B1CF-A2B9048E8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3" r="-32"/>
          <a:stretch/>
        </p:blipFill>
        <p:spPr>
          <a:xfrm>
            <a:off x="3472" y="-2336"/>
            <a:ext cx="12182555" cy="68626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777" y="542115"/>
            <a:ext cx="633278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>
                <a:solidFill>
                  <a:srgbClr val="44546A"/>
                </a:solidFill>
                <a:latin typeface="Segoe UI"/>
                <a:cs typeface="Segoe UI"/>
              </a:rPr>
              <a:t>AB </a:t>
            </a:r>
            <a:r>
              <a:rPr lang="en-US" sz="4000" b="1">
                <a:solidFill>
                  <a:srgbClr val="44546A"/>
                </a:solidFill>
                <a:latin typeface="Segoe UI"/>
                <a:ea typeface="+mj-lt"/>
                <a:cs typeface="+mj-lt"/>
              </a:rPr>
              <a:t>push-</a:t>
            </a:r>
            <a:r>
              <a:rPr lang="ru-RU" sz="4000" b="1">
                <a:solidFill>
                  <a:srgbClr val="44546A"/>
                </a:solidFill>
                <a:latin typeface="Segoe UI"/>
                <a:ea typeface="+mj-lt"/>
                <a:cs typeface="+mj-lt"/>
              </a:rPr>
              <a:t>уведомлений</a:t>
            </a:r>
            <a:endParaRPr lang="ru-RU" sz="4000" b="1">
              <a:solidFill>
                <a:srgbClr val="44546A"/>
              </a:solidFill>
              <a:latin typeface="Segoe UI"/>
              <a:cs typeface="Segoe U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5BD34D7-A186-4AAA-886E-758DF2849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599" y="1813425"/>
            <a:ext cx="6294268" cy="41213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37AD7-0E3A-4128-AB5E-197E380D56E5}"/>
              </a:ext>
            </a:extLst>
          </p:cNvPr>
          <p:cNvSpPr txBox="1"/>
          <p:nvPr/>
        </p:nvSpPr>
        <p:spPr>
          <a:xfrm>
            <a:off x="6984638" y="308095"/>
            <a:ext cx="5200312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44546A"/>
                </a:solidFill>
                <a:latin typeface="Calibri"/>
                <a:cs typeface="Calibri"/>
              </a:rPr>
              <a:t>1.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Провести А/B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анализ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по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информативности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сообщений</a:t>
            </a:r>
          </a:p>
          <a:p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Например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проверить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CTR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двух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видов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сообщений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: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краткого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варианта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и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более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развернутого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:</a:t>
            </a:r>
          </a:p>
          <a:p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- «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На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площадке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появилась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предложение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на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закупку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интересующего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вас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товара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»</a:t>
            </a:r>
          </a:p>
          <a:p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- «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На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площадке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появилось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предложение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на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закупку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от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ООО «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Вектор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»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интересующего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вас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товара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«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печатная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бумага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»»</a:t>
            </a:r>
          </a:p>
          <a:p>
            <a:endParaRPr lang="en-US" sz="1600">
              <a:solidFill>
                <a:srgbClr val="44546A"/>
              </a:solidFill>
              <a:latin typeface="Calibri"/>
              <a:cs typeface="Calibri"/>
            </a:endParaRPr>
          </a:p>
          <a:p>
            <a:r>
              <a:rPr lang="en-US" sz="1600" b="1">
                <a:solidFill>
                  <a:srgbClr val="44546A"/>
                </a:solidFill>
                <a:latin typeface="Calibri"/>
                <a:cs typeface="Calibri"/>
              </a:rPr>
              <a:t>2.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Второй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Вариант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проверить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размер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>
                <a:solidFill>
                  <a:srgbClr val="44546A"/>
                </a:solidFill>
                <a:latin typeface="Calibri"/>
                <a:ea typeface="等线"/>
                <a:cs typeface="Calibri"/>
              </a:rPr>
              <a:t>push-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等线"/>
                <a:cs typeface="Calibri"/>
              </a:rPr>
              <a:t>уведомлений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.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Какой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размер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наиболее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удобен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для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пользователя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.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Варианты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дизайна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приведены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ниже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на</a:t>
            </a:r>
            <a:r>
              <a:rPr lang="en-US" sz="1600">
                <a:solidFill>
                  <a:srgbClr val="44546A"/>
                </a:solidFill>
                <a:latin typeface="Calibri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cs typeface="Calibri"/>
              </a:rPr>
              <a:t>слайде</a:t>
            </a:r>
            <a:endParaRPr lang="en-US" sz="1600">
              <a:solidFill>
                <a:srgbClr val="44546A"/>
              </a:solidFill>
              <a:latin typeface="Calibri"/>
              <a:cs typeface="Calibri"/>
            </a:endParaRPr>
          </a:p>
          <a:p>
            <a:endParaRPr lang="en-US" sz="1600" b="1">
              <a:solidFill>
                <a:srgbClr val="44546A"/>
              </a:solidFill>
              <a:latin typeface="Calibri"/>
              <a:cs typeface="Calibri"/>
            </a:endParaRPr>
          </a:p>
          <a:p>
            <a:r>
              <a:rPr lang="en-US" sz="1600" b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3.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Необходимо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провести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тестирование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по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приоритетности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показываемых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сообщений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.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Например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если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одновременно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появились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сообщения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из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разных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блоков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данных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то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определить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показ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сообщений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из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какой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категории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в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качестве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заголовка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push-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уведомления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вызывает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больший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отклик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у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пользователя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.</a:t>
            </a:r>
            <a:endParaRPr lang="en-US" sz="1600">
              <a:solidFill>
                <a:srgbClr val="44546A"/>
              </a:solidFill>
              <a:latin typeface="Calibri"/>
              <a:cs typeface="Calibri"/>
            </a:endParaRPr>
          </a:p>
          <a:p>
            <a:endParaRPr lang="en-US" sz="1600" b="1">
              <a:solidFill>
                <a:srgbClr val="44546A"/>
              </a:solidFill>
              <a:latin typeface="Calibri"/>
              <a:ea typeface="+mn-lt"/>
              <a:cs typeface="Calibri"/>
            </a:endParaRPr>
          </a:p>
          <a:p>
            <a:r>
              <a:rPr lang="en-US" sz="1600" b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4.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Провести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А/Б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тестирование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вариантов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push-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уведомлений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для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незарегистрированных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пользователей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.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Исследовать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два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варианта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развития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события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предложить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им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зарегистрироваться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или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предложить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вариант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подписаться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на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новости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или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уведомления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о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новых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закупках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в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интересующих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их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600" err="1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областях</a:t>
            </a:r>
            <a:r>
              <a:rPr lang="en-US" sz="1600">
                <a:solidFill>
                  <a:srgbClr val="44546A"/>
                </a:solidFill>
                <a:latin typeface="Calibri"/>
                <a:ea typeface="+mn-lt"/>
                <a:cs typeface="Calibri"/>
              </a:rPr>
              <a:t>.</a:t>
            </a:r>
            <a:endParaRPr lang="en-US" sz="1600">
              <a:solidFill>
                <a:srgbClr val="44546A"/>
              </a:solidFill>
              <a:latin typeface="Calibri"/>
              <a:cs typeface="Calibri"/>
            </a:endParaRPr>
          </a:p>
          <a:p>
            <a:endParaRPr lang="en-US" sz="1600">
              <a:solidFill>
                <a:srgbClr val="44546A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31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413" y="-39413"/>
            <a:ext cx="12270827" cy="68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7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06153D1-E16F-4450-8177-912E55FD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5751" y="-31090"/>
            <a:ext cx="12217879" cy="690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E681F-D601-4312-8F44-5D0FA834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768" y="525011"/>
            <a:ext cx="5325374" cy="133994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Segoe UI"/>
                <a:cs typeface="Segoe UI"/>
              </a:rPr>
              <a:t>Telegram Bot для </a:t>
            </a:r>
            <a:r>
              <a:rPr lang="en-US" sz="4000" b="1" dirty="0">
                <a:solidFill>
                  <a:schemeClr val="tx2"/>
                </a:solidFill>
                <a:latin typeface="Segoe UI"/>
                <a:cs typeface="Segoe UI"/>
              </a:rPr>
              <a:t>уведомлений 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11299D-C897-440E-BA47-2967E60A2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68" y="386255"/>
            <a:ext cx="3258207" cy="6321973"/>
          </a:xfrm>
          <a:prstGeom prst="rect">
            <a:avLst/>
          </a:prstGeom>
        </p:spPr>
      </p:pic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D1FD18-4190-4033-B93D-9C1279687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25" y="2625615"/>
            <a:ext cx="4280337" cy="16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2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Nevermind</vt:lpstr>
      <vt:lpstr>PowerPoint Presentation</vt:lpstr>
      <vt:lpstr>PowerPoint Presentation</vt:lpstr>
      <vt:lpstr>Системный анализ</vt:lpstr>
      <vt:lpstr>UI Дизайн</vt:lpstr>
      <vt:lpstr> </vt:lpstr>
      <vt:lpstr>AB push-уведомлений</vt:lpstr>
      <vt:lpstr>PowerPoint Presentation</vt:lpstr>
      <vt:lpstr>Telegram Bot для уведомлений </vt:lpstr>
      <vt:lpstr>Наши контакты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команды</dc:title>
  <dc:creator>polosat</dc:creator>
  <cp:revision>56</cp:revision>
  <dcterms:created xsi:type="dcterms:W3CDTF">2021-11-27T16:59:05Z</dcterms:created>
  <dcterms:modified xsi:type="dcterms:W3CDTF">2021-11-28T14:34:12Z</dcterms:modified>
</cp:coreProperties>
</file>