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62" r:id="rId2"/>
    <p:sldMasterId id="2147483656" r:id="rId3"/>
    <p:sldMasterId id="2147483660" r:id="rId4"/>
  </p:sldMasterIdLst>
  <p:notesMasterIdLst>
    <p:notesMasterId r:id="rId33"/>
  </p:notesMasterIdLst>
  <p:sldIdLst>
    <p:sldId id="259" r:id="rId5"/>
    <p:sldId id="268" r:id="rId6"/>
    <p:sldId id="258" r:id="rId7"/>
    <p:sldId id="261" r:id="rId8"/>
    <p:sldId id="262" r:id="rId9"/>
    <p:sldId id="263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6" r:id="rId29"/>
    <p:sldId id="297" r:id="rId30"/>
    <p:sldId id="298" r:id="rId31"/>
    <p:sldId id="274" r:id="rId32"/>
  </p:sldIdLst>
  <p:sldSz cx="12192000" cy="6858000"/>
  <p:notesSz cx="6858000" cy="9144000"/>
  <p:embeddedFontLst>
    <p:embeddedFont>
      <p:font typeface="나눔고딕 ExtraBold" panose="020D0904000000000000" pitchFamily="50" charset="-127"/>
      <p:bold r:id="rId34"/>
    </p:embeddedFont>
    <p:embeddedFont>
      <p:font typeface="나눔스퀘어" panose="020B0600000101010101" pitchFamily="50" charset="-127"/>
      <p:regular r:id="rId35"/>
    </p:embeddedFont>
    <p:embeddedFont>
      <p:font typeface="나눔스퀘어 ExtraBold" panose="020B0600000101010101" pitchFamily="50" charset="-127"/>
      <p:bold r:id="rId36"/>
    </p:embeddedFont>
    <p:embeddedFont>
      <p:font typeface="나눔스퀘어 Light" panose="020B0600000101010101" pitchFamily="50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59A"/>
    <a:srgbClr val="A1C8CB"/>
    <a:srgbClr val="488084"/>
    <a:srgbClr val="76B4B8"/>
    <a:srgbClr val="0F2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0244" autoAdjust="0"/>
  </p:normalViewPr>
  <p:slideViewPr>
    <p:cSldViewPr snapToGrid="0">
      <p:cViewPr varScale="1">
        <p:scale>
          <a:sx n="100" d="100"/>
          <a:sy n="100" d="100"/>
        </p:scale>
        <p:origin x="102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4994-E5A5-45B6-8D55-444581E46CB0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E655-3968-4B16-8DF3-9D8F9CE8A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1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2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6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64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 userDrawn="1"/>
        </p:nvSpPr>
        <p:spPr>
          <a:xfrm rot="10800000">
            <a:off x="9042400" y="0"/>
            <a:ext cx="3149594" cy="6858000"/>
          </a:xfrm>
          <a:prstGeom prst="rtTriangle">
            <a:avLst/>
          </a:prstGeom>
          <a:solidFill>
            <a:srgbClr val="55959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 userDrawn="1"/>
        </p:nvSpPr>
        <p:spPr>
          <a:xfrm flipH="1">
            <a:off x="8650514" y="2627085"/>
            <a:ext cx="3541480" cy="4230915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0" y="-1"/>
            <a:ext cx="899885" cy="5428343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 userDrawn="1"/>
        </p:nvSpPr>
        <p:spPr>
          <a:xfrm flipH="1">
            <a:off x="10624456" y="1"/>
            <a:ext cx="1567543" cy="6858000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rot="10800000">
            <a:off x="10377714" y="1"/>
            <a:ext cx="1814286" cy="6858000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H="1">
            <a:off x="9187542" y="1"/>
            <a:ext cx="3004457" cy="6858000"/>
          </a:xfrm>
          <a:prstGeom prst="rtTriangle">
            <a:avLst/>
          </a:prstGeom>
          <a:solidFill>
            <a:srgbClr val="76B4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자유형 7"/>
          <p:cNvSpPr/>
          <p:nvPr userDrawn="1"/>
        </p:nvSpPr>
        <p:spPr>
          <a:xfrm>
            <a:off x="-14514" y="3236684"/>
            <a:ext cx="12235543" cy="3027163"/>
          </a:xfrm>
          <a:custGeom>
            <a:avLst/>
            <a:gdLst>
              <a:gd name="connsiteX0" fmla="*/ 0 w 12235543"/>
              <a:gd name="connsiteY0" fmla="*/ 2873829 h 3027163"/>
              <a:gd name="connsiteX1" fmla="*/ 1582057 w 12235543"/>
              <a:gd name="connsiteY1" fmla="*/ 1959429 h 3027163"/>
              <a:gd name="connsiteX2" fmla="*/ 5486400 w 12235543"/>
              <a:gd name="connsiteY2" fmla="*/ 2975429 h 3027163"/>
              <a:gd name="connsiteX3" fmla="*/ 12235543 w 12235543"/>
              <a:gd name="connsiteY3" fmla="*/ 0 h 302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5543" h="3027163">
                <a:moveTo>
                  <a:pt x="0" y="2873829"/>
                </a:moveTo>
                <a:cubicBezTo>
                  <a:pt x="333828" y="2408162"/>
                  <a:pt x="667657" y="1942496"/>
                  <a:pt x="1582057" y="1959429"/>
                </a:cubicBezTo>
                <a:cubicBezTo>
                  <a:pt x="2496457" y="1976362"/>
                  <a:pt x="3710819" y="3302000"/>
                  <a:pt x="5486400" y="2975429"/>
                </a:cubicBezTo>
                <a:cubicBezTo>
                  <a:pt x="7261981" y="2648858"/>
                  <a:pt x="11202610" y="162076"/>
                  <a:pt x="12235543" y="0"/>
                </a:cubicBezTo>
              </a:path>
            </a:pathLst>
          </a:custGeom>
          <a:noFill/>
          <a:ln w="22225">
            <a:solidFill>
              <a:srgbClr val="A1C8CB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 userDrawn="1"/>
        </p:nvSpPr>
        <p:spPr>
          <a:xfrm>
            <a:off x="-58057" y="2960910"/>
            <a:ext cx="12279086" cy="3643086"/>
          </a:xfrm>
          <a:custGeom>
            <a:avLst/>
            <a:gdLst>
              <a:gd name="connsiteX0" fmla="*/ 0 w 12279086"/>
              <a:gd name="connsiteY0" fmla="*/ 3643086 h 3643086"/>
              <a:gd name="connsiteX1" fmla="*/ 1741714 w 12279086"/>
              <a:gd name="connsiteY1" fmla="*/ 1480457 h 3643086"/>
              <a:gd name="connsiteX2" fmla="*/ 7518400 w 12279086"/>
              <a:gd name="connsiteY2" fmla="*/ 3526971 h 3643086"/>
              <a:gd name="connsiteX3" fmla="*/ 12279086 w 12279086"/>
              <a:gd name="connsiteY3" fmla="*/ 0 h 364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9086" h="3643086">
                <a:moveTo>
                  <a:pt x="0" y="3643086"/>
                </a:moveTo>
                <a:cubicBezTo>
                  <a:pt x="244323" y="2571447"/>
                  <a:pt x="488647" y="1499809"/>
                  <a:pt x="1741714" y="1480457"/>
                </a:cubicBezTo>
                <a:cubicBezTo>
                  <a:pt x="2994781" y="1461104"/>
                  <a:pt x="5762172" y="3773714"/>
                  <a:pt x="7518400" y="3526971"/>
                </a:cubicBezTo>
                <a:cubicBezTo>
                  <a:pt x="9274628" y="3280228"/>
                  <a:pt x="11388877" y="585409"/>
                  <a:pt x="12279086" y="0"/>
                </a:cubicBezTo>
              </a:path>
            </a:pathLst>
          </a:custGeom>
          <a:noFill/>
          <a:ln w="25400">
            <a:solidFill>
              <a:srgbClr val="76B4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-58057" y="2975425"/>
            <a:ext cx="12264571" cy="3665670"/>
          </a:xfrm>
          <a:custGeom>
            <a:avLst/>
            <a:gdLst>
              <a:gd name="connsiteX0" fmla="*/ 0 w 12206514"/>
              <a:gd name="connsiteY0" fmla="*/ 3265715 h 3665670"/>
              <a:gd name="connsiteX1" fmla="*/ 1248229 w 12206514"/>
              <a:gd name="connsiteY1" fmla="*/ 1959429 h 3665670"/>
              <a:gd name="connsiteX2" fmla="*/ 5225143 w 12206514"/>
              <a:gd name="connsiteY2" fmla="*/ 3628572 h 3665670"/>
              <a:gd name="connsiteX3" fmla="*/ 12206514 w 12206514"/>
              <a:gd name="connsiteY3" fmla="*/ 0 h 36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6514" h="3665670">
                <a:moveTo>
                  <a:pt x="0" y="3265715"/>
                </a:moveTo>
                <a:cubicBezTo>
                  <a:pt x="188686" y="2582334"/>
                  <a:pt x="377372" y="1898953"/>
                  <a:pt x="1248229" y="1959429"/>
                </a:cubicBezTo>
                <a:cubicBezTo>
                  <a:pt x="2119086" y="2019905"/>
                  <a:pt x="3398762" y="3955143"/>
                  <a:pt x="5225143" y="3628572"/>
                </a:cubicBezTo>
                <a:cubicBezTo>
                  <a:pt x="7051524" y="3302001"/>
                  <a:pt x="10972800" y="307219"/>
                  <a:pt x="12206514" y="0"/>
                </a:cubicBezTo>
              </a:path>
            </a:pathLst>
          </a:custGeom>
          <a:noFill/>
          <a:ln w="25400">
            <a:solidFill>
              <a:srgbClr val="76B4B8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flipH="1">
            <a:off x="9768114" y="3294743"/>
            <a:ext cx="2423884" cy="3563256"/>
          </a:xfrm>
          <a:prstGeom prst="rtTriangle">
            <a:avLst/>
          </a:prstGeom>
          <a:solidFill>
            <a:srgbClr val="55959A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 userDrawn="1"/>
        </p:nvSpPr>
        <p:spPr>
          <a:xfrm>
            <a:off x="-184826" y="3073940"/>
            <a:ext cx="12451405" cy="3712127"/>
          </a:xfrm>
          <a:custGeom>
            <a:avLst/>
            <a:gdLst>
              <a:gd name="connsiteX0" fmla="*/ 0 w 12451405"/>
              <a:gd name="connsiteY0" fmla="*/ 3161490 h 3712127"/>
              <a:gd name="connsiteX1" fmla="*/ 2334639 w 12451405"/>
              <a:gd name="connsiteY1" fmla="*/ 1926077 h 3712127"/>
              <a:gd name="connsiteX2" fmla="*/ 6332707 w 12451405"/>
              <a:gd name="connsiteY2" fmla="*/ 3677056 h 3712127"/>
              <a:gd name="connsiteX3" fmla="*/ 12451405 w 12451405"/>
              <a:gd name="connsiteY3" fmla="*/ 0 h 371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1405" h="3712127">
                <a:moveTo>
                  <a:pt x="0" y="3161490"/>
                </a:moveTo>
                <a:cubicBezTo>
                  <a:pt x="639594" y="2500819"/>
                  <a:pt x="1279188" y="1840149"/>
                  <a:pt x="2334639" y="1926077"/>
                </a:cubicBezTo>
                <a:cubicBezTo>
                  <a:pt x="3390090" y="2012005"/>
                  <a:pt x="4646579" y="3998069"/>
                  <a:pt x="6332707" y="3677056"/>
                </a:cubicBezTo>
                <a:cubicBezTo>
                  <a:pt x="8018835" y="3356043"/>
                  <a:pt x="11969886" y="179962"/>
                  <a:pt x="12451405" y="0"/>
                </a:cubicBezTo>
              </a:path>
            </a:pathLst>
          </a:custGeom>
          <a:noFill/>
          <a:ln w="19050">
            <a:solidFill>
              <a:srgbClr val="A1C8CB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1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rgbClr val="76B4B8"/>
          </a:solidFill>
          <a:ln>
            <a:solidFill>
              <a:srgbClr val="76B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61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3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5925" y="2644170"/>
            <a:ext cx="4319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ko-KR" altLang="en-US" sz="45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세미나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D9D41-929C-7037-3898-A46452900CC9}"/>
              </a:ext>
            </a:extLst>
          </p:cNvPr>
          <p:cNvSpPr txBox="1"/>
          <p:nvPr/>
        </p:nvSpPr>
        <p:spPr>
          <a:xfrm>
            <a:off x="6096000" y="3810000"/>
            <a:ext cx="278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20201060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이언호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2023-06-22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 descr="알라딘: 쉽게 풀어쓴 C언어 Express">
            <a:extLst>
              <a:ext uri="{FF2B5EF4-FFF2-40B4-BE49-F238E27FC236}">
                <a16:creationId xmlns:a16="http://schemas.microsoft.com/office/drawing/2014/main" id="{6A9CD113-AA97-293D-682A-02D4B1B7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275" y="763124"/>
            <a:ext cx="4171950" cy="5331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86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4F8FDE-AE20-AD1B-86ED-7291A29B861D}"/>
              </a:ext>
            </a:extLst>
          </p:cNvPr>
          <p:cNvSpPr txBox="1"/>
          <p:nvPr/>
        </p:nvSpPr>
        <p:spPr>
          <a:xfrm>
            <a:off x="-60777" y="58260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27325-C55A-4B64-78EA-4518D5E2622D}"/>
              </a:ext>
            </a:extLst>
          </p:cNvPr>
          <p:cNvSpPr txBox="1"/>
          <p:nvPr/>
        </p:nvSpPr>
        <p:spPr>
          <a:xfrm>
            <a:off x="935008" y="664784"/>
            <a:ext cx="1272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9B636-24E9-E8D5-32A7-FB89DA8C6F57}"/>
              </a:ext>
            </a:extLst>
          </p:cNvPr>
          <p:cNvSpPr txBox="1"/>
          <p:nvPr/>
        </p:nvSpPr>
        <p:spPr>
          <a:xfrm>
            <a:off x="-60777" y="582602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327F46-B7FF-BE8B-0561-07CDCE58D1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88" y="2754875"/>
            <a:ext cx="3713880" cy="33131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0A47DF-3C9D-C9C0-29E9-8E3C8F70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35" y="3284498"/>
            <a:ext cx="8141503" cy="2253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66F860-55DE-7D0C-D851-CC7FE50D3A8A}"/>
              </a:ext>
            </a:extLst>
          </p:cNvPr>
          <p:cNvSpPr txBox="1"/>
          <p:nvPr/>
        </p:nvSpPr>
        <p:spPr>
          <a:xfrm>
            <a:off x="2017381" y="1747016"/>
            <a:ext cx="9788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정해진 횟수만큼 반복하는 실행구조 </a:t>
            </a:r>
            <a:endParaRPr lang="en-US" altLang="ko-KR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6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3E437-280F-0BB1-A2A1-29011AD491ED}"/>
              </a:ext>
            </a:extLst>
          </p:cNvPr>
          <p:cNvSpPr txBox="1"/>
          <p:nvPr/>
        </p:nvSpPr>
        <p:spPr>
          <a:xfrm>
            <a:off x="-60777" y="582602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674BA-D534-247D-D769-A1507881C92C}"/>
              </a:ext>
            </a:extLst>
          </p:cNvPr>
          <p:cNvSpPr txBox="1"/>
          <p:nvPr/>
        </p:nvSpPr>
        <p:spPr>
          <a:xfrm>
            <a:off x="935008" y="66478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함수와 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6F2A1-7179-AE7A-ED16-9A86854FB62F}"/>
              </a:ext>
            </a:extLst>
          </p:cNvPr>
          <p:cNvSpPr txBox="1"/>
          <p:nvPr/>
        </p:nvSpPr>
        <p:spPr>
          <a:xfrm>
            <a:off x="1101435" y="1932708"/>
            <a:ext cx="9663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함수란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입력을 받아서 특정한 작업을 수행하여 결과를 반환하는 상자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7C4C04-3644-A716-2B0A-C5BE4A75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53" y="2742070"/>
            <a:ext cx="3541618" cy="32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1D45B-0F34-A105-B356-DA8BCB6087EE}"/>
              </a:ext>
            </a:extLst>
          </p:cNvPr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3-1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0BD6E-0C65-E25C-A936-7FB01EC5AB31}"/>
              </a:ext>
            </a:extLst>
          </p:cNvPr>
          <p:cNvSpPr txBox="1"/>
          <p:nvPr/>
        </p:nvSpPr>
        <p:spPr>
          <a:xfrm>
            <a:off x="935008" y="664784"/>
            <a:ext cx="4889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함수의 장점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함수의 종류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45BE6-F1B2-903D-5FD0-781BCCFCA941}"/>
              </a:ext>
            </a:extLst>
          </p:cNvPr>
          <p:cNvSpPr txBox="1"/>
          <p:nvPr/>
        </p:nvSpPr>
        <p:spPr>
          <a:xfrm>
            <a:off x="1101435" y="1932708"/>
            <a:ext cx="96635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함수의 장점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</a:p>
          <a:p>
            <a:pPr marL="457200" indent="-457200" algn="l">
              <a:buAutoNum type="arabicPeriod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사용하면 코드가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중복되는것을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막을 수 있다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한번 작성된 함수는 여러 번 재사용 할 수 있다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개발과정이 쉬워지고 체계적이 되면서 유지보수가 쉬워진다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C4FF1-EF9C-9B39-A311-F3DBBD94F6C4}"/>
              </a:ext>
            </a:extLst>
          </p:cNvPr>
          <p:cNvSpPr txBox="1"/>
          <p:nvPr/>
        </p:nvSpPr>
        <p:spPr>
          <a:xfrm>
            <a:off x="978290" y="4952998"/>
            <a:ext cx="9663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함수의 종류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9AB168-427F-9EF6-0943-30C7C1E6466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6259" y="3747653"/>
            <a:ext cx="4657765" cy="2636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0F30B9-8852-1764-82F1-61B3FADA5527}"/>
              </a:ext>
            </a:extLst>
          </p:cNvPr>
          <p:cNvSpPr txBox="1"/>
          <p:nvPr/>
        </p:nvSpPr>
        <p:spPr>
          <a:xfrm>
            <a:off x="8188036" y="5046775"/>
            <a:ext cx="26600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 입출력함수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수학함수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난수함수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0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7195E-A565-5181-BB7E-DA8BC810B7CC}"/>
              </a:ext>
            </a:extLst>
          </p:cNvPr>
          <p:cNvSpPr txBox="1"/>
          <p:nvPr/>
        </p:nvSpPr>
        <p:spPr>
          <a:xfrm>
            <a:off x="-114203" y="634006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3-2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FC4AA-4CA6-C397-3C05-335A8315A05C}"/>
              </a:ext>
            </a:extLst>
          </p:cNvPr>
          <p:cNvSpPr txBox="1"/>
          <p:nvPr/>
        </p:nvSpPr>
        <p:spPr>
          <a:xfrm>
            <a:off x="935008" y="66478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함수의 정의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9FAEAB-D7EB-86FB-CF5F-5FDBE74A0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2" y="1765335"/>
            <a:ext cx="5278335" cy="41678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54F930-32DA-9A57-9740-DC43B4C5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8" y="2033737"/>
            <a:ext cx="4740051" cy="382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15B05-10E7-2838-2898-9700072321A9}"/>
              </a:ext>
            </a:extLst>
          </p:cNvPr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3-3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0DEC9-9CC1-1757-4977-5B8BCAA4C934}"/>
              </a:ext>
            </a:extLst>
          </p:cNvPr>
          <p:cNvSpPr txBox="1"/>
          <p:nvPr/>
        </p:nvSpPr>
        <p:spPr>
          <a:xfrm>
            <a:off x="935008" y="66478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함수의 호출과 반환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AD466DD-59F8-97A9-7BFE-0336920D4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09" y="1684278"/>
            <a:ext cx="9390691" cy="30539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F9C658-76A0-D7D1-5FEC-9FD954739782}"/>
              </a:ext>
            </a:extLst>
          </p:cNvPr>
          <p:cNvSpPr txBox="1"/>
          <p:nvPr/>
        </p:nvSpPr>
        <p:spPr>
          <a:xfrm>
            <a:off x="1263609" y="5122718"/>
            <a:ext cx="8857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인수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호출할때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실제로 전달되는 값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n 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F6359-EAF4-FA64-745A-FDD4D58D7F77}"/>
              </a:ext>
            </a:extLst>
          </p:cNvPr>
          <p:cNvSpPr txBox="1"/>
          <p:nvPr/>
        </p:nvSpPr>
        <p:spPr>
          <a:xfrm>
            <a:off x="1263609" y="5745709"/>
            <a:ext cx="8857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매개변수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인수를 전달받는 변수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,x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0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87D710-1DA5-2AF1-C572-0FFAFEA4AC3D}"/>
              </a:ext>
            </a:extLst>
          </p:cNvPr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3-4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47584-4C5F-E1BA-98FB-67EE982C8906}"/>
              </a:ext>
            </a:extLst>
          </p:cNvPr>
          <p:cNvSpPr txBox="1"/>
          <p:nvPr/>
        </p:nvSpPr>
        <p:spPr>
          <a:xfrm>
            <a:off x="935008" y="66478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종류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7A1CE-4C52-8D9D-0EC2-D2C0E6EB6977}"/>
              </a:ext>
            </a:extLst>
          </p:cNvPr>
          <p:cNvSpPr txBox="1"/>
          <p:nvPr/>
        </p:nvSpPr>
        <p:spPr>
          <a:xfrm>
            <a:off x="1101435" y="1476276"/>
            <a:ext cx="9663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 변수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l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또는 블록 안에서 정의되는 변수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지역변수는 해당 블록이나 함수 안에서만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사용이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가능하다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8B5F6-EBA8-5671-11A9-4DF01C5ADE97}"/>
              </a:ext>
            </a:extLst>
          </p:cNvPr>
          <p:cNvSpPr txBox="1"/>
          <p:nvPr/>
        </p:nvSpPr>
        <p:spPr>
          <a:xfrm>
            <a:off x="1101435" y="2721114"/>
            <a:ext cx="966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l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함수의 외부에서 선언되는 변수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소스파일의 어느 곳에서도 사용이 가능하다                          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18A64A-F268-58B8-80B8-3A5A5E741D0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8271" y="3658175"/>
            <a:ext cx="5902494" cy="29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9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07ECE9-86E0-B06C-7173-54428B578A6D}"/>
              </a:ext>
            </a:extLst>
          </p:cNvPr>
          <p:cNvSpPr txBox="1"/>
          <p:nvPr/>
        </p:nvSpPr>
        <p:spPr>
          <a:xfrm>
            <a:off x="-60777" y="582602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FB5F7-AF64-101D-B0F2-F71561FB5AC6}"/>
              </a:ext>
            </a:extLst>
          </p:cNvPr>
          <p:cNvSpPr txBox="1"/>
          <p:nvPr/>
        </p:nvSpPr>
        <p:spPr>
          <a:xfrm>
            <a:off x="935008" y="664784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4AD81-B880-B06F-DA95-29C28E56A010}"/>
              </a:ext>
            </a:extLst>
          </p:cNvPr>
          <p:cNvSpPr txBox="1"/>
          <p:nvPr/>
        </p:nvSpPr>
        <p:spPr>
          <a:xfrm>
            <a:off x="1101435" y="1932708"/>
            <a:ext cx="99856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배열이란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동일한 타입의 데이터가 여러 개 저장되어 있는 데이터 저장 장소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1900B7-120F-9B93-95A3-72C5229A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62" y="2969939"/>
            <a:ext cx="8701259" cy="2667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E33962-3985-D4B5-4570-5AFBF2CC2D38}"/>
              </a:ext>
            </a:extLst>
          </p:cNvPr>
          <p:cNvSpPr txBox="1"/>
          <p:nvPr/>
        </p:nvSpPr>
        <p:spPr>
          <a:xfrm>
            <a:off x="1959647" y="5850082"/>
            <a:ext cx="8530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s[10];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정수형 데이터를 저장할 수 있는 배열 </a:t>
            </a:r>
          </a:p>
        </p:txBody>
      </p:sp>
    </p:spTree>
    <p:extLst>
      <p:ext uri="{BB962C8B-B14F-4D97-AF65-F5344CB8AC3E}">
        <p14:creationId xmlns:p14="http://schemas.microsoft.com/office/powerpoint/2010/main" val="220665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463A6-47EA-C1A6-0D7F-518407219E4D}"/>
              </a:ext>
            </a:extLst>
          </p:cNvPr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4-1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B539C-2725-6802-854C-F4C3EE56E13A}"/>
              </a:ext>
            </a:extLst>
          </p:cNvPr>
          <p:cNvSpPr txBox="1"/>
          <p:nvPr/>
        </p:nvSpPr>
        <p:spPr>
          <a:xfrm>
            <a:off x="935008" y="66478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배열의 장점과 특성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DC07F-00E9-0399-236A-D42C9122F04D}"/>
              </a:ext>
            </a:extLst>
          </p:cNvPr>
          <p:cNvSpPr txBox="1"/>
          <p:nvPr/>
        </p:nvSpPr>
        <p:spPr>
          <a:xfrm>
            <a:off x="1101435" y="1932708"/>
            <a:ext cx="10785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배열의 장점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</a:p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배열을 사용하면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같은종류의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대량의 데이터를 효율적이고 간편하게 처리할 수 있다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24090-B6D2-9F06-3C02-CDB9145997DC}"/>
              </a:ext>
            </a:extLst>
          </p:cNvPr>
          <p:cNvSpPr txBox="1"/>
          <p:nvPr/>
        </p:nvSpPr>
        <p:spPr>
          <a:xfrm>
            <a:off x="1101434" y="4063519"/>
            <a:ext cx="107857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배열의 특성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메모리의 연속적인 공간에 저장된다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S[0]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s[1]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실제 메모리에서도 붙어있다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700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9B6A2-BC23-2936-430B-28F4828AD321}"/>
              </a:ext>
            </a:extLst>
          </p:cNvPr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4-2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D72C8-B1E9-FE86-3580-2FD0E650B68E}"/>
              </a:ext>
            </a:extLst>
          </p:cNvPr>
          <p:cNvSpPr txBox="1"/>
          <p:nvPr/>
        </p:nvSpPr>
        <p:spPr>
          <a:xfrm>
            <a:off x="935008" y="66478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배열과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E5DE7-0EAB-01D8-04DA-004AB264F687}"/>
              </a:ext>
            </a:extLst>
          </p:cNvPr>
          <p:cNvSpPr txBox="1"/>
          <p:nvPr/>
        </p:nvSpPr>
        <p:spPr>
          <a:xfrm>
            <a:off x="1101435" y="1932708"/>
            <a:ext cx="10785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또한 함수의 인수로 전달 할 수 있지만 변수를 전달할 때와는 다르다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변수는 복사본이 전달되지만 배열은 원본이 전달된다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7C61F4-12C6-A943-4F9E-57EF1AEE8C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08" y="3050628"/>
            <a:ext cx="4557155" cy="3292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9F9BFC-D56B-2497-7FA6-C5DA0C46716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5035" y="3050628"/>
            <a:ext cx="4589650" cy="329212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1272A93-CC41-C25F-C8DC-771E13FF406D}"/>
              </a:ext>
            </a:extLst>
          </p:cNvPr>
          <p:cNvSpPr/>
          <p:nvPr/>
        </p:nvSpPr>
        <p:spPr>
          <a:xfrm>
            <a:off x="5873271" y="4369377"/>
            <a:ext cx="748145" cy="384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2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C9859-E674-E08C-F90C-D349967B1F0A}"/>
              </a:ext>
            </a:extLst>
          </p:cNvPr>
          <p:cNvSpPr txBox="1"/>
          <p:nvPr/>
        </p:nvSpPr>
        <p:spPr>
          <a:xfrm>
            <a:off x="-60777" y="582602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45AD0-B22F-26B2-44B9-54C93A96C7F1}"/>
              </a:ext>
            </a:extLst>
          </p:cNvPr>
          <p:cNvSpPr txBox="1"/>
          <p:nvPr/>
        </p:nvSpPr>
        <p:spPr>
          <a:xfrm>
            <a:off x="935008" y="66478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포인터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557D4-9970-49C5-07E4-D3335F61B04B}"/>
              </a:ext>
            </a:extLst>
          </p:cNvPr>
          <p:cNvSpPr txBox="1"/>
          <p:nvPr/>
        </p:nvSpPr>
        <p:spPr>
          <a:xfrm>
            <a:off x="1101435" y="1932708"/>
            <a:ext cx="107857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포인터란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:</a:t>
            </a:r>
          </a:p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메모리의 주소를 가지고 있는 변수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변수는 컴퓨터 메모리에 저장되고  메모리의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주소값을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이용하여 값을 저장하거나 읽기도 한다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EEA98D-B3B0-750A-93F9-2268DBA5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5" y="3563924"/>
            <a:ext cx="9819410" cy="28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9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7717" y="1800820"/>
            <a:ext cx="223651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01/ </a:t>
            </a:r>
            <a:r>
              <a:rPr lang="ko-KR" altLang="en-US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717" y="2915904"/>
            <a:ext cx="22365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02/ </a:t>
            </a:r>
            <a:r>
              <a:rPr lang="ko-KR" altLang="en-US" sz="35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</a:t>
            </a:r>
            <a:endParaRPr lang="en-US" altLang="ko-KR" sz="35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3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717" y="4046209"/>
            <a:ext cx="31662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03/ </a:t>
            </a:r>
            <a:r>
              <a:rPr lang="ko-KR" altLang="en-US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함수와 변수</a:t>
            </a:r>
            <a:endParaRPr lang="en-US" altLang="ko-KR" sz="35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717" y="5144088"/>
            <a:ext cx="18277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04/ </a:t>
            </a:r>
            <a:r>
              <a:rPr lang="ko-KR" altLang="en-US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배열</a:t>
            </a:r>
            <a:endParaRPr lang="en-US" altLang="ko-KR" sz="35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3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14514" y="787400"/>
            <a:ext cx="0" cy="52832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20241" y="374731"/>
            <a:ext cx="127470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77717" y="1236505"/>
            <a:ext cx="2693619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F8CF48-F330-450B-6711-0ABB89EA54AD}"/>
              </a:ext>
            </a:extLst>
          </p:cNvPr>
          <p:cNvSpPr txBox="1"/>
          <p:nvPr/>
        </p:nvSpPr>
        <p:spPr>
          <a:xfrm>
            <a:off x="5939496" y="1800820"/>
            <a:ext cx="22365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05/ </a:t>
            </a:r>
            <a:r>
              <a:rPr lang="ko-KR" altLang="en-US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포인터</a:t>
            </a:r>
          </a:p>
          <a:p>
            <a:r>
              <a:rPr lang="ko-KR" altLang="en-US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3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69F81-4560-2159-BDA1-BC9923A84C08}"/>
              </a:ext>
            </a:extLst>
          </p:cNvPr>
          <p:cNvSpPr txBox="1"/>
          <p:nvPr/>
        </p:nvSpPr>
        <p:spPr>
          <a:xfrm>
            <a:off x="5939496" y="2915904"/>
            <a:ext cx="35750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06/ </a:t>
            </a:r>
            <a:r>
              <a:rPr lang="ko-KR" altLang="en-US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문자와 문자열</a:t>
            </a:r>
          </a:p>
          <a:p>
            <a:r>
              <a:rPr lang="ko-KR" altLang="en-US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3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2FA1E-235A-E260-701B-1329A342D745}"/>
              </a:ext>
            </a:extLst>
          </p:cNvPr>
          <p:cNvSpPr txBox="1"/>
          <p:nvPr/>
        </p:nvSpPr>
        <p:spPr>
          <a:xfrm>
            <a:off x="5939496" y="4046209"/>
            <a:ext cx="50257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07/ </a:t>
            </a:r>
            <a:r>
              <a:rPr lang="ko-KR" altLang="en-US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구동영상 및 문제 해설</a:t>
            </a:r>
          </a:p>
          <a:p>
            <a:r>
              <a:rPr lang="ko-KR" altLang="en-US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3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02074-786E-7586-8F1A-FE14EBCD0707}"/>
              </a:ext>
            </a:extLst>
          </p:cNvPr>
          <p:cNvSpPr txBox="1"/>
          <p:nvPr/>
        </p:nvSpPr>
        <p:spPr>
          <a:xfrm>
            <a:off x="5939496" y="5144089"/>
            <a:ext cx="13067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3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79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BF58E-D005-6066-7ED0-E69AD04972D7}"/>
              </a:ext>
            </a:extLst>
          </p:cNvPr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5-1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B3E8C-974F-AD95-4236-9F19C36EAAB1}"/>
              </a:ext>
            </a:extLst>
          </p:cNvPr>
          <p:cNvSpPr txBox="1"/>
          <p:nvPr/>
        </p:nvSpPr>
        <p:spPr>
          <a:xfrm>
            <a:off x="935008" y="664784"/>
            <a:ext cx="6530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주소연산자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간접 참조 연산자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CEDF1-2793-D1F2-A6DB-6C0950E13EB4}"/>
              </a:ext>
            </a:extLst>
          </p:cNvPr>
          <p:cNvSpPr txBox="1"/>
          <p:nvPr/>
        </p:nvSpPr>
        <p:spPr>
          <a:xfrm>
            <a:off x="7761836" y="1916320"/>
            <a:ext cx="41981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간접연산자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32117-728B-110B-CADE-767FA670A5C6}"/>
              </a:ext>
            </a:extLst>
          </p:cNvPr>
          <p:cNvSpPr txBox="1"/>
          <p:nvPr/>
        </p:nvSpPr>
        <p:spPr>
          <a:xfrm>
            <a:off x="1779316" y="1916320"/>
            <a:ext cx="41981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주소연산자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4F515-0344-A242-69D2-03EB56DFCC22}"/>
              </a:ext>
            </a:extLst>
          </p:cNvPr>
          <p:cNvSpPr txBox="1"/>
          <p:nvPr/>
        </p:nvSpPr>
        <p:spPr>
          <a:xfrm>
            <a:off x="5507008" y="2694710"/>
            <a:ext cx="66087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포인터가 가리키는 변수의 값을 반환하는 연산자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4A32-E499-A168-3C1E-5BD787407607}"/>
              </a:ext>
            </a:extLst>
          </p:cNvPr>
          <p:cNvSpPr txBox="1"/>
          <p:nvPr/>
        </p:nvSpPr>
        <p:spPr>
          <a:xfrm>
            <a:off x="765290" y="2694710"/>
            <a:ext cx="4364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변수의 주소를 반환하는 연산자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A988A5-E428-591D-BF02-7DD7A23A38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474" y="3364119"/>
            <a:ext cx="4894281" cy="32616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D13F1D-0F84-AA24-C270-74544B4DA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16" y="3364119"/>
            <a:ext cx="5587665" cy="25379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668684-7698-AA36-B4CE-6B61FC10EB1D}"/>
              </a:ext>
            </a:extLst>
          </p:cNvPr>
          <p:cNvSpPr txBox="1"/>
          <p:nvPr/>
        </p:nvSpPr>
        <p:spPr>
          <a:xfrm>
            <a:off x="6255327" y="6109855"/>
            <a:ext cx="4894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//10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출력된다</a:t>
            </a:r>
          </a:p>
        </p:txBody>
      </p:sp>
    </p:spTree>
    <p:extLst>
      <p:ext uri="{BB962C8B-B14F-4D97-AF65-F5344CB8AC3E}">
        <p14:creationId xmlns:p14="http://schemas.microsoft.com/office/powerpoint/2010/main" val="496523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58DDA-E3AF-166C-31FB-A480E7C61502}"/>
              </a:ext>
            </a:extLst>
          </p:cNvPr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5-2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9D8F1-F628-3FE8-15BF-8ECBDC381AEC}"/>
              </a:ext>
            </a:extLst>
          </p:cNvPr>
          <p:cNvSpPr txBox="1"/>
          <p:nvPr/>
        </p:nvSpPr>
        <p:spPr>
          <a:xfrm>
            <a:off x="935008" y="664784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포인터와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40C7-2C6D-684D-37EB-AB817FCBF5C5}"/>
              </a:ext>
            </a:extLst>
          </p:cNvPr>
          <p:cNvSpPr txBox="1"/>
          <p:nvPr/>
        </p:nvSpPr>
        <p:spPr>
          <a:xfrm>
            <a:off x="1101435" y="1932708"/>
            <a:ext cx="10785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주소를 함수의 인수로 넘겨주면 포인터를 이용하여 원본 변수의 값을 수정할 수 있다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45F13-4A31-ED04-E009-BD554C87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46" y="2794482"/>
            <a:ext cx="9518072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73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B0994-376E-0E72-4BA3-43D4E996CAC5}"/>
              </a:ext>
            </a:extLst>
          </p:cNvPr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5-3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FD2AB-7D65-7212-EBD9-980C07B18A20}"/>
              </a:ext>
            </a:extLst>
          </p:cNvPr>
          <p:cNvSpPr txBox="1"/>
          <p:nvPr/>
        </p:nvSpPr>
        <p:spPr>
          <a:xfrm>
            <a:off x="935008" y="664784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포인터와 배열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CFA67-33DC-0E3A-2538-67FB6D9A22DA}"/>
              </a:ext>
            </a:extLst>
          </p:cNvPr>
          <p:cNvSpPr txBox="1"/>
          <p:nvPr/>
        </p:nvSpPr>
        <p:spPr>
          <a:xfrm>
            <a:off x="1101435" y="1932708"/>
            <a:ext cx="107857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이름은 포인터와 같다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이름은 배열이 시작되는 주소이다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872AB4-D8C9-4271-A800-5FBAC188E4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30" y="2409762"/>
            <a:ext cx="6081287" cy="4343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98660-3317-B69E-E3A5-380BBE92ED0E}"/>
              </a:ext>
            </a:extLst>
          </p:cNvPr>
          <p:cNvSpPr txBox="1"/>
          <p:nvPr/>
        </p:nvSpPr>
        <p:spPr>
          <a:xfrm>
            <a:off x="7180118" y="3958402"/>
            <a:ext cx="43745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함수에서 배열을 인수로 전달하면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주소값이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전달되어 참조에 의한 호출이 일어나 값이 바뀐다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941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53D79-C0D8-ACA0-4046-D718718E5A5E}"/>
              </a:ext>
            </a:extLst>
          </p:cNvPr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5-3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40A1-7CB1-B122-BE23-655AC9978936}"/>
              </a:ext>
            </a:extLst>
          </p:cNvPr>
          <p:cNvSpPr txBox="1"/>
          <p:nvPr/>
        </p:nvSpPr>
        <p:spPr>
          <a:xfrm>
            <a:off x="935008" y="664784"/>
            <a:ext cx="8287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포인터와 배열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포인터를 배열처럼 사용하기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F2198C-4199-858F-EBD3-2C848630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6" y="1567864"/>
            <a:ext cx="8614063" cy="46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15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85A68-114D-25D1-FE4E-305F31504A90}"/>
              </a:ext>
            </a:extLst>
          </p:cNvPr>
          <p:cNvSpPr txBox="1"/>
          <p:nvPr/>
        </p:nvSpPr>
        <p:spPr>
          <a:xfrm>
            <a:off x="-60777" y="582602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3EDA8-BB0D-69C1-AC4C-7E34C1D269CF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DEB0F-B885-0695-2A14-499F5AD3A528}"/>
              </a:ext>
            </a:extLst>
          </p:cNvPr>
          <p:cNvSpPr txBox="1"/>
          <p:nvPr/>
        </p:nvSpPr>
        <p:spPr>
          <a:xfrm>
            <a:off x="935008" y="664784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문자와 문자열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26A35-AE15-2A3F-4733-3B2A4D749537}"/>
              </a:ext>
            </a:extLst>
          </p:cNvPr>
          <p:cNvSpPr txBox="1"/>
          <p:nvPr/>
        </p:nvSpPr>
        <p:spPr>
          <a:xfrm>
            <a:off x="1101435" y="1932708"/>
            <a:ext cx="10785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문자열은 일련의 문자들의 모임이다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 배열을 사용하여 문자열을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저장할수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“a”  ,  “hello”   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34A458-5006-7A01-6F5B-04E8B38C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973" y="2905374"/>
            <a:ext cx="4890054" cy="2083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AF7D74-2712-76B0-F024-CA306E867BD8}"/>
              </a:ext>
            </a:extLst>
          </p:cNvPr>
          <p:cNvSpPr txBox="1"/>
          <p:nvPr/>
        </p:nvSpPr>
        <p:spPr>
          <a:xfrm>
            <a:off x="1101434" y="5099394"/>
            <a:ext cx="107857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NULL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문자열은 어디서 종료되는지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알수가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없으므로 표시를 해주어야 한다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NULL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문자는 문자열의 끝을 나타낸다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/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065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8AAC58-8F2F-18E0-E74F-A44D44056224}"/>
              </a:ext>
            </a:extLst>
          </p:cNvPr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6-1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441EC-DB1A-C499-BAAB-E1477CADC7C3}"/>
              </a:ext>
            </a:extLst>
          </p:cNvPr>
          <p:cNvSpPr txBox="1"/>
          <p:nvPr/>
        </p:nvSpPr>
        <p:spPr>
          <a:xfrm>
            <a:off x="935008" y="664784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 라이브러리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F69638-25F5-E79D-1D99-20FE3011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22" y="2639291"/>
            <a:ext cx="4751542" cy="3615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D9ADE2-6FDD-0F82-116E-D971E90505D2}"/>
              </a:ext>
            </a:extLst>
          </p:cNvPr>
          <p:cNvSpPr txBox="1"/>
          <p:nvPr/>
        </p:nvSpPr>
        <p:spPr>
          <a:xfrm>
            <a:off x="1467841" y="1736676"/>
            <a:ext cx="38419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 입출력 라이브러리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EC4C8C-9359-DE93-2704-6CC7F654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338" y="2639292"/>
            <a:ext cx="4626269" cy="3688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66B785-50FE-C75D-BA33-0838CAB73296}"/>
              </a:ext>
            </a:extLst>
          </p:cNvPr>
          <p:cNvSpPr txBox="1"/>
          <p:nvPr/>
        </p:nvSpPr>
        <p:spPr>
          <a:xfrm>
            <a:off x="7238348" y="1736676"/>
            <a:ext cx="38419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 처리 라이브러리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9298E4E2-8449-6AB5-91DF-98DC267E11B0}"/>
              </a:ext>
            </a:extLst>
          </p:cNvPr>
          <p:cNvSpPr/>
          <p:nvPr/>
        </p:nvSpPr>
        <p:spPr>
          <a:xfrm rot="5400000">
            <a:off x="4854037" y="5320148"/>
            <a:ext cx="266700" cy="280555"/>
          </a:xfrm>
          <a:prstGeom prst="chevron">
            <a:avLst>
              <a:gd name="adj" fmla="val 7337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2C15FB74-F6B7-614A-8961-B64FA2FE74DC}"/>
              </a:ext>
            </a:extLst>
          </p:cNvPr>
          <p:cNvSpPr/>
          <p:nvPr/>
        </p:nvSpPr>
        <p:spPr>
          <a:xfrm rot="5400000">
            <a:off x="4827810" y="5879060"/>
            <a:ext cx="266700" cy="280555"/>
          </a:xfrm>
          <a:prstGeom prst="chevron">
            <a:avLst>
              <a:gd name="adj" fmla="val 7337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69CA6777-74F3-6220-E03D-8428838E1514}"/>
              </a:ext>
            </a:extLst>
          </p:cNvPr>
          <p:cNvSpPr/>
          <p:nvPr/>
        </p:nvSpPr>
        <p:spPr>
          <a:xfrm rot="5400000">
            <a:off x="9096918" y="3652156"/>
            <a:ext cx="148935" cy="159827"/>
          </a:xfrm>
          <a:prstGeom prst="chevron">
            <a:avLst>
              <a:gd name="adj" fmla="val 7337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43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E81CF-1BFD-B9FF-6E52-F87BCD258F62}"/>
              </a:ext>
            </a:extLst>
          </p:cNvPr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6-2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D5AFE-CB6E-4391-E4FC-00CFAE36A560}"/>
              </a:ext>
            </a:extLst>
          </p:cNvPr>
          <p:cNvSpPr txBox="1"/>
          <p:nvPr/>
        </p:nvSpPr>
        <p:spPr>
          <a:xfrm>
            <a:off x="935008" y="664784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라이브러리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EDA24-2CB3-F3C4-2EED-65031D6281C0}"/>
              </a:ext>
            </a:extLst>
          </p:cNvPr>
          <p:cNvSpPr txBox="1"/>
          <p:nvPr/>
        </p:nvSpPr>
        <p:spPr>
          <a:xfrm>
            <a:off x="1496432" y="1736676"/>
            <a:ext cx="40607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문자열 입출력 라이브러리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861C6-E957-3CA8-3FC0-04E88BBACE4A}"/>
              </a:ext>
            </a:extLst>
          </p:cNvPr>
          <p:cNvSpPr txBox="1"/>
          <p:nvPr/>
        </p:nvSpPr>
        <p:spPr>
          <a:xfrm>
            <a:off x="7238348" y="1736676"/>
            <a:ext cx="38419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처리 라이브러리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49ACE3-B83F-552D-0EAD-2C7598A7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88" y="2639291"/>
            <a:ext cx="5436247" cy="37511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0B6059-AEB3-3E69-0C77-A237E676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945" y="2639291"/>
            <a:ext cx="4710058" cy="3751118"/>
          </a:xfrm>
          <a:prstGeom prst="rect">
            <a:avLst/>
          </a:prstGeom>
        </p:spPr>
      </p:pic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90BD5B6F-AF49-431D-1ECC-7570907ABC43}"/>
              </a:ext>
            </a:extLst>
          </p:cNvPr>
          <p:cNvSpPr/>
          <p:nvPr/>
        </p:nvSpPr>
        <p:spPr>
          <a:xfrm rot="5400000">
            <a:off x="5706091" y="3667994"/>
            <a:ext cx="266700" cy="280555"/>
          </a:xfrm>
          <a:prstGeom prst="chevron">
            <a:avLst>
              <a:gd name="adj" fmla="val 7337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2E98CE0A-20AB-7920-0349-ACB25C3D197C}"/>
              </a:ext>
            </a:extLst>
          </p:cNvPr>
          <p:cNvSpPr/>
          <p:nvPr/>
        </p:nvSpPr>
        <p:spPr>
          <a:xfrm rot="5400000">
            <a:off x="5706090" y="4374573"/>
            <a:ext cx="266700" cy="280555"/>
          </a:xfrm>
          <a:prstGeom prst="chevron">
            <a:avLst>
              <a:gd name="adj" fmla="val 7337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57BF32F-6F5E-1091-4628-3B726577E32E}"/>
              </a:ext>
            </a:extLst>
          </p:cNvPr>
          <p:cNvSpPr/>
          <p:nvPr/>
        </p:nvSpPr>
        <p:spPr>
          <a:xfrm rot="5400000">
            <a:off x="9466859" y="3054189"/>
            <a:ext cx="180109" cy="181592"/>
          </a:xfrm>
          <a:prstGeom prst="chevron">
            <a:avLst>
              <a:gd name="adj" fmla="val 7337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E591EDD6-6F24-F1B1-ED3A-760FFEB7D107}"/>
              </a:ext>
            </a:extLst>
          </p:cNvPr>
          <p:cNvSpPr/>
          <p:nvPr/>
        </p:nvSpPr>
        <p:spPr>
          <a:xfrm rot="5400000">
            <a:off x="9160046" y="4200650"/>
            <a:ext cx="180109" cy="181592"/>
          </a:xfrm>
          <a:prstGeom prst="chevron">
            <a:avLst>
              <a:gd name="adj" fmla="val 7337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34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D963D-CE6D-C6FC-01BF-EF530EFDD8C1}"/>
              </a:ext>
            </a:extLst>
          </p:cNvPr>
          <p:cNvSpPr txBox="1"/>
          <p:nvPr/>
        </p:nvSpPr>
        <p:spPr>
          <a:xfrm>
            <a:off x="-104059" y="60322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F6A4F-BEDE-0E13-329B-C442EC446F10}"/>
              </a:ext>
            </a:extLst>
          </p:cNvPr>
          <p:cNvSpPr txBox="1"/>
          <p:nvPr/>
        </p:nvSpPr>
        <p:spPr>
          <a:xfrm>
            <a:off x="935008" y="664784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구동영상 및 문제해설</a:t>
            </a:r>
          </a:p>
        </p:txBody>
      </p:sp>
    </p:spTree>
    <p:extLst>
      <p:ext uri="{BB962C8B-B14F-4D97-AF65-F5344CB8AC3E}">
        <p14:creationId xmlns:p14="http://schemas.microsoft.com/office/powerpoint/2010/main" val="1208063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9025" y="2630791"/>
            <a:ext cx="53139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n cmpd="tri">
                  <a:solidFill>
                    <a:schemeClr val="bg1"/>
                  </a:solidFill>
                </a:ln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000" dirty="0">
              <a:ln cmpd="tri">
                <a:solidFill>
                  <a:schemeClr val="bg1"/>
                </a:solidFill>
              </a:ln>
              <a:solidFill>
                <a:srgbClr val="0F25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008" y="66478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FF8DA-C42E-5F32-F8F6-8666525BF631}"/>
              </a:ext>
            </a:extLst>
          </p:cNvPr>
          <p:cNvSpPr txBox="1"/>
          <p:nvPr/>
        </p:nvSpPr>
        <p:spPr>
          <a:xfrm>
            <a:off x="1896341" y="2434937"/>
            <a:ext cx="9554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프로그램에서 조건에 따라 프로그램의 흐름을 바꿔야 하는 경우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7E35B2F-45E8-9570-714A-C615406799BD}"/>
              </a:ext>
            </a:extLst>
          </p:cNvPr>
          <p:cNvSpPr/>
          <p:nvPr/>
        </p:nvSpPr>
        <p:spPr>
          <a:xfrm>
            <a:off x="5403273" y="3231573"/>
            <a:ext cx="571500" cy="7144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61EC4-7BC4-35CB-2C1E-477A86010413}"/>
              </a:ext>
            </a:extLst>
          </p:cNvPr>
          <p:cNvSpPr txBox="1"/>
          <p:nvPr/>
        </p:nvSpPr>
        <p:spPr>
          <a:xfrm>
            <a:off x="4208319" y="4540828"/>
            <a:ext cx="52785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조건문 사용</a:t>
            </a:r>
          </a:p>
        </p:txBody>
      </p:sp>
    </p:spTree>
    <p:extLst>
      <p:ext uri="{BB962C8B-B14F-4D97-AF65-F5344CB8AC3E}">
        <p14:creationId xmlns:p14="http://schemas.microsoft.com/office/powerpoint/2010/main" val="34281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1-1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0A8165-AD71-2898-4605-8B3E4D56206C}"/>
              </a:ext>
            </a:extLst>
          </p:cNvPr>
          <p:cNvSpPr txBox="1"/>
          <p:nvPr/>
        </p:nvSpPr>
        <p:spPr>
          <a:xfrm>
            <a:off x="935008" y="664784"/>
            <a:ext cx="4863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연속적인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C166C7-E5E6-0DFE-7DFE-87BDDD77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4" y="2602158"/>
            <a:ext cx="11915032" cy="3591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43A833-7D63-A90A-EDDD-DD10C163E039}"/>
              </a:ext>
            </a:extLst>
          </p:cNvPr>
          <p:cNvSpPr txBox="1"/>
          <p:nvPr/>
        </p:nvSpPr>
        <p:spPr>
          <a:xfrm>
            <a:off x="2597726" y="1614200"/>
            <a:ext cx="75541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여러 개의 조건이 걸려있는 구조</a:t>
            </a:r>
            <a:endParaRPr lang="en-US" altLang="ko-KR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개의 조건에 대해 각각 명령을 수행할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35145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E08F24-7A9D-C858-71C2-BC7A699E8B3E}"/>
              </a:ext>
            </a:extLst>
          </p:cNvPr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1-2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30913-F5C2-733B-206A-FFD4FFD3D169}"/>
              </a:ext>
            </a:extLst>
          </p:cNvPr>
          <p:cNvSpPr txBox="1"/>
          <p:nvPr/>
        </p:nvSpPr>
        <p:spPr>
          <a:xfrm>
            <a:off x="935008" y="664784"/>
            <a:ext cx="4023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중첩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28F02-182E-B689-770D-34C175EE482D}"/>
              </a:ext>
            </a:extLst>
          </p:cNvPr>
          <p:cNvSpPr txBox="1"/>
          <p:nvPr/>
        </p:nvSpPr>
        <p:spPr>
          <a:xfrm>
            <a:off x="2504209" y="1601594"/>
            <a:ext cx="75541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if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문안에 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조건이 들어있는 구조</a:t>
            </a:r>
            <a:endParaRPr lang="en-US" altLang="ko-KR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개의 조건을 만족해야 </a:t>
            </a:r>
            <a:r>
              <a:rPr lang="ko-KR" altLang="en-US" sz="25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할때의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명령을 수행할 수 있다 </a:t>
            </a:r>
            <a:endParaRPr lang="en-US" altLang="ko-KR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20D42C-A403-88E3-0810-C0613BEE8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46" y="2751731"/>
            <a:ext cx="4987635" cy="36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7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D3D55D-A52A-4E32-FA8D-A212943074B9}"/>
              </a:ext>
            </a:extLst>
          </p:cNvPr>
          <p:cNvSpPr txBox="1"/>
          <p:nvPr/>
        </p:nvSpPr>
        <p:spPr>
          <a:xfrm>
            <a:off x="935008" y="664784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switch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E2E94-C0F3-CB5D-050C-02668B2939D3}"/>
              </a:ext>
            </a:extLst>
          </p:cNvPr>
          <p:cNvSpPr txBox="1"/>
          <p:nvPr/>
        </p:nvSpPr>
        <p:spPr>
          <a:xfrm>
            <a:off x="-104059" y="603229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1-3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926C082-DB2C-91E2-D7E5-F3880346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79" y="2522811"/>
            <a:ext cx="5631872" cy="38987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A63EF1-67C3-D83D-FFFF-089CBA9E3858}"/>
              </a:ext>
            </a:extLst>
          </p:cNvPr>
          <p:cNvSpPr txBox="1"/>
          <p:nvPr/>
        </p:nvSpPr>
        <p:spPr>
          <a:xfrm>
            <a:off x="1423381" y="1754066"/>
            <a:ext cx="1064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222222"/>
                </a:solidFill>
                <a:effectLst/>
                <a:latin typeface="Iropke Batang"/>
              </a:rPr>
              <a:t> 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switch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안의 변수의 값과 동일한 값을 갖는 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case</a:t>
            </a:r>
            <a:r>
              <a:rPr lang="ko-KR" altLang="en-US" sz="2500" dirty="0">
                <a:solidFill>
                  <a:srgbClr val="22222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실행시키는 구조</a:t>
            </a:r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9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E9EFB-56EC-A812-CB71-F4CC5D1F1B29}"/>
              </a:ext>
            </a:extLst>
          </p:cNvPr>
          <p:cNvSpPr txBox="1"/>
          <p:nvPr/>
        </p:nvSpPr>
        <p:spPr>
          <a:xfrm>
            <a:off x="-60777" y="582602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2533E-2833-5A99-805A-A84CC115C399}"/>
              </a:ext>
            </a:extLst>
          </p:cNvPr>
          <p:cNvSpPr txBox="1"/>
          <p:nvPr/>
        </p:nvSpPr>
        <p:spPr>
          <a:xfrm>
            <a:off x="935008" y="66478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6FE7C-CEF7-C7F6-FBCD-9D1C87FD1796}"/>
              </a:ext>
            </a:extLst>
          </p:cNvPr>
          <p:cNvSpPr txBox="1"/>
          <p:nvPr/>
        </p:nvSpPr>
        <p:spPr>
          <a:xfrm>
            <a:off x="3174422" y="2398228"/>
            <a:ext cx="9554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프로그램에서 반복적인 작업들이 반드시 필요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C3F400E-91BA-F63C-73FF-A100D0239BAC}"/>
              </a:ext>
            </a:extLst>
          </p:cNvPr>
          <p:cNvSpPr/>
          <p:nvPr/>
        </p:nvSpPr>
        <p:spPr>
          <a:xfrm>
            <a:off x="5403273" y="3231573"/>
            <a:ext cx="571500" cy="7144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28DFC-8370-4859-039A-ACF04CE786E0}"/>
              </a:ext>
            </a:extLst>
          </p:cNvPr>
          <p:cNvSpPr txBox="1"/>
          <p:nvPr/>
        </p:nvSpPr>
        <p:spPr>
          <a:xfrm>
            <a:off x="4353791" y="4561610"/>
            <a:ext cx="52785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5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r>
              <a:rPr lang="ko-KR" altLang="en-US" sz="4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59568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EBE68F-899C-7017-7584-8EF8B61A1BBD}"/>
              </a:ext>
            </a:extLst>
          </p:cNvPr>
          <p:cNvSpPr txBox="1"/>
          <p:nvPr/>
        </p:nvSpPr>
        <p:spPr>
          <a:xfrm>
            <a:off x="-60777" y="58260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FDB4A-7A9F-4935-FBB8-9F0BA532CD9D}"/>
              </a:ext>
            </a:extLst>
          </p:cNvPr>
          <p:cNvSpPr txBox="1"/>
          <p:nvPr/>
        </p:nvSpPr>
        <p:spPr>
          <a:xfrm>
            <a:off x="935008" y="664784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527D7-7412-8CEB-CA4A-24334CF84EA4}"/>
              </a:ext>
            </a:extLst>
          </p:cNvPr>
          <p:cNvSpPr txBox="1"/>
          <p:nvPr/>
        </p:nvSpPr>
        <p:spPr>
          <a:xfrm>
            <a:off x="-60777" y="582602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BA2B2-3314-FB02-7AEE-928AEEDB2B77}"/>
              </a:ext>
            </a:extLst>
          </p:cNvPr>
          <p:cNvSpPr txBox="1"/>
          <p:nvPr/>
        </p:nvSpPr>
        <p:spPr>
          <a:xfrm>
            <a:off x="978290" y="1632716"/>
            <a:ext cx="9788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주어진 조건이 만족되는 동안 문장들을 반복하는 실행구조 </a:t>
            </a:r>
            <a:endParaRPr lang="en-US" altLang="ko-KR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7361A2-125B-B0E2-F32D-ABFD14E9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3" y="2084230"/>
            <a:ext cx="3251483" cy="40576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C3D798-18BE-B927-494E-C4D082B93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30" y="3127665"/>
            <a:ext cx="8622370" cy="262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0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881E0C-0E0A-92FD-7200-6490C4AE421F}"/>
              </a:ext>
            </a:extLst>
          </p:cNvPr>
          <p:cNvSpPr txBox="1"/>
          <p:nvPr/>
        </p:nvSpPr>
        <p:spPr>
          <a:xfrm>
            <a:off x="-60777" y="58260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F4DFA-AAE8-7A72-6A09-DFF498B8AB0B}"/>
              </a:ext>
            </a:extLst>
          </p:cNvPr>
          <p:cNvSpPr txBox="1"/>
          <p:nvPr/>
        </p:nvSpPr>
        <p:spPr>
          <a:xfrm>
            <a:off x="935008" y="664784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do-while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4A089-3C69-0202-1AB8-FD6B4F060DE5}"/>
              </a:ext>
            </a:extLst>
          </p:cNvPr>
          <p:cNvSpPr txBox="1"/>
          <p:nvPr/>
        </p:nvSpPr>
        <p:spPr>
          <a:xfrm>
            <a:off x="-60777" y="582602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1A1471-489A-E271-F6AF-DFD36F27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03" y="2821117"/>
            <a:ext cx="7139061" cy="32929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366CE7-3610-A938-A897-56ED6E9C7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4" y="2723090"/>
            <a:ext cx="4210864" cy="32929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D02003-112D-ECA7-C4E9-9B50B2A08CA0}"/>
              </a:ext>
            </a:extLst>
          </p:cNvPr>
          <p:cNvSpPr txBox="1"/>
          <p:nvPr/>
        </p:nvSpPr>
        <p:spPr>
          <a:xfrm>
            <a:off x="1643308" y="1715843"/>
            <a:ext cx="9788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적어도 무조건 한번은 반복문장을 실행한다 </a:t>
            </a:r>
            <a:endParaRPr lang="en-US" altLang="ko-KR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38803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500" dirty="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531</Words>
  <Application>Microsoft Office PowerPoint</Application>
  <PresentationFormat>와이드스크린</PresentationFormat>
  <Paragraphs>130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나눔스퀘어 Light</vt:lpstr>
      <vt:lpstr>Iropke Batang</vt:lpstr>
      <vt:lpstr>맑은 고딕</vt:lpstr>
      <vt:lpstr>나눔고딕 ExtraBold</vt:lpstr>
      <vt:lpstr>나눔스퀘어</vt:lpstr>
      <vt:lpstr>나눔스퀘어 ExtraBold</vt:lpstr>
      <vt:lpstr>Arial</vt:lpstr>
      <vt:lpstr>2_Office 테마</vt:lpstr>
      <vt:lpstr>4_Office 테마</vt:lpstr>
      <vt:lpstr>3_Office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이언호</cp:lastModifiedBy>
  <cp:revision>15</cp:revision>
  <dcterms:created xsi:type="dcterms:W3CDTF">2017-06-25T14:47:51Z</dcterms:created>
  <dcterms:modified xsi:type="dcterms:W3CDTF">2023-07-25T08:05:04Z</dcterms:modified>
</cp:coreProperties>
</file>