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  <p:sldMasterId id="2147483662" r:id="rId2"/>
    <p:sldMasterId id="2147483656" r:id="rId3"/>
    <p:sldMasterId id="2147483660" r:id="rId4"/>
  </p:sldMasterIdLst>
  <p:notesMasterIdLst>
    <p:notesMasterId r:id="rId31"/>
  </p:notesMasterIdLst>
  <p:sldIdLst>
    <p:sldId id="259" r:id="rId5"/>
    <p:sldId id="268" r:id="rId6"/>
    <p:sldId id="285" r:id="rId7"/>
    <p:sldId id="286" r:id="rId8"/>
    <p:sldId id="287" r:id="rId9"/>
    <p:sldId id="288" r:id="rId10"/>
    <p:sldId id="289" r:id="rId11"/>
    <p:sldId id="290" r:id="rId12"/>
    <p:sldId id="258" r:id="rId13"/>
    <p:sldId id="261" r:id="rId14"/>
    <p:sldId id="262" r:id="rId15"/>
    <p:sldId id="263" r:id="rId16"/>
    <p:sldId id="293" r:id="rId17"/>
    <p:sldId id="281" r:id="rId18"/>
    <p:sldId id="282" r:id="rId19"/>
    <p:sldId id="291" r:id="rId20"/>
    <p:sldId id="292" r:id="rId21"/>
    <p:sldId id="294" r:id="rId22"/>
    <p:sldId id="297" r:id="rId23"/>
    <p:sldId id="295" r:id="rId24"/>
    <p:sldId id="296" r:id="rId25"/>
    <p:sldId id="298" r:id="rId26"/>
    <p:sldId id="267" r:id="rId27"/>
    <p:sldId id="284" r:id="rId28"/>
    <p:sldId id="274" r:id="rId29"/>
    <p:sldId id="275" r:id="rId30"/>
  </p:sldIdLst>
  <p:sldSz cx="12192000" cy="6858000"/>
  <p:notesSz cx="6858000" cy="9144000"/>
  <p:embeddedFontLst>
    <p:embeddedFont>
      <p:font typeface="Ubuntu Condensed" panose="020B0506030602030204" pitchFamily="34" charset="0"/>
      <p:regular r:id="rId32"/>
    </p:embeddedFont>
    <p:embeddedFont>
      <p:font typeface="나눔스퀘어" panose="020B0600000101010101" pitchFamily="50" charset="-127"/>
      <p:regular r:id="rId33"/>
    </p:embeddedFont>
    <p:embeddedFont>
      <p:font typeface="나눔스퀘어 Bold" panose="020B0600000101010101" pitchFamily="50" charset="-127"/>
      <p:bold r:id="rId34"/>
    </p:embeddedFont>
    <p:embeddedFont>
      <p:font typeface="나눔스퀘어 ExtraBold" panose="020B0600000101010101" pitchFamily="50" charset="-127"/>
      <p:bold r:id="rId35"/>
    </p:embeddedFont>
    <p:embeddedFont>
      <p:font typeface="나눔스퀘어 Light" panose="020B0600000101010101" pitchFamily="50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4B8"/>
    <a:srgbClr val="55959A"/>
    <a:srgbClr val="A1C8CB"/>
    <a:srgbClr val="488084"/>
    <a:srgbClr val="0F2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5" autoAdjust="0"/>
    <p:restoredTop sz="90244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4994-E5A5-45B6-8D55-444581E46CB0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8E655-3968-4B16-8DF3-9D8F9CE8A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7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1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44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7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12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27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36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23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66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64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 userDrawn="1"/>
        </p:nvSpPr>
        <p:spPr>
          <a:xfrm rot="10800000">
            <a:off x="9042400" y="0"/>
            <a:ext cx="3149594" cy="6858000"/>
          </a:xfrm>
          <a:prstGeom prst="rtTriangle">
            <a:avLst/>
          </a:prstGeom>
          <a:solidFill>
            <a:srgbClr val="55959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각 삼각형 1"/>
          <p:cNvSpPr/>
          <p:nvPr userDrawn="1"/>
        </p:nvSpPr>
        <p:spPr>
          <a:xfrm flipH="1">
            <a:off x="8650514" y="2627085"/>
            <a:ext cx="3541480" cy="4230915"/>
          </a:xfrm>
          <a:prstGeom prst="rtTriangle">
            <a:avLst/>
          </a:prstGeom>
          <a:solidFill>
            <a:srgbClr val="76B4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0" y="-1"/>
            <a:ext cx="899885" cy="5428343"/>
          </a:xfrm>
          <a:prstGeom prst="rtTriangle">
            <a:avLst/>
          </a:prstGeom>
          <a:solidFill>
            <a:srgbClr val="76B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 userDrawn="1"/>
        </p:nvSpPr>
        <p:spPr>
          <a:xfrm flipH="1">
            <a:off x="10624456" y="1"/>
            <a:ext cx="1567543" cy="6858000"/>
          </a:xfrm>
          <a:prstGeom prst="rtTriangle">
            <a:avLst/>
          </a:prstGeom>
          <a:solidFill>
            <a:srgbClr val="76B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rot="10800000">
            <a:off x="10377714" y="1"/>
            <a:ext cx="1814286" cy="6858000"/>
          </a:xfrm>
          <a:prstGeom prst="rtTriangle">
            <a:avLst/>
          </a:prstGeom>
          <a:solidFill>
            <a:srgbClr val="76B4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flipH="1">
            <a:off x="9187542" y="1"/>
            <a:ext cx="3004457" cy="6858000"/>
          </a:xfrm>
          <a:prstGeom prst="rtTriangle">
            <a:avLst/>
          </a:prstGeom>
          <a:solidFill>
            <a:srgbClr val="76B4B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자유형 7"/>
          <p:cNvSpPr/>
          <p:nvPr userDrawn="1"/>
        </p:nvSpPr>
        <p:spPr>
          <a:xfrm>
            <a:off x="-14514" y="3236684"/>
            <a:ext cx="12235543" cy="3027163"/>
          </a:xfrm>
          <a:custGeom>
            <a:avLst/>
            <a:gdLst>
              <a:gd name="connsiteX0" fmla="*/ 0 w 12235543"/>
              <a:gd name="connsiteY0" fmla="*/ 2873829 h 3027163"/>
              <a:gd name="connsiteX1" fmla="*/ 1582057 w 12235543"/>
              <a:gd name="connsiteY1" fmla="*/ 1959429 h 3027163"/>
              <a:gd name="connsiteX2" fmla="*/ 5486400 w 12235543"/>
              <a:gd name="connsiteY2" fmla="*/ 2975429 h 3027163"/>
              <a:gd name="connsiteX3" fmla="*/ 12235543 w 12235543"/>
              <a:gd name="connsiteY3" fmla="*/ 0 h 302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5543" h="3027163">
                <a:moveTo>
                  <a:pt x="0" y="2873829"/>
                </a:moveTo>
                <a:cubicBezTo>
                  <a:pt x="333828" y="2408162"/>
                  <a:pt x="667657" y="1942496"/>
                  <a:pt x="1582057" y="1959429"/>
                </a:cubicBezTo>
                <a:cubicBezTo>
                  <a:pt x="2496457" y="1976362"/>
                  <a:pt x="3710819" y="3302000"/>
                  <a:pt x="5486400" y="2975429"/>
                </a:cubicBezTo>
                <a:cubicBezTo>
                  <a:pt x="7261981" y="2648858"/>
                  <a:pt x="11202610" y="162076"/>
                  <a:pt x="12235543" y="0"/>
                </a:cubicBezTo>
              </a:path>
            </a:pathLst>
          </a:custGeom>
          <a:noFill/>
          <a:ln w="22225">
            <a:solidFill>
              <a:srgbClr val="A1C8CB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 userDrawn="1"/>
        </p:nvSpPr>
        <p:spPr>
          <a:xfrm>
            <a:off x="-58057" y="2960910"/>
            <a:ext cx="12279086" cy="3643086"/>
          </a:xfrm>
          <a:custGeom>
            <a:avLst/>
            <a:gdLst>
              <a:gd name="connsiteX0" fmla="*/ 0 w 12279086"/>
              <a:gd name="connsiteY0" fmla="*/ 3643086 h 3643086"/>
              <a:gd name="connsiteX1" fmla="*/ 1741714 w 12279086"/>
              <a:gd name="connsiteY1" fmla="*/ 1480457 h 3643086"/>
              <a:gd name="connsiteX2" fmla="*/ 7518400 w 12279086"/>
              <a:gd name="connsiteY2" fmla="*/ 3526971 h 3643086"/>
              <a:gd name="connsiteX3" fmla="*/ 12279086 w 12279086"/>
              <a:gd name="connsiteY3" fmla="*/ 0 h 364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9086" h="3643086">
                <a:moveTo>
                  <a:pt x="0" y="3643086"/>
                </a:moveTo>
                <a:cubicBezTo>
                  <a:pt x="244323" y="2571447"/>
                  <a:pt x="488647" y="1499809"/>
                  <a:pt x="1741714" y="1480457"/>
                </a:cubicBezTo>
                <a:cubicBezTo>
                  <a:pt x="2994781" y="1461104"/>
                  <a:pt x="5762172" y="3773714"/>
                  <a:pt x="7518400" y="3526971"/>
                </a:cubicBezTo>
                <a:cubicBezTo>
                  <a:pt x="9274628" y="3280228"/>
                  <a:pt x="11388877" y="585409"/>
                  <a:pt x="12279086" y="0"/>
                </a:cubicBezTo>
              </a:path>
            </a:pathLst>
          </a:custGeom>
          <a:noFill/>
          <a:ln w="25400">
            <a:solidFill>
              <a:srgbClr val="76B4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 userDrawn="1"/>
        </p:nvSpPr>
        <p:spPr>
          <a:xfrm>
            <a:off x="-58057" y="2975425"/>
            <a:ext cx="12264571" cy="3665670"/>
          </a:xfrm>
          <a:custGeom>
            <a:avLst/>
            <a:gdLst>
              <a:gd name="connsiteX0" fmla="*/ 0 w 12206514"/>
              <a:gd name="connsiteY0" fmla="*/ 3265715 h 3665670"/>
              <a:gd name="connsiteX1" fmla="*/ 1248229 w 12206514"/>
              <a:gd name="connsiteY1" fmla="*/ 1959429 h 3665670"/>
              <a:gd name="connsiteX2" fmla="*/ 5225143 w 12206514"/>
              <a:gd name="connsiteY2" fmla="*/ 3628572 h 3665670"/>
              <a:gd name="connsiteX3" fmla="*/ 12206514 w 12206514"/>
              <a:gd name="connsiteY3" fmla="*/ 0 h 36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6514" h="3665670">
                <a:moveTo>
                  <a:pt x="0" y="3265715"/>
                </a:moveTo>
                <a:cubicBezTo>
                  <a:pt x="188686" y="2582334"/>
                  <a:pt x="377372" y="1898953"/>
                  <a:pt x="1248229" y="1959429"/>
                </a:cubicBezTo>
                <a:cubicBezTo>
                  <a:pt x="2119086" y="2019905"/>
                  <a:pt x="3398762" y="3955143"/>
                  <a:pt x="5225143" y="3628572"/>
                </a:cubicBezTo>
                <a:cubicBezTo>
                  <a:pt x="7051524" y="3302001"/>
                  <a:pt x="10972800" y="307219"/>
                  <a:pt x="12206514" y="0"/>
                </a:cubicBezTo>
              </a:path>
            </a:pathLst>
          </a:custGeom>
          <a:noFill/>
          <a:ln w="25400">
            <a:solidFill>
              <a:srgbClr val="76B4B8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 userDrawn="1"/>
        </p:nvSpPr>
        <p:spPr>
          <a:xfrm flipH="1">
            <a:off x="9768114" y="3294743"/>
            <a:ext cx="2423884" cy="3563256"/>
          </a:xfrm>
          <a:prstGeom prst="rtTriangle">
            <a:avLst/>
          </a:prstGeom>
          <a:solidFill>
            <a:srgbClr val="55959A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 userDrawn="1"/>
        </p:nvSpPr>
        <p:spPr>
          <a:xfrm>
            <a:off x="-184826" y="3073940"/>
            <a:ext cx="12451405" cy="3712127"/>
          </a:xfrm>
          <a:custGeom>
            <a:avLst/>
            <a:gdLst>
              <a:gd name="connsiteX0" fmla="*/ 0 w 12451405"/>
              <a:gd name="connsiteY0" fmla="*/ 3161490 h 3712127"/>
              <a:gd name="connsiteX1" fmla="*/ 2334639 w 12451405"/>
              <a:gd name="connsiteY1" fmla="*/ 1926077 h 3712127"/>
              <a:gd name="connsiteX2" fmla="*/ 6332707 w 12451405"/>
              <a:gd name="connsiteY2" fmla="*/ 3677056 h 3712127"/>
              <a:gd name="connsiteX3" fmla="*/ 12451405 w 12451405"/>
              <a:gd name="connsiteY3" fmla="*/ 0 h 3712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1405" h="3712127">
                <a:moveTo>
                  <a:pt x="0" y="3161490"/>
                </a:moveTo>
                <a:cubicBezTo>
                  <a:pt x="639594" y="2500819"/>
                  <a:pt x="1279188" y="1840149"/>
                  <a:pt x="2334639" y="1926077"/>
                </a:cubicBezTo>
                <a:cubicBezTo>
                  <a:pt x="3390090" y="2012005"/>
                  <a:pt x="4646579" y="3998069"/>
                  <a:pt x="6332707" y="3677056"/>
                </a:cubicBezTo>
                <a:cubicBezTo>
                  <a:pt x="8018835" y="3356043"/>
                  <a:pt x="11969886" y="179962"/>
                  <a:pt x="12451405" y="0"/>
                </a:cubicBezTo>
              </a:path>
            </a:pathLst>
          </a:custGeom>
          <a:noFill/>
          <a:ln w="19050">
            <a:solidFill>
              <a:srgbClr val="A1C8CB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9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B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15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>
          <a:xfrm rot="10800000">
            <a:off x="-824593" y="159656"/>
            <a:ext cx="1649186" cy="1553779"/>
          </a:xfrm>
          <a:prstGeom prst="chord">
            <a:avLst>
              <a:gd name="adj1" fmla="val 5368764"/>
              <a:gd name="adj2" fmla="val 16248245"/>
            </a:avLst>
          </a:prstGeom>
          <a:solidFill>
            <a:srgbClr val="76B4B8"/>
          </a:solidFill>
          <a:ln>
            <a:solidFill>
              <a:srgbClr val="76B4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61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B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>
          <a:xfrm rot="10800000">
            <a:off x="-824593" y="159656"/>
            <a:ext cx="1649186" cy="1553779"/>
          </a:xfrm>
          <a:prstGeom prst="chord">
            <a:avLst>
              <a:gd name="adj1" fmla="val 5368764"/>
              <a:gd name="adj2" fmla="val 1624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73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naver.com/PostView.nhn?blogId=kspark222&amp;logNo=221704758624" TargetMode="External"/><Relationship Id="rId3" Type="http://schemas.openxmlformats.org/officeDocument/2006/relationships/hyperlink" Target="https://www.micromotors.eu/en/what-is-a-gear-motor/" TargetMode="External"/><Relationship Id="rId7" Type="http://schemas.openxmlformats.org/officeDocument/2006/relationships/hyperlink" Target="https://ok1659.tistory.com/68" TargetMode="External"/><Relationship Id="rId2" Type="http://schemas.openxmlformats.org/officeDocument/2006/relationships/hyperlink" Target="https://c0mp.tistory.com/956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Stepper_motor" TargetMode="External"/><Relationship Id="rId11" Type="http://schemas.openxmlformats.org/officeDocument/2006/relationships/hyperlink" Target="https://dokkodai.tistory.com/188" TargetMode="External"/><Relationship Id="rId5" Type="http://schemas.openxmlformats.org/officeDocument/2006/relationships/hyperlink" Target="https://rasino.tistory.com/149" TargetMode="External"/><Relationship Id="rId10" Type="http://schemas.openxmlformats.org/officeDocument/2006/relationships/hyperlink" Target="https://blog.naver.com/PostView.naver?blogId=lagrange0115&amp;logNo=222345576071" TargetMode="External"/><Relationship Id="rId4" Type="http://schemas.openxmlformats.org/officeDocument/2006/relationships/hyperlink" Target="https://www.bodine-electric.com/blog/what-is-a-gearmotor/" TargetMode="External"/><Relationship Id="rId9" Type="http://schemas.openxmlformats.org/officeDocument/2006/relationships/hyperlink" Target="https://m.blog.naver.com/ahnoz2/221542462529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inimin2.tistory.com/9" TargetMode="External"/><Relationship Id="rId3" Type="http://schemas.openxmlformats.org/officeDocument/2006/relationships/hyperlink" Target="https://www.researchgate.net/figure/a-PWM-in-Mark-Space-Mode-b-PWM-in-Balanced-Mode_fig2_344731893" TargetMode="External"/><Relationship Id="rId7" Type="http://schemas.openxmlformats.org/officeDocument/2006/relationships/hyperlink" Target="https://life-with-coding.tistory.com/408" TargetMode="External"/><Relationship Id="rId12" Type="http://schemas.openxmlformats.org/officeDocument/2006/relationships/hyperlink" Target="https://juahnpop.tistory.com/39" TargetMode="External"/><Relationship Id="rId2" Type="http://schemas.openxmlformats.org/officeDocument/2006/relationships/hyperlink" Target="https://minimonk.net/7053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eginnerdeveloper-lit.tistory.com/133" TargetMode="External"/><Relationship Id="rId11" Type="http://schemas.openxmlformats.org/officeDocument/2006/relationships/hyperlink" Target="https://blog.naver.com/ansdbtls4067/221367123030" TargetMode="External"/><Relationship Id="rId5" Type="http://schemas.openxmlformats.org/officeDocument/2006/relationships/hyperlink" Target="https://components101.com/sites/default/files/component_datasheet/L298N-Motor-Driver-Datasheet.pdf" TargetMode="External"/><Relationship Id="rId10" Type="http://schemas.openxmlformats.org/officeDocument/2006/relationships/hyperlink" Target="https://forum.digikey.com/t/topic/22225" TargetMode="External"/><Relationship Id="rId4" Type="http://schemas.openxmlformats.org/officeDocument/2006/relationships/hyperlink" Target="https://lastminuteengineers.com/l298n-dc-stepper-driver-arduino-tutorial/" TargetMode="External"/><Relationship Id="rId9" Type="http://schemas.openxmlformats.org/officeDocument/2006/relationships/hyperlink" Target="https://github.com/sdesalas/Arduino-Queue.h/blob/master/Queue.h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4619" y="1935466"/>
            <a:ext cx="94740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err="1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라즈베리파이</a:t>
            </a:r>
            <a:r>
              <a:rPr lang="ko-KR" altLang="en-US" sz="8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세미나</a:t>
            </a:r>
            <a:r>
              <a:rPr lang="en-US" altLang="ko-KR" sz="8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</a:p>
          <a:p>
            <a:pPr algn="ctr"/>
            <a:r>
              <a:rPr lang="en-US" altLang="ko-KR" sz="8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PWM+DC</a:t>
            </a:r>
            <a:r>
              <a:rPr lang="ko-KR" altLang="en-US" sz="8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2415" y="4834547"/>
            <a:ext cx="2858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solidFill>
                  <a:srgbClr val="0F25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20201060 </a:t>
            </a:r>
            <a:r>
              <a:rPr lang="ko-KR" altLang="en-US" sz="2200" spc="300" dirty="0">
                <a:solidFill>
                  <a:srgbClr val="0F25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이언호</a:t>
            </a:r>
            <a:endParaRPr lang="en-US" altLang="ko-KR" sz="2200" spc="300" dirty="0">
              <a:solidFill>
                <a:srgbClr val="0F253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200" spc="300" dirty="0">
                <a:solidFill>
                  <a:srgbClr val="0F25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2023-08-07</a:t>
            </a:r>
            <a:endParaRPr lang="ko-KR" altLang="en-US" sz="2200" spc="300" dirty="0">
              <a:solidFill>
                <a:srgbClr val="0F253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86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5008" y="613380"/>
            <a:ext cx="9749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여러가지 모터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기어모터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3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스텝모터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브러쉬리스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19061A-D12E-1E03-8615-40A086523755}"/>
              </a:ext>
            </a:extLst>
          </p:cNvPr>
          <p:cNvSpPr txBox="1"/>
          <p:nvPr/>
        </p:nvSpPr>
        <p:spPr>
          <a:xfrm>
            <a:off x="935008" y="1748825"/>
            <a:ext cx="730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스텝모터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전체회전을 동일한 단계로 나누는 브러시리스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DC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전기 모터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펄스모양의 전압에 의해 일정각도 회전함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7543BB-7BC1-D321-8EB7-FCEB2D655F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2567" y="1419225"/>
            <a:ext cx="1872252" cy="13055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B39815E-FEAE-6FA5-C477-1E09A4B96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631" y="3429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1D94D-6CB5-953F-B629-25C59609B8D4}"/>
              </a:ext>
            </a:extLst>
          </p:cNvPr>
          <p:cNvSpPr txBox="1"/>
          <p:nvPr/>
        </p:nvSpPr>
        <p:spPr>
          <a:xfrm>
            <a:off x="935008" y="3933505"/>
            <a:ext cx="8843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스텝모터 원리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전자석은 드라이버회로 또는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마이크로컨트롤러에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의해 활성화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각각의 부분회전을 스텝이라고 하고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회전각은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1.8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,0.9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,0.72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 등 다양하게 고정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</a:t>
            </a:r>
          </a:p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2E273-B311-1724-1839-E35C1C421521}"/>
              </a:ext>
            </a:extLst>
          </p:cNvPr>
          <p:cNvSpPr txBox="1"/>
          <p:nvPr/>
        </p:nvSpPr>
        <p:spPr>
          <a:xfrm>
            <a:off x="8241718" y="3174505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중앙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회전자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A5679-8E1D-D27D-5D6E-64CD33695B75}"/>
              </a:ext>
            </a:extLst>
          </p:cNvPr>
          <p:cNvSpPr txBox="1"/>
          <p:nvPr/>
        </p:nvSpPr>
        <p:spPr>
          <a:xfrm>
            <a:off x="10806175" y="3487981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전자석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FD2CB97-9450-B8CE-4832-D4E03085E8C8}"/>
              </a:ext>
            </a:extLst>
          </p:cNvPr>
          <p:cNvSpPr/>
          <p:nvPr/>
        </p:nvSpPr>
        <p:spPr>
          <a:xfrm rot="18234171">
            <a:off x="9208539" y="3379990"/>
            <a:ext cx="258096" cy="9728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960B52A-3E6C-112E-E8AC-14C430B86084}"/>
              </a:ext>
            </a:extLst>
          </p:cNvPr>
          <p:cNvSpPr/>
          <p:nvPr/>
        </p:nvSpPr>
        <p:spPr>
          <a:xfrm rot="3563208">
            <a:off x="10652734" y="3665226"/>
            <a:ext cx="258096" cy="8359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591E90-6333-49EA-96B5-8D1D83CA33EA}"/>
              </a:ext>
            </a:extLst>
          </p:cNvPr>
          <p:cNvSpPr txBox="1"/>
          <p:nvPr/>
        </p:nvSpPr>
        <p:spPr>
          <a:xfrm>
            <a:off x="-127989" y="572877"/>
            <a:ext cx="1215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2-1.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45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F94C79-D980-9E4B-CFA2-20123ADE2D23}"/>
              </a:ext>
            </a:extLst>
          </p:cNvPr>
          <p:cNvSpPr txBox="1"/>
          <p:nvPr/>
        </p:nvSpPr>
        <p:spPr>
          <a:xfrm>
            <a:off x="935008" y="613380"/>
            <a:ext cx="9749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여러가지 모터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기어모터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스텝모터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360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브러쉬리스</a:t>
            </a:r>
            <a:r>
              <a:rPr lang="ko-KR" altLang="en-US" sz="3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D9517-221E-9B28-2AE9-73F6087604A5}"/>
              </a:ext>
            </a:extLst>
          </p:cNvPr>
          <p:cNvSpPr txBox="1"/>
          <p:nvPr/>
        </p:nvSpPr>
        <p:spPr>
          <a:xfrm>
            <a:off x="935008" y="1748825"/>
            <a:ext cx="730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브러시리스 모터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말그대로 브러시가 없는 모터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94BE52-EA33-12CC-A293-5A77CA06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0280" y="2826347"/>
            <a:ext cx="2381250" cy="249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54DE8E2-5018-8261-C7C9-9DEB128E6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01796" y="2826347"/>
            <a:ext cx="2754322" cy="249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180C31-1047-567E-F800-24F4A161BC87}"/>
              </a:ext>
            </a:extLst>
          </p:cNvPr>
          <p:cNvSpPr txBox="1"/>
          <p:nvPr/>
        </p:nvSpPr>
        <p:spPr>
          <a:xfrm>
            <a:off x="935008" y="2509253"/>
            <a:ext cx="590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작동원리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BF508-836E-2824-59A2-70B87EB454D1}"/>
              </a:ext>
            </a:extLst>
          </p:cNvPr>
          <p:cNvSpPr txBox="1"/>
          <p:nvPr/>
        </p:nvSpPr>
        <p:spPr>
          <a:xfrm>
            <a:off x="1602581" y="5342314"/>
            <a:ext cx="7229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&lt;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브러시드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 모터의 작동 원리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243B2-1EFC-D855-0E0A-879AE20C12DB}"/>
              </a:ext>
            </a:extLst>
          </p:cNvPr>
          <p:cNvSpPr txBox="1"/>
          <p:nvPr/>
        </p:nvSpPr>
        <p:spPr>
          <a:xfrm>
            <a:off x="6920821" y="5342314"/>
            <a:ext cx="3815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&lt;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브러시리스 모터의 작동 원리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F0502020204030204" pitchFamily="34" charset="0"/>
              </a:rPr>
              <a:t>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9DF33-55EC-FBDF-A7B7-DD2A3EE56A63}"/>
              </a:ext>
            </a:extLst>
          </p:cNvPr>
          <p:cNvSpPr txBox="1"/>
          <p:nvPr/>
        </p:nvSpPr>
        <p:spPr>
          <a:xfrm>
            <a:off x="609599" y="5969375"/>
            <a:ext cx="6218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고정자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영구자석으로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항상같은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극성을 가지고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회전자에 전류를 흘리며 극성을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바꿔줌으로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회전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E7229D-F6F3-2AC2-5948-4AF0DAA9437B}"/>
              </a:ext>
            </a:extLst>
          </p:cNvPr>
          <p:cNvSpPr txBox="1"/>
          <p:nvPr/>
        </p:nvSpPr>
        <p:spPr>
          <a:xfrm>
            <a:off x="6315074" y="5969376"/>
            <a:ext cx="5467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회전자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영구자석으로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항상같은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극성을 유지하고 고정자에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전류를흘리며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극성을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바꿔줌으로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회전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DDFD3C-3FE9-FB42-A0B9-D31F8440204E}"/>
              </a:ext>
            </a:extLst>
          </p:cNvPr>
          <p:cNvSpPr txBox="1"/>
          <p:nvPr/>
        </p:nvSpPr>
        <p:spPr>
          <a:xfrm>
            <a:off x="6385126" y="2902546"/>
            <a:ext cx="156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회전자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      )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323CA-436D-4624-BB10-186321307099}"/>
              </a:ext>
            </a:extLst>
          </p:cNvPr>
          <p:cNvSpPr txBox="1"/>
          <p:nvPr/>
        </p:nvSpPr>
        <p:spPr>
          <a:xfrm>
            <a:off x="7930472" y="5028783"/>
            <a:ext cx="140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고정자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       )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F3C130-50F0-82FB-645B-EF5D230630C9}"/>
              </a:ext>
            </a:extLst>
          </p:cNvPr>
          <p:cNvSpPr txBox="1"/>
          <p:nvPr/>
        </p:nvSpPr>
        <p:spPr>
          <a:xfrm>
            <a:off x="2051361" y="2731896"/>
            <a:ext cx="156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회전자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      )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413DDF-C31A-5D97-331A-D90E6329BC51}"/>
              </a:ext>
            </a:extLst>
          </p:cNvPr>
          <p:cNvSpPr txBox="1"/>
          <p:nvPr/>
        </p:nvSpPr>
        <p:spPr>
          <a:xfrm>
            <a:off x="1178266" y="4565262"/>
            <a:ext cx="140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고정자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       )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4A8196-87AE-597E-1E64-40704B928DCA}"/>
              </a:ext>
            </a:extLst>
          </p:cNvPr>
          <p:cNvSpPr txBox="1"/>
          <p:nvPr/>
        </p:nvSpPr>
        <p:spPr>
          <a:xfrm>
            <a:off x="-127989" y="572877"/>
            <a:ext cx="1215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2-1.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07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5008" y="61338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역기전력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EFFCFA-BBB0-E154-F8EF-340A8BD1C4C8}"/>
              </a:ext>
            </a:extLst>
          </p:cNvPr>
          <p:cNvSpPr txBox="1"/>
          <p:nvPr/>
        </p:nvSpPr>
        <p:spPr>
          <a:xfrm>
            <a:off x="1019175" y="1743075"/>
            <a:ext cx="1068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역기전력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전동기의 경우 부하로 인해 발전기처럼 동작하여 역으로 기전력이 발생하는 것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C88503-94F7-C6F1-719F-5DAA4C3B8A0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2596" y="2348281"/>
            <a:ext cx="4606844" cy="25165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83C88E-C541-DE88-EF5A-EA26A321A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952" y="5405120"/>
            <a:ext cx="919094" cy="7758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CC315D-2250-DAB4-3138-223C25CA0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984" y="5603386"/>
            <a:ext cx="655199" cy="3793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D2FBA3-AB85-2CDA-4DC0-F213B84EDB5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2285042"/>
            <a:ext cx="4925084" cy="30138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B955D2-EB9E-3A13-F21C-23F859E1AD44}"/>
              </a:ext>
            </a:extLst>
          </p:cNvPr>
          <p:cNvSpPr txBox="1"/>
          <p:nvPr/>
        </p:nvSpPr>
        <p:spPr>
          <a:xfrm>
            <a:off x="1010064" y="5613380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역기전력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AEC0A-E354-7EFC-48EA-4528E897DAE8}"/>
              </a:ext>
            </a:extLst>
          </p:cNvPr>
          <p:cNvSpPr txBox="1"/>
          <p:nvPr/>
        </p:nvSpPr>
        <p:spPr>
          <a:xfrm>
            <a:off x="3829049" y="5603386"/>
            <a:ext cx="545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모터의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rpm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증가하게 되면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80BF6F0-DC0E-B79E-4BE9-43E0B575A97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2305" y="5452784"/>
            <a:ext cx="457240" cy="6248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D74340-E8B6-0B8E-1762-9E1A72ECAD7E}"/>
              </a:ext>
            </a:extLst>
          </p:cNvPr>
          <p:cNvSpPr txBox="1"/>
          <p:nvPr/>
        </p:nvSpPr>
        <p:spPr>
          <a:xfrm>
            <a:off x="7705725" y="5603386"/>
            <a:ext cx="3476211" cy="37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커져서 역기전력이 증가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274D14-CB8A-9A7F-C8A6-91378FF85905}"/>
              </a:ext>
            </a:extLst>
          </p:cNvPr>
          <p:cNvSpPr txBox="1"/>
          <p:nvPr/>
        </p:nvSpPr>
        <p:spPr>
          <a:xfrm>
            <a:off x="-127989" y="572877"/>
            <a:ext cx="1215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2-2.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99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2E0BA-8DCE-6510-392E-823C25CB4911}"/>
              </a:ext>
            </a:extLst>
          </p:cNvPr>
          <p:cNvSpPr txBox="1"/>
          <p:nvPr/>
        </p:nvSpPr>
        <p:spPr>
          <a:xfrm>
            <a:off x="100611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BA0E6-BA93-7447-110A-DC22CF36AE73}"/>
              </a:ext>
            </a:extLst>
          </p:cNvPr>
          <p:cNvSpPr txBox="1"/>
          <p:nvPr/>
        </p:nvSpPr>
        <p:spPr>
          <a:xfrm>
            <a:off x="935008" y="613380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Dc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모터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KR-300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389DE4-CBBD-8C10-35FC-D8C2D1D93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60" y="1850851"/>
            <a:ext cx="4497653" cy="3832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0CA988-B432-0285-38BE-408C36479E61}"/>
              </a:ext>
            </a:extLst>
          </p:cNvPr>
          <p:cNvSpPr txBox="1"/>
          <p:nvPr/>
        </p:nvSpPr>
        <p:spPr>
          <a:xfrm>
            <a:off x="6434570" y="2197677"/>
            <a:ext cx="61566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제어 시스템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전압 단계</a:t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작동 전압 범위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4.8[V] ~ 6.0[V]</a:t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작동온도범위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-20℃ ~ 60℃</a:t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작동 속도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6.0V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300rpm</a:t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토크 정지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2.4kg.f.cm 6.0V</a:t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b="0" i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작동각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360˚</a:t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방향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C/W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양의 전압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CCW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음의 전압</a:t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흐르는 전류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160[mA] +/- 40[mA]</a:t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커넥터 전선 길이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300mm</a:t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치수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40*20*37mm</a:t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무게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35g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64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613AB-1871-DD66-57B6-FC05BD37DAC9}"/>
              </a:ext>
            </a:extLst>
          </p:cNvPr>
          <p:cNvSpPr txBox="1"/>
          <p:nvPr/>
        </p:nvSpPr>
        <p:spPr>
          <a:xfrm>
            <a:off x="100611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4C466-D169-CD0D-90D5-0FB98912C0B8}"/>
              </a:ext>
            </a:extLst>
          </p:cNvPr>
          <p:cNvSpPr txBox="1"/>
          <p:nvPr/>
        </p:nvSpPr>
        <p:spPr>
          <a:xfrm>
            <a:off x="935008" y="613380"/>
            <a:ext cx="7209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Dc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모터 </a:t>
            </a:r>
            <a:r>
              <a:rPr lang="ko-KR" altLang="en-US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구동모듈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(L298N)-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F3D975-847C-8121-5161-766C5031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95" y="1771504"/>
            <a:ext cx="6456267" cy="4227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DF4544-F20B-F62E-FEDB-F4D63D5F1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72" y="1771504"/>
            <a:ext cx="3063505" cy="4227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4764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3F377-606F-E164-47D0-06E5B222F9A1}"/>
              </a:ext>
            </a:extLst>
          </p:cNvPr>
          <p:cNvSpPr txBox="1"/>
          <p:nvPr/>
        </p:nvSpPr>
        <p:spPr>
          <a:xfrm>
            <a:off x="100611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91EB7-5571-746B-4EE7-6CA088A2A009}"/>
              </a:ext>
            </a:extLst>
          </p:cNvPr>
          <p:cNvSpPr txBox="1"/>
          <p:nvPr/>
        </p:nvSpPr>
        <p:spPr>
          <a:xfrm>
            <a:off x="935008" y="613380"/>
            <a:ext cx="8669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Dc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모터 </a:t>
            </a:r>
            <a:r>
              <a:rPr lang="ko-KR" altLang="en-US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구동모듈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(L298N)-Schematic 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77CC73-AE75-2DA9-6374-9C2CE25DEE3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1580" y="1414313"/>
            <a:ext cx="5768840" cy="5105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D845AAC-B3AA-DFA0-C79E-C922522F8F34}"/>
              </a:ext>
            </a:extLst>
          </p:cNvPr>
          <p:cNvSpPr/>
          <p:nvPr/>
        </p:nvSpPr>
        <p:spPr>
          <a:xfrm>
            <a:off x="3371850" y="4486275"/>
            <a:ext cx="3105150" cy="19335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1E151-A485-A877-CBC7-1D677B8D6E9C}"/>
              </a:ext>
            </a:extLst>
          </p:cNvPr>
          <p:cNvSpPr txBox="1"/>
          <p:nvPr/>
        </p:nvSpPr>
        <p:spPr>
          <a:xfrm>
            <a:off x="237261" y="3598436"/>
            <a:ext cx="3255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78M05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레귤레이터를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5~12v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전원이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인가되었을때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발광다이오드 에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불이 들어오고 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5v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전압을 출력함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커패시터는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노이즈를 제거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1D208E5-79FE-B688-FD4A-CC4192AB6C3B}"/>
              </a:ext>
            </a:extLst>
          </p:cNvPr>
          <p:cNvSpPr/>
          <p:nvPr/>
        </p:nvSpPr>
        <p:spPr>
          <a:xfrm rot="1985171">
            <a:off x="2438400" y="5443687"/>
            <a:ext cx="695325" cy="2046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5F8D8C-35EB-F9E6-A2A8-D47921579216}"/>
              </a:ext>
            </a:extLst>
          </p:cNvPr>
          <p:cNvSpPr/>
          <p:nvPr/>
        </p:nvSpPr>
        <p:spPr>
          <a:xfrm>
            <a:off x="5314950" y="2676525"/>
            <a:ext cx="352425" cy="152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426200F-5BA1-BB9F-3F84-28420F29374F}"/>
              </a:ext>
            </a:extLst>
          </p:cNvPr>
          <p:cNvSpPr/>
          <p:nvPr/>
        </p:nvSpPr>
        <p:spPr>
          <a:xfrm rot="1042037">
            <a:off x="4515805" y="2417774"/>
            <a:ext cx="784734" cy="192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16F21-9FA1-1B1C-57E4-610FE30C220E}"/>
              </a:ext>
            </a:extLst>
          </p:cNvPr>
          <p:cNvSpPr txBox="1"/>
          <p:nvPr/>
        </p:nvSpPr>
        <p:spPr>
          <a:xfrm>
            <a:off x="1783359" y="2004418"/>
            <a:ext cx="4289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L298N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ic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전원을 공급하기 위함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,vs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파생됨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B2A035B-B29E-40BE-9597-3E7F1218D0B1}"/>
              </a:ext>
            </a:extLst>
          </p:cNvPr>
          <p:cNvSpPr/>
          <p:nvPr/>
        </p:nvSpPr>
        <p:spPr>
          <a:xfrm rot="5400000">
            <a:off x="6095999" y="2381251"/>
            <a:ext cx="2400299" cy="18097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D78BF-90C9-ECAA-FABA-916D13290908}"/>
              </a:ext>
            </a:extLst>
          </p:cNvPr>
          <p:cNvSpPr txBox="1"/>
          <p:nvPr/>
        </p:nvSpPr>
        <p:spPr>
          <a:xfrm>
            <a:off x="8715375" y="1259711"/>
            <a:ext cx="2903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역기전력으로 인해 </a:t>
            </a:r>
            <a:r>
              <a:rPr lang="en-US" altLang="ko-KR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ic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손상되는것을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방지하기 위함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749366E-F095-86D9-2AF5-71A714424F66}"/>
              </a:ext>
            </a:extLst>
          </p:cNvPr>
          <p:cNvSpPr/>
          <p:nvPr/>
        </p:nvSpPr>
        <p:spPr>
          <a:xfrm rot="9568360">
            <a:off x="8001240" y="1827753"/>
            <a:ext cx="784734" cy="2072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5329A58-28FD-7D74-F1EE-028C1D527CA4}"/>
              </a:ext>
            </a:extLst>
          </p:cNvPr>
          <p:cNvSpPr/>
          <p:nvPr/>
        </p:nvSpPr>
        <p:spPr>
          <a:xfrm>
            <a:off x="6554855" y="4705023"/>
            <a:ext cx="1998595" cy="15395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4E0EAD-9C74-7C4B-FDA9-D29846627284}"/>
              </a:ext>
            </a:extLst>
          </p:cNvPr>
          <p:cNvSpPr txBox="1"/>
          <p:nvPr/>
        </p:nvSpPr>
        <p:spPr>
          <a:xfrm>
            <a:off x="9339977" y="4628793"/>
            <a:ext cx="2746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레귤레이터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점퍼가 있으면 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5v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출력핀으로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사용가능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9741A41-2B4D-001B-7015-18BDE97162A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8506" y="2174458"/>
            <a:ext cx="5159187" cy="3063505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68F4EB6-D349-B3E8-46A4-56EE0FA40B3C}"/>
              </a:ext>
            </a:extLst>
          </p:cNvPr>
          <p:cNvSpPr/>
          <p:nvPr/>
        </p:nvSpPr>
        <p:spPr>
          <a:xfrm rot="9568360">
            <a:off x="8603299" y="4960948"/>
            <a:ext cx="784734" cy="2072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7350400-8EA9-2F68-684C-C4708713EF7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8275" y="2048345"/>
            <a:ext cx="1979429" cy="1935658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E67DA80B-CC96-68ED-16A5-D9046DB00B45}"/>
              </a:ext>
            </a:extLst>
          </p:cNvPr>
          <p:cNvSpPr/>
          <p:nvPr/>
        </p:nvSpPr>
        <p:spPr>
          <a:xfrm>
            <a:off x="9230333" y="2371692"/>
            <a:ext cx="219288" cy="977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DC3A7B5-24EA-98F7-E75D-0BDA8CB6BC46}"/>
              </a:ext>
            </a:extLst>
          </p:cNvPr>
          <p:cNvSpPr/>
          <p:nvPr/>
        </p:nvSpPr>
        <p:spPr>
          <a:xfrm>
            <a:off x="10603785" y="2390742"/>
            <a:ext cx="219288" cy="977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22C9DEC-97EB-4D94-2414-22292B759F9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317" y="1563054"/>
            <a:ext cx="1115262" cy="917395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7DC70852-419E-E0D6-D3FD-DDB319FBBC8C}"/>
              </a:ext>
            </a:extLst>
          </p:cNvPr>
          <p:cNvSpPr/>
          <p:nvPr/>
        </p:nvSpPr>
        <p:spPr>
          <a:xfrm>
            <a:off x="927330" y="1849275"/>
            <a:ext cx="557793" cy="3043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418C4-6E1B-FF47-C1E6-ED6F14C7BC4F}"/>
              </a:ext>
            </a:extLst>
          </p:cNvPr>
          <p:cNvSpPr txBox="1"/>
          <p:nvPr/>
        </p:nvSpPr>
        <p:spPr>
          <a:xfrm>
            <a:off x="634374" y="2448917"/>
            <a:ext cx="130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&lt;L298N&gt;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2F165603-9349-B10F-F839-38BCDB82B4D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398" y="5372739"/>
            <a:ext cx="1152933" cy="1127438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1E465895-700B-E6EE-CEA1-3D2D473BAF75}"/>
              </a:ext>
            </a:extLst>
          </p:cNvPr>
          <p:cNvSpPr/>
          <p:nvPr/>
        </p:nvSpPr>
        <p:spPr>
          <a:xfrm rot="5400000">
            <a:off x="1330376" y="5909286"/>
            <a:ext cx="309493" cy="3638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AC5D87-DB73-F36F-8358-F0E45996C423}"/>
              </a:ext>
            </a:extLst>
          </p:cNvPr>
          <p:cNvSpPr txBox="1"/>
          <p:nvPr/>
        </p:nvSpPr>
        <p:spPr>
          <a:xfrm>
            <a:off x="815398" y="6482492"/>
            <a:ext cx="130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&lt;78M05&gt;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FA9C66E-F17E-2E13-D46B-A49CA39984E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9621" y="5270489"/>
            <a:ext cx="1795416" cy="1295213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AAD09649-934D-C4DF-7089-639F7547F6F6}"/>
              </a:ext>
            </a:extLst>
          </p:cNvPr>
          <p:cNvSpPr/>
          <p:nvPr/>
        </p:nvSpPr>
        <p:spPr>
          <a:xfrm>
            <a:off x="10069199" y="6143625"/>
            <a:ext cx="341816" cy="4220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10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5F5274-18CC-7950-D881-F125DF7E9E32}"/>
              </a:ext>
            </a:extLst>
          </p:cNvPr>
          <p:cNvSpPr txBox="1"/>
          <p:nvPr/>
        </p:nvSpPr>
        <p:spPr>
          <a:xfrm>
            <a:off x="100611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B5A66-9641-D22B-123E-A6B40085FE90}"/>
              </a:ext>
            </a:extLst>
          </p:cNvPr>
          <p:cNvSpPr txBox="1"/>
          <p:nvPr/>
        </p:nvSpPr>
        <p:spPr>
          <a:xfrm>
            <a:off x="5297342" y="22755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회로도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D233F-513E-EDF8-CEA8-D47D87A00D5A}"/>
              </a:ext>
            </a:extLst>
          </p:cNvPr>
          <p:cNvSpPr txBox="1"/>
          <p:nvPr/>
        </p:nvSpPr>
        <p:spPr>
          <a:xfrm>
            <a:off x="9553575" y="397192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Pwm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52FEA-FE6A-EBFB-E455-140164845481}"/>
              </a:ext>
            </a:extLst>
          </p:cNvPr>
          <p:cNvSpPr txBox="1"/>
          <p:nvPr/>
        </p:nvSpPr>
        <p:spPr>
          <a:xfrm>
            <a:off x="8741063" y="106103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모터드라이버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L298N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E89FD8-7D5E-A76B-567D-261B1BB98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08" y="605679"/>
            <a:ext cx="10952018" cy="620963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2489C5-F96A-AEC1-43BB-0586C520FF6B}"/>
              </a:ext>
            </a:extLst>
          </p:cNvPr>
          <p:cNvSpPr/>
          <p:nvPr/>
        </p:nvSpPr>
        <p:spPr>
          <a:xfrm>
            <a:off x="9850584" y="3521457"/>
            <a:ext cx="1974269" cy="5429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E5FEB3-E1E3-1AFC-CEA3-7DD30AEDDD74}"/>
              </a:ext>
            </a:extLst>
          </p:cNvPr>
          <p:cNvSpPr/>
          <p:nvPr/>
        </p:nvSpPr>
        <p:spPr>
          <a:xfrm>
            <a:off x="7834745" y="475435"/>
            <a:ext cx="3990109" cy="20751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E89CC79-62C9-23D9-410C-7BDAF107FA0A}"/>
              </a:ext>
            </a:extLst>
          </p:cNvPr>
          <p:cNvSpPr/>
          <p:nvPr/>
        </p:nvSpPr>
        <p:spPr>
          <a:xfrm>
            <a:off x="1589810" y="4284686"/>
            <a:ext cx="1144728" cy="24374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A0D55-E31C-6B94-54D3-E4373240BA27}"/>
              </a:ext>
            </a:extLst>
          </p:cNvPr>
          <p:cNvSpPr txBox="1"/>
          <p:nvPr/>
        </p:nvSpPr>
        <p:spPr>
          <a:xfrm>
            <a:off x="351641" y="5439186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KR-300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4FA67-FBB6-ECEA-B639-DA4749E80EE7}"/>
              </a:ext>
            </a:extLst>
          </p:cNvPr>
          <p:cNvSpPr txBox="1"/>
          <p:nvPr/>
        </p:nvSpPr>
        <p:spPr>
          <a:xfrm>
            <a:off x="9829799" y="3104173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PWM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BDE3DCC-7D23-4580-EFFD-1B91FB2C583F}"/>
              </a:ext>
            </a:extLst>
          </p:cNvPr>
          <p:cNvSpPr/>
          <p:nvPr/>
        </p:nvSpPr>
        <p:spPr>
          <a:xfrm>
            <a:off x="659102" y="1049482"/>
            <a:ext cx="3191602" cy="29745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74881C-C05C-CE3F-F394-2FF123FBFC6A}"/>
              </a:ext>
            </a:extLst>
          </p:cNvPr>
          <p:cNvSpPr txBox="1"/>
          <p:nvPr/>
        </p:nvSpPr>
        <p:spPr>
          <a:xfrm>
            <a:off x="1155129" y="573354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하드웨어적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디바운싱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76786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2671889-0A76-4697-5DEB-283AE0FD181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172" y="1838101"/>
            <a:ext cx="5652653" cy="42083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51ADB1-8D1C-5A2E-809B-1D207AC7E35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536" y="1838101"/>
            <a:ext cx="6257636" cy="4208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A9FE28-5AA5-74CA-18F0-9E515C156A43}"/>
              </a:ext>
            </a:extLst>
          </p:cNvPr>
          <p:cNvSpPr txBox="1"/>
          <p:nvPr/>
        </p:nvSpPr>
        <p:spPr>
          <a:xfrm>
            <a:off x="2552703" y="1200788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채터링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2716B-24ED-F67D-2C46-58A3593A251A}"/>
              </a:ext>
            </a:extLst>
          </p:cNvPr>
          <p:cNvSpPr txBox="1"/>
          <p:nvPr/>
        </p:nvSpPr>
        <p:spPr>
          <a:xfrm>
            <a:off x="7495308" y="1196231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커패시터를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함께 연결하여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채터링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5AD438F-F3D0-BA7D-7BED-526863F77268}"/>
              </a:ext>
            </a:extLst>
          </p:cNvPr>
          <p:cNvSpPr/>
          <p:nvPr/>
        </p:nvSpPr>
        <p:spPr>
          <a:xfrm>
            <a:off x="9324107" y="5562787"/>
            <a:ext cx="207819" cy="46303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86889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47A6DE-DBEB-C653-65CB-4222A2266E03}"/>
              </a:ext>
            </a:extLst>
          </p:cNvPr>
          <p:cNvSpPr txBox="1"/>
          <p:nvPr/>
        </p:nvSpPr>
        <p:spPr>
          <a:xfrm>
            <a:off x="100611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BEB60-EE45-F9BD-8707-AD34F36F88CE}"/>
              </a:ext>
            </a:extLst>
          </p:cNvPr>
          <p:cNvSpPr txBox="1"/>
          <p:nvPr/>
        </p:nvSpPr>
        <p:spPr>
          <a:xfrm>
            <a:off x="935008" y="613380"/>
            <a:ext cx="51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및 구동영상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-1,2,3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4BBB1-3FA5-6206-173A-93D8B470821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5989" y="1683956"/>
            <a:ext cx="9007621" cy="1470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8DAB62-D5EB-AE44-0215-5097AE3230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103" y="3954710"/>
            <a:ext cx="6378493" cy="16155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40B71E-92B7-3CD8-312C-E06F14763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570" y="4495791"/>
            <a:ext cx="3581710" cy="533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9421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DE0709-AFF8-B050-933E-BB954EC1125A}"/>
              </a:ext>
            </a:extLst>
          </p:cNvPr>
          <p:cNvSpPr txBox="1"/>
          <p:nvPr/>
        </p:nvSpPr>
        <p:spPr>
          <a:xfrm>
            <a:off x="100611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B9371-3764-F570-3C53-EDADF03FAB17}"/>
              </a:ext>
            </a:extLst>
          </p:cNvPr>
          <p:cNvSpPr txBox="1"/>
          <p:nvPr/>
        </p:nvSpPr>
        <p:spPr>
          <a:xfrm>
            <a:off x="935008" y="613380"/>
            <a:ext cx="7010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및 구동영상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-4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카드문제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E5CCE-1EB4-AC4E-882A-C4591A2DA800}"/>
              </a:ext>
            </a:extLst>
          </p:cNvPr>
          <p:cNvSpPr txBox="1"/>
          <p:nvPr/>
        </p:nvSpPr>
        <p:spPr>
          <a:xfrm>
            <a:off x="935008" y="2066925"/>
            <a:ext cx="10696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장의 카드가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1~N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까지의 번호가 붙어있으며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번이 제일 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번이 제일 아래에 놓여있다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제일위에 있는 카드를 버리고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그다음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제일 위에 있는 카드를 제일 아래에 있는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카드밑으로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옮긴다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과정을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한장남을때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까지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반복했을때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제일 마지막에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남게되는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카드를 구한다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N=4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일때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2 3 4  3 4 2 4 2 2 4 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279340-FBA9-1486-8C8A-3E34F86082F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74" y="4865318"/>
            <a:ext cx="5220152" cy="1204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78B12D-1190-B930-E87D-FFB48803DC8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8676" y="4809805"/>
            <a:ext cx="5075360" cy="12650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77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65788" y="1928125"/>
            <a:ext cx="152798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01/ 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모터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029" y="2805288"/>
            <a:ext cx="1637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02/ </a:t>
            </a:r>
            <a:r>
              <a:rPr lang="en-US" altLang="ko-KR" sz="28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pwm</a:t>
            </a:r>
            <a:endParaRPr lang="en-US" altLang="ko-KR" sz="2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574" y="3790172"/>
            <a:ext cx="2151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03/ 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구동환경</a:t>
            </a:r>
            <a:endParaRPr lang="en-US" altLang="ko-KR" sz="2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3574" y="4790498"/>
            <a:ext cx="1824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04/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회로도</a:t>
            </a: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14514" y="787400"/>
            <a:ext cx="0" cy="52832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24725" y="544886"/>
            <a:ext cx="2760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4400" spc="-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77717" y="1236505"/>
            <a:ext cx="2693619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CA012ED-346E-528B-784A-5E87F5E2AA9B}"/>
              </a:ext>
            </a:extLst>
          </p:cNvPr>
          <p:cNvSpPr txBox="1"/>
          <p:nvPr/>
        </p:nvSpPr>
        <p:spPr>
          <a:xfrm>
            <a:off x="611029" y="5790824"/>
            <a:ext cx="3312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05/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및 구동영상</a:t>
            </a: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794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ADEC72-A998-A0E7-F827-9CBEFAB350A6}"/>
              </a:ext>
            </a:extLst>
          </p:cNvPr>
          <p:cNvSpPr txBox="1"/>
          <p:nvPr/>
        </p:nvSpPr>
        <p:spPr>
          <a:xfrm>
            <a:off x="100611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2D629-2492-AB0A-9D2C-74AAF9AA56C5}"/>
              </a:ext>
            </a:extLst>
          </p:cNvPr>
          <p:cNvSpPr txBox="1"/>
          <p:nvPr/>
        </p:nvSpPr>
        <p:spPr>
          <a:xfrm>
            <a:off x="935008" y="613380"/>
            <a:ext cx="1019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및 구동영상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-4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카드문제 자료구조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큐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(queue)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9311A-67D6-BD43-F76A-C0CD82DC37A7}"/>
              </a:ext>
            </a:extLst>
          </p:cNvPr>
          <p:cNvSpPr txBox="1"/>
          <p:nvPr/>
        </p:nvSpPr>
        <p:spPr>
          <a:xfrm>
            <a:off x="602672" y="2076450"/>
            <a:ext cx="1145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Queue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c++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포함된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자료구조중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하나로 먼저 넣은 데이터가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먼저나오는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FIFO(</a:t>
            </a:r>
            <a:r>
              <a:rPr lang="en-US" altLang="ko-KR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First In First Out) </a:t>
            </a:r>
            <a:r>
              <a:rPr lang="ko-KR" altLang="en-US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방식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A57398-EB66-968B-F89D-7AB1C49B5A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070" y="3262521"/>
            <a:ext cx="4357901" cy="31186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6B3678-AF45-88B3-2BD2-E77DC4B0007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5025" y="3231744"/>
            <a:ext cx="5555260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98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2A979-A15E-CAAC-96B5-94AD95BB09A7}"/>
              </a:ext>
            </a:extLst>
          </p:cNvPr>
          <p:cNvSpPr txBox="1"/>
          <p:nvPr/>
        </p:nvSpPr>
        <p:spPr>
          <a:xfrm>
            <a:off x="100611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BA0E1-E8AC-D392-1E22-C9C8DC05677A}"/>
              </a:ext>
            </a:extLst>
          </p:cNvPr>
          <p:cNvSpPr txBox="1"/>
          <p:nvPr/>
        </p:nvSpPr>
        <p:spPr>
          <a:xfrm>
            <a:off x="935008" y="613380"/>
            <a:ext cx="7931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및 구동영상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-4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카드문제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77BF9-9F7C-C696-51E1-618C81006A9E}"/>
              </a:ext>
            </a:extLst>
          </p:cNvPr>
          <p:cNvSpPr txBox="1"/>
          <p:nvPr/>
        </p:nvSpPr>
        <p:spPr>
          <a:xfrm>
            <a:off x="8221556" y="1560058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큐 기본 함수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6089F2-0F4E-ADC0-98E9-E863749EB1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672" y="1971808"/>
            <a:ext cx="5145683" cy="4791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CB4758-CF98-68BB-04B1-C5CAD530EC58}"/>
              </a:ext>
            </a:extLst>
          </p:cNvPr>
          <p:cNvSpPr txBox="1"/>
          <p:nvPr/>
        </p:nvSpPr>
        <p:spPr>
          <a:xfrm>
            <a:off x="2243523" y="1595952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큐 기본 함수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B2E4819-B5AE-6979-8703-7B6FE049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687" y="1971808"/>
            <a:ext cx="5090601" cy="4791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9AF5F30-5C90-913B-B5C0-E5863857DC8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506" y="1148309"/>
            <a:ext cx="3049030" cy="8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04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EC6FA-961F-90F2-4215-0C60015A79F7}"/>
              </a:ext>
            </a:extLst>
          </p:cNvPr>
          <p:cNvSpPr txBox="1"/>
          <p:nvPr/>
        </p:nvSpPr>
        <p:spPr>
          <a:xfrm>
            <a:off x="100611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AC8C5-958C-16FA-AD29-C6C273DC8FE6}"/>
              </a:ext>
            </a:extLst>
          </p:cNvPr>
          <p:cNvSpPr txBox="1"/>
          <p:nvPr/>
        </p:nvSpPr>
        <p:spPr>
          <a:xfrm>
            <a:off x="935008" y="613380"/>
            <a:ext cx="523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및 구동영상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구동영상</a:t>
            </a:r>
          </a:p>
        </p:txBody>
      </p:sp>
    </p:spTree>
    <p:extLst>
      <p:ext uri="{BB962C8B-B14F-4D97-AF65-F5344CB8AC3E}">
        <p14:creationId xmlns:p14="http://schemas.microsoft.com/office/powerpoint/2010/main" val="414579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3200" dirty="0">
              <a:solidFill>
                <a:srgbClr val="76B4B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877" y="597663"/>
            <a:ext cx="186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참고자료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EC18A-68A8-FD84-7A38-43E4DD9A48E6}"/>
              </a:ext>
            </a:extLst>
          </p:cNvPr>
          <p:cNvSpPr txBox="1"/>
          <p:nvPr/>
        </p:nvSpPr>
        <p:spPr>
          <a:xfrm>
            <a:off x="1116805" y="3690819"/>
            <a:ext cx="6234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https://c0mp.tistory.com/956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A9215-41F8-4B53-6DB7-7ADB35125E46}"/>
              </a:ext>
            </a:extLst>
          </p:cNvPr>
          <p:cNvSpPr txBox="1"/>
          <p:nvPr/>
        </p:nvSpPr>
        <p:spPr>
          <a:xfrm>
            <a:off x="1116805" y="1844159"/>
            <a:ext cx="73699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https://www.micromotors.eu/en/what-is-a-gear-motor/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https://www.bodine-electric.com/blog/what-is-a-gearmotor/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2178A-0D79-5114-6A83-3A5015909E30}"/>
              </a:ext>
            </a:extLst>
          </p:cNvPr>
          <p:cNvSpPr txBox="1"/>
          <p:nvPr/>
        </p:nvSpPr>
        <p:spPr>
          <a:xfrm>
            <a:off x="1116077" y="1563563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기어모터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6AA4F-FD60-2D95-E26B-45848DEC317D}"/>
              </a:ext>
            </a:extLst>
          </p:cNvPr>
          <p:cNvSpPr txBox="1"/>
          <p:nvPr/>
        </p:nvSpPr>
        <p:spPr>
          <a:xfrm>
            <a:off x="1116805" y="2767489"/>
            <a:ext cx="62341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https://rasino.tistory.com/149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https://en.wikipedia.org/wiki/Stepper_motor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672877-4C14-FA0B-0023-5FB4BF333E02}"/>
              </a:ext>
            </a:extLst>
          </p:cNvPr>
          <p:cNvSpPr txBox="1"/>
          <p:nvPr/>
        </p:nvSpPr>
        <p:spPr>
          <a:xfrm>
            <a:off x="1116805" y="2490491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스텝모터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00847-9081-1850-A294-F64B39BCC823}"/>
              </a:ext>
            </a:extLst>
          </p:cNvPr>
          <p:cNvSpPr txBox="1"/>
          <p:nvPr/>
        </p:nvSpPr>
        <p:spPr>
          <a:xfrm>
            <a:off x="1116805" y="3383522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브러시리스 모터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04C93-D800-70B8-8384-2C8B950CB284}"/>
              </a:ext>
            </a:extLst>
          </p:cNvPr>
          <p:cNvSpPr txBox="1"/>
          <p:nvPr/>
        </p:nvSpPr>
        <p:spPr>
          <a:xfrm>
            <a:off x="1116805" y="4361084"/>
            <a:ext cx="86939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https://ok1659.tistory.com/68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https://blog.naver.com/PostView.nhn?blogId=kspark222&amp;logNo=221704758624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https://m.blog.naver.com/ahnoz2/221542462529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EA4F1-09A5-763F-F201-1ED0DBF24735}"/>
              </a:ext>
            </a:extLst>
          </p:cNvPr>
          <p:cNvSpPr txBox="1"/>
          <p:nvPr/>
        </p:nvSpPr>
        <p:spPr>
          <a:xfrm>
            <a:off x="1116805" y="4057647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역기전력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D746D3-998D-367F-9CBA-9D6A8EFB1F23}"/>
              </a:ext>
            </a:extLst>
          </p:cNvPr>
          <p:cNvSpPr txBox="1"/>
          <p:nvPr/>
        </p:nvSpPr>
        <p:spPr>
          <a:xfrm>
            <a:off x="1116805" y="5657850"/>
            <a:ext cx="758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0"/>
              </a:rPr>
              <a:t>PWM </a:t>
            </a:r>
            <a:r>
              <a:rPr lang="ko-KR" altLang="en-US" dirty="0" err="1">
                <a:hlinkClick r:id="rId10"/>
              </a:rPr>
              <a:t>제어란</a:t>
            </a:r>
            <a:r>
              <a:rPr lang="en-US" altLang="ko-KR" dirty="0">
                <a:hlinkClick r:id="rId10"/>
              </a:rPr>
              <a:t>? (Pulse Width Modulation) : </a:t>
            </a:r>
            <a:r>
              <a:rPr lang="ko-KR" altLang="en-US" dirty="0">
                <a:hlinkClick r:id="rId10"/>
              </a:rPr>
              <a:t>네이버 블로그 </a:t>
            </a:r>
            <a:r>
              <a:rPr lang="en-US" altLang="ko-KR" dirty="0">
                <a:hlinkClick r:id="rId10"/>
              </a:rPr>
              <a:t>(naver.com)</a:t>
            </a:r>
            <a:endParaRPr lang="en-US" altLang="ko-KR" dirty="0"/>
          </a:p>
          <a:p>
            <a:r>
              <a:rPr lang="en-US" altLang="ko-KR" dirty="0">
                <a:hlinkClick r:id="rId11"/>
              </a:rPr>
              <a:t>PWM</a:t>
            </a:r>
            <a:r>
              <a:rPr lang="ko-KR" altLang="en-US" dirty="0">
                <a:hlinkClick r:id="rId11"/>
              </a:rPr>
              <a:t>에 대해서 알아보자 </a:t>
            </a:r>
            <a:r>
              <a:rPr lang="en-US" altLang="ko-KR" dirty="0">
                <a:hlinkClick r:id="rId11"/>
              </a:rPr>
              <a:t>:: OSHW Alchemist (tistory.com)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91732-1019-1846-F3D4-3D096FF18F4C}"/>
              </a:ext>
            </a:extLst>
          </p:cNvPr>
          <p:cNvSpPr txBox="1"/>
          <p:nvPr/>
        </p:nvSpPr>
        <p:spPr>
          <a:xfrm>
            <a:off x="1116077" y="5302511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79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B78474-242A-8750-F038-12C3611AC792}"/>
              </a:ext>
            </a:extLst>
          </p:cNvPr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3200" dirty="0">
              <a:solidFill>
                <a:srgbClr val="76B4B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4829E-95D2-A736-B625-58597927C146}"/>
              </a:ext>
            </a:extLst>
          </p:cNvPr>
          <p:cNvSpPr txBox="1"/>
          <p:nvPr/>
        </p:nvSpPr>
        <p:spPr>
          <a:xfrm>
            <a:off x="1039877" y="597663"/>
            <a:ext cx="186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참고자료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1FCA8-8775-E4E8-5AF7-EE6A82D0484E}"/>
              </a:ext>
            </a:extLst>
          </p:cNvPr>
          <p:cNvSpPr txBox="1"/>
          <p:nvPr/>
        </p:nvSpPr>
        <p:spPr>
          <a:xfrm>
            <a:off x="1039877" y="1743075"/>
            <a:ext cx="1038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hlinkClick r:id="rId2"/>
              </a:rPr>
              <a:t>구차니의</a:t>
            </a:r>
            <a:r>
              <a:rPr lang="ko-KR" altLang="en-US" dirty="0">
                <a:hlinkClick r:id="rId2"/>
              </a:rPr>
              <a:t> 잡동사니 모음 </a:t>
            </a:r>
            <a:r>
              <a:rPr lang="en-US" altLang="ko-KR" dirty="0">
                <a:hlinkClick r:id="rId2"/>
              </a:rPr>
              <a:t>:: </a:t>
            </a:r>
            <a:r>
              <a:rPr lang="en-US" altLang="ko-KR" dirty="0" err="1">
                <a:hlinkClick r:id="rId2"/>
              </a:rPr>
              <a:t>rpi</a:t>
            </a:r>
            <a:r>
              <a:rPr lang="en-US" altLang="ko-KR" dirty="0">
                <a:hlinkClick r:id="rId2"/>
              </a:rPr>
              <a:t> </a:t>
            </a:r>
            <a:r>
              <a:rPr lang="en-US" altLang="ko-KR" dirty="0" err="1">
                <a:hlinkClick r:id="rId2"/>
              </a:rPr>
              <a:t>pwm</a:t>
            </a:r>
            <a:r>
              <a:rPr lang="en-US" altLang="ko-KR" dirty="0">
                <a:hlinkClick r:id="rId2"/>
              </a:rPr>
              <a:t> </a:t>
            </a:r>
            <a:r>
              <a:rPr lang="en-US" altLang="ko-KR" dirty="0" err="1">
                <a:hlinkClick r:id="rId2"/>
              </a:rPr>
              <a:t>markspace</a:t>
            </a:r>
            <a:r>
              <a:rPr lang="en-US" altLang="ko-KR" dirty="0">
                <a:hlinkClick r:id="rId2"/>
              </a:rPr>
              <a:t> balanced mode waveform (minimonk.net)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EF0ED-1D4F-95C7-ACC6-0441123C6D56}"/>
              </a:ext>
            </a:extLst>
          </p:cNvPr>
          <p:cNvSpPr txBox="1"/>
          <p:nvPr/>
        </p:nvSpPr>
        <p:spPr>
          <a:xfrm>
            <a:off x="1039877" y="1308868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Hardware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pwm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mode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23A30-3E13-6E44-E8B2-C79CEDD82382}"/>
              </a:ext>
            </a:extLst>
          </p:cNvPr>
          <p:cNvSpPr txBox="1"/>
          <p:nvPr/>
        </p:nvSpPr>
        <p:spPr>
          <a:xfrm>
            <a:off x="437115" y="2112407"/>
            <a:ext cx="12022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(a) PWM in Mark Space Mode. (b) PWM in Balanced Mode. | Download Scientific Diagram (researchgate.net)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A4B8B-7677-5050-CBBC-3FB02265F2AE}"/>
              </a:ext>
            </a:extLst>
          </p:cNvPr>
          <p:cNvSpPr txBox="1"/>
          <p:nvPr/>
        </p:nvSpPr>
        <p:spPr>
          <a:xfrm>
            <a:off x="730199" y="2449924"/>
            <a:ext cx="5439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dirty="0"/>
          </a:p>
          <a:p>
            <a:pPr algn="l"/>
            <a:r>
              <a:rPr lang="en-US" altLang="ko-KR" dirty="0">
                <a:hlinkClick r:id="rId4"/>
              </a:rPr>
              <a:t>https://lastminuteengineers.com/l298n-dc-stepper-driver-arduino-tutorial/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8F251-177C-96F6-E5F5-83A83E8B2CA1}"/>
              </a:ext>
            </a:extLst>
          </p:cNvPr>
          <p:cNvSpPr txBox="1"/>
          <p:nvPr/>
        </p:nvSpPr>
        <p:spPr>
          <a:xfrm>
            <a:off x="1039877" y="2509658"/>
            <a:ext cx="396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DC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 드라이버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l298N(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좋은자료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9A856-91C1-C27A-3114-A584E13CA905}"/>
              </a:ext>
            </a:extLst>
          </p:cNvPr>
          <p:cNvSpPr txBox="1"/>
          <p:nvPr/>
        </p:nvSpPr>
        <p:spPr>
          <a:xfrm>
            <a:off x="675546" y="3622835"/>
            <a:ext cx="636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L298N-Motor-Driver-Datasheet.pdf (components101.com)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FA1D8-065F-A72A-92ED-86797A9E9036}"/>
              </a:ext>
            </a:extLst>
          </p:cNvPr>
          <p:cNvSpPr txBox="1"/>
          <p:nvPr/>
        </p:nvSpPr>
        <p:spPr>
          <a:xfrm>
            <a:off x="1039877" y="3244334"/>
            <a:ext cx="396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DC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 드라이버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L298n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사용설명서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F0427-8DD6-8D73-97ED-56A331D3A5EB}"/>
              </a:ext>
            </a:extLst>
          </p:cNvPr>
          <p:cNvSpPr txBox="1"/>
          <p:nvPr/>
        </p:nvSpPr>
        <p:spPr>
          <a:xfrm>
            <a:off x="646973" y="4673084"/>
            <a:ext cx="636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[C++] </a:t>
            </a:r>
            <a:r>
              <a:rPr lang="ko-KR" altLang="en-US" dirty="0">
                <a:hlinkClick r:id="rId6"/>
              </a:rPr>
              <a:t>백준 </a:t>
            </a:r>
            <a:r>
              <a:rPr lang="en-US" altLang="ko-KR" dirty="0">
                <a:hlinkClick r:id="rId6"/>
              </a:rPr>
              <a:t>2164</a:t>
            </a:r>
            <a:r>
              <a:rPr lang="ko-KR" altLang="en-US" dirty="0">
                <a:hlinkClick r:id="rId6"/>
              </a:rPr>
              <a:t>번 카드</a:t>
            </a:r>
            <a:r>
              <a:rPr lang="en-US" altLang="ko-KR" dirty="0">
                <a:hlinkClick r:id="rId6"/>
              </a:rPr>
              <a:t>2 (tistory.com)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96C0E2-BB0A-24BB-D76C-522489C643B1}"/>
              </a:ext>
            </a:extLst>
          </p:cNvPr>
          <p:cNvSpPr txBox="1"/>
          <p:nvPr/>
        </p:nvSpPr>
        <p:spPr>
          <a:xfrm>
            <a:off x="646973" y="5038428"/>
            <a:ext cx="636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7"/>
              </a:rPr>
              <a:t>[C++][STL] Queue </a:t>
            </a:r>
            <a:r>
              <a:rPr lang="ko-KR" altLang="en-US" dirty="0">
                <a:hlinkClick r:id="rId7"/>
              </a:rPr>
              <a:t>기본 사용법 및 예제 </a:t>
            </a:r>
            <a:r>
              <a:rPr lang="en-US" altLang="ko-KR" dirty="0">
                <a:hlinkClick r:id="rId7"/>
              </a:rPr>
              <a:t>(tistory.com)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2DAA7-B313-3490-F090-6B3DB42681AB}"/>
              </a:ext>
            </a:extLst>
          </p:cNvPr>
          <p:cNvSpPr txBox="1"/>
          <p:nvPr/>
        </p:nvSpPr>
        <p:spPr>
          <a:xfrm>
            <a:off x="646973" y="5386448"/>
            <a:ext cx="6367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8"/>
              </a:rPr>
              <a:t>[</a:t>
            </a:r>
            <a:r>
              <a:rPr lang="ko-KR" altLang="en-US" dirty="0">
                <a:hlinkClick r:id="rId8"/>
              </a:rPr>
              <a:t>자료구조</a:t>
            </a:r>
            <a:r>
              <a:rPr lang="en-US" altLang="ko-KR" dirty="0">
                <a:hlinkClick r:id="rId8"/>
              </a:rPr>
              <a:t>] C</a:t>
            </a:r>
            <a:r>
              <a:rPr lang="ko-KR" altLang="en-US" dirty="0">
                <a:hlinkClick r:id="rId8"/>
              </a:rPr>
              <a:t>언어로 큐</a:t>
            </a:r>
            <a:r>
              <a:rPr lang="en-US" altLang="ko-KR" dirty="0">
                <a:hlinkClick r:id="rId8"/>
              </a:rPr>
              <a:t>(Queue) , </a:t>
            </a:r>
            <a:r>
              <a:rPr lang="ko-KR" altLang="en-US" dirty="0">
                <a:hlinkClick r:id="rId8"/>
              </a:rPr>
              <a:t>원형 큐</a:t>
            </a:r>
            <a:r>
              <a:rPr lang="en-US" altLang="ko-KR" dirty="0">
                <a:hlinkClick r:id="rId8"/>
              </a:rPr>
              <a:t>(Circular Queue) </a:t>
            </a:r>
            <a:r>
              <a:rPr lang="ko-KR" altLang="en-US" dirty="0">
                <a:hlinkClick r:id="rId8"/>
              </a:rPr>
              <a:t>구현</a:t>
            </a:r>
            <a:r>
              <a:rPr lang="en-US" altLang="ko-KR" dirty="0">
                <a:hlinkClick r:id="rId8"/>
              </a:rPr>
              <a:t>, </a:t>
            </a:r>
            <a:r>
              <a:rPr lang="ko-KR" altLang="en-US" dirty="0">
                <a:hlinkClick r:id="rId8"/>
              </a:rPr>
              <a:t>소스코드 </a:t>
            </a:r>
            <a:r>
              <a:rPr lang="en-US" altLang="ko-KR" dirty="0">
                <a:hlinkClick r:id="rId8"/>
              </a:rPr>
              <a:t>(tistory.com)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6BDD0E-2A59-5781-E028-A58A246317AB}"/>
              </a:ext>
            </a:extLst>
          </p:cNvPr>
          <p:cNvSpPr txBox="1"/>
          <p:nvPr/>
        </p:nvSpPr>
        <p:spPr>
          <a:xfrm>
            <a:off x="646973" y="5937171"/>
            <a:ext cx="6367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9"/>
              </a:rPr>
              <a:t>Arduino-</a:t>
            </a:r>
            <a:r>
              <a:rPr lang="en-US" altLang="ko-KR" dirty="0" err="1">
                <a:hlinkClick r:id="rId9"/>
              </a:rPr>
              <a:t>Queue.h</a:t>
            </a:r>
            <a:r>
              <a:rPr lang="en-US" altLang="ko-KR" dirty="0">
                <a:hlinkClick r:id="rId9"/>
              </a:rPr>
              <a:t>/</a:t>
            </a:r>
            <a:r>
              <a:rPr lang="en-US" altLang="ko-KR" dirty="0" err="1">
                <a:hlinkClick r:id="rId9"/>
              </a:rPr>
              <a:t>Queue.h</a:t>
            </a:r>
            <a:r>
              <a:rPr lang="en-US" altLang="ko-KR" dirty="0">
                <a:hlinkClick r:id="rId9"/>
              </a:rPr>
              <a:t> at master · </a:t>
            </a:r>
            <a:r>
              <a:rPr lang="en-US" altLang="ko-KR" dirty="0" err="1">
                <a:hlinkClick r:id="rId9"/>
              </a:rPr>
              <a:t>sdesalas</a:t>
            </a:r>
            <a:r>
              <a:rPr lang="en-US" altLang="ko-KR" dirty="0">
                <a:hlinkClick r:id="rId9"/>
              </a:rPr>
              <a:t>/Arduino-</a:t>
            </a:r>
            <a:r>
              <a:rPr lang="en-US" altLang="ko-KR" dirty="0" err="1">
                <a:hlinkClick r:id="rId9"/>
              </a:rPr>
              <a:t>Queue.h</a:t>
            </a:r>
            <a:r>
              <a:rPr lang="en-US" altLang="ko-KR" dirty="0">
                <a:hlinkClick r:id="rId9"/>
              </a:rPr>
              <a:t> (github.com)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3DF03-BEB8-934D-B3EC-C50123F7AD8C}"/>
              </a:ext>
            </a:extLst>
          </p:cNvPr>
          <p:cNvSpPr txBox="1"/>
          <p:nvPr/>
        </p:nvSpPr>
        <p:spPr>
          <a:xfrm>
            <a:off x="1039877" y="4131736"/>
            <a:ext cx="396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４번문제　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C2EF27-6DC0-F028-C488-0761F9EE73AD}"/>
              </a:ext>
            </a:extLst>
          </p:cNvPr>
          <p:cNvSpPr txBox="1"/>
          <p:nvPr/>
        </p:nvSpPr>
        <p:spPr>
          <a:xfrm>
            <a:off x="7432112" y="4925491"/>
            <a:ext cx="6367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0"/>
              </a:rPr>
              <a:t>https://forum.digikey.com/t/topic/22225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5715B2-6888-7CDD-3585-A5E90BC2FF87}"/>
              </a:ext>
            </a:extLst>
          </p:cNvPr>
          <p:cNvSpPr txBox="1"/>
          <p:nvPr/>
        </p:nvSpPr>
        <p:spPr>
          <a:xfrm>
            <a:off x="7472193" y="5386448"/>
            <a:ext cx="45483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1"/>
              </a:rPr>
              <a:t>https://blog.naver.com/ansdbtls4067/221367123030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EA02FC-D4B7-3ADF-515D-140ED27C5873}"/>
              </a:ext>
            </a:extLst>
          </p:cNvPr>
          <p:cNvSpPr txBox="1"/>
          <p:nvPr/>
        </p:nvSpPr>
        <p:spPr>
          <a:xfrm>
            <a:off x="7432112" y="6032779"/>
            <a:ext cx="6228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2"/>
              </a:rPr>
              <a:t>https://juahnpop.tistory.com/39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DFE7FF-4EE5-71E2-5D2E-E6CCBAE8E959}"/>
              </a:ext>
            </a:extLst>
          </p:cNvPr>
          <p:cNvSpPr txBox="1"/>
          <p:nvPr/>
        </p:nvSpPr>
        <p:spPr>
          <a:xfrm>
            <a:off x="8059802" y="4505355"/>
            <a:ext cx="396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하드웨어적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디바운싱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818398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9025" y="2630791"/>
            <a:ext cx="53139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n cmpd="tri">
                  <a:solidFill>
                    <a:schemeClr val="bg1"/>
                  </a:solidFill>
                </a:ln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8000" dirty="0">
              <a:ln cmpd="tri">
                <a:solidFill>
                  <a:schemeClr val="bg1"/>
                </a:solidFill>
              </a:ln>
              <a:solidFill>
                <a:srgbClr val="0F25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9234" y="3796322"/>
            <a:ext cx="511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600" dirty="0">
                <a:solidFill>
                  <a:srgbClr val="0F253E">
                    <a:alpha val="8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ponybuhagom.tistory.com</a:t>
            </a:r>
            <a:endParaRPr lang="ko-KR" altLang="en-US" sz="2000" spc="600" dirty="0">
              <a:solidFill>
                <a:srgbClr val="0F253E">
                  <a:alpha val="8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637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01271" y="2551837"/>
            <a:ext cx="5989461" cy="1323439"/>
          </a:xfrm>
          <a:prstGeom prst="rect">
            <a:avLst/>
          </a:prstGeom>
          <a:solidFill>
            <a:srgbClr val="0F253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8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4145" y="3875276"/>
            <a:ext cx="60637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spc="600" dirty="0">
                <a:solidFill>
                  <a:srgbClr val="0F253E">
                    <a:alpha val="8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ponybuhagom.tistory.com</a:t>
            </a:r>
            <a:endParaRPr lang="ko-KR" altLang="en-US" sz="2600" spc="600" dirty="0">
              <a:solidFill>
                <a:srgbClr val="0F253E">
                  <a:alpha val="8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84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B560D-9C67-C7E9-F1DB-DDAB307A1A0C}"/>
              </a:ext>
            </a:extLst>
          </p:cNvPr>
          <p:cNvSpPr txBox="1"/>
          <p:nvPr/>
        </p:nvSpPr>
        <p:spPr>
          <a:xfrm>
            <a:off x="100611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F8D5E-9BC5-BE9E-EFA2-CAD9967350AD}"/>
              </a:ext>
            </a:extLst>
          </p:cNvPr>
          <p:cNvSpPr txBox="1"/>
          <p:nvPr/>
        </p:nvSpPr>
        <p:spPr>
          <a:xfrm>
            <a:off x="935008" y="613380"/>
            <a:ext cx="6995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PWM(Pulse Width Modulation)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9991D-C1EE-074A-1647-D8AC87A2B37B}"/>
              </a:ext>
            </a:extLst>
          </p:cNvPr>
          <p:cNvSpPr txBox="1"/>
          <p:nvPr/>
        </p:nvSpPr>
        <p:spPr>
          <a:xfrm>
            <a:off x="935008" y="1628871"/>
            <a:ext cx="8485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PWM: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펄스폭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변조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신호의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비율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(Duty cycle)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조절하는것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ko-KR" altLang="en-US" i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출력으로 아날로그 회로를 제어 하는 기술 </a:t>
            </a:r>
            <a:endParaRPr lang="en-US" altLang="ko-KR" i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52CCB0-9C08-7DC7-F1AD-FD1143334C3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4976" y="2890583"/>
            <a:ext cx="4031434" cy="3042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D2F2BC-7930-0A63-27FC-CAB674D87EA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409" y="2890583"/>
            <a:ext cx="4031434" cy="3042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43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A5756A-DC43-6F90-CF60-CF96323FDAFC}"/>
              </a:ext>
            </a:extLst>
          </p:cNvPr>
          <p:cNvSpPr txBox="1"/>
          <p:nvPr/>
        </p:nvSpPr>
        <p:spPr>
          <a:xfrm>
            <a:off x="100611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BC126-2F30-39F2-B5BE-5B6410E31179}"/>
              </a:ext>
            </a:extLst>
          </p:cNvPr>
          <p:cNvSpPr txBox="1"/>
          <p:nvPr/>
        </p:nvSpPr>
        <p:spPr>
          <a:xfrm>
            <a:off x="935008" y="613380"/>
            <a:ext cx="3502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Software PWM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E072C-E804-05B4-8AB9-3F8F2689380E}"/>
              </a:ext>
            </a:extLst>
          </p:cNvPr>
          <p:cNvSpPr txBox="1"/>
          <p:nvPr/>
        </p:nvSpPr>
        <p:spPr>
          <a:xfrm>
            <a:off x="935008" y="1424524"/>
            <a:ext cx="8305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Software PWM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유형은 소프트웨어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(Linux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스케줄러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의해 제어된다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defRPr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RPi는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26개의 GPIO 핀 모두에서 소프트웨어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PWM을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생성가능</a:t>
            </a:r>
          </a:p>
          <a:p>
            <a:pPr>
              <a:defRPr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펄스의 정확도는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PWM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사용되는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GPIO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수에 따라 달라진다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59A4B-FF3F-7D23-E843-01D811F114D9}"/>
              </a:ext>
            </a:extLst>
          </p:cNvPr>
          <p:cNvSpPr txBox="1"/>
          <p:nvPr/>
        </p:nvSpPr>
        <p:spPr>
          <a:xfrm>
            <a:off x="1117541" y="3480851"/>
            <a:ext cx="98679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+mj-lt"/>
              <a:buNone/>
              <a:defRPr/>
            </a:pP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pinMode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(1,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PWM_OUTPUT);  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  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펄스를 출력할 핀 번호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, PWM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출력으로 설정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)</a:t>
            </a:r>
          </a:p>
          <a:p>
            <a:pPr marL="0" indent="0">
              <a:buFont typeface="+mj-lt"/>
              <a:buNone/>
              <a:defRPr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/>
            </a:endParaRPr>
          </a:p>
          <a:p>
            <a:pPr marL="0" indent="0">
              <a:buFont typeface="+mj-lt"/>
              <a:buNone/>
              <a:defRPr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 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softPwmCreate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(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핀번호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,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시작펄스값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(0 or 1),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주기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(1~1024*0.1ms))</a:t>
            </a:r>
          </a:p>
          <a:p>
            <a:pPr marL="0" indent="0">
              <a:buFont typeface="+mj-lt"/>
              <a:buNone/>
              <a:defRPr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 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-&gt;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 주기를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200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으로 하면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20ms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 주기를 가진다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.</a:t>
            </a:r>
          </a:p>
          <a:p>
            <a:pPr marL="0" indent="0">
              <a:buFont typeface="+mj-lt"/>
              <a:buNone/>
              <a:defRPr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Font typeface="+mj-lt"/>
              <a:buNone/>
              <a:defRPr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softPwmWrite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(1, 100);          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  (1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번핀에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,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100/1024 =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약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10%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의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듀티비로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 펄스 출력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47921C-0FCE-5175-7988-2BBA6E3D7E84}"/>
              </a:ext>
            </a:extLst>
          </p:cNvPr>
          <p:cNvSpPr/>
          <p:nvPr/>
        </p:nvSpPr>
        <p:spPr>
          <a:xfrm>
            <a:off x="935008" y="3328451"/>
            <a:ext cx="9001125" cy="21050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369BD-38A8-88C1-164B-0BC20DC4A328}"/>
              </a:ext>
            </a:extLst>
          </p:cNvPr>
          <p:cNvSpPr txBox="1"/>
          <p:nvPr/>
        </p:nvSpPr>
        <p:spPr>
          <a:xfrm>
            <a:off x="935008" y="2848510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99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5D5F80-BD50-CA2E-1B4E-DD6173DA1EB8}"/>
              </a:ext>
            </a:extLst>
          </p:cNvPr>
          <p:cNvSpPr txBox="1"/>
          <p:nvPr/>
        </p:nvSpPr>
        <p:spPr>
          <a:xfrm>
            <a:off x="100611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808AA-8A99-8516-7DA9-13598065D912}"/>
              </a:ext>
            </a:extLst>
          </p:cNvPr>
          <p:cNvSpPr txBox="1"/>
          <p:nvPr/>
        </p:nvSpPr>
        <p:spPr>
          <a:xfrm>
            <a:off x="935008" y="613380"/>
            <a:ext cx="363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Hardware PWM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A747A-6DCD-A0AC-E2A1-FE82A45E5633}"/>
              </a:ext>
            </a:extLst>
          </p:cNvPr>
          <p:cNvSpPr txBox="1"/>
          <p:nvPr/>
        </p:nvSpPr>
        <p:spPr>
          <a:xfrm>
            <a:off x="935008" y="1464350"/>
            <a:ext cx="98202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라즈베리 파이 PWM 제어 GPIO 채널은 2개가 존재한다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사용할수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있는 핀은 18, 12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(PWM0)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13, 19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(PWM1) 2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핀씩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동일 채널이다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주변 장치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수정발진기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의해 제어된다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정확한 주기와 원하는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듀티비를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얻을 수 있다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.(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SoftwarePWM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세밀한 동작이 가능하다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A5611-AC09-6C5B-9980-F80E352EFB31}"/>
              </a:ext>
            </a:extLst>
          </p:cNvPr>
          <p:cNvSpPr txBox="1"/>
          <p:nvPr/>
        </p:nvSpPr>
        <p:spPr>
          <a:xfrm>
            <a:off x="935008" y="3608844"/>
            <a:ext cx="108299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pinMode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(1,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PWM_OUTPUT);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  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펄스를 출력할 핀 번호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, PWM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출력으로 설정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Font typeface="+mj-lt"/>
              <a:buNone/>
              <a:defRPr/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pwmSetMode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(PWM_MODE_MS);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  (Mark Space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모드로 설정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)(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초기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설정은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Balanced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모드이다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.)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                      </a:t>
            </a:r>
          </a:p>
          <a:p>
            <a:pPr marL="0" indent="0">
              <a:buNone/>
              <a:defRPr/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pwmSetClock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(100);               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  (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클럭설정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)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시간설정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19.2Mhz / 100</a:t>
            </a:r>
          </a:p>
          <a:p>
            <a:pPr marL="0" indent="0">
              <a:buFont typeface="Arial"/>
              <a:buNone/>
              <a:defRPr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pwmSetRange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(1024);            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  (1024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분해능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) 19.2Mhz / 100 / 1024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기본값은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1024)</a:t>
            </a:r>
          </a:p>
          <a:p>
            <a:pPr marL="0" indent="0">
              <a:buNone/>
              <a:defRPr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  <a:defRPr/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pwmWrite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(1,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100)                (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WiringPi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1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번핀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,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100/1024 =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약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10%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의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듀티비로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 펄스 출력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B8F85E-90F6-3602-6488-571495302B36}"/>
              </a:ext>
            </a:extLst>
          </p:cNvPr>
          <p:cNvSpPr/>
          <p:nvPr/>
        </p:nvSpPr>
        <p:spPr>
          <a:xfrm>
            <a:off x="935008" y="3429000"/>
            <a:ext cx="9685367" cy="281562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B48A5-9734-1022-2104-259CAD5EB22A}"/>
              </a:ext>
            </a:extLst>
          </p:cNvPr>
          <p:cNvSpPr txBox="1"/>
          <p:nvPr/>
        </p:nvSpPr>
        <p:spPr>
          <a:xfrm>
            <a:off x="935008" y="2934028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3B18EE-3E2D-13DD-3A01-51773E6407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3129" y="461516"/>
            <a:ext cx="1988004" cy="2585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505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F9DE5-F3E7-B862-878F-5D6B98AB89E8}"/>
              </a:ext>
            </a:extLst>
          </p:cNvPr>
          <p:cNvSpPr txBox="1"/>
          <p:nvPr/>
        </p:nvSpPr>
        <p:spPr>
          <a:xfrm>
            <a:off x="100611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1A451-A0D4-03F1-3CB6-7FC4057D7CB0}"/>
              </a:ext>
            </a:extLst>
          </p:cNvPr>
          <p:cNvSpPr txBox="1"/>
          <p:nvPr/>
        </p:nvSpPr>
        <p:spPr>
          <a:xfrm>
            <a:off x="935008" y="613380"/>
            <a:ext cx="4984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Hardware PWM Mode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FE2D94-1894-5A79-1CD0-A4511F3F2F9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9759" y="1367171"/>
            <a:ext cx="4342613" cy="20618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E4DB7F-0BDA-CDAD-BD65-923CCD13770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026" y="1383610"/>
            <a:ext cx="2335734" cy="20453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A2481D-E81D-AB88-7846-2E1ACA2C61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12372" y="1241462"/>
            <a:ext cx="4113308" cy="21875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4A8FAC-7580-8791-8B2D-EA265F43235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9759" y="4059884"/>
            <a:ext cx="4342613" cy="19947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1C1358-AE77-2341-C29B-C16C983B166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026" y="4059883"/>
            <a:ext cx="2335733" cy="1994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32EACA-8EDC-6AC1-BF8D-4539125065A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512372" y="4358598"/>
            <a:ext cx="4113308" cy="16206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1021F-E299-84EB-290E-8F3AFE1C8F02}"/>
              </a:ext>
            </a:extLst>
          </p:cNvPr>
          <p:cNvSpPr txBox="1"/>
          <p:nvPr/>
        </p:nvSpPr>
        <p:spPr>
          <a:xfrm>
            <a:off x="735749" y="3618406"/>
            <a:ext cx="1036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mark space </a:t>
            </a:r>
            <a:r>
              <a:rPr lang="ko-KR" altLang="en-US" i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모드 </a:t>
            </a:r>
            <a:r>
              <a:rPr lang="en-US" altLang="ko-KR" i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i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 주파수로 신호가 출력되고 해당 신호에 대한 </a:t>
            </a:r>
            <a:r>
              <a:rPr lang="en-US" altLang="ko-KR" i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duty ratio </a:t>
            </a:r>
            <a:r>
              <a:rPr lang="ko-KR" altLang="en-US" i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조절하는 모드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DA31C-88F6-9E6F-9B11-7BCB148024C4}"/>
              </a:ext>
            </a:extLst>
          </p:cNvPr>
          <p:cNvSpPr txBox="1"/>
          <p:nvPr/>
        </p:nvSpPr>
        <p:spPr>
          <a:xfrm>
            <a:off x="735748" y="6244620"/>
            <a:ext cx="103675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balanced </a:t>
            </a:r>
            <a:r>
              <a:rPr lang="ko-KR" altLang="en-US" i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모드 </a:t>
            </a:r>
            <a:r>
              <a:rPr lang="en-US" altLang="ko-KR" i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전압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High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레벨이 여러 번이고 전체 주기에 걸쳐 분포됨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주파수 자체가 증가하는 방식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i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ko-KR" altLang="en-US" i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1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A73486-C258-7E94-A8F6-433680FC383D}"/>
              </a:ext>
            </a:extLst>
          </p:cNvPr>
          <p:cNvSpPr txBox="1"/>
          <p:nvPr/>
        </p:nvSpPr>
        <p:spPr>
          <a:xfrm>
            <a:off x="100611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AF017-4128-58E9-5366-CA9AAA478E26}"/>
              </a:ext>
            </a:extLst>
          </p:cNvPr>
          <p:cNvSpPr txBox="1"/>
          <p:nvPr/>
        </p:nvSpPr>
        <p:spPr>
          <a:xfrm>
            <a:off x="935008" y="613380"/>
            <a:ext cx="6525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Pwm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파형 측정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-software PWM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B7D1E3-413D-995F-CDF0-68626783CCF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008" y="1661320"/>
            <a:ext cx="2307130" cy="2164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3A8DD4-C20E-69D1-A9A4-3284FA430B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2138" y="1661320"/>
            <a:ext cx="2531570" cy="2164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63BE97-36B0-B941-DDC8-65957F85CE0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0259" y="1606823"/>
            <a:ext cx="2230983" cy="2219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3E7547-3454-03A5-9BBF-F72C191F82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2301" y="1606822"/>
            <a:ext cx="2230983" cy="2219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0F5FE3-5F52-F794-A263-3C2A2F0D96C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8062" y="4227757"/>
            <a:ext cx="2887131" cy="2164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3B16B4-040E-5D02-8316-3A0913C6C5C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5193" y="4224639"/>
            <a:ext cx="3020523" cy="2164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BD0E33-8C39-CEE9-079B-B996EF9ED2D2}"/>
              </a:ext>
            </a:extLst>
          </p:cNvPr>
          <p:cNvSpPr txBox="1"/>
          <p:nvPr/>
        </p:nvSpPr>
        <p:spPr>
          <a:xfrm>
            <a:off x="8320583" y="3840726"/>
            <a:ext cx="248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dutyrate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10%&gt;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36A1B-E8FD-20AB-3D59-CAA178DD1010}"/>
              </a:ext>
            </a:extLst>
          </p:cNvPr>
          <p:cNvSpPr txBox="1"/>
          <p:nvPr/>
        </p:nvSpPr>
        <p:spPr>
          <a:xfrm>
            <a:off x="2069525" y="3856866"/>
            <a:ext cx="248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dutyrate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50%&gt;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B6BA-DF63-F381-EB85-E2ECDDD1BCF5}"/>
              </a:ext>
            </a:extLst>
          </p:cNvPr>
          <p:cNvSpPr txBox="1"/>
          <p:nvPr/>
        </p:nvSpPr>
        <p:spPr>
          <a:xfrm>
            <a:off x="4879428" y="6421744"/>
            <a:ext cx="248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dutyrate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75%&gt;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10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21D5E-EE4E-2FA7-0254-3E8196D1F434}"/>
              </a:ext>
            </a:extLst>
          </p:cNvPr>
          <p:cNvSpPr txBox="1"/>
          <p:nvPr/>
        </p:nvSpPr>
        <p:spPr>
          <a:xfrm>
            <a:off x="100611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409F7-C92E-5766-42A6-47195640FABE}"/>
              </a:ext>
            </a:extLst>
          </p:cNvPr>
          <p:cNvSpPr txBox="1"/>
          <p:nvPr/>
        </p:nvSpPr>
        <p:spPr>
          <a:xfrm>
            <a:off x="935008" y="613380"/>
            <a:ext cx="6664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Pwm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파형 측정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-hardware PWM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408568-66E3-632E-C85D-C1627F15D77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894" y="1290487"/>
            <a:ext cx="2242598" cy="24433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230638-076D-5F4E-40A9-679A6DA38F4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2351" y="1290487"/>
            <a:ext cx="2074544" cy="2443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655E09-960E-4BBC-05C9-8D2ABCCAF3AD}"/>
              </a:ext>
            </a:extLst>
          </p:cNvPr>
          <p:cNvSpPr txBox="1"/>
          <p:nvPr/>
        </p:nvSpPr>
        <p:spPr>
          <a:xfrm>
            <a:off x="3785235" y="3764576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Markspace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mode&gt;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dutyrate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50%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8AA63B-589E-FE03-0CB8-FF21B547A38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600" y="4242435"/>
            <a:ext cx="3063635" cy="21452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FDC6F4-656B-E56B-44B6-5F63842ED50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0547" y="4186656"/>
            <a:ext cx="3171825" cy="2145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4198DF-A7CE-AC4E-D4F3-3DA23E61B14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4441" y="4183898"/>
            <a:ext cx="3063634" cy="21788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D302D6-1D1D-0FBC-B0CC-985ED95B2860}"/>
              </a:ext>
            </a:extLst>
          </p:cNvPr>
          <p:cNvSpPr txBox="1"/>
          <p:nvPr/>
        </p:nvSpPr>
        <p:spPr>
          <a:xfrm>
            <a:off x="451485" y="6362701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balancedd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mode&gt;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dutyrate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10%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51086-56D7-506A-6928-654D3F79E801}"/>
              </a:ext>
            </a:extLst>
          </p:cNvPr>
          <p:cNvSpPr txBox="1"/>
          <p:nvPr/>
        </p:nvSpPr>
        <p:spPr>
          <a:xfrm>
            <a:off x="4392455" y="6362701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&lt;balanced mode&gt;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dutyrate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50%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BE783-ACF8-14F4-6257-09A8A8EE0CA2}"/>
              </a:ext>
            </a:extLst>
          </p:cNvPr>
          <p:cNvSpPr txBox="1"/>
          <p:nvPr/>
        </p:nvSpPr>
        <p:spPr>
          <a:xfrm>
            <a:off x="7978616" y="6362701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&lt;balanced mode&gt;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dutyrate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90%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93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27989" y="572877"/>
            <a:ext cx="1215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2-1.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008" y="173976"/>
            <a:ext cx="9916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여러가지 모터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기어모터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스텝모터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브러쉬리스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8893A-5786-00E4-30A9-686C8756165C}"/>
              </a:ext>
            </a:extLst>
          </p:cNvPr>
          <p:cNvSpPr txBox="1"/>
          <p:nvPr/>
        </p:nvSpPr>
        <p:spPr>
          <a:xfrm>
            <a:off x="1163513" y="1710011"/>
            <a:ext cx="1039293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기어모터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원리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기어모터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안에있는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감속기를 이용해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rpm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낮추고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torque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증가시킬수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                                                                     Rpm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torque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반비례 관계를 가짐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40FFC-D1AA-23EA-D66C-D95113FBB1EE}"/>
              </a:ext>
            </a:extLst>
          </p:cNvPr>
          <p:cNvSpPr txBox="1"/>
          <p:nvPr/>
        </p:nvSpPr>
        <p:spPr>
          <a:xfrm>
            <a:off x="1087408" y="926820"/>
            <a:ext cx="1039293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기어모터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기어트레인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감속기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결합된 모든 전기모터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(AC,DC)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B881AF-56F6-8F72-36A1-750C070746A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4387" y="2847130"/>
            <a:ext cx="5143946" cy="548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24A602-0FCC-45E2-AF5E-8D4488AD0B43}"/>
              </a:ext>
            </a:extLst>
          </p:cNvPr>
          <p:cNvSpPr txBox="1"/>
          <p:nvPr/>
        </p:nvSpPr>
        <p:spPr>
          <a:xfrm>
            <a:off x="1244387" y="5677495"/>
            <a:ext cx="8080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Torque: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말그대로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돌림힘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모터가 돌아가는 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202124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rpm(revolutions per minute):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분당회전수</a:t>
            </a:r>
            <a:r>
              <a:rPr lang="en-US" altLang="ko-KR" dirty="0">
                <a:solidFill>
                  <a:srgbClr val="20212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solidFill>
                  <a:srgbClr val="20212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모터가 </a:t>
            </a:r>
            <a:r>
              <a:rPr lang="en-US" altLang="ko-KR" dirty="0">
                <a:solidFill>
                  <a:srgbClr val="20212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 err="1">
                <a:solidFill>
                  <a:srgbClr val="20212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분동안</a:t>
            </a:r>
            <a:r>
              <a:rPr lang="ko-KR" altLang="en-US" dirty="0">
                <a:solidFill>
                  <a:srgbClr val="20212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돌아가는 횟수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7CCE06-770F-2BF6-CA09-4C3B1EB9AA4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878" y="3583939"/>
            <a:ext cx="1420472" cy="14204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CE68FF-8D7B-ED9E-83D1-04D387A59BB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7601" y="3568599"/>
            <a:ext cx="1428508" cy="14204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3FFEEA-69EC-37CC-3969-C14C10CEB388}"/>
              </a:ext>
            </a:extLst>
          </p:cNvPr>
          <p:cNvSpPr txBox="1"/>
          <p:nvPr/>
        </p:nvSpPr>
        <p:spPr>
          <a:xfrm>
            <a:off x="6861167" y="5077944"/>
            <a:ext cx="294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&lt;KR-300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감속기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C1CA71-279B-09FE-5BF9-5C8D45FFB2E8}"/>
              </a:ext>
            </a:extLst>
          </p:cNvPr>
          <p:cNvSpPr txBox="1"/>
          <p:nvPr/>
        </p:nvSpPr>
        <p:spPr>
          <a:xfrm>
            <a:off x="2692409" y="5084694"/>
            <a:ext cx="294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&lt;Ig32gm 01type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감속기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1149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1333</Words>
  <Application>Microsoft Office PowerPoint</Application>
  <PresentationFormat>와이드스크린</PresentationFormat>
  <Paragraphs>200</Paragraphs>
  <Slides>26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나눔스퀘어</vt:lpstr>
      <vt:lpstr>나눔스퀘어 ExtraBold</vt:lpstr>
      <vt:lpstr>Ubuntu Condensed</vt:lpstr>
      <vt:lpstr>맑은 고딕</vt:lpstr>
      <vt:lpstr>나눔스퀘어 Bold</vt:lpstr>
      <vt:lpstr>나눔스퀘어 Light</vt:lpstr>
      <vt:lpstr>Arial</vt:lpstr>
      <vt:lpstr>2_Office 테마</vt:lpstr>
      <vt:lpstr>4_Office 테마</vt:lpstr>
      <vt:lpstr>3_Office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이언호</cp:lastModifiedBy>
  <cp:revision>14</cp:revision>
  <dcterms:created xsi:type="dcterms:W3CDTF">2017-06-25T14:47:51Z</dcterms:created>
  <dcterms:modified xsi:type="dcterms:W3CDTF">2023-08-06T08:15:26Z</dcterms:modified>
</cp:coreProperties>
</file>