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28"/>
  </p:notesMasterIdLst>
  <p:sldIdLst>
    <p:sldId id="259" r:id="rId5"/>
    <p:sldId id="268" r:id="rId6"/>
    <p:sldId id="258" r:id="rId7"/>
    <p:sldId id="292" r:id="rId8"/>
    <p:sldId id="293" r:id="rId9"/>
    <p:sldId id="261" r:id="rId10"/>
    <p:sldId id="262" r:id="rId11"/>
    <p:sldId id="26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8" r:id="rId23"/>
    <p:sldId id="295" r:id="rId24"/>
    <p:sldId id="289" r:id="rId25"/>
    <p:sldId id="290" r:id="rId26"/>
    <p:sldId id="274" r:id="rId27"/>
  </p:sldIdLst>
  <p:sldSz cx="12192000" cy="6858000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나눔스퀘어 Light" panose="020B0600000101010101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6T15:21:01.1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 3874,'1'0,"0"-1,0 1,0 0,-1-1,1 1,0-1,0 1,0-1,0 1,0-1,0 0,-1 1,1-1,0 0,0 0,-1 1,1-1,-1 0,1 0,-1 0,1 0,-1 0,1 0,-1 0,0 0,1-2,5-30,-6 29,2-20,-2-1,-1 1,-1 0,-8-41,-4-35,10 65,-1 0,-16-51,12 55,2 0,1 0,-3-50,10-3,1 49,-2 1,-2-1,-8-54,2 53,-5-58,12 82,1 1,0-1,1 1,0-1,0 0,2 1,-1 0,1 0,7-15,2 2,-1-1,0 0,-2 0,-1-1,-1 0,-2 0,0-1,1-26,-6-12,0 28,1 0,12-66,-6 50,-1 0,-3-1,-6-74,1 27,2-587,2 656,11-64,-7 61,2-50,-7 81,-3-313,-25 122,25 170,-1 1,-1-1,-1 0,-1 1,-1 0,-1 0,-2 1,0 0,-1 1,-19-28,29 49,0-1,0 1,0-1,0 1,0-1,0 1,0-1,0 0,1 0,-1 1,0-1,1 0,0 0,-1 0,1 0,0 0,0 0,0 1,0-1,1 0,-1 0,1-2,0 2,1 1,-1-1,1 1,0 0,-1-1,1 1,0 0,0 0,0 0,0 1,-1-1,1 0,0 1,1-1,-1 1,0-1,0 1,0 0,0 0,2 0,198 2,-73 1,-103-3,-9-1,-1 1,0 1,1 0,-1 1,0 1,30 8,-15 0,-1-3,1 0,1-2,60 5,132-11,-104-2,11 0,147 5,-169 13,-78-11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6T15:21:18.41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1,'-1'21,"1"1,1-1,1 0,1 0,1 0,0 0,2 0,0-1,15 31,23 41,-22-42,52 82,-50-96,18 24,-4 1,60 127,-94-180,-1 0,0 0,-1 0,0 0,0 0,-1 1,0-1,-1 0,1 1,-1-1,-1 1,0-1,0 1,-1-1,0 0,0 0,-1 0,0 0,0 0,-1 0,-6 9,-53 80,17-29,37-51,0 0,2 0,-11 36,11-29,-16 34,-1-2,1 1,-24 105,39-126,5-22,0 1,-10 25,11-35,-1 0,1 0,-1-1,0 1,0-1,-1 0,1 1,-1-1,0-1,0 1,-7 4,-51 37,42-33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youtube.com/watch?v=sUr9ivMK80A&amp;list=PLgkpDfSY2BezjRnkM3CvfeejgqJF_mZFS&amp;index=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sVfZpJqMRE&amp;list=PLgkpDfSY2BezjRnkM3CvfeejgqJF_mZFS&amp;index=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2Ub4RL0AWvE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1130.tistory.com/4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9.png"/><Relationship Id="rId7" Type="http://schemas.openxmlformats.org/officeDocument/2006/relationships/image" Target="../media/image4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7443" y="1419761"/>
            <a:ext cx="947406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세미나</a:t>
            </a:r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pPr algn="ctr"/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포팅</a:t>
            </a:r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+Led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</a:t>
            </a:r>
          </a:p>
          <a:p>
            <a:pPr algn="ctr"/>
            <a:endParaRPr lang="en-US" altLang="ko-KR" sz="8000" dirty="0"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8000" dirty="0"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9538" y="4231601"/>
            <a:ext cx="2858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20201060 </a:t>
            </a:r>
            <a:r>
              <a:rPr lang="ko-KR" altLang="en-US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이언호</a:t>
            </a:r>
            <a:endParaRPr lang="en-US" altLang="ko-KR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2023/7/17</a:t>
            </a:r>
            <a:endParaRPr lang="ko-KR" altLang="en-US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8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41B4EA-C6C8-C7B8-DE7E-18A9289D0D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649" y="2009775"/>
            <a:ext cx="4352125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B05E3-1962-0F4E-7FAD-398BF3ADF8DA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BA99D-4D34-FCCC-61BB-19D0BF81DD0B}"/>
              </a:ext>
            </a:extLst>
          </p:cNvPr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B1E898-C606-743C-202F-74AC316B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28" y="2009775"/>
            <a:ext cx="5210175" cy="347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BBBDC-8AAC-A426-C788-49337DF868E2}"/>
              </a:ext>
            </a:extLst>
          </p:cNvPr>
          <p:cNvSpPr txBox="1"/>
          <p:nvPr/>
        </p:nvSpPr>
        <p:spPr>
          <a:xfrm>
            <a:off x="6972300" y="5619750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SSH,VNC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Disable -&gt;Enable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46173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2D4F8-7C24-EEFF-C54C-ABF7D93B8611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C1D42-EEEF-AEF5-AD69-EE9CD423E1EC}"/>
              </a:ext>
            </a:extLst>
          </p:cNvPr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DC0C8-2301-72AA-3F73-EEA905EA0CFA}"/>
              </a:ext>
            </a:extLst>
          </p:cNvPr>
          <p:cNvSpPr txBox="1"/>
          <p:nvPr/>
        </p:nvSpPr>
        <p:spPr>
          <a:xfrm>
            <a:off x="4979270" y="1391512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175A95-C8EF-D5CC-C12E-9E7CB9DA39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782" y="2357382"/>
            <a:ext cx="3319793" cy="79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32E6D-45E2-713A-33B9-C9758426408D}"/>
              </a:ext>
            </a:extLst>
          </p:cNvPr>
          <p:cNvSpPr txBox="1"/>
          <p:nvPr/>
        </p:nvSpPr>
        <p:spPr>
          <a:xfrm>
            <a:off x="1001683" y="3352800"/>
            <a:ext cx="229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터미널창 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5E5817-0621-2AB7-C1E8-50B71E11F0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975" y="2014434"/>
            <a:ext cx="4077237" cy="1133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4001E-37D2-37BC-9850-FE39F323C3D1}"/>
              </a:ext>
            </a:extLst>
          </p:cNvPr>
          <p:cNvSpPr txBox="1"/>
          <p:nvPr/>
        </p:nvSpPr>
        <p:spPr>
          <a:xfrm>
            <a:off x="7977455" y="3362325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명령어 작성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C39474-434C-E6D7-B7A2-9A465E1D71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3" y="4143375"/>
            <a:ext cx="2284097" cy="1943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94A48-2EE7-9AC9-49AF-FB28FC1DED3A}"/>
              </a:ext>
            </a:extLst>
          </p:cNvPr>
          <p:cNvSpPr txBox="1"/>
          <p:nvPr/>
        </p:nvSpPr>
        <p:spPr>
          <a:xfrm>
            <a:off x="1001682" y="6244620"/>
            <a:ext cx="229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3.Locale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051B987-95E8-06BE-DE47-A0AA6D3B9B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455" y="4143375"/>
            <a:ext cx="2540117" cy="1976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76286E-3391-24E4-BFDD-093D87177BA0}"/>
              </a:ext>
            </a:extLst>
          </p:cNvPr>
          <p:cNvSpPr txBox="1"/>
          <p:nvPr/>
        </p:nvSpPr>
        <p:spPr>
          <a:xfrm>
            <a:off x="7977455" y="6208740"/>
            <a:ext cx="3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4.Timezone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44793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41CB3B-2B5D-B809-393C-69D74D2F0C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8408" y="1609724"/>
            <a:ext cx="2918831" cy="2186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10A86F-AD40-5E5D-F0C0-767E9F0429BD}"/>
              </a:ext>
            </a:extLst>
          </p:cNvPr>
          <p:cNvSpPr txBox="1"/>
          <p:nvPr/>
        </p:nvSpPr>
        <p:spPr>
          <a:xfrm>
            <a:off x="763244" y="1606564"/>
            <a:ext cx="3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75C9E1-0299-45CF-2663-ABE1504F9C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409" y="1608124"/>
            <a:ext cx="4249622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A3C135-035E-5983-2590-6103D7048F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409" y="1903440"/>
            <a:ext cx="4213384" cy="1892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BA5B6-9726-E442-891C-B318580C5FF5}"/>
              </a:ext>
            </a:extLst>
          </p:cNvPr>
          <p:cNvSpPr txBox="1"/>
          <p:nvPr/>
        </p:nvSpPr>
        <p:spPr>
          <a:xfrm>
            <a:off x="6531434" y="1672607"/>
            <a:ext cx="3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A3FEF-4B48-E11F-19C5-F776A4705141}"/>
              </a:ext>
            </a:extLst>
          </p:cNvPr>
          <p:cNvSpPr txBox="1"/>
          <p:nvPr/>
        </p:nvSpPr>
        <p:spPr>
          <a:xfrm>
            <a:off x="763244" y="4624821"/>
            <a:ext cx="3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670BF1-CACA-319F-C7C0-A265EB0338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886" y="4624821"/>
            <a:ext cx="2941353" cy="461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BF65C9-92D5-C50B-8913-24CA459D918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100" y="4855653"/>
            <a:ext cx="2918831" cy="19330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9B5C2C-C183-FEC3-1A65-F36AC8F6C7AF}"/>
              </a:ext>
            </a:extLst>
          </p:cNvPr>
          <p:cNvSpPr txBox="1"/>
          <p:nvPr/>
        </p:nvSpPr>
        <p:spPr>
          <a:xfrm>
            <a:off x="6531433" y="4649067"/>
            <a:ext cx="380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             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재부팅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EF071-5F1C-0658-A57B-F66E3E239BAC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DB051-0387-8124-B469-BE5A4EA3E882}"/>
              </a:ext>
            </a:extLst>
          </p:cNvPr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E19B9-9662-1D42-122F-B397D62C9440}"/>
              </a:ext>
            </a:extLst>
          </p:cNvPr>
          <p:cNvSpPr txBox="1"/>
          <p:nvPr/>
        </p:nvSpPr>
        <p:spPr>
          <a:xfrm>
            <a:off x="6793706" y="6035159"/>
            <a:ext cx="62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7"/>
              </a:rPr>
              <a:t>라즈베리파이</a:t>
            </a:r>
            <a:r>
              <a:rPr lang="en-US" altLang="ko-KR" dirty="0">
                <a:hlinkClick r:id="rId7"/>
              </a:rPr>
              <a:t>#3 || </a:t>
            </a:r>
            <a:r>
              <a:rPr lang="ko-KR" altLang="en-US" dirty="0">
                <a:hlinkClick r:id="rId7"/>
              </a:rPr>
              <a:t>한글 설정하기 </a:t>
            </a:r>
            <a:r>
              <a:rPr lang="en-US" altLang="ko-KR" dirty="0">
                <a:hlinkClick r:id="rId7"/>
              </a:rPr>
              <a:t>- 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2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FBFF1-370C-9963-4430-26F1CF9695C4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A2F5B-01ED-0533-A25D-0DBBA4712287}"/>
              </a:ext>
            </a:extLst>
          </p:cNvPr>
          <p:cNvSpPr txBox="1"/>
          <p:nvPr/>
        </p:nvSpPr>
        <p:spPr>
          <a:xfrm>
            <a:off x="935008" y="613380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설치프로그램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-SSH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302BB5-B7A9-B23B-FDF9-9B38184EEA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73" y="2962274"/>
            <a:ext cx="4384528" cy="3079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BE36C-B976-2A65-0AE6-382CF4A93470}"/>
              </a:ext>
            </a:extLst>
          </p:cNvPr>
          <p:cNvSpPr txBox="1"/>
          <p:nvPr/>
        </p:nvSpPr>
        <p:spPr>
          <a:xfrm>
            <a:off x="2878110" y="3648075"/>
            <a:ext cx="40541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3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라즈베리파이</a:t>
            </a:r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ip</a:t>
            </a:r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CC7E4-7501-E5EF-2A17-0082681E5F97}"/>
              </a:ext>
            </a:extLst>
          </p:cNvPr>
          <p:cNvSpPr txBox="1"/>
          <p:nvPr/>
        </p:nvSpPr>
        <p:spPr>
          <a:xfrm>
            <a:off x="8748874" y="2833834"/>
            <a:ext cx="2895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원격으로 연결된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6B849-5D90-AF39-6DC7-E3C47585D021}"/>
              </a:ext>
            </a:extLst>
          </p:cNvPr>
          <p:cNvSpPr txBox="1"/>
          <p:nvPr/>
        </p:nvSpPr>
        <p:spPr>
          <a:xfrm>
            <a:off x="3174206" y="6189939"/>
            <a:ext cx="623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라즈베리파이</a:t>
            </a:r>
            <a:r>
              <a:rPr lang="en-US" altLang="ko-KR" dirty="0">
                <a:hlinkClick r:id="rId3"/>
              </a:rPr>
              <a:t>#4 || </a:t>
            </a:r>
            <a:r>
              <a:rPr lang="ko-KR" altLang="en-US" dirty="0">
                <a:hlinkClick r:id="rId3"/>
              </a:rPr>
              <a:t>원격으로 </a:t>
            </a:r>
            <a:r>
              <a:rPr lang="ko-KR" altLang="en-US" dirty="0" err="1">
                <a:hlinkClick r:id="rId3"/>
              </a:rPr>
              <a:t>라즈베리파이</a:t>
            </a:r>
            <a:r>
              <a:rPr lang="ko-KR" altLang="en-US" dirty="0">
                <a:hlinkClick r:id="rId3"/>
              </a:rPr>
              <a:t> 다루기 </a:t>
            </a:r>
            <a:r>
              <a:rPr lang="en-US" altLang="ko-KR" dirty="0">
                <a:hlinkClick r:id="rId3"/>
              </a:rPr>
              <a:t>- YouTube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59DDC-6C15-3D3B-5660-67F8B51164FA}"/>
              </a:ext>
            </a:extLst>
          </p:cNvPr>
          <p:cNvSpPr txBox="1"/>
          <p:nvPr/>
        </p:nvSpPr>
        <p:spPr>
          <a:xfrm>
            <a:off x="190253" y="1773373"/>
            <a:ext cx="13318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 i="0" strike="noStrike" dirty="0">
                <a:solidFill>
                  <a:srgbClr val="222426">
                    <a:alpha val="10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SSH(Secure Shell)</a:t>
            </a:r>
            <a:r>
              <a:rPr lang="ko-KR" altLang="en-US" sz="2400" i="0" strike="noStrike" dirty="0">
                <a:solidFill>
                  <a:srgbClr val="222426">
                    <a:alpha val="10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원격지 호스트 컴퓨터에 접속하기 위해 사용되는 인터넷 프로토콜</a:t>
            </a:r>
            <a:endParaRPr lang="en-US" altLang="ko-KR" sz="2400" i="0" strike="noStrike" dirty="0">
              <a:solidFill>
                <a:srgbClr val="222426">
                  <a:alpha val="10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defRPr/>
            </a:pPr>
            <a:r>
              <a:rPr lang="en-US" altLang="ko-KR" sz="2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SSH</a:t>
            </a:r>
            <a:r>
              <a:rPr lang="ko-KR" altLang="en-US" sz="2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라즈베리 파이에 원격으로 접속하여 명령을 실행하거나 파일을 전송할 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altLang="ko-KR" sz="2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i="0" strike="noStrike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9D4F4C-9EA8-2A93-6CE1-56C824AD30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730" y="3169740"/>
            <a:ext cx="3865175" cy="24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52EA2-BAEE-C0B4-843B-70BBE911CC8E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17E70-17D8-46B7-26C8-66C52D8B1E79}"/>
              </a:ext>
            </a:extLst>
          </p:cNvPr>
          <p:cNvSpPr txBox="1"/>
          <p:nvPr/>
        </p:nvSpPr>
        <p:spPr>
          <a:xfrm>
            <a:off x="935008" y="613380"/>
            <a:ext cx="386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설치프로그램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-VNC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78D3B-98F9-B5B8-B4BA-50FDCB84E3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738" y="2908717"/>
            <a:ext cx="3315477" cy="2518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490321-9565-1922-596C-437A9F262C8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668" y="2818086"/>
            <a:ext cx="3373821" cy="25188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68F866-269D-E42E-A790-664C5BF5A1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0617" y="2818086"/>
            <a:ext cx="3492217" cy="2518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B64EF2-9997-2436-6E83-7D23897752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800" y="3949283"/>
            <a:ext cx="4601142" cy="2775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D5D070-C990-E3D3-4D86-0826E911BCDE}"/>
              </a:ext>
            </a:extLst>
          </p:cNvPr>
          <p:cNvSpPr txBox="1"/>
          <p:nvPr/>
        </p:nvSpPr>
        <p:spPr>
          <a:xfrm>
            <a:off x="5043231" y="4251037"/>
            <a:ext cx="2895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원격으로 연결된 모습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88A11-4760-819E-19D6-8256ABE4CB02}"/>
              </a:ext>
            </a:extLst>
          </p:cNvPr>
          <p:cNvSpPr txBox="1"/>
          <p:nvPr/>
        </p:nvSpPr>
        <p:spPr>
          <a:xfrm>
            <a:off x="8238597" y="5336966"/>
            <a:ext cx="3648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모니터 없이 </a:t>
            </a:r>
            <a:r>
              <a:rPr lang="ko-KR" altLang="en-US" dirty="0" err="1">
                <a:hlinkClick r:id="rId6"/>
              </a:rPr>
              <a:t>라즈베리파이</a:t>
            </a:r>
            <a:r>
              <a:rPr lang="ko-KR" altLang="en-US" dirty="0">
                <a:hlinkClick r:id="rId6"/>
              </a:rPr>
              <a:t> 이용하기 </a:t>
            </a:r>
            <a:r>
              <a:rPr lang="en-US" altLang="ko-KR" dirty="0">
                <a:hlinkClick r:id="rId6"/>
              </a:rPr>
              <a:t>/ </a:t>
            </a:r>
            <a:r>
              <a:rPr lang="ko-KR" altLang="en-US" dirty="0">
                <a:hlinkClick r:id="rId6"/>
              </a:rPr>
              <a:t>무선 접속 </a:t>
            </a:r>
            <a:r>
              <a:rPr lang="en-US" altLang="ko-KR" dirty="0">
                <a:hlinkClick r:id="rId6"/>
              </a:rPr>
              <a:t>/ VNC / Raspberry Pi 4 - YouTube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CFCFA-6B27-389F-C006-94496405FC12}"/>
              </a:ext>
            </a:extLst>
          </p:cNvPr>
          <p:cNvSpPr txBox="1"/>
          <p:nvPr/>
        </p:nvSpPr>
        <p:spPr>
          <a:xfrm>
            <a:off x="737629" y="1774518"/>
            <a:ext cx="128512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VNC는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후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구동해서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원격지에서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라즈베리 파이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접속하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defRPr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컴퓨터를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674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E6592-7099-2C1E-C339-0E6E810CDC00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ABA0F-FAD0-6A0F-7650-3DC9142E6910}"/>
              </a:ext>
            </a:extLst>
          </p:cNvPr>
          <p:cNvSpPr txBox="1"/>
          <p:nvPr/>
        </p:nvSpPr>
        <p:spPr>
          <a:xfrm>
            <a:off x="935008" y="613380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설치프로그램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-VIM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 2">
            <a:extLst>
              <a:ext uri="{FF2B5EF4-FFF2-40B4-BE49-F238E27FC236}">
                <a16:creationId xmlns:a16="http://schemas.microsoft.com/office/drawing/2014/main" id="{5F2A2360-6800-7C1C-BA14-40BFBF393280}"/>
              </a:ext>
            </a:extLst>
          </p:cNvPr>
          <p:cNvSpPr>
            <a:spLocks noGrp="1"/>
          </p:cNvSpPr>
          <p:nvPr/>
        </p:nvSpPr>
        <p:spPr>
          <a:xfrm>
            <a:off x="609600" y="1861337"/>
            <a:ext cx="10972799" cy="4697427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6700" indent="-266700" algn="l" defTabSz="914400" rtl="0" eaLnBrk="1" latinLnBrk="1" hangingPunct="1">
              <a:spcBef>
                <a:spcPct val="20000"/>
              </a:spcBef>
              <a:buFont typeface="Wingdings"/>
              <a:buChar char="§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28650" indent="-268288" algn="l" defTabSz="914400" rtl="0" eaLnBrk="1" latinLnBrk="1" hangingPunct="1">
              <a:spcBef>
                <a:spcPct val="20000"/>
              </a:spcBef>
              <a:buFont typeface="Wingdings"/>
              <a:buChar char="§"/>
              <a:tabLst>
                <a:tab pos="62865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90600" indent="-269875" algn="l" defTabSz="914400" rtl="0" eaLnBrk="1" latinLnBrk="1" hangingPunct="1">
              <a:spcBef>
                <a:spcPct val="20000"/>
              </a:spcBef>
              <a:buFont typeface="Wingdings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43025" indent="-261938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704975" indent="-27305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066925" indent="-274638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6pPr>
            <a:lvl7pPr marL="2419350" indent="-2667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7pPr>
            <a:lvl8pPr marL="2781300" indent="-268288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8pPr>
            <a:lvl9pPr marL="3143250" indent="-271463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Vim은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널리 사용되는 오픈 소스 텍스트 편집기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이 프로그램으로 문서편집 가능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C,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HTML을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포함한 대부분의 프로그래밍 언어에 대한 구문 강조를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1F405-7E5A-410A-F1BC-D7759B5EA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9802" y="4611960"/>
            <a:ext cx="4086795" cy="126700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729065D-38E6-32AE-4AF8-4758E4F23467}"/>
              </a:ext>
            </a:extLst>
          </p:cNvPr>
          <p:cNvSpPr txBox="1"/>
          <p:nvPr/>
        </p:nvSpPr>
        <p:spPr>
          <a:xfrm>
            <a:off x="609600" y="6061790"/>
            <a:ext cx="4086796" cy="3656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터미널 창에서 설치방법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7CD39-A81A-57BE-8B73-55EA83F88F19}"/>
              </a:ext>
            </a:extLst>
          </p:cNvPr>
          <p:cNvSpPr txBox="1"/>
          <p:nvPr/>
        </p:nvSpPr>
        <p:spPr>
          <a:xfrm>
            <a:off x="5438489" y="5435084"/>
            <a:ext cx="62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창작과 제작 </a:t>
            </a:r>
            <a:r>
              <a:rPr lang="en-US" altLang="ko-KR" dirty="0">
                <a:hlinkClick r:id="rId3"/>
              </a:rPr>
              <a:t>:: </a:t>
            </a:r>
            <a:r>
              <a:rPr lang="ko-KR" altLang="en-US" dirty="0">
                <a:hlinkClick r:id="rId3"/>
              </a:rPr>
              <a:t>라즈베리 파이 </a:t>
            </a:r>
            <a:r>
              <a:rPr lang="en-US" altLang="ko-KR" dirty="0">
                <a:hlinkClick r:id="rId3"/>
              </a:rPr>
              <a:t>vim</a:t>
            </a:r>
            <a:r>
              <a:rPr lang="ko-KR" altLang="en-US" dirty="0">
                <a:hlinkClick r:id="rId3"/>
              </a:rPr>
              <a:t>설치하기 </a:t>
            </a:r>
            <a:r>
              <a:rPr lang="en-US" altLang="ko-KR" dirty="0">
                <a:hlinkClick r:id="rId3"/>
              </a:rPr>
              <a:t>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16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A8F06-D20A-B76C-3E32-817227F33345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47A93-713F-15F2-0317-C2FC5E2F0A46}"/>
              </a:ext>
            </a:extLst>
          </p:cNvPr>
          <p:cNvSpPr txBox="1"/>
          <p:nvPr/>
        </p:nvSpPr>
        <p:spPr>
          <a:xfrm>
            <a:off x="935008" y="613380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설치프로그램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-win </a:t>
            </a:r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scp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96EA6-C206-9A33-A212-0AF45246E445}"/>
              </a:ext>
            </a:extLst>
          </p:cNvPr>
          <p:cNvSpPr txBox="1"/>
          <p:nvPr/>
        </p:nvSpPr>
        <p:spPr>
          <a:xfrm>
            <a:off x="666750" y="1704975"/>
            <a:ext cx="1152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프로그램을 사용하면 로컬 컴퓨터와 원격 컴퓨터 간에 안전하게 파일을 주고받을 수 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2E6077-1D15-4F8E-73FB-1484A79BD8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9" y="2886243"/>
            <a:ext cx="4910706" cy="3181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A23FEF-7725-F4C6-03EC-1CDF70D446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8538" y="2905304"/>
            <a:ext cx="5120261" cy="3162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F8DA5-B126-EE47-7D24-B82A2489B550}"/>
              </a:ext>
            </a:extLst>
          </p:cNvPr>
          <p:cNvSpPr txBox="1"/>
          <p:nvPr/>
        </p:nvSpPr>
        <p:spPr>
          <a:xfrm>
            <a:off x="7162800" y="6275397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원격컴퓨터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FB68-905B-7A31-BB4F-4AEFF31FB7F9}"/>
              </a:ext>
            </a:extLst>
          </p:cNvPr>
          <p:cNvSpPr txBox="1"/>
          <p:nvPr/>
        </p:nvSpPr>
        <p:spPr>
          <a:xfrm>
            <a:off x="9563100" y="6275397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서버컴퓨터</a:t>
            </a:r>
          </a:p>
        </p:txBody>
      </p:sp>
    </p:spTree>
    <p:extLst>
      <p:ext uri="{BB962C8B-B14F-4D97-AF65-F5344CB8AC3E}">
        <p14:creationId xmlns:p14="http://schemas.microsoft.com/office/powerpoint/2010/main" val="206506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FF8CF-0010-40D7-32DA-AEA1A58E848F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30938-6EAE-420E-8C0E-B7BEE882E516}"/>
              </a:ext>
            </a:extLst>
          </p:cNvPr>
          <p:cNvSpPr txBox="1"/>
          <p:nvPr/>
        </p:nvSpPr>
        <p:spPr>
          <a:xfrm>
            <a:off x="935008" y="613380"/>
            <a:ext cx="827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GPIO(General Purpose Input Output)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F7624-3F78-B476-CBFD-ADBBF4253A07}"/>
              </a:ext>
            </a:extLst>
          </p:cNvPr>
          <p:cNvSpPr txBox="1"/>
          <p:nvPr/>
        </p:nvSpPr>
        <p:spPr>
          <a:xfrm>
            <a:off x="1209675" y="1762125"/>
            <a:ext cx="10534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다목적 용도의 범용 입출력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개발자의 의도에 따라서 핀을 사용할 수 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FC6DA-5634-30E5-253C-0F2D3C00D5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96" y="2593122"/>
            <a:ext cx="3844175" cy="4264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D61099-B008-E86D-4144-A0EF8C409FC9}"/>
              </a:ext>
            </a:extLst>
          </p:cNvPr>
          <p:cNvSpPr txBox="1"/>
          <p:nvPr/>
        </p:nvSpPr>
        <p:spPr>
          <a:xfrm>
            <a:off x="5818909" y="3740727"/>
            <a:ext cx="565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핀이 전원용으로 사용불가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특정한 기능이 정해진 핀도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gpio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핀으로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가능하지만 이를 제외하면 사실상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마음대로 </a:t>
            </a:r>
            <a:r>
              <a:rPr lang="ko-KR" altLang="en-US" sz="24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쓸수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</a:t>
            </a:r>
            <a:r>
              <a:rPr lang="ko-KR" altLang="en-US" sz="24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핀의개수는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약 </a:t>
            </a:r>
            <a:r>
              <a:rPr lang="en-US" altLang="ko-KR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494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655327-D6DC-3687-4BF9-82123A1E486B}"/>
              </a:ext>
            </a:extLst>
          </p:cNvPr>
          <p:cNvSpPr txBox="1"/>
          <p:nvPr/>
        </p:nvSpPr>
        <p:spPr>
          <a:xfrm>
            <a:off x="-104059" y="61338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96D6D-5CF9-7F18-813C-C721115A5C82}"/>
              </a:ext>
            </a:extLst>
          </p:cNvPr>
          <p:cNvSpPr txBox="1"/>
          <p:nvPr/>
        </p:nvSpPr>
        <p:spPr>
          <a:xfrm>
            <a:off x="935008" y="613380"/>
            <a:ext cx="572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GPIO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 </a:t>
            </a:r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wiringPi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9F328-7B8B-DC5A-C792-C74E1F4376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282" y="2166580"/>
            <a:ext cx="3138228" cy="4078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7E0F16-76D0-1B6E-795B-EE1F4A4939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083" y="2105025"/>
            <a:ext cx="3138228" cy="4139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A6602-1CD7-A1FA-C53D-7C389539AE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584" y="2105024"/>
            <a:ext cx="4399134" cy="4338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F53CB-33D2-A884-79B4-9E6494AF9913}"/>
              </a:ext>
            </a:extLst>
          </p:cNvPr>
          <p:cNvSpPr txBox="1"/>
          <p:nvPr/>
        </p:nvSpPr>
        <p:spPr>
          <a:xfrm>
            <a:off x="2195945" y="1259711"/>
            <a:ext cx="906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wiringPi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언어용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GPIO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라이브러리이다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wiringPi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GPIO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쉽게 제어할 수 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07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DE340-7811-2F11-DC8E-D997CA47154F}"/>
              </a:ext>
            </a:extLst>
          </p:cNvPr>
          <p:cNvSpPr txBox="1"/>
          <p:nvPr/>
        </p:nvSpPr>
        <p:spPr>
          <a:xfrm>
            <a:off x="-60777" y="58260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8DDF9-BDCA-F279-AEFC-63B7A10AFAB8}"/>
              </a:ext>
            </a:extLst>
          </p:cNvPr>
          <p:cNvSpPr txBox="1"/>
          <p:nvPr/>
        </p:nvSpPr>
        <p:spPr>
          <a:xfrm>
            <a:off x="935008" y="613380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컴파일 및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D1D96-2DEA-6626-6EB3-60E11F16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8" y="1290488"/>
            <a:ext cx="7087589" cy="295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B9DE0B-E795-EC6C-98EE-81B7C0A3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8" y="4911213"/>
            <a:ext cx="10462544" cy="1309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03C37-1D29-175C-97C6-FBDD9FD947EF}"/>
              </a:ext>
            </a:extLst>
          </p:cNvPr>
          <p:cNvSpPr txBox="1"/>
          <p:nvPr/>
        </p:nvSpPr>
        <p:spPr>
          <a:xfrm>
            <a:off x="6370680" y="1422156"/>
            <a:ext cx="368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cd: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디렉토리로 이동한다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8DE8B5A-EFC2-44A8-7EB7-4E25420AB1FA}"/>
              </a:ext>
            </a:extLst>
          </p:cNvPr>
          <p:cNvSpPr/>
          <p:nvPr/>
        </p:nvSpPr>
        <p:spPr>
          <a:xfrm rot="5400000">
            <a:off x="5828351" y="1391626"/>
            <a:ext cx="456369" cy="553107"/>
          </a:xfrm>
          <a:prstGeom prst="downArrow">
            <a:avLst>
              <a:gd name="adj1" fmla="val 50000"/>
              <a:gd name="adj2" fmla="val 711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8AA8B0D-39AF-8761-982A-D3C7470EF0A0}"/>
              </a:ext>
            </a:extLst>
          </p:cNvPr>
          <p:cNvSpPr/>
          <p:nvPr/>
        </p:nvSpPr>
        <p:spPr>
          <a:xfrm rot="5400000">
            <a:off x="7794412" y="1967120"/>
            <a:ext cx="456369" cy="553107"/>
          </a:xfrm>
          <a:prstGeom prst="downArrow">
            <a:avLst>
              <a:gd name="adj1" fmla="val 50000"/>
              <a:gd name="adj2" fmla="val 711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A28C-2792-F6A4-DB4E-ADDBF022EF7D}"/>
              </a:ext>
            </a:extLst>
          </p:cNvPr>
          <p:cNvSpPr txBox="1"/>
          <p:nvPr/>
        </p:nvSpPr>
        <p:spPr>
          <a:xfrm>
            <a:off x="8299150" y="2010193"/>
            <a:ext cx="368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gcc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실행파일을 만든다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a.out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-o: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파일이름을 지정한다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66753F5-23A6-AB2F-4AA7-3FD1D2ADD340}"/>
              </a:ext>
            </a:extLst>
          </p:cNvPr>
          <p:cNvSpPr/>
          <p:nvPr/>
        </p:nvSpPr>
        <p:spPr>
          <a:xfrm rot="5400000">
            <a:off x="4122957" y="2571201"/>
            <a:ext cx="456369" cy="553107"/>
          </a:xfrm>
          <a:prstGeom prst="downArrow">
            <a:avLst>
              <a:gd name="adj1" fmla="val 50000"/>
              <a:gd name="adj2" fmla="val 711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A3EB5-D6F1-9D9F-3459-36233088AA1C}"/>
              </a:ext>
            </a:extLst>
          </p:cNvPr>
          <p:cNvSpPr txBox="1"/>
          <p:nvPr/>
        </p:nvSpPr>
        <p:spPr>
          <a:xfrm>
            <a:off x="4828601" y="2483265"/>
            <a:ext cx="368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관리자의 권한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디렉토리</a:t>
            </a:r>
          </a:p>
        </p:txBody>
      </p:sp>
    </p:spTree>
    <p:extLst>
      <p:ext uri="{BB962C8B-B14F-4D97-AF65-F5344CB8AC3E}">
        <p14:creationId xmlns:p14="http://schemas.microsoft.com/office/powerpoint/2010/main" val="282670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7717" y="1590447"/>
            <a:ext cx="340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01/ </a:t>
            </a:r>
            <a:r>
              <a:rPr lang="ko-KR" altLang="en-US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라즈베리파이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란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dirty="0" err="1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72" y="3167390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02/ </a:t>
            </a:r>
            <a:r>
              <a:rPr lang="ko-KR" altLang="en-US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포팅및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환경설정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3772" y="1590447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04/ GPIO,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 및 실행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3772" y="3155319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05/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회로도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4514" y="787400"/>
            <a:ext cx="0" cy="52832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38247" y="544886"/>
            <a:ext cx="11336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77717" y="1236505"/>
            <a:ext cx="2693619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351CE0-CAA8-F572-FB6B-5969A499571E}"/>
              </a:ext>
            </a:extLst>
          </p:cNvPr>
          <p:cNvSpPr txBox="1"/>
          <p:nvPr/>
        </p:nvSpPr>
        <p:spPr>
          <a:xfrm>
            <a:off x="5603772" y="4993872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06/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구동영상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800" dirty="0" err="1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8C60A-B756-1EA1-5EE1-7C42B11F42CB}"/>
              </a:ext>
            </a:extLst>
          </p:cNvPr>
          <p:cNvSpPr txBox="1"/>
          <p:nvPr/>
        </p:nvSpPr>
        <p:spPr>
          <a:xfrm>
            <a:off x="457353" y="5005943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프로그램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79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D478E-84D7-F700-BABB-C1B7B16F6827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87350-A52A-49A1-7902-EEF698A3D181}"/>
              </a:ext>
            </a:extLst>
          </p:cNvPr>
          <p:cNvSpPr txBox="1"/>
          <p:nvPr/>
        </p:nvSpPr>
        <p:spPr>
          <a:xfrm>
            <a:off x="935008" y="61338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C1B92-D851-9EEF-3494-AC4F91E3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34" y="464957"/>
            <a:ext cx="9331037" cy="61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84FA0-E24B-0281-520B-7156BF6FE8E0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B0208-6AAD-6D89-C455-538D1EC091C5}"/>
              </a:ext>
            </a:extLst>
          </p:cNvPr>
          <p:cNvSpPr txBox="1"/>
          <p:nvPr/>
        </p:nvSpPr>
        <p:spPr>
          <a:xfrm>
            <a:off x="935008" y="613380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1,2,3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847A2-C4C7-F77C-ED56-313B559FFA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08" y="1457082"/>
            <a:ext cx="4249969" cy="2304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F72322-7CA6-C0F0-72FF-7E6E7B2A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84" y="1457082"/>
            <a:ext cx="5103909" cy="2304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CBD4FA-209A-4181-0772-2D5D945A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89" y="4242553"/>
            <a:ext cx="8446221" cy="2002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2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1EF05-AC77-ACAB-5EB8-4CE0F9D7B998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44B20-3303-85C5-5BDC-92F08703DECC}"/>
              </a:ext>
            </a:extLst>
          </p:cNvPr>
          <p:cNvSpPr txBox="1"/>
          <p:nvPr/>
        </p:nvSpPr>
        <p:spPr>
          <a:xfrm>
            <a:off x="935008" y="613380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5B13D1-ADA4-7553-0FF7-EEF31ABBE584}"/>
              </a:ext>
            </a:extLst>
          </p:cNvPr>
          <p:cNvSpPr/>
          <p:nvPr/>
        </p:nvSpPr>
        <p:spPr>
          <a:xfrm>
            <a:off x="685800" y="1901536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E5796F-68A5-C217-859F-079D779923EC}"/>
              </a:ext>
            </a:extLst>
          </p:cNvPr>
          <p:cNvSpPr/>
          <p:nvPr/>
        </p:nvSpPr>
        <p:spPr>
          <a:xfrm>
            <a:off x="2021631" y="1901536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665925-F3B5-F849-7709-BEBBBE4F8C56}"/>
              </a:ext>
            </a:extLst>
          </p:cNvPr>
          <p:cNvSpPr/>
          <p:nvPr/>
        </p:nvSpPr>
        <p:spPr>
          <a:xfrm>
            <a:off x="3357462" y="1901536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D5CA29-FAE3-B67A-0E4F-80FAB3AB1EC4}"/>
              </a:ext>
            </a:extLst>
          </p:cNvPr>
          <p:cNvSpPr/>
          <p:nvPr/>
        </p:nvSpPr>
        <p:spPr>
          <a:xfrm>
            <a:off x="685800" y="31720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627563-CB0B-FFC3-DA82-648B2C92B41A}"/>
              </a:ext>
            </a:extLst>
          </p:cNvPr>
          <p:cNvSpPr/>
          <p:nvPr/>
        </p:nvSpPr>
        <p:spPr>
          <a:xfrm>
            <a:off x="2021631" y="31720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A79515-9BE8-9CD7-DC18-03927334DA8B}"/>
              </a:ext>
            </a:extLst>
          </p:cNvPr>
          <p:cNvSpPr/>
          <p:nvPr/>
        </p:nvSpPr>
        <p:spPr>
          <a:xfrm>
            <a:off x="3357462" y="31720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00A037-A2B4-F2F4-14B2-4001AD1AB6F3}"/>
              </a:ext>
            </a:extLst>
          </p:cNvPr>
          <p:cNvSpPr/>
          <p:nvPr/>
        </p:nvSpPr>
        <p:spPr>
          <a:xfrm>
            <a:off x="685800" y="44293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57C42-FFD1-4BC6-6EBA-E97D03436FF4}"/>
              </a:ext>
            </a:extLst>
          </p:cNvPr>
          <p:cNvSpPr/>
          <p:nvPr/>
        </p:nvSpPr>
        <p:spPr>
          <a:xfrm>
            <a:off x="2021631" y="44293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CE0F2-7AA9-803A-A1E3-776B08F55319}"/>
              </a:ext>
            </a:extLst>
          </p:cNvPr>
          <p:cNvSpPr/>
          <p:nvPr/>
        </p:nvSpPr>
        <p:spPr>
          <a:xfrm>
            <a:off x="3357462" y="4429311"/>
            <a:ext cx="1319645" cy="1257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285CD8-65E2-74CE-3ADC-17E51B86D8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886" y="4488224"/>
            <a:ext cx="863134" cy="113947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4B525D3-E2A7-1FEF-B783-39CB30A1EA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446" y="2018997"/>
            <a:ext cx="1191676" cy="9960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7D3B4D-DDAE-4F37-A094-DA7CBA53C026}"/>
              </a:ext>
            </a:extLst>
          </p:cNvPr>
          <p:cNvSpPr txBox="1"/>
          <p:nvPr/>
        </p:nvSpPr>
        <p:spPr>
          <a:xfrm>
            <a:off x="2249886" y="4039734"/>
            <a:ext cx="9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8FDB7-0CEC-7068-5D5D-8D3045B8ABFB}"/>
              </a:ext>
            </a:extLst>
          </p:cNvPr>
          <p:cNvSpPr txBox="1"/>
          <p:nvPr/>
        </p:nvSpPr>
        <p:spPr>
          <a:xfrm>
            <a:off x="3542766" y="1467252"/>
            <a:ext cx="9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494F5B-87D9-935D-81A2-A44DE3F59E9F}"/>
              </a:ext>
            </a:extLst>
          </p:cNvPr>
          <p:cNvSpPr txBox="1"/>
          <p:nvPr/>
        </p:nvSpPr>
        <p:spPr>
          <a:xfrm>
            <a:off x="5949034" y="752866"/>
            <a:ext cx="5902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아기상어는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초에 상하좌우로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한칸씩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아기상어의 크기는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  <a:p>
            <a:pPr marL="457200" indent="-4572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자신보다 큰 물고기가 있는 칸은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지날갈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없음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자기보다 작은 물고기만 먹을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이동하는데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걸림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88AD1E-0A61-0AF8-8319-84D5A77BF529}"/>
              </a:ext>
            </a:extLst>
          </p:cNvPr>
          <p:cNvSpPr txBox="1"/>
          <p:nvPr/>
        </p:nvSpPr>
        <p:spPr>
          <a:xfrm>
            <a:off x="6898197" y="2502827"/>
            <a:ext cx="342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어디로 이동할지 결정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CBF132-B5C3-5907-43A0-FD1AB48B254F}"/>
              </a:ext>
            </a:extLst>
          </p:cNvPr>
          <p:cNvSpPr txBox="1"/>
          <p:nvPr/>
        </p:nvSpPr>
        <p:spPr>
          <a:xfrm>
            <a:off x="8138052" y="263441"/>
            <a:ext cx="2784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0353E-46D4-C165-988A-A5613E202F6D}"/>
              </a:ext>
            </a:extLst>
          </p:cNvPr>
          <p:cNvSpPr txBox="1"/>
          <p:nvPr/>
        </p:nvSpPr>
        <p:spPr>
          <a:xfrm>
            <a:off x="5659528" y="3060559"/>
            <a:ext cx="6292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먹을 수 있는 물고기가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한마리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물고기를 먹으러 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먹을 수 있는 물고기가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한마리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보다 많으면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가장가까운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물고기를 먹으러 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거리가 가까운 물고기가 많다면 가장 위의 물고기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먹으러감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17D042-B2D8-5AC3-348D-419D36BE0E32}"/>
              </a:ext>
            </a:extLst>
          </p:cNvPr>
          <p:cNvSpPr txBox="1"/>
          <p:nvPr/>
        </p:nvSpPr>
        <p:spPr>
          <a:xfrm>
            <a:off x="1872505" y="6091856"/>
            <a:ext cx="2192481" cy="4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입력상황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25D4E-D12A-3C3B-73E8-4ED82F8D034B}"/>
              </a:ext>
            </a:extLst>
          </p:cNvPr>
          <p:cNvSpPr txBox="1"/>
          <p:nvPr/>
        </p:nvSpPr>
        <p:spPr>
          <a:xfrm>
            <a:off x="7896849" y="4381609"/>
            <a:ext cx="342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305BBE-B94B-D435-DDA2-15A47BCB1A61}"/>
              </a:ext>
            </a:extLst>
          </p:cNvPr>
          <p:cNvSpPr txBox="1"/>
          <p:nvPr/>
        </p:nvSpPr>
        <p:spPr>
          <a:xfrm>
            <a:off x="5450687" y="4814885"/>
            <a:ext cx="6292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내의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먹을수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물고기를 모두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먹을때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까지 걸리는 시간을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출력하여라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buAutoNum type="arabicPeriod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F566B8B-4B83-A471-1557-99B069AE35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595" y="5564806"/>
            <a:ext cx="987265" cy="10806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479CA49-ECA6-DC27-18DE-610E7D466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733" y="5624995"/>
            <a:ext cx="1333686" cy="990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5B6F34-1E34-BDEA-65CB-FF037EB6DB44}"/>
                  </a:ext>
                </a:extLst>
              </p14:cNvPr>
              <p14:cNvContentPartPr/>
              <p14:nvPr/>
            </p14:nvContentPartPr>
            <p14:xfrm>
              <a:off x="2616627" y="2533336"/>
              <a:ext cx="600480" cy="1395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5B6F34-1E34-BDEA-65CB-FF037EB6DB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987" y="2425336"/>
                <a:ext cx="708120" cy="16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590E62B-21B3-B8C9-D1DF-AE90418CC80E}"/>
                  </a:ext>
                </a:extLst>
              </p14:cNvPr>
              <p14:cNvContentPartPr/>
              <p14:nvPr/>
            </p14:nvContentPartPr>
            <p14:xfrm>
              <a:off x="3106947" y="2244256"/>
              <a:ext cx="167040" cy="681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590E62B-21B3-B8C9-D1DF-AE90418CC8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3307" y="2136616"/>
                <a:ext cx="274680" cy="8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53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4969" y="2630791"/>
            <a:ext cx="5202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E44F8-554F-1CCA-A56D-195E44BBDCA3}"/>
              </a:ext>
            </a:extLst>
          </p:cNvPr>
          <p:cNvSpPr txBox="1"/>
          <p:nvPr/>
        </p:nvSpPr>
        <p:spPr>
          <a:xfrm>
            <a:off x="1014129" y="67253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라즈베리파이란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4EFCA-D558-9956-FBF6-F7711DC4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8" y="2466975"/>
            <a:ext cx="8161367" cy="3777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CBB7A-6C4F-4328-539E-F2ACCEC5E903}"/>
              </a:ext>
            </a:extLst>
          </p:cNvPr>
          <p:cNvSpPr txBox="1"/>
          <p:nvPr/>
        </p:nvSpPr>
        <p:spPr>
          <a:xfrm>
            <a:off x="2914650" y="1447844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영국의 라즈베리 파이 재단에서 만든 소형컴퓨터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380D7-1A09-141A-C306-86A1FCEAB762}"/>
              </a:ext>
            </a:extLst>
          </p:cNvPr>
          <p:cNvSpPr txBox="1"/>
          <p:nvPr/>
        </p:nvSpPr>
        <p:spPr>
          <a:xfrm>
            <a:off x="5257800" y="6235095"/>
            <a:ext cx="437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824E5-11F5-F3C1-AE10-3D0899B69138}"/>
              </a:ext>
            </a:extLst>
          </p:cNvPr>
          <p:cNvSpPr txBox="1"/>
          <p:nvPr/>
        </p:nvSpPr>
        <p:spPr>
          <a:xfrm>
            <a:off x="-104059" y="61338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09A30-702F-2AF2-3018-E44C884FF7BD}"/>
              </a:ext>
            </a:extLst>
          </p:cNvPr>
          <p:cNvSpPr txBox="1"/>
          <p:nvPr/>
        </p:nvSpPr>
        <p:spPr>
          <a:xfrm>
            <a:off x="935008" y="613380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스펙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-HW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5F1CF5-A187-C4D2-54CC-6887A2B2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0" y="2022925"/>
            <a:ext cx="4056312" cy="2812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5E7D2-9F66-3268-67A0-C2499643A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28" y="1321266"/>
            <a:ext cx="4239491" cy="48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EBDD8-08B7-2C9F-1B8D-2624B16D503D}"/>
              </a:ext>
            </a:extLst>
          </p:cNvPr>
          <p:cNvSpPr txBox="1"/>
          <p:nvPr/>
        </p:nvSpPr>
        <p:spPr>
          <a:xfrm>
            <a:off x="1527378" y="5367455"/>
            <a:ext cx="248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라즈베리파이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4B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6B93-06AF-8D2D-1E04-F05B1B738F97}"/>
              </a:ext>
            </a:extLst>
          </p:cNvPr>
          <p:cNvSpPr txBox="1"/>
          <p:nvPr/>
        </p:nvSpPr>
        <p:spPr>
          <a:xfrm>
            <a:off x="7292416" y="336381"/>
            <a:ext cx="6255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          SoC(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ystem 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o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 a 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C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hip)</a:t>
            </a:r>
          </a:p>
          <a:p>
            <a:r>
              <a:rPr lang="ko-KR" altLang="en-US" dirty="0">
                <a:solidFill>
                  <a:srgbClr val="373A3C"/>
                </a:solidFill>
                <a:latin typeface="Open Sans" panose="020B0606030504020204" pitchFamily="34" charset="0"/>
              </a:rPr>
              <a:t>완전구동이 가능한 제품과 시스템이 </a:t>
            </a:r>
            <a:endParaRPr lang="en-US" altLang="ko-KR" dirty="0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r>
              <a:rPr lang="ko-KR" altLang="en-US" dirty="0">
                <a:solidFill>
                  <a:srgbClr val="373A3C"/>
                </a:solidFill>
                <a:latin typeface="Open Sans" panose="020B0606030504020204" pitchFamily="34" charset="0"/>
              </a:rPr>
              <a:t>           한 개의 칩에 </a:t>
            </a:r>
            <a:r>
              <a:rPr lang="ko-KR" altLang="en-US" dirty="0" err="1">
                <a:solidFill>
                  <a:srgbClr val="373A3C"/>
                </a:solidFill>
                <a:latin typeface="Open Sans" panose="020B0606030504020204" pitchFamily="34" charset="0"/>
              </a:rPr>
              <a:t>들어있는것</a:t>
            </a:r>
            <a:r>
              <a:rPr lang="ko-KR" altLang="en-US" dirty="0">
                <a:solidFill>
                  <a:srgbClr val="373A3C"/>
                </a:solidFill>
                <a:latin typeface="Open Sans" panose="020B060603050402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4C1DCB-CBE7-257D-07F9-759D65FA4601}"/>
              </a:ext>
            </a:extLst>
          </p:cNvPr>
          <p:cNvSpPr/>
          <p:nvPr/>
        </p:nvSpPr>
        <p:spPr>
          <a:xfrm>
            <a:off x="1371600" y="2701637"/>
            <a:ext cx="1104900" cy="9871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82146-8BCE-83F1-817E-4571C7489A2D}"/>
              </a:ext>
            </a:extLst>
          </p:cNvPr>
          <p:cNvSpPr txBox="1"/>
          <p:nvPr/>
        </p:nvSpPr>
        <p:spPr>
          <a:xfrm>
            <a:off x="2254827" y="2516971"/>
            <a:ext cx="720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SoC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BC16B-6419-CC7A-A4F2-E453B5BE1C27}"/>
              </a:ext>
            </a:extLst>
          </p:cNvPr>
          <p:cNvSpPr txBox="1"/>
          <p:nvPr/>
        </p:nvSpPr>
        <p:spPr>
          <a:xfrm>
            <a:off x="-104059" y="61338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93B7-B799-41D8-22AC-F5F95A5CC440}"/>
              </a:ext>
            </a:extLst>
          </p:cNvPr>
          <p:cNvSpPr txBox="1"/>
          <p:nvPr/>
        </p:nvSpPr>
        <p:spPr>
          <a:xfrm>
            <a:off x="935008" y="613380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스펙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-SW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D43AF-E3E1-B1B5-7361-E32A7CB55513}"/>
              </a:ext>
            </a:extLst>
          </p:cNvPr>
          <p:cNvSpPr txBox="1"/>
          <p:nvPr/>
        </p:nvSpPr>
        <p:spPr>
          <a:xfrm>
            <a:off x="935008" y="1485900"/>
            <a:ext cx="555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지원하는 운영체제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리눅스 기반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B9271-6C9D-588C-290D-E2E946189131}"/>
              </a:ext>
            </a:extLst>
          </p:cNvPr>
          <p:cNvSpPr txBox="1"/>
          <p:nvPr/>
        </p:nvSpPr>
        <p:spPr>
          <a:xfrm>
            <a:off x="959427" y="2459504"/>
            <a:ext cx="11232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Raspbian: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가장많이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쓰는 운영체제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리눅스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debian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Ubuntu: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 쉽고 다양한 패키지와 지원을 제공   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Ros</a:t>
            </a: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OpenELEC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LibreELEC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 콘텐츠 재생에 특화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Android: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 파이에서도 안드로이드 앱을 실행할 수 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3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CAC18-1ADD-3561-B04B-034DFAB9AAA2}"/>
              </a:ext>
            </a:extLst>
          </p:cNvPr>
          <p:cNvSpPr txBox="1"/>
          <p:nvPr/>
        </p:nvSpPr>
        <p:spPr>
          <a:xfrm>
            <a:off x="-104059" y="61338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C0650-F2B7-47CC-2FCE-0A116686A6B7}"/>
              </a:ext>
            </a:extLst>
          </p:cNvPr>
          <p:cNvSpPr txBox="1"/>
          <p:nvPr/>
        </p:nvSpPr>
        <p:spPr>
          <a:xfrm>
            <a:off x="935008" y="613380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라즈베리파이를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왜쓸까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장단점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23466-914B-A483-E2DA-F1B8E5FAAB72}"/>
              </a:ext>
            </a:extLst>
          </p:cNvPr>
          <p:cNvSpPr txBox="1"/>
          <p:nvPr/>
        </p:nvSpPr>
        <p:spPr>
          <a:xfrm>
            <a:off x="807893" y="1321266"/>
            <a:ext cx="9998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장점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개발환경과 언어를 지원하고 오픈소스 이기 때문에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 제어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과학 등 다양한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교육적 목적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 활용될 수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sz="2000" dirty="0">
              <a:solidFill>
                <a:srgbClr val="37415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37415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값싸고 전력소모가 적고 작은 크기이기 </a:t>
            </a:r>
            <a:r>
              <a:rPr lang="ko-KR" altLang="en-US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때문에 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프로젝트</a:t>
            </a:r>
            <a:r>
              <a:rPr lang="ko-KR" altLang="en-US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프로그래밍 </a:t>
            </a:r>
            <a:r>
              <a:rPr lang="ko-KR" altLang="en-US" sz="2000" dirty="0" err="1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하기좋고</a:t>
            </a:r>
            <a:r>
              <a:rPr lang="ko-KR" altLang="en-US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오랜시간</a:t>
            </a:r>
            <a:r>
              <a:rPr lang="ko-KR" altLang="en-US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실행할 수 있으며 휴대하기 좋다</a:t>
            </a:r>
            <a:r>
              <a:rPr lang="en-US" altLang="ko-KR" sz="2000" dirty="0">
                <a:solidFill>
                  <a:srgbClr val="374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/>
            <a:endParaRPr lang="en-US" altLang="ko-KR" sz="2000" dirty="0">
              <a:solidFill>
                <a:srgbClr val="37415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b="0" i="0" dirty="0">
              <a:solidFill>
                <a:srgbClr val="37415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3439D-38EF-E5DA-CDA6-ED02C5909BAC}"/>
              </a:ext>
            </a:extLst>
          </p:cNvPr>
          <p:cNvSpPr txBox="1"/>
          <p:nvPr/>
        </p:nvSpPr>
        <p:spPr>
          <a:xfrm>
            <a:off x="807893" y="4522142"/>
            <a:ext cx="112039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단점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고성능 컴퓨터보다 </a:t>
            </a:r>
            <a:r>
              <a:rPr lang="ko-KR" altLang="en-US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성능이 떨어질 수 있고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제한된 용량으로 인해 </a:t>
            </a:r>
            <a:r>
              <a:rPr lang="ko-KR" altLang="en-US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대규모 프로젝트를 실행하기에는 제약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CA67D-44F0-546B-7634-57E18CECF44E}"/>
              </a:ext>
            </a:extLst>
          </p:cNvPr>
          <p:cNvSpPr txBox="1"/>
          <p:nvPr/>
        </p:nvSpPr>
        <p:spPr>
          <a:xfrm>
            <a:off x="-104059" y="61338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1-4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9C03E-7F20-5B34-8130-58D9ACCE7DCE}"/>
              </a:ext>
            </a:extLst>
          </p:cNvPr>
          <p:cNvSpPr txBox="1"/>
          <p:nvPr/>
        </p:nvSpPr>
        <p:spPr>
          <a:xfrm>
            <a:off x="935008" y="613380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라즈베리파이를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어디에 쓸까？－라즈베리 파이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8306-1CE5-C9C0-5493-3AB0AA19AFA7}"/>
              </a:ext>
            </a:extLst>
          </p:cNvPr>
          <p:cNvSpPr txBox="1"/>
          <p:nvPr/>
        </p:nvSpPr>
        <p:spPr>
          <a:xfrm>
            <a:off x="7942120" y="6048738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게임기 만들기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12A03-E74F-138E-ECD0-FC68C1AFF637}"/>
              </a:ext>
            </a:extLst>
          </p:cNvPr>
          <p:cNvSpPr txBox="1"/>
          <p:nvPr/>
        </p:nvSpPr>
        <p:spPr>
          <a:xfrm>
            <a:off x="1842510" y="6048738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 자동화 시스템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D4FB5-2804-B837-167A-0D259E6465C8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392D7-D0DF-81ED-0C1E-A9C2C2AE4BC4}"/>
              </a:ext>
            </a:extLst>
          </p:cNvPr>
          <p:cNvSpPr txBox="1"/>
          <p:nvPr/>
        </p:nvSpPr>
        <p:spPr>
          <a:xfrm>
            <a:off x="935008" y="61338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C2DF4-F44B-A664-BCB7-D8BFC52A90D6}"/>
              </a:ext>
            </a:extLst>
          </p:cNvPr>
          <p:cNvSpPr txBox="1"/>
          <p:nvPr/>
        </p:nvSpPr>
        <p:spPr>
          <a:xfrm>
            <a:off x="933977" y="1870364"/>
            <a:ext cx="10018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한 플랫폼</a:t>
            </a:r>
            <a:r>
              <a:rPr lang="en-US" altLang="ko-KR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운영체제</a:t>
            </a:r>
            <a:r>
              <a:rPr lang="en-US" altLang="ko-KR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작동하는 프로그램을 다른 운영체제에서 작동하도록 프로그램을 변경하는 것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운영체제에서 지원되는 프로그램의 경우 별도의 </a:t>
            </a:r>
            <a:r>
              <a:rPr lang="ko-KR" altLang="en-US" sz="2400" i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포팅작업이</a:t>
            </a:r>
            <a:r>
              <a:rPr lang="ko-KR" altLang="en-US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필요하지 않다</a:t>
            </a:r>
            <a:r>
              <a:rPr lang="en-US" altLang="ko-KR" sz="2400" i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Windows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 개발된 </a:t>
            </a:r>
            <a:r>
              <a:rPr lang="ko-KR" altLang="en-US" sz="2400" dirty="0" err="1">
                <a:solidFill>
                  <a:srgbClr val="374151"/>
                </a:solidFill>
                <a:latin typeface="Söhne"/>
              </a:rPr>
              <a:t>한컴오피스를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macOS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 실행할 수 있도록 포팅</a:t>
            </a: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88D31-BA52-1A1E-D40A-70522EB4B33C}"/>
              </a:ext>
            </a:extLst>
          </p:cNvPr>
          <p:cNvSpPr txBox="1"/>
          <p:nvPr/>
        </p:nvSpPr>
        <p:spPr>
          <a:xfrm>
            <a:off x="-60777" y="582602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69F8-E2C3-597E-8A7F-566CE50A9867}"/>
              </a:ext>
            </a:extLst>
          </p:cNvPr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F15DE-C155-A792-EAF5-C01DE2CEBE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722" y="1478273"/>
            <a:ext cx="3351181" cy="2086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308FB-8FBF-FB94-80F7-DF86AEF58D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63" y="1476376"/>
            <a:ext cx="3490132" cy="2088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5020EB-59E6-5445-6120-D3E8913B68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722" y="4156456"/>
            <a:ext cx="3354233" cy="2088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A5C993-7F53-75FC-DCE2-FB72A95036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63" y="4156457"/>
            <a:ext cx="3590597" cy="2088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7CF5FC-6F7E-81AB-525B-6B112509CAFF}"/>
              </a:ext>
            </a:extLst>
          </p:cNvPr>
          <p:cNvSpPr txBox="1"/>
          <p:nvPr/>
        </p:nvSpPr>
        <p:spPr>
          <a:xfrm>
            <a:off x="2181225" y="3629664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AEA50-1F07-1DC6-F5B4-3B1C907D4B1E}"/>
              </a:ext>
            </a:extLst>
          </p:cNvPr>
          <p:cNvSpPr txBox="1"/>
          <p:nvPr/>
        </p:nvSpPr>
        <p:spPr>
          <a:xfrm>
            <a:off x="7253723" y="3629664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3C9CA-306B-1B1C-BB53-24673CD34776}"/>
              </a:ext>
            </a:extLst>
          </p:cNvPr>
          <p:cNvSpPr txBox="1"/>
          <p:nvPr/>
        </p:nvSpPr>
        <p:spPr>
          <a:xfrm>
            <a:off x="1595527" y="6309746"/>
            <a:ext cx="300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B6E1A-5D6E-45E4-E2CC-9F4494556A42}"/>
              </a:ext>
            </a:extLst>
          </p:cNvPr>
          <p:cNvSpPr txBox="1"/>
          <p:nvPr/>
        </p:nvSpPr>
        <p:spPr>
          <a:xfrm>
            <a:off x="7596099" y="6332992"/>
            <a:ext cx="300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18366664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678</Words>
  <Application>Microsoft Office PowerPoint</Application>
  <PresentationFormat>와이드스크린</PresentationFormat>
  <Paragraphs>154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Open Sans</vt:lpstr>
      <vt:lpstr>맑은 고딕</vt:lpstr>
      <vt:lpstr>나눔스퀘어</vt:lpstr>
      <vt:lpstr>Wingdings</vt:lpstr>
      <vt:lpstr>나눔스퀘어 ExtraBold</vt:lpstr>
      <vt:lpstr>나눔스퀘어 Bold</vt:lpstr>
      <vt:lpstr>나눔스퀘어 Light</vt:lpstr>
      <vt:lpstr>Arial</vt:lpstr>
      <vt:lpstr>Söhne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이언호</cp:lastModifiedBy>
  <cp:revision>18</cp:revision>
  <dcterms:created xsi:type="dcterms:W3CDTF">2017-06-25T14:47:51Z</dcterms:created>
  <dcterms:modified xsi:type="dcterms:W3CDTF">2023-07-17T13:33:47Z</dcterms:modified>
</cp:coreProperties>
</file>