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2" r:id="rId1"/>
    <p:sldMasterId id="2147483662" r:id="rId2"/>
    <p:sldMasterId id="2147483656" r:id="rId3"/>
    <p:sldMasterId id="2147483660" r:id="rId4"/>
  </p:sldMasterIdLst>
  <p:notesMasterIdLst>
    <p:notesMasterId r:id="rId23"/>
  </p:notesMasterIdLst>
  <p:sldIdLst>
    <p:sldId id="259" r:id="rId5"/>
    <p:sldId id="268" r:id="rId6"/>
    <p:sldId id="280" r:id="rId7"/>
    <p:sldId id="258" r:id="rId8"/>
    <p:sldId id="261" r:id="rId9"/>
    <p:sldId id="262" r:id="rId10"/>
    <p:sldId id="263" r:id="rId11"/>
    <p:sldId id="275" r:id="rId12"/>
    <p:sldId id="276" r:id="rId13"/>
    <p:sldId id="277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74" r:id="rId22"/>
  </p:sldIdLst>
  <p:sldSz cx="12192000" cy="6858000"/>
  <p:notesSz cx="6858000" cy="9144000"/>
  <p:embeddedFontLst>
    <p:embeddedFont>
      <p:font typeface="나눔스퀘어" panose="020B0600000101010101" pitchFamily="50" charset="-127"/>
      <p:regular r:id="rId24"/>
    </p:embeddedFont>
    <p:embeddedFont>
      <p:font typeface="나눔스퀘어 Bold" panose="020B0600000101010101" pitchFamily="50" charset="-127"/>
      <p:bold r:id="rId25"/>
    </p:embeddedFont>
    <p:embeddedFont>
      <p:font typeface="나눔스퀘어 ExtraBold" panose="020B0600000101010101" pitchFamily="50" charset="-127"/>
      <p:bold r:id="rId26"/>
    </p:embeddedFont>
    <p:embeddedFont>
      <p:font typeface="나눔스퀘어 Light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59A"/>
    <a:srgbClr val="A1C8CB"/>
    <a:srgbClr val="488084"/>
    <a:srgbClr val="76B4B8"/>
    <a:srgbClr val="0F2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 autoAdjust="0"/>
    <p:restoredTop sz="90244" autoAdjust="0"/>
  </p:normalViewPr>
  <p:slideViewPr>
    <p:cSldViewPr snapToGrid="0">
      <p:cViewPr varScale="1">
        <p:scale>
          <a:sx n="100" d="100"/>
          <a:sy n="100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44994-E5A5-45B6-8D55-444581E46CB0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E655-3968-4B16-8DF3-9D8F9CE8A3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8E655-3968-4B16-8DF3-9D8F9CE8A3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6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3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66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64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 userDrawn="1"/>
        </p:nvSpPr>
        <p:spPr>
          <a:xfrm rot="10800000">
            <a:off x="9042400" y="0"/>
            <a:ext cx="3149594" cy="6858000"/>
          </a:xfrm>
          <a:prstGeom prst="rtTriangle">
            <a:avLst/>
          </a:prstGeom>
          <a:solidFill>
            <a:srgbClr val="55959A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H="1">
            <a:off x="8650514" y="2627085"/>
            <a:ext cx="3541480" cy="4230915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0" y="-1"/>
            <a:ext cx="899885" cy="5428343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flipH="1">
            <a:off x="10624456" y="1"/>
            <a:ext cx="1567543" cy="6858000"/>
          </a:xfrm>
          <a:prstGeom prst="rtTriangle">
            <a:avLst/>
          </a:prstGeom>
          <a:solidFill>
            <a:srgbClr val="76B4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 userDrawn="1"/>
        </p:nvSpPr>
        <p:spPr>
          <a:xfrm rot="10800000">
            <a:off x="10377714" y="1"/>
            <a:ext cx="1814286" cy="6858000"/>
          </a:xfrm>
          <a:prstGeom prst="rtTriangle">
            <a:avLst/>
          </a:prstGeom>
          <a:solidFill>
            <a:srgbClr val="76B4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 flipH="1">
            <a:off x="9187542" y="1"/>
            <a:ext cx="3004457" cy="6858000"/>
          </a:xfrm>
          <a:prstGeom prst="rtTriangle">
            <a:avLst/>
          </a:prstGeom>
          <a:solidFill>
            <a:srgbClr val="76B4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자유형 7"/>
          <p:cNvSpPr/>
          <p:nvPr userDrawn="1"/>
        </p:nvSpPr>
        <p:spPr>
          <a:xfrm>
            <a:off x="-14514" y="3236684"/>
            <a:ext cx="12235543" cy="3027163"/>
          </a:xfrm>
          <a:custGeom>
            <a:avLst/>
            <a:gdLst>
              <a:gd name="connsiteX0" fmla="*/ 0 w 12235543"/>
              <a:gd name="connsiteY0" fmla="*/ 2873829 h 3027163"/>
              <a:gd name="connsiteX1" fmla="*/ 1582057 w 12235543"/>
              <a:gd name="connsiteY1" fmla="*/ 1959429 h 3027163"/>
              <a:gd name="connsiteX2" fmla="*/ 5486400 w 12235543"/>
              <a:gd name="connsiteY2" fmla="*/ 2975429 h 3027163"/>
              <a:gd name="connsiteX3" fmla="*/ 12235543 w 12235543"/>
              <a:gd name="connsiteY3" fmla="*/ 0 h 3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35543" h="3027163">
                <a:moveTo>
                  <a:pt x="0" y="2873829"/>
                </a:moveTo>
                <a:cubicBezTo>
                  <a:pt x="333828" y="2408162"/>
                  <a:pt x="667657" y="1942496"/>
                  <a:pt x="1582057" y="1959429"/>
                </a:cubicBezTo>
                <a:cubicBezTo>
                  <a:pt x="2496457" y="1976362"/>
                  <a:pt x="3710819" y="3302000"/>
                  <a:pt x="5486400" y="2975429"/>
                </a:cubicBezTo>
                <a:cubicBezTo>
                  <a:pt x="7261981" y="2648858"/>
                  <a:pt x="11202610" y="162076"/>
                  <a:pt x="12235543" y="0"/>
                </a:cubicBezTo>
              </a:path>
            </a:pathLst>
          </a:custGeom>
          <a:noFill/>
          <a:ln w="22225">
            <a:solidFill>
              <a:srgbClr val="A1C8CB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 userDrawn="1"/>
        </p:nvSpPr>
        <p:spPr>
          <a:xfrm>
            <a:off x="-58057" y="2960910"/>
            <a:ext cx="12279086" cy="3643086"/>
          </a:xfrm>
          <a:custGeom>
            <a:avLst/>
            <a:gdLst>
              <a:gd name="connsiteX0" fmla="*/ 0 w 12279086"/>
              <a:gd name="connsiteY0" fmla="*/ 3643086 h 3643086"/>
              <a:gd name="connsiteX1" fmla="*/ 1741714 w 12279086"/>
              <a:gd name="connsiteY1" fmla="*/ 1480457 h 3643086"/>
              <a:gd name="connsiteX2" fmla="*/ 7518400 w 12279086"/>
              <a:gd name="connsiteY2" fmla="*/ 3526971 h 3643086"/>
              <a:gd name="connsiteX3" fmla="*/ 12279086 w 12279086"/>
              <a:gd name="connsiteY3" fmla="*/ 0 h 364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086" h="3643086">
                <a:moveTo>
                  <a:pt x="0" y="3643086"/>
                </a:moveTo>
                <a:cubicBezTo>
                  <a:pt x="244323" y="2571447"/>
                  <a:pt x="488647" y="1499809"/>
                  <a:pt x="1741714" y="1480457"/>
                </a:cubicBezTo>
                <a:cubicBezTo>
                  <a:pt x="2994781" y="1461104"/>
                  <a:pt x="5762172" y="3773714"/>
                  <a:pt x="7518400" y="3526971"/>
                </a:cubicBezTo>
                <a:cubicBezTo>
                  <a:pt x="9274628" y="3280228"/>
                  <a:pt x="11388877" y="585409"/>
                  <a:pt x="12279086" y="0"/>
                </a:cubicBezTo>
              </a:path>
            </a:pathLst>
          </a:custGeom>
          <a:noFill/>
          <a:ln w="25400">
            <a:solidFill>
              <a:srgbClr val="76B4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>
            <a:off x="-58057" y="2975425"/>
            <a:ext cx="12264571" cy="3665670"/>
          </a:xfrm>
          <a:custGeom>
            <a:avLst/>
            <a:gdLst>
              <a:gd name="connsiteX0" fmla="*/ 0 w 12206514"/>
              <a:gd name="connsiteY0" fmla="*/ 3265715 h 3665670"/>
              <a:gd name="connsiteX1" fmla="*/ 1248229 w 12206514"/>
              <a:gd name="connsiteY1" fmla="*/ 1959429 h 3665670"/>
              <a:gd name="connsiteX2" fmla="*/ 5225143 w 12206514"/>
              <a:gd name="connsiteY2" fmla="*/ 3628572 h 3665670"/>
              <a:gd name="connsiteX3" fmla="*/ 12206514 w 12206514"/>
              <a:gd name="connsiteY3" fmla="*/ 0 h 366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514" h="3665670">
                <a:moveTo>
                  <a:pt x="0" y="3265715"/>
                </a:moveTo>
                <a:cubicBezTo>
                  <a:pt x="188686" y="2582334"/>
                  <a:pt x="377372" y="1898953"/>
                  <a:pt x="1248229" y="1959429"/>
                </a:cubicBezTo>
                <a:cubicBezTo>
                  <a:pt x="2119086" y="2019905"/>
                  <a:pt x="3398762" y="3955143"/>
                  <a:pt x="5225143" y="3628572"/>
                </a:cubicBezTo>
                <a:cubicBezTo>
                  <a:pt x="7051524" y="3302001"/>
                  <a:pt x="10972800" y="307219"/>
                  <a:pt x="12206514" y="0"/>
                </a:cubicBezTo>
              </a:path>
            </a:pathLst>
          </a:custGeom>
          <a:noFill/>
          <a:ln w="25400">
            <a:solidFill>
              <a:srgbClr val="76B4B8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H="1">
            <a:off x="9768114" y="3294743"/>
            <a:ext cx="2423884" cy="3563256"/>
          </a:xfrm>
          <a:prstGeom prst="rtTriangle">
            <a:avLst/>
          </a:prstGeom>
          <a:solidFill>
            <a:srgbClr val="55959A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자유형 12"/>
          <p:cNvSpPr/>
          <p:nvPr userDrawn="1"/>
        </p:nvSpPr>
        <p:spPr>
          <a:xfrm>
            <a:off x="-184826" y="3073940"/>
            <a:ext cx="12451405" cy="3712127"/>
          </a:xfrm>
          <a:custGeom>
            <a:avLst/>
            <a:gdLst>
              <a:gd name="connsiteX0" fmla="*/ 0 w 12451405"/>
              <a:gd name="connsiteY0" fmla="*/ 3161490 h 3712127"/>
              <a:gd name="connsiteX1" fmla="*/ 2334639 w 12451405"/>
              <a:gd name="connsiteY1" fmla="*/ 1926077 h 3712127"/>
              <a:gd name="connsiteX2" fmla="*/ 6332707 w 12451405"/>
              <a:gd name="connsiteY2" fmla="*/ 3677056 h 3712127"/>
              <a:gd name="connsiteX3" fmla="*/ 12451405 w 12451405"/>
              <a:gd name="connsiteY3" fmla="*/ 0 h 371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05" h="3712127">
                <a:moveTo>
                  <a:pt x="0" y="3161490"/>
                </a:moveTo>
                <a:cubicBezTo>
                  <a:pt x="639594" y="2500819"/>
                  <a:pt x="1279188" y="1840149"/>
                  <a:pt x="2334639" y="1926077"/>
                </a:cubicBezTo>
                <a:cubicBezTo>
                  <a:pt x="3390090" y="2012005"/>
                  <a:pt x="4646579" y="3998069"/>
                  <a:pt x="6332707" y="3677056"/>
                </a:cubicBezTo>
                <a:cubicBezTo>
                  <a:pt x="8018835" y="3356043"/>
                  <a:pt x="11969886" y="179962"/>
                  <a:pt x="12451405" y="0"/>
                </a:cubicBezTo>
              </a:path>
            </a:pathLst>
          </a:custGeom>
          <a:noFill/>
          <a:ln w="19050">
            <a:solidFill>
              <a:srgbClr val="A1C8CB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5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rgbClr val="76B4B8"/>
          </a:solidFill>
          <a:ln>
            <a:solidFill>
              <a:srgbClr val="76B4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6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6B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현 1"/>
          <p:cNvSpPr/>
          <p:nvPr userDrawn="1"/>
        </p:nvSpPr>
        <p:spPr>
          <a:xfrm rot="10800000">
            <a:off x="-824593" y="159656"/>
            <a:ext cx="1649186" cy="1553779"/>
          </a:xfrm>
          <a:prstGeom prst="chord">
            <a:avLst>
              <a:gd name="adj1" fmla="val 5368764"/>
              <a:gd name="adj2" fmla="val 162482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3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.blog.naver.com/emperonics/222039301356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foxtrotin.tistory.com/89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944" y="2105561"/>
            <a:ext cx="94740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라즈베리파이</a:t>
            </a:r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세미나</a:t>
            </a:r>
            <a:r>
              <a:rPr lang="en-US" altLang="ko-KR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</a:p>
          <a:p>
            <a:pPr algn="ctr"/>
            <a:r>
              <a:rPr lang="en-US" altLang="ko-KR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Serial </a:t>
            </a:r>
            <a:r>
              <a:rPr lang="ko-KR" altLang="en-US" sz="8000" dirty="0"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5740" y="4691062"/>
            <a:ext cx="2858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20201060 </a:t>
            </a:r>
            <a:r>
              <a:rPr lang="ko-KR" altLang="en-US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이언호</a:t>
            </a:r>
            <a:endParaRPr lang="en-US" altLang="ko-KR" sz="2200" spc="300" dirty="0">
              <a:solidFill>
                <a:srgbClr val="0F25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200" spc="300" dirty="0">
                <a:solidFill>
                  <a:srgbClr val="0F253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7/24</a:t>
            </a:r>
            <a:endParaRPr lang="ko-KR" altLang="en-US" sz="2200" spc="300" dirty="0">
              <a:solidFill>
                <a:srgbClr val="0F253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86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539306-2527-C941-B795-7C505AF169D2}"/>
              </a:ext>
            </a:extLst>
          </p:cNvPr>
          <p:cNvSpPr/>
          <p:nvPr/>
        </p:nvSpPr>
        <p:spPr>
          <a:xfrm>
            <a:off x="369116" y="1733664"/>
            <a:ext cx="559545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 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serialOpen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(char *device, int baud)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시리얼 오픈 함수는 시리얼 포트를 열고 초기화 하며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buad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rate)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설정하는 함수이다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Device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“/dev/ttyAMA0”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오픈 할 시리얼 포트를 지정하며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baud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통신 속도를 지정하면 된다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 값으로는 파일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디스크립터나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에러가 있을 경우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넘겨 준다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void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serialClose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(int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오픈했던 시리얼  포트를 닫는 함수이다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void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serialFlush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(int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수신된 모든 데이터를 삭제하는 함수이다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void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serialPutchar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(int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fd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unsigned char c)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지정된 파일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디스크립터에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의해 식별되는 시리얼 장치에 단일 바이트를 전송하는 함수이다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전송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85CB72-1160-238A-1F36-EE332A7B5704}"/>
              </a:ext>
            </a:extLst>
          </p:cNvPr>
          <p:cNvSpPr/>
          <p:nvPr/>
        </p:nvSpPr>
        <p:spPr>
          <a:xfrm>
            <a:off x="6096000" y="1733664"/>
            <a:ext cx="6096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+mn-ea"/>
              </a:rPr>
              <a:t>void  </a:t>
            </a:r>
            <a:r>
              <a:rPr lang="en-US" altLang="ko-KR" sz="1400" dirty="0" err="1">
                <a:latin typeface="+mn-ea"/>
              </a:rPr>
              <a:t>serialPuts</a:t>
            </a:r>
            <a:r>
              <a:rPr lang="en-US" altLang="ko-KR" sz="1400" dirty="0">
                <a:latin typeface="+mn-ea"/>
              </a:rPr>
              <a:t>      (int </a:t>
            </a:r>
            <a:r>
              <a:rPr lang="en-US" altLang="ko-KR" sz="1400" dirty="0" err="1">
                <a:latin typeface="+mn-ea"/>
              </a:rPr>
              <a:t>fd</a:t>
            </a:r>
            <a:r>
              <a:rPr lang="en-US" altLang="ko-KR" sz="1400" dirty="0">
                <a:latin typeface="+mn-ea"/>
              </a:rPr>
              <a:t>, char *s)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+mn-ea"/>
              </a:rPr>
              <a:t>지정된 파일 </a:t>
            </a:r>
            <a:r>
              <a:rPr lang="ko-KR" altLang="en-US" sz="1400" dirty="0" err="1">
                <a:latin typeface="+mn-ea"/>
              </a:rPr>
              <a:t>디스크립터에</a:t>
            </a:r>
            <a:r>
              <a:rPr lang="ko-KR" altLang="en-US" sz="1400" dirty="0">
                <a:latin typeface="+mn-ea"/>
              </a:rPr>
              <a:t> 의해 식별되는 시리얼 장치에 </a:t>
            </a:r>
            <a:r>
              <a:rPr lang="en-US" altLang="ko-KR" sz="1400" dirty="0">
                <a:latin typeface="+mn-ea"/>
              </a:rPr>
              <a:t>NUL </a:t>
            </a:r>
            <a:r>
              <a:rPr lang="ko-KR" altLang="en-US" sz="1400" dirty="0">
                <a:latin typeface="+mn-ea"/>
              </a:rPr>
              <a:t>종료 문자열을 전송하는 함수이다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ko-KR" sz="14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+mn-ea"/>
              </a:rPr>
              <a:t>void  </a:t>
            </a:r>
            <a:r>
              <a:rPr lang="en-US" altLang="ko-KR" sz="1400" dirty="0" err="1">
                <a:latin typeface="+mn-ea"/>
              </a:rPr>
              <a:t>serialPrintf</a:t>
            </a:r>
            <a:r>
              <a:rPr lang="en-US" altLang="ko-KR" sz="1400" dirty="0">
                <a:latin typeface="+mn-ea"/>
              </a:rPr>
              <a:t>    (int </a:t>
            </a:r>
            <a:r>
              <a:rPr lang="en-US" altLang="ko-KR" sz="1400" dirty="0" err="1">
                <a:latin typeface="+mn-ea"/>
              </a:rPr>
              <a:t>fd</a:t>
            </a:r>
            <a:r>
              <a:rPr lang="en-US" altLang="ko-KR" sz="1400" dirty="0">
                <a:latin typeface="+mn-ea"/>
              </a:rPr>
              <a:t>, char *message, ...)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+mn-ea"/>
              </a:rPr>
              <a:t>시리얼 장치에서 </a:t>
            </a:r>
            <a:r>
              <a:rPr lang="en-US" altLang="ko-KR" sz="1400" dirty="0" err="1">
                <a:latin typeface="+mn-ea"/>
              </a:rPr>
              <a:t>printf</a:t>
            </a:r>
            <a:r>
              <a:rPr lang="ko-KR" altLang="en-US" sz="1400" dirty="0">
                <a:latin typeface="+mn-ea"/>
              </a:rPr>
              <a:t>함수를 </a:t>
            </a:r>
            <a:r>
              <a:rPr lang="ko-KR" altLang="en-US" sz="1400" dirty="0" err="1">
                <a:latin typeface="+mn-ea"/>
              </a:rPr>
              <a:t>에뮬레이트하는</a:t>
            </a:r>
            <a:r>
              <a:rPr lang="ko-KR" altLang="en-US" sz="1400" dirty="0">
                <a:latin typeface="+mn-ea"/>
              </a:rPr>
              <a:t> 함수이다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ko-KR" sz="14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+mn-ea"/>
              </a:rPr>
              <a:t>int   </a:t>
            </a:r>
            <a:r>
              <a:rPr lang="en-US" altLang="ko-KR" sz="1400" dirty="0" err="1">
                <a:latin typeface="+mn-ea"/>
              </a:rPr>
              <a:t>serialDataAvail</a:t>
            </a:r>
            <a:r>
              <a:rPr lang="en-US" altLang="ko-KR" sz="1400" dirty="0">
                <a:latin typeface="+mn-ea"/>
              </a:rPr>
              <a:t> (int </a:t>
            </a:r>
            <a:r>
              <a:rPr lang="en-US" altLang="ko-KR" sz="1400" dirty="0" err="1">
                <a:latin typeface="+mn-ea"/>
              </a:rPr>
              <a:t>fd</a:t>
            </a:r>
            <a:r>
              <a:rPr lang="en-US" altLang="ko-KR" sz="1400" dirty="0">
                <a:latin typeface="+mn-ea"/>
              </a:rPr>
              <a:t>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+mn-ea"/>
              </a:rPr>
              <a:t>읽을 수 있는 문자의 수를 돌려주거나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오류상태에서는 </a:t>
            </a:r>
            <a:r>
              <a:rPr lang="en-US" altLang="ko-KR" sz="1400" dirty="0">
                <a:latin typeface="+mn-ea"/>
              </a:rPr>
              <a:t>-1</a:t>
            </a:r>
            <a:r>
              <a:rPr lang="ko-KR" altLang="en-US" sz="1400" dirty="0">
                <a:latin typeface="+mn-ea"/>
              </a:rPr>
              <a:t>을 돌려주는 함수이다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+mn-ea"/>
              </a:rPr>
              <a:t>Rx</a:t>
            </a:r>
            <a:r>
              <a:rPr lang="ko-KR" altLang="en-US" sz="1400" dirty="0">
                <a:latin typeface="+mn-ea"/>
              </a:rPr>
              <a:t>에 데이터 들어오는지 확인하는 함수</a:t>
            </a:r>
            <a:endParaRPr lang="en-US" altLang="ko-KR" sz="14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altLang="ko-KR" sz="14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>
                <a:latin typeface="+mn-ea"/>
              </a:rPr>
              <a:t>int   </a:t>
            </a:r>
            <a:r>
              <a:rPr lang="en-US" altLang="ko-KR" sz="1400" dirty="0" err="1">
                <a:latin typeface="+mn-ea"/>
              </a:rPr>
              <a:t>serialGetchar</a:t>
            </a:r>
            <a:r>
              <a:rPr lang="en-US" altLang="ko-KR" sz="1400" dirty="0">
                <a:latin typeface="+mn-ea"/>
              </a:rPr>
              <a:t>   (int </a:t>
            </a:r>
            <a:r>
              <a:rPr lang="en-US" altLang="ko-KR" sz="1400" dirty="0" err="1">
                <a:latin typeface="+mn-ea"/>
              </a:rPr>
              <a:t>fd</a:t>
            </a:r>
            <a:r>
              <a:rPr lang="en-US" altLang="ko-KR" sz="1400" dirty="0">
                <a:latin typeface="+mn-ea"/>
              </a:rPr>
              <a:t>) 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1400" dirty="0">
                <a:latin typeface="+mn-ea"/>
              </a:rPr>
              <a:t>이 함수는 시리얼 포트에서 한 바이트를 받아서 리턴 해 주는 함수이다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ko-KR" sz="1400" dirty="0" err="1">
                <a:latin typeface="+mn-ea"/>
              </a:rPr>
              <a:t>Fd</a:t>
            </a:r>
            <a:r>
              <a:rPr lang="ko-KR" altLang="en-US" sz="1400" dirty="0">
                <a:latin typeface="+mn-ea"/>
              </a:rPr>
              <a:t>는 시리얼 포트를 오픈시에 </a:t>
            </a:r>
            <a:r>
              <a:rPr lang="ko-KR" altLang="en-US" sz="1400" dirty="0" err="1">
                <a:latin typeface="+mn-ea"/>
              </a:rPr>
              <a:t>리턴된</a:t>
            </a:r>
            <a:r>
              <a:rPr lang="ko-KR" altLang="en-US" sz="1400" dirty="0">
                <a:latin typeface="+mn-ea"/>
              </a:rPr>
              <a:t> 파일 </a:t>
            </a:r>
            <a:r>
              <a:rPr lang="ko-KR" altLang="en-US" sz="1400" dirty="0" err="1">
                <a:latin typeface="+mn-ea"/>
              </a:rPr>
              <a:t>디스크립터</a:t>
            </a:r>
            <a:r>
              <a:rPr lang="ko-KR" altLang="en-US" sz="1400" dirty="0">
                <a:latin typeface="+mn-ea"/>
              </a:rPr>
              <a:t> 함수이다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84C11-4544-C85A-5544-94847D1FC4DD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DA387-02DB-23CB-9CDD-726B97193FD1}"/>
              </a:ext>
            </a:extLst>
          </p:cNvPr>
          <p:cNvSpPr txBox="1"/>
          <p:nvPr/>
        </p:nvSpPr>
        <p:spPr>
          <a:xfrm>
            <a:off x="935008" y="613380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WiringSerial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.h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A1C9A-BA9F-2D72-C1BE-DE674F27DF98}"/>
              </a:ext>
            </a:extLst>
          </p:cNvPr>
          <p:cNvSpPr/>
          <p:nvPr/>
        </p:nvSpPr>
        <p:spPr>
          <a:xfrm>
            <a:off x="270164" y="1569027"/>
            <a:ext cx="5694408" cy="16937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6053937-CC1D-9F6C-D5D4-40062B9DCDCB}"/>
              </a:ext>
            </a:extLst>
          </p:cNvPr>
          <p:cNvSpPr/>
          <p:nvPr/>
        </p:nvSpPr>
        <p:spPr>
          <a:xfrm>
            <a:off x="6063524" y="1569026"/>
            <a:ext cx="6028221" cy="1039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BF5A31-F64B-C1CE-9CD4-68D865A18C0E}"/>
              </a:ext>
            </a:extLst>
          </p:cNvPr>
          <p:cNvSpPr/>
          <p:nvPr/>
        </p:nvSpPr>
        <p:spPr>
          <a:xfrm>
            <a:off x="6096000" y="3342408"/>
            <a:ext cx="6028221" cy="1039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5DDECE-8A6D-2CD8-8E65-0DABE45C8907}"/>
              </a:ext>
            </a:extLst>
          </p:cNvPr>
          <p:cNvSpPr/>
          <p:nvPr/>
        </p:nvSpPr>
        <p:spPr>
          <a:xfrm>
            <a:off x="6128476" y="4490974"/>
            <a:ext cx="6028221" cy="1039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357BF1-6718-510E-C7B1-8A45479AD860}"/>
              </a:ext>
            </a:extLst>
          </p:cNvPr>
          <p:cNvSpPr/>
          <p:nvPr/>
        </p:nvSpPr>
        <p:spPr>
          <a:xfrm>
            <a:off x="51541" y="4706417"/>
            <a:ext cx="6028221" cy="10390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2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71300-9D95-13EB-ADCF-B2BAB6892F10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861F1-C657-5851-E513-10AB042FB0E1}"/>
              </a:ext>
            </a:extLst>
          </p:cNvPr>
          <p:cNvSpPr txBox="1"/>
          <p:nvPr/>
        </p:nvSpPr>
        <p:spPr>
          <a:xfrm>
            <a:off x="935008" y="613380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설정 방법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627E8F-8F0F-E7FB-7AC4-43EA277D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60" y="1449048"/>
            <a:ext cx="3960470" cy="26449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18D87B-74CF-CF15-5082-DFF3595B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587" y="613380"/>
            <a:ext cx="7997211" cy="7078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730087-1E38-CB4E-1A2C-53791D37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14" y="3160456"/>
            <a:ext cx="4934565" cy="3446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B55568A-2E7E-3870-B371-3C7B153B7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713" y="1321266"/>
            <a:ext cx="3453169" cy="536925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3F099F-3BD2-8528-9C1B-14F6551B04F4}"/>
              </a:ext>
            </a:extLst>
          </p:cNvPr>
          <p:cNvSpPr/>
          <p:nvPr/>
        </p:nvSpPr>
        <p:spPr>
          <a:xfrm>
            <a:off x="859360" y="2857500"/>
            <a:ext cx="3960470" cy="24140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891E48-5BC4-EB3F-0AD6-41D8823C8C3F}"/>
              </a:ext>
            </a:extLst>
          </p:cNvPr>
          <p:cNvSpPr txBox="1"/>
          <p:nvPr/>
        </p:nvSpPr>
        <p:spPr>
          <a:xfrm>
            <a:off x="461414" y="1584282"/>
            <a:ext cx="144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endParaRPr lang="ko-KR" altLang="en-US" sz="2000" dirty="0" err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B0511-4125-80FD-4DCA-E389B4846B85}"/>
              </a:ext>
            </a:extLst>
          </p:cNvPr>
          <p:cNvSpPr txBox="1"/>
          <p:nvPr/>
        </p:nvSpPr>
        <p:spPr>
          <a:xfrm>
            <a:off x="137191" y="3392725"/>
            <a:ext cx="144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endParaRPr lang="ko-KR" altLang="en-US" sz="2000" dirty="0" err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70759-809E-74D8-BCDC-691020A16481}"/>
              </a:ext>
            </a:extLst>
          </p:cNvPr>
          <p:cNvSpPr txBox="1"/>
          <p:nvPr/>
        </p:nvSpPr>
        <p:spPr>
          <a:xfrm>
            <a:off x="6881992" y="1446149"/>
            <a:ext cx="144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endParaRPr lang="ko-KR" altLang="en-US" sz="2000" dirty="0" err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FC5A7-7BE3-D9F3-F4E6-17570FF4CC64}"/>
              </a:ext>
            </a:extLst>
          </p:cNvPr>
          <p:cNvSpPr txBox="1"/>
          <p:nvPr/>
        </p:nvSpPr>
        <p:spPr>
          <a:xfrm>
            <a:off x="7604160" y="2154035"/>
            <a:ext cx="175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Rs-232</a:t>
            </a:r>
            <a:r>
              <a:rPr lang="ko-KR" altLang="en-US" sz="20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TX</a:t>
            </a:r>
            <a:endParaRPr lang="ko-KR" altLang="en-US" sz="2000" dirty="0" err="1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9E2AA5-6AC4-D3D0-8766-6877D9B38ECF}"/>
              </a:ext>
            </a:extLst>
          </p:cNvPr>
          <p:cNvSpPr txBox="1"/>
          <p:nvPr/>
        </p:nvSpPr>
        <p:spPr>
          <a:xfrm>
            <a:off x="7607371" y="4222223"/>
            <a:ext cx="175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Rs-232</a:t>
            </a:r>
            <a:r>
              <a:rPr lang="ko-KR" altLang="en-US" sz="20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RX</a:t>
            </a:r>
            <a:endParaRPr lang="ko-KR" altLang="en-US" sz="2000" dirty="0" err="1">
              <a:solidFill>
                <a:srgbClr val="00B0F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E35C09-7C4B-03EA-0A02-C0AA446E8337}"/>
              </a:ext>
            </a:extLst>
          </p:cNvPr>
          <p:cNvSpPr txBox="1"/>
          <p:nvPr/>
        </p:nvSpPr>
        <p:spPr>
          <a:xfrm>
            <a:off x="10559803" y="4382198"/>
            <a:ext cx="1681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6"/>
              </a:rPr>
              <a:t>라즈베리파이</a:t>
            </a:r>
            <a:r>
              <a:rPr lang="ko-KR" altLang="en-US" dirty="0">
                <a:hlinkClick r:id="rId6"/>
              </a:rPr>
              <a:t> 시리얼 통신</a:t>
            </a:r>
            <a:r>
              <a:rPr lang="en-US" altLang="ko-KR" dirty="0">
                <a:hlinkClick r:id="rId6"/>
              </a:rPr>
              <a:t>(</a:t>
            </a:r>
            <a:r>
              <a:rPr lang="en-US" altLang="ko-KR" dirty="0" err="1">
                <a:hlinkClick r:id="rId6"/>
              </a:rPr>
              <a:t>RaspberryPi</a:t>
            </a:r>
            <a:r>
              <a:rPr lang="en-US" altLang="ko-KR" dirty="0">
                <a:hlinkClick r:id="rId6"/>
              </a:rPr>
              <a:t> </a:t>
            </a:r>
            <a:r>
              <a:rPr lang="en-US" altLang="ko-KR" dirty="0" err="1">
                <a:hlinkClick r:id="rId6"/>
              </a:rPr>
              <a:t>Uart</a:t>
            </a:r>
            <a:r>
              <a:rPr lang="en-US" altLang="ko-KR" dirty="0">
                <a:hlinkClick r:id="rId6"/>
              </a:rPr>
              <a:t> Communication) : </a:t>
            </a:r>
            <a:r>
              <a:rPr lang="ko-KR" altLang="en-US" dirty="0">
                <a:hlinkClick r:id="rId6"/>
              </a:rPr>
              <a:t>네이버 블로그 </a:t>
            </a:r>
            <a:r>
              <a:rPr lang="en-US" altLang="ko-KR" dirty="0">
                <a:hlinkClick r:id="rId6"/>
              </a:rPr>
              <a:t>(naver.com)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810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AA1DB-0AAA-0AEC-48C6-2EA938410FB9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ECCCE-AB89-9C28-3EAB-43F05A982233}"/>
              </a:ext>
            </a:extLst>
          </p:cNvPr>
          <p:cNvSpPr txBox="1"/>
          <p:nvPr/>
        </p:nvSpPr>
        <p:spPr>
          <a:xfrm>
            <a:off x="875326" y="562017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회로도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C9516D-AD8B-5D17-4C85-A55F4C66D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68" y="403662"/>
            <a:ext cx="8883680" cy="605067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801CF6-6E19-53CF-C6D3-0CB734C6C25A}"/>
              </a:ext>
            </a:extLst>
          </p:cNvPr>
          <p:cNvSpPr/>
          <p:nvPr/>
        </p:nvSpPr>
        <p:spPr>
          <a:xfrm>
            <a:off x="2435368" y="562017"/>
            <a:ext cx="2469141" cy="2233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2F486-4490-930B-9343-07B53932E278}"/>
              </a:ext>
            </a:extLst>
          </p:cNvPr>
          <p:cNvSpPr txBox="1"/>
          <p:nvPr/>
        </p:nvSpPr>
        <p:spPr>
          <a:xfrm>
            <a:off x="2599674" y="8273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Pull_up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방식으로 수정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4D8B00-23B8-910D-6CDB-9F0922CCC2D1}"/>
              </a:ext>
            </a:extLst>
          </p:cNvPr>
          <p:cNvSpPr/>
          <p:nvPr/>
        </p:nvSpPr>
        <p:spPr>
          <a:xfrm>
            <a:off x="6404870" y="482840"/>
            <a:ext cx="1490276" cy="13212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44F0B-DE30-062D-75ED-6B68437D37EC}"/>
              </a:ext>
            </a:extLst>
          </p:cNvPr>
          <p:cNvSpPr txBox="1"/>
          <p:nvPr/>
        </p:nvSpPr>
        <p:spPr>
          <a:xfrm>
            <a:off x="6404870" y="51557"/>
            <a:ext cx="161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rs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_-232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86159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56A65-281B-2E7A-EF2C-3328BA8F3D23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31E1F-CC53-D895-9682-4DA0059ADAC6}"/>
              </a:ext>
            </a:extLst>
          </p:cNvPr>
          <p:cNvSpPr txBox="1"/>
          <p:nvPr/>
        </p:nvSpPr>
        <p:spPr>
          <a:xfrm>
            <a:off x="875326" y="562017"/>
            <a:ext cx="657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구동영상－１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,2,3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B0F9BF-D6CA-9727-6860-D57AFFF3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45" y="1662545"/>
            <a:ext cx="753314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66DD1E-CCF1-55ED-FABF-A1FBD1149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445" y="3158644"/>
            <a:ext cx="5436085" cy="937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C5630D-3A76-8856-3415-AEBE1A2C1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46" y="4532716"/>
            <a:ext cx="8096850" cy="1130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58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DCF20-F7B3-BC3D-C467-AE8929709744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382BD-A6A6-463F-C3DA-1191311669B7}"/>
              </a:ext>
            </a:extLst>
          </p:cNvPr>
          <p:cNvSpPr txBox="1"/>
          <p:nvPr/>
        </p:nvSpPr>
        <p:spPr>
          <a:xfrm>
            <a:off x="875326" y="562017"/>
            <a:ext cx="810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구동영상－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유레카 이론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45B91B-A9EF-421E-174E-34968B81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01" y="1747005"/>
            <a:ext cx="4917303" cy="12150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CB5509-8737-3FED-7311-350C8EB29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992" y="2983068"/>
            <a:ext cx="4400719" cy="829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A7DD2A-7992-F3BE-1786-4694EA042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655" y="1280810"/>
            <a:ext cx="9602690" cy="4640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176D65-1F33-C569-49A5-BCDFB51D3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889" y="4912008"/>
            <a:ext cx="2672041" cy="4331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B0CF3D-FBE4-82A7-435C-80CC4934D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66" y="5404224"/>
            <a:ext cx="10351972" cy="4331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33F7C1-42C0-7AFF-4986-762D1DA61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809" y="6094117"/>
            <a:ext cx="4596662" cy="331786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BCE591C-766F-3B28-32D7-C62EF4F416C9}"/>
              </a:ext>
            </a:extLst>
          </p:cNvPr>
          <p:cNvSpPr/>
          <p:nvPr/>
        </p:nvSpPr>
        <p:spPr>
          <a:xfrm>
            <a:off x="548875" y="4736205"/>
            <a:ext cx="10789685" cy="1913417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C0460-AE09-E23A-45C6-D92669CF319B}"/>
              </a:ext>
            </a:extLst>
          </p:cNvPr>
          <p:cNvSpPr txBox="1"/>
          <p:nvPr/>
        </p:nvSpPr>
        <p:spPr>
          <a:xfrm>
            <a:off x="5260250" y="4069702"/>
            <a:ext cx="1757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000" b="1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73678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90F92-5708-B175-AAC1-2C88F9D47FA7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13CCC-17EA-63B4-F10D-4F480777F8EC}"/>
              </a:ext>
            </a:extLst>
          </p:cNvPr>
          <p:cNvSpPr txBox="1"/>
          <p:nvPr/>
        </p:nvSpPr>
        <p:spPr>
          <a:xfrm>
            <a:off x="875326" y="562017"/>
            <a:ext cx="947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구동영상－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유레카 이론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입출력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E5CA87-A50B-8CE3-A94E-E868D7CD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90" y="1747500"/>
            <a:ext cx="638830" cy="628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31D8CB-9163-7A37-60F2-5C5548A9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73" y="2375858"/>
            <a:ext cx="4034904" cy="3429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3263B1-7A32-D5DB-A01F-BCAA63C07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169" y="3091591"/>
            <a:ext cx="1826133" cy="3232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CE35D4-C42D-6555-84E6-1A4704809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8999" y="3101791"/>
            <a:ext cx="2038170" cy="2453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585355-C4F6-9BA6-0C9F-9343CE12D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999" y="2700629"/>
            <a:ext cx="3965172" cy="323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25040C-1988-ED49-3BF6-D497681D5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890" y="5385120"/>
            <a:ext cx="4784110" cy="2716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870A75-98CB-7705-843A-86FCEBBEE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1890" y="4482143"/>
            <a:ext cx="534688" cy="4180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D66E37E-DC06-6657-67D1-EA0CF2E6D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1890" y="5655974"/>
            <a:ext cx="2264069" cy="4080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FA6CB55-244A-1DDE-41B9-C000FC351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9338" y="5726468"/>
            <a:ext cx="345786" cy="2716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95E2A49-20A1-D26F-8269-52AF4FF489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8625" y="1869977"/>
            <a:ext cx="4435224" cy="1661304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82B6233-22CF-E83D-DA64-1DF884F2BD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2901" y="4377919"/>
            <a:ext cx="4480948" cy="146316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629606E-C704-E887-2A27-F53376C4D2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752" y="5000773"/>
            <a:ext cx="4198834" cy="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6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682BEF-3E2B-6583-E195-F1D4E4DB7440}"/>
              </a:ext>
            </a:extLst>
          </p:cNvPr>
          <p:cNvSpPr txBox="1"/>
          <p:nvPr/>
        </p:nvSpPr>
        <p:spPr>
          <a:xfrm>
            <a:off x="875326" y="562017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구동영상－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유레카 이론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924A7-776F-D93B-413D-19A3EE6967A6}"/>
              </a:ext>
            </a:extLst>
          </p:cNvPr>
          <p:cNvSpPr txBox="1"/>
          <p:nvPr/>
        </p:nvSpPr>
        <p:spPr>
          <a:xfrm>
            <a:off x="479086" y="1930400"/>
            <a:ext cx="11623041" cy="755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１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문제에서 주어지는 입력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값이므로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이상의 값은 무의미하다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2.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문제를 풀기전에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삼각수를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구해놓고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 수들을 가지고 가능한 케이스를 검사한다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3.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그럼이제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가까운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찾는다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즉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최대값은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44,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우리는 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삼각수를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가지고 답을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구하면된다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4.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삼각수를 생성하는 함수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입력받아서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삼각수인지 아닌지 판단하는 함수를 통해 소스코드를 구현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사용된 알고리즘</a:t>
            </a:r>
            <a:r>
              <a:rPr lang="en-US" altLang="ko-KR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:Brute Force(</a:t>
            </a:r>
            <a:r>
              <a:rPr lang="ko-KR" altLang="en-US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완전탐색</a:t>
            </a:r>
            <a:r>
              <a:rPr lang="en-US" altLang="ko-KR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)=</a:t>
            </a:r>
            <a:r>
              <a:rPr lang="ko-KR" altLang="en-US" sz="25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가능한 모든 케이스를 다 검사하는 알고리즘</a:t>
            </a:r>
            <a:endParaRPr lang="en-US" altLang="ko-KR" sz="25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hlinkClick r:id="rId2"/>
            </a:endParaRPr>
          </a:p>
          <a:p>
            <a:pPr algn="l"/>
            <a:r>
              <a:rPr lang="ko-KR" altLang="en-US" sz="2000" dirty="0">
                <a:hlinkClick r:id="rId2"/>
              </a:rPr>
              <a:t>완전 탐색</a:t>
            </a:r>
            <a:r>
              <a:rPr lang="en-US" altLang="ko-KR" sz="2000" dirty="0">
                <a:hlinkClick r:id="rId2"/>
              </a:rPr>
              <a:t>(Brute Force) (tistory.com)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3893A-ADD4-BFEB-0C98-33CAED2D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210" y="3047980"/>
            <a:ext cx="1655124" cy="548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4CAA0-BFFD-0481-9533-71D9B0C9EA2D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57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74E5D4-8C73-66E6-2D58-6BA8FBCAD0CA}"/>
              </a:ext>
            </a:extLst>
          </p:cNvPr>
          <p:cNvSpPr txBox="1"/>
          <p:nvPr/>
        </p:nvSpPr>
        <p:spPr>
          <a:xfrm>
            <a:off x="875326" y="562017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및 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구동영상－구동영상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BBE1B-7AAE-B380-EF00-F78EE3187244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1BD1F-F67B-5EA4-03B9-77FED6818B32}"/>
              </a:ext>
            </a:extLst>
          </p:cNvPr>
          <p:cNvSpPr txBox="1"/>
          <p:nvPr/>
        </p:nvSpPr>
        <p:spPr>
          <a:xfrm>
            <a:off x="2524990" y="5890737"/>
            <a:ext cx="24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&lt;pc&gt;</a:t>
            </a:r>
            <a:endParaRPr lang="ko-KR" altLang="en-US" sz="3000" dirty="0" err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ADECF-3267-D92D-32B6-5864710AE38D}"/>
              </a:ext>
            </a:extLst>
          </p:cNvPr>
          <p:cNvSpPr txBox="1"/>
          <p:nvPr/>
        </p:nvSpPr>
        <p:spPr>
          <a:xfrm>
            <a:off x="8537862" y="5890737"/>
            <a:ext cx="2410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회로</a:t>
            </a:r>
            <a:r>
              <a:rPr lang="en-US" altLang="ko-KR" sz="3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3000" dirty="0" err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041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07400" y="2151727"/>
            <a:ext cx="57823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 err="1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endParaRPr lang="en-US" altLang="ko-KR" sz="8000" dirty="0">
              <a:ln cmpd="tri">
                <a:solidFill>
                  <a:schemeClr val="bg1"/>
                </a:solidFill>
              </a:ln>
              <a:solidFill>
                <a:srgbClr val="0F253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8000" dirty="0">
                <a:ln cmpd="tri">
                  <a:solidFill>
                    <a:schemeClr val="bg1"/>
                  </a:solidFill>
                </a:ln>
                <a:solidFill>
                  <a:srgbClr val="0F253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4663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64955" y="1868674"/>
            <a:ext cx="3639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여러가지 통신 비교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55" y="2916340"/>
            <a:ext cx="1824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스트림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4955" y="4124590"/>
            <a:ext cx="1497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버퍼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955" y="5320296"/>
            <a:ext cx="304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04/ </a:t>
            </a:r>
            <a:r>
              <a:rPr lang="en-US" altLang="ko-KR" sz="28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wiringSerial.h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-14514" y="787400"/>
            <a:ext cx="0" cy="52832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338247" y="544886"/>
            <a:ext cx="11336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목차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577717" y="1236505"/>
            <a:ext cx="2693619" cy="0"/>
          </a:xfrm>
          <a:prstGeom prst="line">
            <a:avLst/>
          </a:prstGeom>
          <a:ln w="12700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48F601-5214-FC0F-0056-7D05371EFFBD}"/>
              </a:ext>
            </a:extLst>
          </p:cNvPr>
          <p:cNvSpPr txBox="1"/>
          <p:nvPr/>
        </p:nvSpPr>
        <p:spPr>
          <a:xfrm>
            <a:off x="7384830" y="1868673"/>
            <a:ext cx="224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방법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888FF-C2B9-C195-633F-6CB7623FB21A}"/>
              </a:ext>
            </a:extLst>
          </p:cNvPr>
          <p:cNvSpPr txBox="1"/>
          <p:nvPr/>
        </p:nvSpPr>
        <p:spPr>
          <a:xfrm>
            <a:off x="7384830" y="2916339"/>
            <a:ext cx="1824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회로도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BC846-3421-B529-0DD8-6D23179D687B}"/>
              </a:ext>
            </a:extLst>
          </p:cNvPr>
          <p:cNvSpPr txBox="1"/>
          <p:nvPr/>
        </p:nvSpPr>
        <p:spPr>
          <a:xfrm>
            <a:off x="7384830" y="4158331"/>
            <a:ext cx="331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07/ </a:t>
            </a:r>
            <a:r>
              <a:rPr lang="ko-KR" altLang="en-US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및 구동영상</a:t>
            </a:r>
            <a:endParaRPr lang="en-US" altLang="ko-KR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endParaRPr lang="ko-KR" altLang="en-US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79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11EC1-454C-CB8B-EB42-3B6C3B310727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10AFE-FC3C-12A5-BE0A-6AC44BF34FCD}"/>
              </a:ext>
            </a:extLst>
          </p:cNvPr>
          <p:cNvSpPr txBox="1"/>
          <p:nvPr/>
        </p:nvSpPr>
        <p:spPr>
          <a:xfrm>
            <a:off x="935008" y="613380"/>
            <a:ext cx="873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시작하기전 잠깐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  -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왜 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풀업저항을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사용할까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2D5B7-B691-D9DB-ACC8-90F01023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951646"/>
            <a:ext cx="3446241" cy="3658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DF310-A91A-93FD-33A6-8CB7B34A408E}"/>
              </a:ext>
            </a:extLst>
          </p:cNvPr>
          <p:cNvSpPr txBox="1"/>
          <p:nvPr/>
        </p:nvSpPr>
        <p:spPr>
          <a:xfrm>
            <a:off x="5972175" y="1857375"/>
            <a:ext cx="6496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풀다운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0 </a:t>
            </a: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누름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o1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기본적으로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LOW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상태를 유지하므로 불안정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ko-KR" altLang="en-US" sz="2000" dirty="0" err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48605-B6E7-C5F0-A31B-1B97F0C7074C}"/>
              </a:ext>
            </a:extLst>
          </p:cNvPr>
          <p:cNvSpPr txBox="1"/>
          <p:nvPr/>
        </p:nvSpPr>
        <p:spPr>
          <a:xfrm>
            <a:off x="5972175" y="4233429"/>
            <a:ext cx="6496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풀업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1 </a:t>
            </a:r>
          </a:p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누름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o0</a:t>
            </a: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기본적으로 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HIGH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상태를 유지하므로 안정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l"/>
            <a:endParaRPr lang="ko-KR" altLang="en-US" sz="2000" dirty="0" err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41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5008" y="613380"/>
            <a:ext cx="946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통신 비교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전이중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반이중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1C070-36D0-B7DE-EE38-0BE15D7614A8}"/>
              </a:ext>
            </a:extLst>
          </p:cNvPr>
          <p:cNvSpPr txBox="1"/>
          <p:nvPr/>
        </p:nvSpPr>
        <p:spPr>
          <a:xfrm>
            <a:off x="2419349" y="2395537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전이중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(Full Duplex)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24153-4B13-ABAA-1805-F7736FFFC113}"/>
              </a:ext>
            </a:extLst>
          </p:cNvPr>
          <p:cNvSpPr txBox="1"/>
          <p:nvPr/>
        </p:nvSpPr>
        <p:spPr>
          <a:xfrm>
            <a:off x="6805470" y="2383631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반이중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(Half Duplex)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3966FE-2893-D7D1-6978-08653FE10E88}"/>
              </a:ext>
            </a:extLst>
          </p:cNvPr>
          <p:cNvSpPr/>
          <p:nvPr/>
        </p:nvSpPr>
        <p:spPr>
          <a:xfrm>
            <a:off x="1709737" y="2083623"/>
            <a:ext cx="8772525" cy="10001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1E1CF-9E37-55BE-CB70-F22A9FBCBDB9}"/>
              </a:ext>
            </a:extLst>
          </p:cNvPr>
          <p:cNvSpPr/>
          <p:nvPr/>
        </p:nvSpPr>
        <p:spPr>
          <a:xfrm>
            <a:off x="1709738" y="3083748"/>
            <a:ext cx="4286108" cy="34966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072CCE-0135-6C1B-F72F-1E8B60C1631F}"/>
              </a:ext>
            </a:extLst>
          </p:cNvPr>
          <p:cNvSpPr/>
          <p:nvPr/>
        </p:nvSpPr>
        <p:spPr>
          <a:xfrm>
            <a:off x="5995846" y="3083748"/>
            <a:ext cx="4486274" cy="34966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3BE963-55B8-246C-7A87-F0D46AC9E5FF}"/>
              </a:ext>
            </a:extLst>
          </p:cNvPr>
          <p:cNvSpPr/>
          <p:nvPr/>
        </p:nvSpPr>
        <p:spPr>
          <a:xfrm>
            <a:off x="1709737" y="2083623"/>
            <a:ext cx="4285967" cy="1000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8D2CD-F608-EC05-AF4B-1EFEBCCE64C2}"/>
              </a:ext>
            </a:extLst>
          </p:cNvPr>
          <p:cNvSpPr txBox="1"/>
          <p:nvPr/>
        </p:nvSpPr>
        <p:spPr>
          <a:xfrm>
            <a:off x="2709720" y="1471612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전이중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반이중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통신은 통신의 방향성을 정의 하는 용어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169FB-9380-ACA1-9B28-78893222BC76}"/>
              </a:ext>
            </a:extLst>
          </p:cNvPr>
          <p:cNvSpPr txBox="1"/>
          <p:nvPr/>
        </p:nvSpPr>
        <p:spPr>
          <a:xfrm>
            <a:off x="1947862" y="3353662"/>
            <a:ext cx="544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디바이스간 통신선이 두개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송신선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수신선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299379-0A63-9654-AA21-ED98EB12BA68}"/>
              </a:ext>
            </a:extLst>
          </p:cNvPr>
          <p:cNvSpPr txBox="1"/>
          <p:nvPr/>
        </p:nvSpPr>
        <p:spPr>
          <a:xfrm>
            <a:off x="1947862" y="3858771"/>
            <a:ext cx="54483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송신선과 수신선이 각각 존재하므로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데이터 송신과 동시에 수신이 가능</a:t>
            </a:r>
          </a:p>
          <a:p>
            <a:pPr algn="l"/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1ECBA84-E7B4-1D08-ABEC-B1E977C9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5643726"/>
            <a:ext cx="3605564" cy="730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2DA227-C2D4-D1A2-55A2-DC61C2A2ED72}"/>
              </a:ext>
            </a:extLst>
          </p:cNvPr>
          <p:cNvSpPr txBox="1"/>
          <p:nvPr/>
        </p:nvSpPr>
        <p:spPr>
          <a:xfrm>
            <a:off x="6214991" y="3357588"/>
            <a:ext cx="544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디바이스간 통신선이 하나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F6752-8364-FA20-EE11-363DDD71128B}"/>
              </a:ext>
            </a:extLst>
          </p:cNvPr>
          <p:cNvSpPr txBox="1"/>
          <p:nvPr/>
        </p:nvSpPr>
        <p:spPr>
          <a:xfrm>
            <a:off x="6214991" y="3852917"/>
            <a:ext cx="544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통신선으로 송신과 수신을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해야하므로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송신과 수신을 동시에 할 수 없다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9F4879-B525-CDF0-AFE8-FBBA31C6D8C0}"/>
              </a:ext>
            </a:extLst>
          </p:cNvPr>
          <p:cNvSpPr txBox="1"/>
          <p:nvPr/>
        </p:nvSpPr>
        <p:spPr>
          <a:xfrm>
            <a:off x="6214991" y="4562245"/>
            <a:ext cx="54483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송수신을 번갈아 가며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통신할때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전송 간격이 짧고 속도가 빠르면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Full Duplex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같이 느껴진다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/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0B20E78-95B0-9D0E-6C51-954073AC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66" y="5587881"/>
            <a:ext cx="3752710" cy="8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F6CFB-C0A9-EF62-305C-7103A6D5FA66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D377B-F7E1-27C0-CA2E-50DB8FCCE027}"/>
              </a:ext>
            </a:extLst>
          </p:cNvPr>
          <p:cNvSpPr txBox="1"/>
          <p:nvPr/>
        </p:nvSpPr>
        <p:spPr>
          <a:xfrm>
            <a:off x="935008" y="613380"/>
            <a:ext cx="9962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통신 비교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직렬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(serial)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통신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병렬통신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48BA7-1461-F00E-07F3-4126C265E32C}"/>
              </a:ext>
            </a:extLst>
          </p:cNvPr>
          <p:cNvSpPr txBox="1"/>
          <p:nvPr/>
        </p:nvSpPr>
        <p:spPr>
          <a:xfrm>
            <a:off x="2605087" y="1864518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(serial)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D1D84-A99F-FB36-AFC0-3CB6598434EF}"/>
              </a:ext>
            </a:extLst>
          </p:cNvPr>
          <p:cNvSpPr txBox="1"/>
          <p:nvPr/>
        </p:nvSpPr>
        <p:spPr>
          <a:xfrm>
            <a:off x="7429499" y="1864518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병렬통신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5C0CEB-84D2-C784-3862-3B0918A19C44}"/>
              </a:ext>
            </a:extLst>
          </p:cNvPr>
          <p:cNvSpPr/>
          <p:nvPr/>
        </p:nvSpPr>
        <p:spPr>
          <a:xfrm>
            <a:off x="1481137" y="1502598"/>
            <a:ext cx="8772525" cy="10001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41CA95-AF77-02E8-A2C5-AA5D4E8EB602}"/>
              </a:ext>
            </a:extLst>
          </p:cNvPr>
          <p:cNvSpPr/>
          <p:nvPr/>
        </p:nvSpPr>
        <p:spPr>
          <a:xfrm>
            <a:off x="1481138" y="2502722"/>
            <a:ext cx="4286108" cy="4088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4F6AE8-5969-4481-FA33-6481DFC43B0D}"/>
              </a:ext>
            </a:extLst>
          </p:cNvPr>
          <p:cNvSpPr/>
          <p:nvPr/>
        </p:nvSpPr>
        <p:spPr>
          <a:xfrm>
            <a:off x="5767246" y="2502723"/>
            <a:ext cx="4486274" cy="4088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0FB798-23FA-B695-3DF0-E2D58DC24092}"/>
              </a:ext>
            </a:extLst>
          </p:cNvPr>
          <p:cNvSpPr/>
          <p:nvPr/>
        </p:nvSpPr>
        <p:spPr>
          <a:xfrm>
            <a:off x="1481137" y="1502598"/>
            <a:ext cx="4285967" cy="1000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30116-0EB1-110A-7754-F6C5A8566A0E}"/>
              </a:ext>
            </a:extLst>
          </p:cNvPr>
          <p:cNvSpPr txBox="1"/>
          <p:nvPr/>
        </p:nvSpPr>
        <p:spPr>
          <a:xfrm>
            <a:off x="1480996" y="2772637"/>
            <a:ext cx="544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순차적으로 데이터를 한번에 하나의 비트만을 전송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B8937-ED80-0BA1-738C-3878D97FCC4A}"/>
              </a:ext>
            </a:extLst>
          </p:cNvPr>
          <p:cNvSpPr txBox="1"/>
          <p:nvPr/>
        </p:nvSpPr>
        <p:spPr>
          <a:xfrm>
            <a:off x="1480854" y="3242117"/>
            <a:ext cx="544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양단간 통신거리가 먼 경우에도 사용하기 용이</a:t>
            </a:r>
          </a:p>
          <a:p>
            <a:pPr algn="l"/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FE811-D754-47D9-0954-E8B9F04D6BF8}"/>
              </a:ext>
            </a:extLst>
          </p:cNvPr>
          <p:cNvSpPr txBox="1"/>
          <p:nvPr/>
        </p:nvSpPr>
        <p:spPr>
          <a:xfrm>
            <a:off x="1480854" y="3686258"/>
            <a:ext cx="544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반이중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방식을 사용함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Usb,rs-232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사용하는 방식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2BE0E-FF24-BE22-9DDD-91C9E3558E45}"/>
              </a:ext>
            </a:extLst>
          </p:cNvPr>
          <p:cNvSpPr txBox="1"/>
          <p:nvPr/>
        </p:nvSpPr>
        <p:spPr>
          <a:xfrm>
            <a:off x="5906833" y="2762563"/>
            <a:ext cx="544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동시에 여러 개의 데이터 신호를 전송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211596-169C-7926-E217-EBF981250785}"/>
              </a:ext>
            </a:extLst>
          </p:cNvPr>
          <p:cNvSpPr txBox="1"/>
          <p:nvPr/>
        </p:nvSpPr>
        <p:spPr>
          <a:xfrm>
            <a:off x="5906620" y="3242117"/>
            <a:ext cx="54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양단간 통신거리가 먼 경우에는 사용하기 어려움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전이중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방식을 사용함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86AF48-58FE-330C-A4E9-4933D441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0" y="4763254"/>
            <a:ext cx="3215018" cy="14813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865177-FE37-D3EA-ABFF-983FD8A0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4327868"/>
            <a:ext cx="3352663" cy="21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5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0616-2502-B8DD-398B-46456CB645C2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5DEB5-07DC-5F3F-2CFF-B039BBB4D7AC}"/>
              </a:ext>
            </a:extLst>
          </p:cNvPr>
          <p:cNvSpPr txBox="1"/>
          <p:nvPr/>
        </p:nvSpPr>
        <p:spPr>
          <a:xfrm>
            <a:off x="935008" y="613380"/>
            <a:ext cx="965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통신 비교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UART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USART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통신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AFA94-8EE8-D722-F5B8-B85362E9BCF0}"/>
              </a:ext>
            </a:extLst>
          </p:cNvPr>
          <p:cNvSpPr txBox="1"/>
          <p:nvPr/>
        </p:nvSpPr>
        <p:spPr>
          <a:xfrm>
            <a:off x="3019424" y="2448443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UART(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비동기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77FCD-7FC5-E523-2CD4-E41D8B27E424}"/>
              </a:ext>
            </a:extLst>
          </p:cNvPr>
          <p:cNvSpPr txBox="1"/>
          <p:nvPr/>
        </p:nvSpPr>
        <p:spPr>
          <a:xfrm>
            <a:off x="7529370" y="2473455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USART(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D3DB24-FF2C-A29F-8AF9-9938ACC213F6}"/>
              </a:ext>
            </a:extLst>
          </p:cNvPr>
          <p:cNvSpPr/>
          <p:nvPr/>
        </p:nvSpPr>
        <p:spPr>
          <a:xfrm>
            <a:off x="1709737" y="2083623"/>
            <a:ext cx="8772525" cy="10001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EB3E53-D56E-C510-492D-8603F1B70834}"/>
              </a:ext>
            </a:extLst>
          </p:cNvPr>
          <p:cNvSpPr/>
          <p:nvPr/>
        </p:nvSpPr>
        <p:spPr>
          <a:xfrm>
            <a:off x="1709738" y="3083748"/>
            <a:ext cx="4286108" cy="34966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005D8-AE27-1267-12CE-659A948D16B5}"/>
              </a:ext>
            </a:extLst>
          </p:cNvPr>
          <p:cNvSpPr/>
          <p:nvPr/>
        </p:nvSpPr>
        <p:spPr>
          <a:xfrm>
            <a:off x="5995846" y="3083748"/>
            <a:ext cx="4486274" cy="34966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F87917-327E-FA39-0846-688A5180A37C}"/>
              </a:ext>
            </a:extLst>
          </p:cNvPr>
          <p:cNvSpPr/>
          <p:nvPr/>
        </p:nvSpPr>
        <p:spPr>
          <a:xfrm>
            <a:off x="1709737" y="2083623"/>
            <a:ext cx="4285967" cy="1000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D29DF-74D8-FBA4-5E6F-7E5D3D7F78A6}"/>
              </a:ext>
            </a:extLst>
          </p:cNvPr>
          <p:cNvSpPr txBox="1"/>
          <p:nvPr/>
        </p:nvSpPr>
        <p:spPr>
          <a:xfrm>
            <a:off x="3262170" y="1422863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UART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USART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직렬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(Serial)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63F5E-F567-6222-B746-EB56BD012619}"/>
              </a:ext>
            </a:extLst>
          </p:cNvPr>
          <p:cNvSpPr txBox="1"/>
          <p:nvPr/>
        </p:nvSpPr>
        <p:spPr>
          <a:xfrm>
            <a:off x="1947862" y="3353662"/>
            <a:ext cx="544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범용 비동기화 송수신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67E91-FF76-0D7E-A5AE-800E7416D477}"/>
              </a:ext>
            </a:extLst>
          </p:cNvPr>
          <p:cNvSpPr txBox="1"/>
          <p:nvPr/>
        </p:nvSpPr>
        <p:spPr>
          <a:xfrm>
            <a:off x="1947862" y="3858771"/>
            <a:ext cx="544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시작비트와 정지비트가 필요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낮은 전송속도</a:t>
            </a:r>
          </a:p>
          <a:p>
            <a:pPr algn="l"/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D14297-26B7-089F-8109-8C2E34B7DFD8}"/>
              </a:ext>
            </a:extLst>
          </p:cNvPr>
          <p:cNvSpPr txBox="1"/>
          <p:nvPr/>
        </p:nvSpPr>
        <p:spPr>
          <a:xfrm>
            <a:off x="6129194" y="3373919"/>
            <a:ext cx="544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범용 동기화 송수신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클락신호가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전송속도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518C11-7FEA-8B18-EB31-CCBAC4D83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370" y="4819492"/>
            <a:ext cx="1999737" cy="154435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1ECCA20-CDAD-E869-D615-64FD9B34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210" y="4742851"/>
            <a:ext cx="2700599" cy="13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7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9B03D9-379C-9BF4-95D9-AC3BF5B124DB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CA5CF-14A6-6F02-C874-8E1228901ACB}"/>
              </a:ext>
            </a:extLst>
          </p:cNvPr>
          <p:cNvSpPr txBox="1"/>
          <p:nvPr/>
        </p:nvSpPr>
        <p:spPr>
          <a:xfrm>
            <a:off x="935008" y="613380"/>
            <a:ext cx="787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여러가지 통신 비교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– </a:t>
            </a:r>
            <a:r>
              <a:rPr lang="en-US" altLang="ko-KR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232</a:t>
            </a:r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 </a:t>
            </a:r>
            <a:r>
              <a:rPr lang="en-US" altLang="ko-KR" sz="3600" dirty="0" err="1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rs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485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270B8-FB73-E3B3-D606-B9C874E2F8D5}"/>
              </a:ext>
            </a:extLst>
          </p:cNvPr>
          <p:cNvSpPr txBox="1"/>
          <p:nvPr/>
        </p:nvSpPr>
        <p:spPr>
          <a:xfrm>
            <a:off x="3304560" y="2415893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 232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5F706-2625-9A36-6DF1-BD7F33C9C772}"/>
              </a:ext>
            </a:extLst>
          </p:cNvPr>
          <p:cNvSpPr txBox="1"/>
          <p:nvPr/>
        </p:nvSpPr>
        <p:spPr>
          <a:xfrm>
            <a:off x="7794840" y="2424601"/>
            <a:ext cx="367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 485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8A0CE-3A87-5A30-3D8E-C1E5634BD3F5}"/>
              </a:ext>
            </a:extLst>
          </p:cNvPr>
          <p:cNvSpPr/>
          <p:nvPr/>
        </p:nvSpPr>
        <p:spPr>
          <a:xfrm>
            <a:off x="1709737" y="2083623"/>
            <a:ext cx="8772525" cy="10001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6B1F12-CF77-224D-0018-6640594E5BCF}"/>
              </a:ext>
            </a:extLst>
          </p:cNvPr>
          <p:cNvSpPr/>
          <p:nvPr/>
        </p:nvSpPr>
        <p:spPr>
          <a:xfrm>
            <a:off x="1709738" y="3083748"/>
            <a:ext cx="4286108" cy="34966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45DE85-6C53-12C0-1849-BF23BD13C4E1}"/>
              </a:ext>
            </a:extLst>
          </p:cNvPr>
          <p:cNvSpPr/>
          <p:nvPr/>
        </p:nvSpPr>
        <p:spPr>
          <a:xfrm>
            <a:off x="5995846" y="3083748"/>
            <a:ext cx="4486274" cy="34966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6AF146-B216-9387-9805-97D7B63F834C}"/>
              </a:ext>
            </a:extLst>
          </p:cNvPr>
          <p:cNvSpPr/>
          <p:nvPr/>
        </p:nvSpPr>
        <p:spPr>
          <a:xfrm>
            <a:off x="1709737" y="2083623"/>
            <a:ext cx="4285967" cy="1000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8D9457-580F-69C4-D268-7C3B80434C95}"/>
              </a:ext>
            </a:extLst>
          </p:cNvPr>
          <p:cNvSpPr txBox="1"/>
          <p:nvPr/>
        </p:nvSpPr>
        <p:spPr>
          <a:xfrm>
            <a:off x="2833853" y="1405057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 232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Rs 485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모두 시리얼 통신 프로토콜이다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9281A-60C8-6AD8-7A2F-9CDA0942FEA2}"/>
              </a:ext>
            </a:extLst>
          </p:cNvPr>
          <p:cNvSpPr txBox="1"/>
          <p:nvPr/>
        </p:nvSpPr>
        <p:spPr>
          <a:xfrm>
            <a:off x="1947862" y="3353662"/>
            <a:ext cx="54483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송신기와 하나의 수신기만 지원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(point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point)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366E74-A119-A5EC-97CD-AECEB68C5269}"/>
              </a:ext>
            </a:extLst>
          </p:cNvPr>
          <p:cNvSpPr txBox="1"/>
          <p:nvPr/>
        </p:nvSpPr>
        <p:spPr>
          <a:xfrm>
            <a:off x="6318301" y="4113305"/>
            <a:ext cx="544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긴 거리의 통신에 적합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 자동화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빌딩 자동화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5C12B-3CB2-701C-C2C1-17654AD78F59}"/>
              </a:ext>
            </a:extLst>
          </p:cNvPr>
          <p:cNvSpPr txBox="1"/>
          <p:nvPr/>
        </p:nvSpPr>
        <p:spPr>
          <a:xfrm>
            <a:off x="6318301" y="3362204"/>
            <a:ext cx="54483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멀티포인트 연결이 가능하다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송수신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B0239-2728-1E70-5B81-D856BA5773EA}"/>
              </a:ext>
            </a:extLst>
          </p:cNvPr>
          <p:cNvSpPr txBox="1"/>
          <p:nvPr/>
        </p:nvSpPr>
        <p:spPr>
          <a:xfrm>
            <a:off x="1947720" y="4113305"/>
            <a:ext cx="544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짧은거리의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통신에 적합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(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프린터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모뎀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키보드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CE4ECD3-A38E-B762-46C9-613669F3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20" y="5246588"/>
            <a:ext cx="3943644" cy="7662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36740EF-26EE-04EF-E963-CB4FB016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17" y="4644196"/>
            <a:ext cx="3267531" cy="16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9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B4988-D980-BA78-47A1-4590445E4109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11803-CDF1-6C9B-000F-663CFA77D2A6}"/>
              </a:ext>
            </a:extLst>
          </p:cNvPr>
          <p:cNvSpPr txBox="1"/>
          <p:nvPr/>
        </p:nvSpPr>
        <p:spPr>
          <a:xfrm>
            <a:off x="935008" y="613380"/>
            <a:ext cx="2515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표준 스트림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2" descr="Part3-">
            <a:extLst>
              <a:ext uri="{FF2B5EF4-FFF2-40B4-BE49-F238E27FC236}">
                <a16:creationId xmlns:a16="http://schemas.microsoft.com/office/drawing/2014/main" id="{871E95BE-36D1-153A-E795-DF738935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43" y="2286686"/>
            <a:ext cx="9303163" cy="228462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25132-3B1A-C35B-BB71-234211B3FB48}"/>
              </a:ext>
            </a:extLst>
          </p:cNvPr>
          <p:cNvSpPr txBox="1"/>
          <p:nvPr/>
        </p:nvSpPr>
        <p:spPr>
          <a:xfrm>
            <a:off x="3241150" y="383585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CCAB4-F072-E505-D72C-26352D17C95F}"/>
              </a:ext>
            </a:extLst>
          </p:cNvPr>
          <p:cNvSpPr txBox="1"/>
          <p:nvPr/>
        </p:nvSpPr>
        <p:spPr>
          <a:xfrm>
            <a:off x="8698975" y="3835855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71EBA-5787-B084-E1D5-A0F21F45BF86}"/>
              </a:ext>
            </a:extLst>
          </p:cNvPr>
          <p:cNvSpPr txBox="1"/>
          <p:nvPr/>
        </p:nvSpPr>
        <p:spPr>
          <a:xfrm>
            <a:off x="3007788" y="1385995"/>
            <a:ext cx="7526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        표준 스트림은 윈도우나 리눅스 운영체제에서 </a:t>
            </a:r>
            <a:endParaRPr lang="en-US" altLang="ko-KR" dirty="0"/>
          </a:p>
          <a:p>
            <a:r>
              <a:rPr lang="ko-KR" altLang="en-US" dirty="0"/>
              <a:t>컴퓨터 프로그램과 외부장치 사이에 미리 연결된 입출력 통로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7FEBAA-BBC2-C701-154D-A963AF790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80" y="5337008"/>
            <a:ext cx="3654528" cy="923821"/>
          </a:xfrm>
          <a:prstGeom prst="rect">
            <a:avLst/>
          </a:prstGeom>
        </p:spPr>
      </p:pic>
      <p:graphicFrame>
        <p:nvGraphicFramePr>
          <p:cNvPr id="11" name="표 38">
            <a:extLst>
              <a:ext uri="{FF2B5EF4-FFF2-40B4-BE49-F238E27FC236}">
                <a16:creationId xmlns:a16="http://schemas.microsoft.com/office/drawing/2014/main" id="{B2609094-FFA9-44A8-5974-607108E0B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50672"/>
              </p:ext>
            </p:extLst>
          </p:nvPr>
        </p:nvGraphicFramePr>
        <p:xfrm>
          <a:off x="1476619" y="4866769"/>
          <a:ext cx="10052613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9232">
                  <a:extLst>
                    <a:ext uri="{9D8B030D-6E8A-4147-A177-3AD203B41FA5}">
                      <a16:colId xmlns:a16="http://schemas.microsoft.com/office/drawing/2014/main" val="1285492435"/>
                    </a:ext>
                  </a:extLst>
                </a:gridCol>
                <a:gridCol w="2128058">
                  <a:extLst>
                    <a:ext uri="{9D8B030D-6E8A-4147-A177-3AD203B41FA5}">
                      <a16:colId xmlns:a16="http://schemas.microsoft.com/office/drawing/2014/main" val="218992746"/>
                    </a:ext>
                  </a:extLst>
                </a:gridCol>
                <a:gridCol w="5095702">
                  <a:extLst>
                    <a:ext uri="{9D8B030D-6E8A-4147-A177-3AD203B41FA5}">
                      <a16:colId xmlns:a16="http://schemas.microsoft.com/office/drawing/2014/main" val="3831142233"/>
                    </a:ext>
                  </a:extLst>
                </a:gridCol>
                <a:gridCol w="2169621">
                  <a:extLst>
                    <a:ext uri="{9D8B030D-6E8A-4147-A177-3AD203B41FA5}">
                      <a16:colId xmlns:a16="http://schemas.microsoft.com/office/drawing/2014/main" val="837085152"/>
                    </a:ext>
                  </a:extLst>
                </a:gridCol>
              </a:tblGrid>
              <a:tr h="233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스트림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79702"/>
                  </a:ext>
                </a:extLst>
              </a:tr>
              <a:tr h="26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stdin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 입력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안으로 데이터가 흘려 들어오는 통로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72843"/>
                  </a:ext>
                </a:extLst>
              </a:tr>
              <a:tr h="26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stdout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 출력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밖으로 데이터가 흘러 나가는 통로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180"/>
                  </a:ext>
                </a:extLst>
              </a:tr>
              <a:tr h="2687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stderr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표준 에러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 밖으로 데이터가 흘러 나가는 통로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0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C3B82-0623-04EB-44AE-F51A1062B90E}"/>
              </a:ext>
            </a:extLst>
          </p:cNvPr>
          <p:cNvSpPr txBox="1"/>
          <p:nvPr/>
        </p:nvSpPr>
        <p:spPr>
          <a:xfrm>
            <a:off x="-60777" y="582602"/>
            <a:ext cx="995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3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A20B1-BE0D-6F8D-8AA7-21E6B4AA165C}"/>
              </a:ext>
            </a:extLst>
          </p:cNvPr>
          <p:cNvSpPr txBox="1"/>
          <p:nvPr/>
        </p:nvSpPr>
        <p:spPr>
          <a:xfrm>
            <a:off x="935008" y="61338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버퍼</a:t>
            </a:r>
            <a:r>
              <a:rPr lang="en-US" altLang="ko-KR" sz="3600" dirty="0">
                <a:solidFill>
                  <a:srgbClr val="76B4B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dirty="0">
              <a:solidFill>
                <a:srgbClr val="76B4B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Picture 8" descr="코딩의 시작, TCP School">
            <a:extLst>
              <a:ext uri="{FF2B5EF4-FFF2-40B4-BE49-F238E27FC236}">
                <a16:creationId xmlns:a16="http://schemas.microsoft.com/office/drawing/2014/main" id="{0F1A804F-50A0-DAAA-6F3B-D7F2C596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64" y="2175798"/>
            <a:ext cx="8107277" cy="39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A965EA-60D6-15BA-9C9D-ED4CD7D853A1}"/>
              </a:ext>
            </a:extLst>
          </p:cNvPr>
          <p:cNvSpPr txBox="1"/>
          <p:nvPr/>
        </p:nvSpPr>
        <p:spPr>
          <a:xfrm>
            <a:off x="2886075" y="1290488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/>
              <a:t>스트림은 내부에 버퍼라는 임시 메모리 공간을 가지고 있다</a:t>
            </a:r>
            <a:r>
              <a:rPr lang="en-US" altLang="ko-KR" sz="2000" dirty="0"/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05573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859</Words>
  <Application>Microsoft Office PowerPoint</Application>
  <PresentationFormat>와이드스크린</PresentationFormat>
  <Paragraphs>197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나눔스퀘어 ExtraBold</vt:lpstr>
      <vt:lpstr>나눔스퀘어 Bold</vt:lpstr>
      <vt:lpstr>나눔스퀘어 Light</vt:lpstr>
      <vt:lpstr>맑은 고딕</vt:lpstr>
      <vt:lpstr>나눔스퀘어</vt:lpstr>
      <vt:lpstr>Arial</vt:lpstr>
      <vt:lpstr>2_Office 테마</vt:lpstr>
      <vt:lpstr>4_Office 테마</vt:lpstr>
      <vt:lpstr>3_Office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이언호</cp:lastModifiedBy>
  <cp:revision>17</cp:revision>
  <dcterms:created xsi:type="dcterms:W3CDTF">2017-06-25T14:47:51Z</dcterms:created>
  <dcterms:modified xsi:type="dcterms:W3CDTF">2023-07-25T08:09:10Z</dcterms:modified>
</cp:coreProperties>
</file>