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65" r:id="rId3"/>
    <p:sldId id="266" r:id="rId4"/>
    <p:sldId id="267" r:id="rId5"/>
    <p:sldId id="258" r:id="rId6"/>
    <p:sldId id="270" r:id="rId7"/>
    <p:sldId id="269" r:id="rId8"/>
    <p:sldId id="259" r:id="rId9"/>
    <p:sldId id="271" r:id="rId10"/>
    <p:sldId id="272" r:id="rId11"/>
    <p:sldId id="264" r:id="rId12"/>
    <p:sldId id="273" r:id="rId13"/>
    <p:sldId id="262" r:id="rId14"/>
    <p:sldId id="268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4660"/>
  </p:normalViewPr>
  <p:slideViewPr>
    <p:cSldViewPr>
      <p:cViewPr varScale="1">
        <p:scale>
          <a:sx n="85" d="100"/>
          <a:sy n="85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88BDC-0A54-4191-A8DD-C53C360F7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8FF886-E480-4685-A5B2-91C75040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4BDF4-47A4-4A2E-B6DB-CE24F310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5F255-1EBB-4382-9612-9E005A43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5CA43-B304-4C12-B5A8-4CA5C84B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25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B7690-7DB9-485D-906B-31CED0AF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05863B-9559-4430-917A-FE9E716A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83F26-9C63-4EBA-B6B6-B22B6D97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D222DD-11C5-41EB-A6F7-F80863ED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1965A-6ED9-4EB0-8904-ECAB80C2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98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5B274-8FB2-48B7-A385-85ED3931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6DA334-8C96-4D4B-AF58-5F520124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29AAB-87D9-41B6-AC9D-EB097DB7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58191-9FB2-4ADB-A1E7-9BF51D36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C261E-F667-45D1-A149-87D0C2F9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3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88BDC-0A54-4191-A8DD-C53C360F7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8FF886-E480-4685-A5B2-91C75040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4BDF4-47A4-4A2E-B6DB-CE24F310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5F255-1EBB-4382-9612-9E005A43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5CA43-B304-4C12-B5A8-4CA5C84B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136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1F9A3-DD97-42E6-84E2-1749F705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A6C1A-2F87-4B5F-9415-F377AFF0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7EAA3-6A26-4B63-8C23-2EE3FD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41F0C-0AF1-45D5-BFE6-BA0BC7E7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460E1-73CF-43B4-AC69-7ED4707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66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30F1D-EA99-4AB5-B597-BADF20D7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F8525-C673-42EE-B58A-7551DD2C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DC250-74BD-49EA-9C6E-BD54BCD7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C67F1-AB62-4C24-A334-EEA28862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9BD04-5F04-4675-A637-FB6BEFD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21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AF950-52DF-45BE-A393-9FE64CFC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83193-9D09-40F0-86AF-77C8118B2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CF5DD-6DDC-45CC-893D-6B048402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6848B-8DCC-4DDB-BDCF-D073A9B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578295-1092-4305-A718-8341AD42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5A632-0FB1-48FC-854C-6E7F4906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19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96FD1-BF9C-4829-BDFB-1911B64D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18028-1D64-472B-B31E-F30A8810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651C41-6839-40FA-A58B-750A8A53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E68500-6F2A-47F1-B7FF-5DBFC1D5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49E7BA-2A24-4511-8111-6E9AB7722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F90E19-789B-46B1-87D0-8F5B4D4C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32F4DF-7524-4703-AF95-B664F3C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5DBB55-FB7B-4EDD-B4DD-8B228D7C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27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6B4E-27E4-4C7C-9967-A6ED095F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A30455-5169-422B-8899-9BE88CE2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62079D-AE2F-48A9-BA4E-F7DAF76B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23A1F0-8156-4D1E-A161-60E15665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513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A35CFA-226B-4ACA-890A-7D9DE90E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96DF27-8B5E-44E4-9042-0EDD7A37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659CC-0724-440B-BF8B-30DE29B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24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CD7F7-0314-4977-9DE5-8B6C10F6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B2214-5635-48B3-ABD8-A2BBFBDC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E6C060-92F4-4A19-B7E3-A78766A19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2D64A3-829E-47EA-8958-19E3B171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0E1934-0B67-4881-AB96-CDA3D694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FFDCCB-A430-4B2A-8470-3A124057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3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1F9A3-DD97-42E6-84E2-1749F705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A6C1A-2F87-4B5F-9415-F377AFF0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7EAA3-6A26-4B63-8C23-2EE3FD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41F0C-0AF1-45D5-BFE6-BA0BC7E7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460E1-73CF-43B4-AC69-7ED4707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170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B35A8-BA66-4CF9-84A5-2A5D7901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196662-848D-4501-8F66-F6AD2D42F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81B0AD-170A-48FF-B7B0-C242F2DA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83C647-EA65-4708-AF98-FBB50CB5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CE9A99-F51F-4429-8F01-0558ED2F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1A403-CE6C-4040-8077-AE7E22D4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5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B7690-7DB9-485D-906B-31CED0AF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05863B-9559-4430-917A-FE9E716A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83F26-9C63-4EBA-B6B6-B22B6D97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D222DD-11C5-41EB-A6F7-F80863ED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1965A-6ED9-4EB0-8904-ECAB80C2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665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5B274-8FB2-48B7-A385-85ED3931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6DA334-8C96-4D4B-AF58-5F520124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29AAB-87D9-41B6-AC9D-EB097DB7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58191-9FB2-4ADB-A1E7-9BF51D36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C261E-F667-45D1-A149-87D0C2F9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8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30F1D-EA99-4AB5-B597-BADF20D7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F8525-C673-42EE-B58A-7551DD2C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DC250-74BD-49EA-9C6E-BD54BCD7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C67F1-AB62-4C24-A334-EEA28862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9BD04-5F04-4675-A637-FB6BEFD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52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AF950-52DF-45BE-A393-9FE64CFC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83193-9D09-40F0-86AF-77C8118B2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CF5DD-6DDC-45CC-893D-6B048402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6848B-8DCC-4DDB-BDCF-D073A9B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578295-1092-4305-A718-8341AD42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5A632-0FB1-48FC-854C-6E7F4906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2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96FD1-BF9C-4829-BDFB-1911B64D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18028-1D64-472B-B31E-F30A8810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651C41-6839-40FA-A58B-750A8A53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E68500-6F2A-47F1-B7FF-5DBFC1D5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49E7BA-2A24-4511-8111-6E9AB7722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F90E19-789B-46B1-87D0-8F5B4D4C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32F4DF-7524-4703-AF95-B664F3C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5DBB55-FB7B-4EDD-B4DD-8B228D7C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8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6B4E-27E4-4C7C-9967-A6ED095F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A30455-5169-422B-8899-9BE88CE2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62079D-AE2F-48A9-BA4E-F7DAF76B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23A1F0-8156-4D1E-A161-60E15665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3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A35CFA-226B-4ACA-890A-7D9DE90E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96DF27-8B5E-44E4-9042-0EDD7A37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659CC-0724-440B-BF8B-30DE29B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13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CD7F7-0314-4977-9DE5-8B6C10F6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B2214-5635-48B3-ABD8-A2BBFBDC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E6C060-92F4-4A19-B7E3-A78766A19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2D64A3-829E-47EA-8958-19E3B171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0E1934-0B67-4881-AB96-CDA3D694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FFDCCB-A430-4B2A-8470-3A124057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B35A8-BA66-4CF9-84A5-2A5D7901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196662-848D-4501-8F66-F6AD2D42F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81B0AD-170A-48FF-B7B0-C242F2DA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83C647-EA65-4708-AF98-FBB50CB5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CE9A99-F51F-4429-8F01-0558ED2F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1A403-CE6C-4040-8077-AE7E22D4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23BC6-46AF-4ED7-A441-0E5DDFF1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542B37-1D9E-43D8-AE71-EE50E901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95624-59A4-40EC-9E76-9D1E31179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E211D-F270-4C60-96B9-7CF6F64A1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9E6B-ADF5-409E-9743-5D3DD146C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97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23BC6-46AF-4ED7-A441-0E5DDFF1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542B37-1D9E-43D8-AE71-EE50E901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95624-59A4-40EC-9E76-9D1E31179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E211D-F270-4C60-96B9-7CF6F64A1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9E6B-ADF5-409E-9743-5D3DD146C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1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A8DAE-5ED1-4A1C-8F99-B929A12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3" y="548680"/>
            <a:ext cx="4320481" cy="51812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7BDEB4-A138-4544-80F5-9DD607A5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5157192"/>
            <a:ext cx="7765322" cy="1584176"/>
          </a:xfrm>
        </p:spPr>
        <p:txBody>
          <a:bodyPr/>
          <a:lstStyle/>
          <a:p>
            <a:pPr algn="ctr"/>
            <a:r>
              <a:rPr lang="ru-RU" dirty="0"/>
              <a:t>Название команды: СМИ</a:t>
            </a:r>
          </a:p>
          <a:p>
            <a:pPr algn="ctr"/>
            <a:r>
              <a:rPr lang="ru-RU" dirty="0"/>
              <a:t>Название проекта: Программа идентификации пользователей</a:t>
            </a:r>
          </a:p>
          <a:p>
            <a:pPr algn="ctr"/>
            <a:r>
              <a:rPr lang="ru-RU" dirty="0"/>
              <a:t>Название кейса: </a:t>
            </a:r>
            <a:r>
              <a:rPr lang="en-US" dirty="0"/>
              <a:t>Big Data</a:t>
            </a:r>
            <a:r>
              <a:rPr lang="ru-RU" dirty="0"/>
              <a:t>. Своя идея (безопасность).</a:t>
            </a:r>
          </a:p>
        </p:txBody>
      </p:sp>
      <p:pic>
        <p:nvPicPr>
          <p:cNvPr id="1026" name="Picture 2" descr="https://pp.userapi.com/c834401/v834401682/116fc2/pWqSw0fHr1I.jpg">
            <a:extLst>
              <a:ext uri="{FF2B5EF4-FFF2-40B4-BE49-F238E27FC236}">
                <a16:creationId xmlns:a16="http://schemas.microsoft.com/office/drawing/2014/main" id="{12162A3E-126F-4FA5-AC7F-40664EBA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9087" cy="51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8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85669-6EE2-41AC-A7BF-3EED75BF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77305"/>
            <a:ext cx="7886700" cy="1325563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090B16B-4177-40D1-B2FA-D18899AB5CD3}"/>
              </a:ext>
            </a:extLst>
          </p:cNvPr>
          <p:cNvSpPr/>
          <p:nvPr/>
        </p:nvSpPr>
        <p:spPr>
          <a:xfrm>
            <a:off x="163608" y="1043756"/>
            <a:ext cx="2622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Язык </a:t>
            </a:r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Си</a:t>
            </a:r>
            <a:endParaRPr lang="ru-RU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4C4D3F-9A08-48FC-A890-6E7D4BB83754}"/>
              </a:ext>
            </a:extLst>
          </p:cNvPr>
          <p:cNvSpPr/>
          <p:nvPr/>
        </p:nvSpPr>
        <p:spPr>
          <a:xfrm>
            <a:off x="3300353" y="432048"/>
            <a:ext cx="4815742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переносимость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CCEAD3D-6B0D-48C0-91F2-18AB49BC4AA2}"/>
              </a:ext>
            </a:extLst>
          </p:cNvPr>
          <p:cNvSpPr/>
          <p:nvPr/>
        </p:nvSpPr>
        <p:spPr>
          <a:xfrm>
            <a:off x="1907704" y="2204864"/>
            <a:ext cx="695870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малы</a:t>
            </a:r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й</a:t>
            </a:r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расход памяти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FE56A80-5001-4764-91E9-C3B0FCD55912}"/>
              </a:ext>
            </a:extLst>
          </p:cNvPr>
          <p:cNvSpPr/>
          <p:nvPr/>
        </p:nvSpPr>
        <p:spPr>
          <a:xfrm>
            <a:off x="3349726" y="1355378"/>
            <a:ext cx="295805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быстрота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89DCE01-D572-405C-B373-15362B1D0313}"/>
              </a:ext>
            </a:extLst>
          </p:cNvPr>
          <p:cNvCxnSpPr>
            <a:cxnSpLocks/>
          </p:cNvCxnSpPr>
          <p:nvPr/>
        </p:nvCxnSpPr>
        <p:spPr>
          <a:xfrm>
            <a:off x="2611880" y="1817042"/>
            <a:ext cx="370316" cy="6755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0EC295F-C9E1-4678-B281-72C06D73D82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78518" y="1516618"/>
            <a:ext cx="671208" cy="300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2AF103-4945-4F5C-A062-6E7E9031A98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607801" y="893713"/>
            <a:ext cx="692552" cy="354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39CC1DAE-6DEE-4D27-8A22-847752DC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23692"/>
            <a:ext cx="8237754" cy="33296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Почему же наш выбор пал на язык Си?</a:t>
            </a:r>
          </a:p>
          <a:p>
            <a:pPr algn="just"/>
            <a:r>
              <a:rPr lang="ru-RU" dirty="0"/>
              <a:t>Си считается самым быстрым высокоуровневым языком программирования в мире. </a:t>
            </a:r>
          </a:p>
          <a:p>
            <a:pPr algn="just"/>
            <a:r>
              <a:rPr lang="ru-RU" dirty="0"/>
              <a:t>Независимость от архитектуры </a:t>
            </a:r>
          </a:p>
          <a:p>
            <a:pPr algn="just"/>
            <a:r>
              <a:rPr lang="ru-RU" dirty="0"/>
              <a:t>Так как мы используем простой язык программирования и стандартный процедурный подход, то это позволяет нам сократить до минимального значения расход памяти при работе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12428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85669-6EE2-41AC-A7BF-3EED75BF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77305"/>
            <a:ext cx="7886700" cy="1325563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pic>
        <p:nvPicPr>
          <p:cNvPr id="4100" name="Picture 4" descr="https://upload.wikimedia.org/wikipedia/commons/thumb/d/da/Binary_search_tree.svg/1200px-Binary_search_tree.svg.png">
            <a:extLst>
              <a:ext uri="{FF2B5EF4-FFF2-40B4-BE49-F238E27FC236}">
                <a16:creationId xmlns:a16="http://schemas.microsoft.com/office/drawing/2014/main" id="{6CC82A51-397B-4291-B7F8-5D806803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6" y="3428999"/>
            <a:ext cx="2246649" cy="153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6740503-9108-4D39-B495-F919F3A2AF7E}"/>
              </a:ext>
            </a:extLst>
          </p:cNvPr>
          <p:cNvSpPr/>
          <p:nvPr/>
        </p:nvSpPr>
        <p:spPr>
          <a:xfrm>
            <a:off x="2786442" y="3129857"/>
            <a:ext cx="5914314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Оптимальные структуры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3EA214D-83B5-4416-96FF-A7850A64379C}"/>
              </a:ext>
            </a:extLst>
          </p:cNvPr>
          <p:cNvCxnSpPr>
            <a:cxnSpLocks/>
          </p:cNvCxnSpPr>
          <p:nvPr/>
        </p:nvCxnSpPr>
        <p:spPr>
          <a:xfrm flipH="1" flipV="1">
            <a:off x="2242958" y="3861048"/>
            <a:ext cx="1320930" cy="101625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ttps://im0-tub-ru.yandex.net/i?id=3981290cbd3d921395944113e2b7280a-l&amp;n=13">
            <a:extLst>
              <a:ext uri="{FF2B5EF4-FFF2-40B4-BE49-F238E27FC236}">
                <a16:creationId xmlns:a16="http://schemas.microsoft.com/office/drawing/2014/main" id="{640630C0-808C-41CB-916B-4C76EE92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32" y="4884183"/>
            <a:ext cx="1895872" cy="189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9329716-1BA9-4CFA-9265-3835BD3792FA}"/>
              </a:ext>
            </a:extLst>
          </p:cNvPr>
          <p:cNvSpPr/>
          <p:nvPr/>
        </p:nvSpPr>
        <p:spPr>
          <a:xfrm>
            <a:off x="-181984" y="4954956"/>
            <a:ext cx="7063419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Наивный байесовский классификатор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B92FCD53-71C8-4830-96A7-1E8CE965BF6C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5708224" y="5832119"/>
            <a:ext cx="1173211" cy="283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2">
            <a:extLst>
              <a:ext uri="{FF2B5EF4-FFF2-40B4-BE49-F238E27FC236}">
                <a16:creationId xmlns:a16="http://schemas.microsoft.com/office/drawing/2014/main" id="{8AF03FA8-8A90-4C20-871A-E64D0C39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3320"/>
            <a:ext cx="9036496" cy="4210864"/>
          </a:xfrm>
        </p:spPr>
        <p:txBody>
          <a:bodyPr>
            <a:noAutofit/>
          </a:bodyPr>
          <a:lstStyle/>
          <a:p>
            <a:pPr algn="just"/>
            <a:r>
              <a:rPr lang="ru-RU" dirty="0"/>
              <a:t>Проведя исследования работы программы, мы выяснили, что наибольшее время программа тратит на последовательный обход базы данных. Именно поэтому мы используем обычные массивы с блочным выделением памяти, что позволяет нам наиболее эффективно использовать не только возможности процессора при загрузке в </a:t>
            </a:r>
            <a:r>
              <a:rPr lang="ru-RU" dirty="0" err="1"/>
              <a:t>кеш</a:t>
            </a:r>
            <a:r>
              <a:rPr lang="ru-RU" dirty="0"/>
              <a:t> и обработке данных, но и сократить до минимума занимаемый объём оперативной памяти.</a:t>
            </a:r>
          </a:p>
          <a:p>
            <a:pPr algn="just"/>
            <a:r>
              <a:rPr lang="ru-RU" dirty="0"/>
              <a:t>Хорошо, мы получили информацию о пользователе. Как по этим данным определить кто этот пользователь. Мы используем наивный </a:t>
            </a:r>
            <a:r>
              <a:rPr lang="ru-RU" dirty="0" err="1"/>
              <a:t>баесовский</a:t>
            </a:r>
            <a:r>
              <a:rPr lang="ru-RU" dirty="0"/>
              <a:t> классификатор. Это одно из наиболее мощных средств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46847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DC0B1-0EE6-4BBE-83B3-7F277E4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20688"/>
          </a:xfrm>
        </p:spPr>
        <p:txBody>
          <a:bodyPr/>
          <a:lstStyle/>
          <a:p>
            <a:pPr algn="ctr"/>
            <a:r>
              <a:rPr lang="ru-RU" dirty="0"/>
              <a:t>РАБОТОСПОСОБНОСТЬ</a:t>
            </a:r>
          </a:p>
        </p:txBody>
      </p:sp>
      <p:pic>
        <p:nvPicPr>
          <p:cNvPr id="2054" name="Picture 6" descr="https://sun9-7.userapi.com/c840739/v840739299/72a59/3qCQcJxc-eY.jpg">
            <a:extLst>
              <a:ext uri="{FF2B5EF4-FFF2-40B4-BE49-F238E27FC236}">
                <a16:creationId xmlns:a16="http://schemas.microsoft.com/office/drawing/2014/main" id="{9DB8CBAD-1410-49EA-A43B-2A121BCB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7" y="620690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un9-7.userapi.com/c840739/v840739299/72a60/OtSnMRRpBpw.jpg">
            <a:extLst>
              <a:ext uri="{FF2B5EF4-FFF2-40B4-BE49-F238E27FC236}">
                <a16:creationId xmlns:a16="http://schemas.microsoft.com/office/drawing/2014/main" id="{D0954A24-2254-4658-9C27-C58372D0A3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20689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un9-4.userapi.com/c840739/v840739299/72a6d/IyS23fN4428.jpg">
            <a:extLst>
              <a:ext uri="{FF2B5EF4-FFF2-40B4-BE49-F238E27FC236}">
                <a16:creationId xmlns:a16="http://schemas.microsoft.com/office/drawing/2014/main" id="{1409FB64-D8B4-444F-BB06-9ADBDD5B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22" y="655348"/>
            <a:ext cx="1752621" cy="21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670289-61BA-4F4A-8856-7EE4CD53E4E8}"/>
              </a:ext>
            </a:extLst>
          </p:cNvPr>
          <p:cNvSpPr/>
          <p:nvPr/>
        </p:nvSpPr>
        <p:spPr>
          <a:xfrm>
            <a:off x="238568" y="3140969"/>
            <a:ext cx="2715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 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Браузер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8D8324-D306-452A-86FD-244C47FC0FFC}"/>
              </a:ext>
            </a:extLst>
          </p:cNvPr>
          <p:cNvSpPr/>
          <p:nvPr/>
        </p:nvSpPr>
        <p:spPr>
          <a:xfrm>
            <a:off x="3254018" y="2833192"/>
            <a:ext cx="243028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Режим 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инкогнито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80CAFE-FC67-4556-B8FF-6D04E4DCFBA5}"/>
              </a:ext>
            </a:extLst>
          </p:cNvPr>
          <p:cNvSpPr/>
          <p:nvPr/>
        </p:nvSpPr>
        <p:spPr>
          <a:xfrm>
            <a:off x="5871712" y="2833191"/>
            <a:ext cx="306526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Шифрование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данных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9E8F011-8271-47DC-BBF1-2856B36C9C36}"/>
              </a:ext>
            </a:extLst>
          </p:cNvPr>
          <p:cNvSpPr txBox="1">
            <a:spLocks/>
          </p:cNvSpPr>
          <p:nvPr/>
        </p:nvSpPr>
        <p:spPr>
          <a:xfrm>
            <a:off x="107504" y="4077072"/>
            <a:ext cx="8797928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dirty="0"/>
          </a:p>
          <a:p>
            <a:pPr algn="just"/>
            <a:r>
              <a:rPr lang="ru-RU" dirty="0"/>
              <a:t>Все мы использовали или слышали о таких средствах защиты как TOR- браузер, режим Инкогнито, шифрование данных. Но мы и не собираемся обходить эти средства защиты и подглядывать за пользователем. Мы используем только те данные, что передаются в открытом виде - адреса назначения, размеры пакетов, типы протоколов и др.</a:t>
            </a:r>
          </a:p>
        </p:txBody>
      </p:sp>
    </p:spTree>
    <p:extLst>
      <p:ext uri="{BB962C8B-B14F-4D97-AF65-F5344CB8AC3E}">
        <p14:creationId xmlns:p14="http://schemas.microsoft.com/office/powerpoint/2010/main" val="58420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43508-2674-4280-9571-FF9044BF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341"/>
            <a:ext cx="7886700" cy="62068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Как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646B4-3758-4F78-9F72-829247BB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196235"/>
          </a:xfrm>
        </p:spPr>
        <p:txBody>
          <a:bodyPr/>
          <a:lstStyle/>
          <a:p>
            <a:pPr algn="just"/>
            <a:r>
              <a:rPr lang="ru-RU" dirty="0"/>
              <a:t>Мы предлагаем совершенно новый подход в образе идентификации пользователей, взамен имеющимся методам блокировки адресов, малоэффективность которых легко прослеживается на примере блокировок РКН. Доступ на заблокированные сайты может получить даже человек незнакомый с механизмами блокировок. РКН тратит огромные ресурсы, блокируя мессенджер </a:t>
            </a:r>
            <a:r>
              <a:rPr lang="en-US" dirty="0"/>
              <a:t>Telegram</a:t>
            </a:r>
            <a:r>
              <a:rPr lang="ru-RU" dirty="0"/>
              <a:t>, но это не приносит своих плодов.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5A8044-997E-4CA7-AAEE-4481B524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836630"/>
            <a:ext cx="4752528" cy="40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A9F6B-48E5-4D43-A0D1-F7AA4DDD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72008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D9E40-67F5-463F-BA3A-EB1B853C2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22" y="980728"/>
            <a:ext cx="7886700" cy="5196235"/>
          </a:xfrm>
        </p:spPr>
        <p:txBody>
          <a:bodyPr/>
          <a:lstStyle/>
          <a:p>
            <a:pPr algn="just"/>
            <a:r>
              <a:rPr lang="ru-RU" dirty="0"/>
              <a:t>1. Наша программа с точностью выполняет свою основную функцию- идентифицирует пользователей в сети.</a:t>
            </a:r>
          </a:p>
          <a:p>
            <a:pPr algn="just"/>
            <a:r>
              <a:rPr lang="ru-RU" dirty="0"/>
              <a:t>2. Она является современным актуальным решением данной проблемы- не имеет аналогов и превосходит конкурентов по многим параметрам.</a:t>
            </a:r>
          </a:p>
          <a:p>
            <a:pPr algn="just"/>
            <a:r>
              <a:rPr lang="ru-RU" dirty="0"/>
              <a:t>3. Имеет целевую аудиторию во всех отраслях, теперь открыты обширные возможности в области рекламной деятельности.</a:t>
            </a:r>
          </a:p>
          <a:p>
            <a:pPr algn="just"/>
            <a:r>
              <a:rPr lang="ru-RU" dirty="0"/>
              <a:t>4. Все реализовано на Си- это гибкость, переносимость и простота.</a:t>
            </a:r>
          </a:p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dirty="0"/>
              <a:t>Человек в современном обществе способен на многое, а с помощью нашей программы, это становится еще проще.</a:t>
            </a:r>
          </a:p>
        </p:txBody>
      </p:sp>
    </p:spTree>
    <p:extLst>
      <p:ext uri="{BB962C8B-B14F-4D97-AF65-F5344CB8AC3E}">
        <p14:creationId xmlns:p14="http://schemas.microsoft.com/office/powerpoint/2010/main" val="351124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805E72-F890-4988-AC79-8FF3A6F13F08}"/>
              </a:ext>
            </a:extLst>
          </p:cNvPr>
          <p:cNvSpPr txBox="1">
            <a:spLocks/>
          </p:cNvSpPr>
          <p:nvPr/>
        </p:nvSpPr>
        <p:spPr>
          <a:xfrm>
            <a:off x="1" y="-18186"/>
            <a:ext cx="9144000" cy="656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 Проблема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8A557B-0374-4C45-966A-B5F9ACD53AEB}"/>
              </a:ext>
            </a:extLst>
          </p:cNvPr>
          <p:cNvSpPr/>
          <p:nvPr/>
        </p:nvSpPr>
        <p:spPr>
          <a:xfrm>
            <a:off x="395537" y="538757"/>
            <a:ext cx="87484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/>
              <a:t>Идентификация пользователя  на основе его трафика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5903B4-6E58-44C6-B1BD-79350E1A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386538"/>
            <a:ext cx="5048250" cy="221932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52F5AD3-B693-4EF9-A75C-4957335F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67" y="3861048"/>
            <a:ext cx="7886700" cy="2549476"/>
          </a:xfrm>
        </p:spPr>
        <p:txBody>
          <a:bodyPr/>
          <a:lstStyle/>
          <a:p>
            <a:r>
              <a:rPr lang="ru-RU" dirty="0"/>
              <a:t>Программе достаточно, чтобы посетитель просто подключился к интернету. </a:t>
            </a:r>
          </a:p>
          <a:p>
            <a:r>
              <a:rPr lang="ru-RU" dirty="0"/>
              <a:t>Программа «узнает» его, если он уже приходил раньше.</a:t>
            </a:r>
          </a:p>
          <a:p>
            <a:r>
              <a:rPr lang="ru-RU" dirty="0"/>
              <a:t>Если же он пришел впервые, то она его запомнит как нового посетителя, и при повторном посещении уже «узнает» его.</a:t>
            </a:r>
          </a:p>
        </p:txBody>
      </p:sp>
    </p:spTree>
    <p:extLst>
      <p:ext uri="{BB962C8B-B14F-4D97-AF65-F5344CB8AC3E}">
        <p14:creationId xmlns:p14="http://schemas.microsoft.com/office/powerpoint/2010/main" val="11538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F2181CE-DB1C-4D23-A49F-C43145E9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106489"/>
          </a:xfrm>
        </p:spPr>
        <p:txBody>
          <a:bodyPr/>
          <a:lstStyle/>
          <a:p>
            <a:pPr algn="ctr"/>
            <a:r>
              <a:rPr lang="ru-RU" dirty="0"/>
              <a:t>Описание проблемы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F8A1361-53D0-4822-8A1A-683483CC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7649"/>
            <a:ext cx="7886700" cy="4869314"/>
          </a:xfrm>
        </p:spPr>
        <p:txBody>
          <a:bodyPr/>
          <a:lstStyle/>
          <a:p>
            <a:pPr algn="just"/>
            <a:r>
              <a:rPr lang="ru-RU" dirty="0"/>
              <a:t>При повторном входе пользователя в сеть, наша программа собирает отправленные и полученные пакеты данных, обрабатывает их и сравнивает полученные результаты с имеющимися в базе данных пользователей. Если он заходит в эту сеть впервые( программа не видит возможные варианты для этого пользователя), то он добавляется в базу данных, иначе, если этот пользователь уже заходил в данную сеть, то программа его распознает с довольно высокой точностью.</a:t>
            </a:r>
          </a:p>
          <a:p>
            <a:endParaRPr lang="ru-RU" dirty="0"/>
          </a:p>
        </p:txBody>
      </p:sp>
      <p:pic>
        <p:nvPicPr>
          <p:cNvPr id="12" name="Объект 9" descr="Изображение выглядит как электроника, компьютер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36B318CC-26DB-42E9-9D6A-D5B3822C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9" y="5396550"/>
            <a:ext cx="2172180" cy="1161646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234EA5E-417A-4018-A8BE-F1198BB988D5}"/>
              </a:ext>
            </a:extLst>
          </p:cNvPr>
          <p:cNvSpPr/>
          <p:nvPr/>
        </p:nvSpPr>
        <p:spPr>
          <a:xfrm>
            <a:off x="3275856" y="5318021"/>
            <a:ext cx="3045718" cy="116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109B4EF-34DE-4D04-95E4-0264B71AF6CA}"/>
              </a:ext>
            </a:extLst>
          </p:cNvPr>
          <p:cNvSpPr/>
          <p:nvPr/>
        </p:nvSpPr>
        <p:spPr>
          <a:xfrm>
            <a:off x="3320343" y="5500926"/>
            <a:ext cx="28604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Программа</a:t>
            </a:r>
            <a:endParaRPr lang="ru-RU" sz="40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Picture 2" descr="https://im0-tub-ru.yandex.net/i?id=0639696a6aefda54e518567bbf18ed73&amp;n=13">
            <a:extLst>
              <a:ext uri="{FF2B5EF4-FFF2-40B4-BE49-F238E27FC236}">
                <a16:creationId xmlns:a16="http://schemas.microsoft.com/office/drawing/2014/main" id="{7A085CBF-8CAE-4673-8A2E-674EEF1F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77" y="5173388"/>
            <a:ext cx="811785" cy="5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 descr="Изображение выглядит как мебель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8AE044DF-A069-4E0E-A1A1-A4F1BB3789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80" y="4579906"/>
            <a:ext cx="1754043" cy="1754043"/>
          </a:xfrm>
          <a:prstGeom prst="rect">
            <a:avLst/>
          </a:prstGeom>
        </p:spPr>
      </p:pic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D94839EE-3313-48D8-9EA3-80CDDF686A8D}"/>
              </a:ext>
            </a:extLst>
          </p:cNvPr>
          <p:cNvSpPr/>
          <p:nvPr/>
        </p:nvSpPr>
        <p:spPr>
          <a:xfrm>
            <a:off x="2447315" y="5722831"/>
            <a:ext cx="703970" cy="33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B12F59AB-CD0B-4404-BC19-2D3B974DDDF2}"/>
              </a:ext>
            </a:extLst>
          </p:cNvPr>
          <p:cNvSpPr/>
          <p:nvPr/>
        </p:nvSpPr>
        <p:spPr>
          <a:xfrm>
            <a:off x="6469222" y="5643847"/>
            <a:ext cx="1155757" cy="33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54B515C-0DDD-4052-A85A-8E8509A44B4C}"/>
              </a:ext>
            </a:extLst>
          </p:cNvPr>
          <p:cNvSpPr/>
          <p:nvPr/>
        </p:nvSpPr>
        <p:spPr>
          <a:xfrm>
            <a:off x="7939945" y="6328092"/>
            <a:ext cx="52931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Вася</a:t>
            </a:r>
            <a:endParaRPr lang="ru-RU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61EBE4A-FF66-41E6-8FA5-B1321478DAE0}"/>
              </a:ext>
            </a:extLst>
          </p:cNvPr>
          <p:cNvSpPr/>
          <p:nvPr/>
        </p:nvSpPr>
        <p:spPr>
          <a:xfrm>
            <a:off x="6486821" y="5396550"/>
            <a:ext cx="8863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Это Вася!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43DB7F-3CF1-4DFC-BEE3-35982EC33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92" y="4475620"/>
            <a:ext cx="8401016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9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6C695-41CC-4440-AA94-6E4E283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079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Актуальность проекта</a:t>
            </a:r>
          </a:p>
        </p:txBody>
      </p:sp>
      <p:pic>
        <p:nvPicPr>
          <p:cNvPr id="9" name="Рисунок 8" descr="Изображение выглядит как векторная графи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DA16C6C-92EC-42E4-938D-B218CE971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" y="570522"/>
            <a:ext cx="2801888" cy="210141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22A7955-9D7F-40A1-B8DD-DF60D89D0AB5}"/>
              </a:ext>
            </a:extLst>
          </p:cNvPr>
          <p:cNvSpPr/>
          <p:nvPr/>
        </p:nvSpPr>
        <p:spPr>
          <a:xfrm>
            <a:off x="2205159" y="1043047"/>
            <a:ext cx="43127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 Fingerprint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098EA1B-808A-4975-BB87-2B93CB1F4E0B}"/>
              </a:ext>
            </a:extLst>
          </p:cNvPr>
          <p:cNvSpPr/>
          <p:nvPr/>
        </p:nvSpPr>
        <p:spPr>
          <a:xfrm>
            <a:off x="3818065" y="1610953"/>
            <a:ext cx="4682052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не конкуренты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F3B2A25-82FC-4171-815D-1B1ED49B5CFB}"/>
              </a:ext>
            </a:extLst>
          </p:cNvPr>
          <p:cNvCxnSpPr>
            <a:cxnSpLocks/>
          </p:cNvCxnSpPr>
          <p:nvPr/>
        </p:nvCxnSpPr>
        <p:spPr>
          <a:xfrm>
            <a:off x="2790611" y="1700808"/>
            <a:ext cx="1061309" cy="360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2">
            <a:extLst>
              <a:ext uri="{FF2B5EF4-FFF2-40B4-BE49-F238E27FC236}">
                <a16:creationId xmlns:a16="http://schemas.microsoft.com/office/drawing/2014/main" id="{E98000C1-DE8E-47F0-9D02-AB5BA4C1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68409"/>
            <a:ext cx="9143999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b="1" dirty="0"/>
              <a:t>Отпечаток браузера (</a:t>
            </a:r>
            <a:r>
              <a:rPr lang="ru-RU" b="1" dirty="0" err="1"/>
              <a:t>Browser</a:t>
            </a:r>
            <a:r>
              <a:rPr lang="ru-RU" b="1" dirty="0"/>
              <a:t> </a:t>
            </a:r>
            <a:r>
              <a:rPr lang="ru-RU" b="1" dirty="0" err="1"/>
              <a:t>Fingerprint</a:t>
            </a:r>
            <a:r>
              <a:rPr lang="ru-RU" b="1" dirty="0"/>
              <a:t>)</a:t>
            </a:r>
            <a:r>
              <a:rPr lang="ru-RU" dirty="0"/>
              <a:t> – это уникальный идентификатор конфигураций веб-браузера и операционной системы, который формируется на основе собранных данных различными технологиями отслеживания.</a:t>
            </a:r>
          </a:p>
          <a:p>
            <a:pPr fontAlgn="base"/>
            <a:r>
              <a:rPr lang="ru-RU" dirty="0"/>
              <a:t>Основное различие с нашей программой состоит в том, что мы работаем на сетевом уровне и используем только те данные, которые пользователь отправляет сам. В то время как отпечаток браузера в независимости от согласия пользователя.</a:t>
            </a:r>
          </a:p>
          <a:p>
            <a:pPr marL="0" indent="0" fontAlgn="base">
              <a:buNone/>
            </a:pPr>
            <a:r>
              <a:rPr lang="ru-RU" dirty="0"/>
              <a:t>Почему наше круче:</a:t>
            </a:r>
          </a:p>
          <a:p>
            <a:pPr fontAlgn="base"/>
            <a:r>
              <a:rPr lang="ru-RU" dirty="0"/>
              <a:t>Чтобы это работало, нужно чтобы пользователь зашел на конкретный сайт. Нам же достаточно того, чтобы пользователь просто подключился к сети.</a:t>
            </a:r>
          </a:p>
          <a:p>
            <a:pPr fontAlgn="base"/>
            <a:r>
              <a:rPr lang="ru-RU" dirty="0"/>
              <a:t>Отпечаток легко изменить поменяв один из параметров, например размер окна браузера. Чтобы обмануть нашу программу, подобных действий крайне недостаточно. </a:t>
            </a:r>
          </a:p>
        </p:txBody>
      </p:sp>
    </p:spTree>
    <p:extLst>
      <p:ext uri="{BB962C8B-B14F-4D97-AF65-F5344CB8AC3E}">
        <p14:creationId xmlns:p14="http://schemas.microsoft.com/office/powerpoint/2010/main" val="41336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6C695-41CC-4440-AA94-6E4E283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079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Актуальность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2C89F9-12BE-4993-9BC7-A77C951BB519}"/>
              </a:ext>
            </a:extLst>
          </p:cNvPr>
          <p:cNvSpPr/>
          <p:nvPr/>
        </p:nvSpPr>
        <p:spPr>
          <a:xfrm>
            <a:off x="97043" y="1621198"/>
            <a:ext cx="33618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/>
              <a:t>04-7D-7B-97-0C-9F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A36E01-6DF4-4A4D-BB35-3F3539212FF6}"/>
              </a:ext>
            </a:extLst>
          </p:cNvPr>
          <p:cNvSpPr/>
          <p:nvPr/>
        </p:nvSpPr>
        <p:spPr>
          <a:xfrm>
            <a:off x="467625" y="1017786"/>
            <a:ext cx="26206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MAC-</a:t>
            </a:r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адрес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664BBC8-8FAA-4E4E-B217-E594B92F0844}"/>
              </a:ext>
            </a:extLst>
          </p:cNvPr>
          <p:cNvSpPr/>
          <p:nvPr/>
        </p:nvSpPr>
        <p:spPr>
          <a:xfrm>
            <a:off x="4380179" y="1310173"/>
            <a:ext cx="413517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</a:t>
            </a:r>
            <a:r>
              <a:rPr lang="ru-RU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е используем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F84E8E5-2381-42A6-8B1A-8CF4A5E98B25}"/>
              </a:ext>
            </a:extLst>
          </p:cNvPr>
          <p:cNvCxnSpPr>
            <a:cxnSpLocks/>
          </p:cNvCxnSpPr>
          <p:nvPr/>
        </p:nvCxnSpPr>
        <p:spPr>
          <a:xfrm>
            <a:off x="810575" y="799915"/>
            <a:ext cx="2016224" cy="15696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34B900-3916-44FB-9415-1A475192A25E}"/>
              </a:ext>
            </a:extLst>
          </p:cNvPr>
          <p:cNvCxnSpPr>
            <a:cxnSpLocks/>
          </p:cNvCxnSpPr>
          <p:nvPr/>
        </p:nvCxnSpPr>
        <p:spPr>
          <a:xfrm flipV="1">
            <a:off x="701495" y="764780"/>
            <a:ext cx="1765264" cy="16047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2CC0850-3D1E-48F4-B35D-AAA32A052B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97359" y="1567177"/>
            <a:ext cx="1182820" cy="1584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2">
            <a:extLst>
              <a:ext uri="{FF2B5EF4-FFF2-40B4-BE49-F238E27FC236}">
                <a16:creationId xmlns:a16="http://schemas.microsoft.com/office/drawing/2014/main" id="{FF284E7D-5698-4462-AB30-087AE4C8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68409"/>
            <a:ext cx="9143999" cy="4351338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Возникает вопрос, если пользователи работают в нашей сети, почему бы нам не использовать </a:t>
            </a:r>
            <a:r>
              <a:rPr lang="en-US" dirty="0"/>
              <a:t>MAC-</a:t>
            </a:r>
            <a:r>
              <a:rPr lang="ru-RU" dirty="0"/>
              <a:t>адрес для идентификации пользователей, ведь </a:t>
            </a:r>
            <a:r>
              <a:rPr lang="en-US" dirty="0"/>
              <a:t>MAC-</a:t>
            </a:r>
            <a:r>
              <a:rPr lang="ru-RU" dirty="0"/>
              <a:t>адрес уникален для каждого устройства. </a:t>
            </a:r>
            <a:endParaRPr lang="en-US" dirty="0"/>
          </a:p>
          <a:p>
            <a:pPr marL="0" indent="0" fontAlgn="base">
              <a:buNone/>
            </a:pPr>
            <a:r>
              <a:rPr lang="ru-RU" dirty="0"/>
              <a:t>Наш ответ довольно прост и интуитивно понятен:</a:t>
            </a:r>
          </a:p>
          <a:p>
            <a:pPr fontAlgn="base"/>
            <a:r>
              <a:rPr lang="ru-RU" dirty="0"/>
              <a:t>Современные сетевые карты позволяют с легкостью менять </a:t>
            </a:r>
            <a:r>
              <a:rPr lang="en-US" dirty="0"/>
              <a:t>MAC-</a:t>
            </a:r>
            <a:r>
              <a:rPr lang="ru-RU" dirty="0"/>
              <a:t>адреса. Поэтому подобное распознавание будет видеть при каждой такой смене - нового пользователя. К тому же такую систему легко обмануть, если злоумышленник выдаст себя за проверенного пользователя, если присвоит себе его </a:t>
            </a:r>
            <a:r>
              <a:rPr lang="en-US" dirty="0"/>
              <a:t>MAC-</a:t>
            </a:r>
            <a:r>
              <a:rPr lang="ru-RU" dirty="0"/>
              <a:t>адрес.</a:t>
            </a:r>
          </a:p>
          <a:p>
            <a:pPr marL="0" indent="0" fontAlgn="base">
              <a:buNone/>
            </a:pPr>
            <a:r>
              <a:rPr lang="ru-RU" dirty="0"/>
              <a:t>Что же делает наша программа:</a:t>
            </a:r>
          </a:p>
          <a:p>
            <a:pPr fontAlgn="base"/>
            <a:r>
              <a:rPr lang="ru-RU" dirty="0"/>
              <a:t>Она анализирует «сетевой характер» пользователя, который подделать, даже зная параметры конфигурации, очень сложно.</a:t>
            </a:r>
          </a:p>
        </p:txBody>
      </p:sp>
    </p:spTree>
    <p:extLst>
      <p:ext uri="{BB962C8B-B14F-4D97-AF65-F5344CB8AC3E}">
        <p14:creationId xmlns:p14="http://schemas.microsoft.com/office/powerpoint/2010/main" val="135022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6C695-41CC-4440-AA94-6E4E283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079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Актуальность проекта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1BFAAE-CC69-422A-82B2-E0528F2E1740}"/>
              </a:ext>
            </a:extLst>
          </p:cNvPr>
          <p:cNvSpPr/>
          <p:nvPr/>
        </p:nvSpPr>
        <p:spPr>
          <a:xfrm>
            <a:off x="4631318" y="5494546"/>
            <a:ext cx="33904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/>
              <a:t>21DA:D3::2F3B:2AA:FF:FE28:9C5A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6A9DD4-AFFD-4904-86A4-2B70D044E0C2}"/>
              </a:ext>
            </a:extLst>
          </p:cNvPr>
          <p:cNvSpPr/>
          <p:nvPr/>
        </p:nvSpPr>
        <p:spPr>
          <a:xfrm>
            <a:off x="5076056" y="4891134"/>
            <a:ext cx="25010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IPv6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адрес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DE3CE37-0EA8-4C67-9950-8468FF2C1062}"/>
              </a:ext>
            </a:extLst>
          </p:cNvPr>
          <p:cNvSpPr/>
          <p:nvPr/>
        </p:nvSpPr>
        <p:spPr>
          <a:xfrm>
            <a:off x="790512" y="4712881"/>
            <a:ext cx="3262432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случайный </a:t>
            </a:r>
          </a:p>
          <a:p>
            <a:pPr algn="ctr"/>
            <a:r>
              <a:rPr lang="ru-RU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номер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E5778DD-1476-4170-A8BB-2133BFD96265}"/>
              </a:ext>
            </a:extLst>
          </p:cNvPr>
          <p:cNvCxnSpPr>
            <a:cxnSpLocks/>
          </p:cNvCxnSpPr>
          <p:nvPr/>
        </p:nvCxnSpPr>
        <p:spPr>
          <a:xfrm flipV="1">
            <a:off x="3522676" y="5395506"/>
            <a:ext cx="1283454" cy="283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2">
            <a:extLst>
              <a:ext uri="{FF2B5EF4-FFF2-40B4-BE49-F238E27FC236}">
                <a16:creationId xmlns:a16="http://schemas.microsoft.com/office/drawing/2014/main" id="{42C3181F-98F8-45CF-A9FC-1DC52550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17" y="893739"/>
            <a:ext cx="8892480" cy="4351338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В скором будущем нас всех ждет переход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IPv4-</a:t>
            </a:r>
            <a:r>
              <a:rPr lang="ru-RU" dirty="0"/>
              <a:t>адресов на </a:t>
            </a:r>
            <a:r>
              <a:rPr lang="en-US" dirty="0"/>
              <a:t>IPv6-</a:t>
            </a:r>
            <a:r>
              <a:rPr lang="ru-RU" dirty="0"/>
              <a:t>адреса. Что же это означает? </a:t>
            </a:r>
          </a:p>
          <a:p>
            <a:pPr marL="0" indent="0" fontAlgn="base">
              <a:buNone/>
            </a:pPr>
            <a:r>
              <a:rPr lang="ru-RU" dirty="0"/>
              <a:t>Что методы распознавания по </a:t>
            </a:r>
            <a:r>
              <a:rPr lang="en-US" dirty="0"/>
              <a:t>MAC-</a:t>
            </a:r>
            <a:r>
              <a:rPr lang="ru-RU" dirty="0"/>
              <a:t>адресу перестанут работать. А в системе с </a:t>
            </a:r>
            <a:r>
              <a:rPr lang="en-US" dirty="0"/>
              <a:t>IPv6-</a:t>
            </a:r>
            <a:r>
              <a:rPr lang="ru-RU" dirty="0"/>
              <a:t>устройства могут самостоятельно случайным образом генерировать свой </a:t>
            </a:r>
            <a:r>
              <a:rPr lang="en-US" dirty="0"/>
              <a:t>IPv6-</a:t>
            </a:r>
            <a:r>
              <a:rPr lang="ru-RU" dirty="0"/>
              <a:t>адрес. Это означает что при каждом входе в сеть конкретного пользователя, мы будем «видеть» в нём нового пользователя.</a:t>
            </a:r>
          </a:p>
          <a:p>
            <a:pPr fontAlgn="base"/>
            <a:r>
              <a:rPr lang="ru-RU" dirty="0"/>
              <a:t>Нас же это не страшит! </a:t>
            </a:r>
          </a:p>
          <a:p>
            <a:pPr marL="0" indent="0" fontAlgn="base">
              <a:buNone/>
            </a:pPr>
            <a:r>
              <a:rPr lang="ru-RU" dirty="0"/>
              <a:t>Мы изначально абстрагируемся от анализа его адреса в сети, что позволяет нам работать с протоколами </a:t>
            </a:r>
            <a:r>
              <a:rPr lang="en-US" dirty="0"/>
              <a:t>IPv4 </a:t>
            </a:r>
            <a:r>
              <a:rPr lang="ru-RU" dirty="0"/>
              <a:t>и </a:t>
            </a:r>
            <a:r>
              <a:rPr lang="en-US" dirty="0"/>
              <a:t>IPv6 </a:t>
            </a:r>
            <a:r>
              <a:rPr lang="ru-RU" dirty="0"/>
              <a:t>одинаково хорошо.</a:t>
            </a:r>
          </a:p>
        </p:txBody>
      </p:sp>
    </p:spTree>
    <p:extLst>
      <p:ext uri="{BB962C8B-B14F-4D97-AF65-F5344CB8AC3E}">
        <p14:creationId xmlns:p14="http://schemas.microsoft.com/office/powerpoint/2010/main" val="420569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99A1A-433D-4031-9B0C-FB379FFA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92696"/>
          </a:xfrm>
        </p:spPr>
        <p:txBody>
          <a:bodyPr/>
          <a:lstStyle/>
          <a:p>
            <a:pPr algn="ctr"/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59DC-19F9-486B-8CEB-D7A6862F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3319"/>
            <a:ext cx="7886700" cy="4351338"/>
          </a:xfrm>
        </p:spPr>
        <p:txBody>
          <a:bodyPr/>
          <a:lstStyle/>
          <a:p>
            <a:r>
              <a:rPr lang="ru-RU" dirty="0"/>
              <a:t>Подобная программа будет крайне полезна для владельцев крупных компаний, имеющих обширные </a:t>
            </a:r>
            <a:r>
              <a:rPr lang="en-US" dirty="0"/>
              <a:t>Internet-</a:t>
            </a:r>
            <a:r>
              <a:rPr lang="ru-RU" dirty="0"/>
              <a:t>сети. Она позволит «замечать» тех пользователей, которые часто приходят к ним в магазины или  в сети быстрого питания. На основе покупки конкретными пользователями конкретных товаров можно выделить не только спрос на определенный вид товара но и так же географическую ориентированность людей при покупке. Рассылка рекламы, актуальной для конкретного типа пользователей, индивидуальные предложения и индивидуальные опросы – все это становится возможным с помощью реализации нашей системы.</a:t>
            </a:r>
          </a:p>
        </p:txBody>
      </p:sp>
      <p:pic>
        <p:nvPicPr>
          <p:cNvPr id="6" name="Picture 2" descr="http://www.fiactive.com/postpic/2011/05/famous-fast-food-logos_16199.jpg">
            <a:extLst>
              <a:ext uri="{FF2B5EF4-FFF2-40B4-BE49-F238E27FC236}">
                <a16:creationId xmlns:a16="http://schemas.microsoft.com/office/drawing/2014/main" id="{2A7AA0A2-42E1-402F-BF43-A6B3EA4D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4788024" cy="25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media.istockphoto.com/photos/green-checkmark-picture-id503451933?k=6&amp;m=503451933&amp;s=612x612&amp;w=0&amp;h=6QQzz3myBotXfTM4SjWip6pAlB9xGlWubXJRMGGp5jE=">
            <a:extLst>
              <a:ext uri="{FF2B5EF4-FFF2-40B4-BE49-F238E27FC236}">
                <a16:creationId xmlns:a16="http://schemas.microsoft.com/office/drawing/2014/main" id="{564B822F-7794-49CB-A552-A24113B1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87315"/>
            <a:ext cx="2050555" cy="15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4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99A1A-433D-4031-9B0C-FB379FFA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92696"/>
          </a:xfrm>
        </p:spPr>
        <p:txBody>
          <a:bodyPr/>
          <a:lstStyle/>
          <a:p>
            <a:pPr algn="ctr"/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59DC-19F9-486B-8CEB-D7A6862F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8" y="836712"/>
            <a:ext cx="7886700" cy="5180458"/>
          </a:xfrm>
        </p:spPr>
        <p:txBody>
          <a:bodyPr/>
          <a:lstStyle/>
          <a:p>
            <a:pPr algn="ctr"/>
            <a:endParaRPr lang="ru-RU" dirty="0"/>
          </a:p>
          <a:p>
            <a:r>
              <a:rPr lang="ru-RU" dirty="0"/>
              <a:t>Но так же не будем забывать и об обычных  пользователях. Что же получат они, от внедрения нашей программы в крупные общественные сети? Довольно интересные «дивиденды». К примеру, теперь индивидуальные скидки для каждого конкретного пользователя не становятся какой-то заоблачной мечтой. А всего-то необходимо просто зайти в </a:t>
            </a:r>
            <a:r>
              <a:rPr lang="en-US" dirty="0"/>
              <a:t>Internet-</a:t>
            </a:r>
            <a:r>
              <a:rPr lang="ru-RU" dirty="0"/>
              <a:t>сеть. Вы часто отовариваетесь в определенном магазине, и вам хочется попробовать что-то новое? Специально для Вас будет формироваться реклама о всех возможных магазинах, имеющих те или иные сходства с вашим любимым местом!</a:t>
            </a:r>
          </a:p>
        </p:txBody>
      </p:sp>
      <p:pic>
        <p:nvPicPr>
          <p:cNvPr id="1026" name="Picture 2" descr="https://kons-na-bis.com/odessa-test/images/loyal-customer-buy-products-girl.jpg">
            <a:extLst>
              <a:ext uri="{FF2B5EF4-FFF2-40B4-BE49-F238E27FC236}">
                <a16:creationId xmlns:a16="http://schemas.microsoft.com/office/drawing/2014/main" id="{D31B70EC-76E9-4CA9-B904-7B70E302A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891" y="4733446"/>
            <a:ext cx="2419109" cy="21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hotos.lifeisphoto.ru/25/0/257619.jpg">
            <a:extLst>
              <a:ext uri="{FF2B5EF4-FFF2-40B4-BE49-F238E27FC236}">
                <a16:creationId xmlns:a16="http://schemas.microsoft.com/office/drawing/2014/main" id="{B4EF4042-33AF-4131-9E82-EE8F0E982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" y="4903947"/>
            <a:ext cx="2550199" cy="190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94A0348-B091-4C7E-901F-04EE6C570D2F}"/>
              </a:ext>
            </a:extLst>
          </p:cNvPr>
          <p:cNvSpPr/>
          <p:nvPr/>
        </p:nvSpPr>
        <p:spPr>
          <a:xfrm>
            <a:off x="3275856" y="5318021"/>
            <a:ext cx="2860481" cy="116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83B749-7D6D-4AC8-957C-C1DD7DA549C9}"/>
              </a:ext>
            </a:extLst>
          </p:cNvPr>
          <p:cNvSpPr/>
          <p:nvPr/>
        </p:nvSpPr>
        <p:spPr>
          <a:xfrm>
            <a:off x="3320343" y="5500926"/>
            <a:ext cx="28604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Программа</a:t>
            </a:r>
            <a:endParaRPr lang="ru-RU" sz="40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59E375F0-FFCF-4222-919F-F6F7DFABD65F}"/>
              </a:ext>
            </a:extLst>
          </p:cNvPr>
          <p:cNvSpPr/>
          <p:nvPr/>
        </p:nvSpPr>
        <p:spPr>
          <a:xfrm>
            <a:off x="2542549" y="5727392"/>
            <a:ext cx="703970" cy="33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4E02956D-6301-4C3E-8D7B-48197143B560}"/>
              </a:ext>
            </a:extLst>
          </p:cNvPr>
          <p:cNvSpPr/>
          <p:nvPr/>
        </p:nvSpPr>
        <p:spPr>
          <a:xfrm>
            <a:off x="6227994" y="5727392"/>
            <a:ext cx="449727" cy="33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9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99A1A-433D-4031-9B0C-FB379FFA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92696"/>
          </a:xfrm>
        </p:spPr>
        <p:txBody>
          <a:bodyPr/>
          <a:lstStyle/>
          <a:p>
            <a:pPr algn="ctr"/>
            <a:r>
              <a:rPr lang="ru-RU"/>
              <a:t>Целевая аудитория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59DC-19F9-486B-8CEB-D7A6862F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3319"/>
            <a:ext cx="4814293" cy="5780017"/>
          </a:xfrm>
        </p:spPr>
        <p:txBody>
          <a:bodyPr>
            <a:noAutofit/>
          </a:bodyPr>
          <a:lstStyle/>
          <a:p>
            <a:pPr algn="just"/>
            <a:r>
              <a:rPr lang="ru-RU" dirty="0"/>
              <a:t>В наше время существует большое множество умных систем, которые на анализе данных могут предлагать пользователям те или иные услуги и товары. Но для этого пользователи должны сами вводить какие-либо запросы, регистрироваться на определенных сайтах и заполнять анкеты. Подобные вещи зачастую скорее отпугивают пользователей, чем привлекают их. Нашей же программе не нужно ничего подобного. Она анализирует те параметры, что находятся в базе данных и, уже опираясь на них, подбирает индивидуальные предложения для каждого пользователя. </a:t>
            </a:r>
          </a:p>
        </p:txBody>
      </p:sp>
      <p:pic>
        <p:nvPicPr>
          <p:cNvPr id="5" name="Рисунок 4" descr="Изображение выглядит как челове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D866242-548E-498E-A1F3-A33C64B68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826309"/>
            <a:ext cx="3096520" cy="32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04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1017</Words>
  <Application>Microsoft Office PowerPoint</Application>
  <PresentationFormat>Экран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1_Тема Office</vt:lpstr>
      <vt:lpstr>Презентация PowerPoint</vt:lpstr>
      <vt:lpstr>Презентация PowerPoint</vt:lpstr>
      <vt:lpstr>Описание проблемы</vt:lpstr>
      <vt:lpstr>Актуальность проекта</vt:lpstr>
      <vt:lpstr>Актуальность проекта</vt:lpstr>
      <vt:lpstr>Актуальность проекта</vt:lpstr>
      <vt:lpstr>Целевая аудитория</vt:lpstr>
      <vt:lpstr>Целевая аудитория</vt:lpstr>
      <vt:lpstr>Целевая аудитория</vt:lpstr>
      <vt:lpstr>Реализация</vt:lpstr>
      <vt:lpstr>Реализация</vt:lpstr>
      <vt:lpstr>РАБОТОСПОСОБНОСТЬ</vt:lpstr>
      <vt:lpstr>Как заключение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1</dc:creator>
  <cp:lastModifiedBy>Байков Максим Ринатович</cp:lastModifiedBy>
  <cp:revision>41</cp:revision>
  <dcterms:created xsi:type="dcterms:W3CDTF">2017-03-29T09:15:23Z</dcterms:created>
  <dcterms:modified xsi:type="dcterms:W3CDTF">2018-04-17T22:21:55Z</dcterms:modified>
</cp:coreProperties>
</file>