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72" r:id="rId6"/>
    <p:sldId id="261" r:id="rId7"/>
    <p:sldId id="266" r:id="rId8"/>
    <p:sldId id="267" r:id="rId9"/>
    <p:sldId id="275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B37"/>
    <a:srgbClr val="9DDCE1"/>
    <a:srgbClr val="5EA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47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B26D-F484-4125-A996-4E161AECAA6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503B-A5DB-40C7-8970-9F095E39AB96}" type="slidenum">
              <a:rPr lang="ru-RU" smtClean="0"/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8" r="22979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B26D-F484-4125-A996-4E161AECAA6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503B-A5DB-40C7-8970-9F095E39AB9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B26D-F484-4125-A996-4E161AECAA6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503B-A5DB-40C7-8970-9F095E39AB9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B26D-F484-4125-A996-4E161AECAA62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503B-A5DB-40C7-8970-9F095E39AB9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B26D-F484-4125-A996-4E161AECAA6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503B-A5DB-40C7-8970-9F095E39AB9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B26D-F484-4125-A996-4E161AECAA6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503B-A5DB-40C7-8970-9F095E39AB9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B26D-F484-4125-A996-4E161AECAA62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503B-A5DB-40C7-8970-9F095E39AB9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B26D-F484-4125-A996-4E161AECAA62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503B-A5DB-40C7-8970-9F095E39AB9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B26D-F484-4125-A996-4E161AECAA62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503B-A5DB-40C7-8970-9F095E39AB9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B26D-F484-4125-A996-4E161AECAA62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503B-A5DB-40C7-8970-9F095E39AB9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B26D-F484-4125-A996-4E161AECAA62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503B-A5DB-40C7-8970-9F095E39AB9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B26D-F484-4125-A996-4E161AECAA62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503B-A5DB-40C7-8970-9F095E39AB9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CB26D-F484-4125-A996-4E161AECAA6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B503B-A5DB-40C7-8970-9F095E39AB96}" type="slidenum">
              <a:rPr lang="ru-RU" smtClean="0"/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8" r="22979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Прямоугольник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17088">
                  <a:alpha val="54000"/>
                </a:srgbClr>
              </a:gs>
              <a:gs pos="100000">
                <a:srgbClr val="141B3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/>
          <p:cNvSpPr/>
          <p:nvPr/>
        </p:nvSpPr>
        <p:spPr>
          <a:xfrm>
            <a:off x="2400300" y="1608137"/>
            <a:ext cx="7391400" cy="3632200"/>
          </a:xfrm>
          <a:prstGeom prst="roundRect">
            <a:avLst/>
          </a:prstGeom>
          <a:solidFill>
            <a:srgbClr val="141B37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589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+mn-lt"/>
                <a:ea typeface="PMingLiU-ExtB" panose="02020500000000000000" pitchFamily="18" charset="-120"/>
              </a:rPr>
              <a:t>Рекомендации стильных оправ</a:t>
            </a:r>
            <a:endParaRPr lang="ru-RU" sz="8000" b="1" dirty="0">
              <a:solidFill>
                <a:schemeClr val="bg1"/>
              </a:solidFill>
              <a:latin typeface="+mn-lt"/>
              <a:ea typeface="PMingLiU-ExtB" panose="02020500000000000000" pitchFamily="18" charset="-12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38638"/>
            <a:ext cx="9144000" cy="1655762"/>
          </a:xfrm>
        </p:spPr>
        <p:txBody>
          <a:bodyPr/>
          <a:lstStyle/>
          <a:p>
            <a:r>
              <a:rPr lang="ru-RU" altLang="en-US" dirty="0">
                <a:solidFill>
                  <a:schemeClr val="bg1"/>
                </a:solidFill>
              </a:rPr>
              <a:t>Дипломный проект</a:t>
            </a:r>
            <a:endParaRPr lang="ru-RU" alt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Ирина Курьянова </a:t>
            </a:r>
            <a:r>
              <a:rPr lang="en-US" altLang="ru-RU" dirty="0">
                <a:solidFill>
                  <a:schemeClr val="bg1"/>
                </a:solidFill>
              </a:rPr>
              <a:t>&amp; TeachMeSkills</a:t>
            </a:r>
            <a:endParaRPr lang="ru-RU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 b="1" dirty="0">
                <a:solidFill>
                  <a:schemeClr val="bg1"/>
                </a:solidFill>
                <a:sym typeface="+mn-ea"/>
              </a:rPr>
              <a:t>Значимость темы</a:t>
            </a:r>
            <a:endParaRPr lang="ru-RU" altLang="en-US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0445" y="1602740"/>
            <a:ext cx="10587990" cy="435165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ru-RU">
                <a:solidFill>
                  <a:schemeClr val="bg1"/>
                </a:solidFill>
              </a:rPr>
              <a:t>По приблизительным оценкам ВОЗ 1.9 миллиардов человек в мире нуждаются в очковой коррекции зрения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6" name="Content Placeholder 5" descr="pict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68955" y="3230880"/>
            <a:ext cx="5181600" cy="2854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b="1">
                <a:solidFill>
                  <a:schemeClr val="bg1"/>
                </a:solidFill>
              </a:rPr>
              <a:t>Методология</a:t>
            </a:r>
            <a:endParaRPr lang="ru-RU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3630"/>
            <a:ext cx="10515600" cy="4351338"/>
          </a:xfrm>
        </p:spPr>
        <p:txBody>
          <a:bodyPr>
            <a:normAutofit lnSpcReduction="20000"/>
          </a:bodyPr>
          <a:p>
            <a:r>
              <a:rPr lang="ru-RU" altLang="en-US">
                <a:solidFill>
                  <a:schemeClr val="bg1"/>
                </a:solidFill>
                <a:sym typeface="+mn-ea"/>
              </a:rPr>
              <a:t>Набрана база изображений людей в очках с помощью поисковых запросов </a:t>
            </a:r>
            <a:r>
              <a:rPr lang="en-US" altLang="en-US">
                <a:solidFill>
                  <a:schemeClr val="bg1"/>
                </a:solidFill>
                <a:sym typeface="+mn-ea"/>
              </a:rPr>
              <a:t>‘cute eyeglasses’, ‘stylish eyeglasses’</a:t>
            </a:r>
            <a:r>
              <a:rPr lang="ru-RU" altLang="en-US">
                <a:solidFill>
                  <a:schemeClr val="bg1"/>
                </a:solidFill>
                <a:sym typeface="+mn-ea"/>
              </a:rPr>
              <a:t> и др.</a:t>
            </a:r>
            <a:endParaRPr lang="ru-RU" altLang="en-US">
              <a:solidFill>
                <a:schemeClr val="bg1"/>
              </a:solidFill>
              <a:sym typeface="+mn-ea"/>
            </a:endParaRPr>
          </a:p>
          <a:p>
            <a:endParaRPr lang="ru-RU" altLang="en-US">
              <a:solidFill>
                <a:schemeClr val="bg1"/>
              </a:solidFill>
            </a:endParaRPr>
          </a:p>
          <a:p>
            <a:r>
              <a:rPr lang="ru-RU" altLang="en-US">
                <a:solidFill>
                  <a:schemeClr val="bg1"/>
                </a:solidFill>
              </a:rPr>
              <a:t>Библиотека с открытым исходным кодом </a:t>
            </a:r>
            <a:r>
              <a:rPr lang="en-US" altLang="en-US">
                <a:solidFill>
                  <a:schemeClr val="bg1"/>
                </a:solidFill>
              </a:rPr>
              <a:t>face_recognition</a:t>
            </a:r>
            <a:r>
              <a:rPr lang="ru-RU" altLang="en-US">
                <a:solidFill>
                  <a:schemeClr val="bg1"/>
                </a:solidFill>
              </a:rPr>
              <a:t> (Автор Adam Geitgey в сотрудничестве с Davis King)</a:t>
            </a:r>
            <a:endParaRPr lang="ru-RU" altLang="en-US">
              <a:solidFill>
                <a:schemeClr val="bg1"/>
              </a:solidFill>
            </a:endParaRPr>
          </a:p>
          <a:p>
            <a:endParaRPr lang="ru-RU" altLang="en-US">
              <a:solidFill>
                <a:schemeClr val="bg1"/>
              </a:solidFill>
            </a:endParaRPr>
          </a:p>
          <a:p>
            <a:r>
              <a:rPr lang="ru-RU" altLang="en-US">
                <a:solidFill>
                  <a:schemeClr val="bg1"/>
                </a:solidFill>
              </a:rPr>
              <a:t>Натренирована на миллионах изображений знаменитостей из открытых источников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ru-RU" altLang="en-US">
                <a:solidFill>
                  <a:schemeClr val="bg1"/>
                </a:solidFill>
                <a:sym typeface="+mn-ea"/>
              </a:rPr>
              <a:t>Функция</a:t>
            </a:r>
            <a:r>
              <a:rPr lang="en-US">
                <a:solidFill>
                  <a:schemeClr val="bg1"/>
                </a:solidFill>
                <a:sym typeface="+mn-ea"/>
              </a:rPr>
              <a:t> face_encodings</a:t>
            </a:r>
            <a:r>
              <a:rPr lang="ru-RU" altLang="en-US">
                <a:solidFill>
                  <a:schemeClr val="bg1"/>
                </a:solidFill>
                <a:sym typeface="+mn-ea"/>
              </a:rPr>
              <a:t> преобразует тестовое </a:t>
            </a:r>
            <a:r>
              <a:rPr lang="ru-RU" altLang="en-US">
                <a:solidFill>
                  <a:schemeClr val="bg1"/>
                </a:solidFill>
              </a:rPr>
              <a:t>изображение в вектор из 128 значений типа </a:t>
            </a:r>
            <a:r>
              <a:rPr lang="en-US" altLang="en-US">
                <a:solidFill>
                  <a:schemeClr val="bg1"/>
                </a:solidFill>
              </a:rPr>
              <a:t>float </a:t>
            </a:r>
            <a:r>
              <a:rPr lang="en-US">
                <a:solidFill>
                  <a:schemeClr val="bg1"/>
                </a:solidFill>
              </a:rPr>
              <a:t>(face vector)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загрузка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30540" y="1318260"/>
            <a:ext cx="266509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8200" y="2271395"/>
            <a:ext cx="6088380" cy="20612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 </a:t>
            </a:r>
            <a:r>
              <a:rPr lang="ru-RU" altLang="en-US" sz="3200">
                <a:solidFill>
                  <a:schemeClr val="bg1"/>
                </a:solidFill>
                <a:sym typeface="+mn-ea"/>
              </a:rPr>
              <a:t>Распознавание локализации глаз,</a:t>
            </a:r>
            <a:endParaRPr lang="ru-RU" altLang="en-US" sz="3200">
              <a:solidFill>
                <a:schemeClr val="bg1"/>
              </a:solidFill>
              <a:sym typeface="+mn-ea"/>
            </a:endParaRPr>
          </a:p>
          <a:p>
            <a:r>
              <a:rPr lang="ru-RU" altLang="en-US" sz="3200">
                <a:solidFill>
                  <a:schemeClr val="bg1"/>
                </a:solidFill>
                <a:sym typeface="+mn-ea"/>
              </a:rPr>
              <a:t> носа, рта и подбородка</a:t>
            </a:r>
            <a:endParaRPr lang="ru-RU" altLang="en-US" sz="3200">
              <a:solidFill>
                <a:schemeClr val="bg1"/>
              </a:solidFill>
              <a:sym typeface="+mn-ea"/>
            </a:endParaRPr>
          </a:p>
          <a:p>
            <a:r>
              <a:rPr lang="ru-RU" altLang="en-US" sz="3200">
                <a:solidFill>
                  <a:schemeClr val="bg1"/>
                </a:solidFill>
                <a:sym typeface="+mn-ea"/>
              </a:rPr>
              <a:t>пользователя на фото</a:t>
            </a:r>
            <a:endParaRPr lang="ru-RU" altLang="en-US" sz="3200">
              <a:solidFill>
                <a:schemeClr val="bg1"/>
              </a:solidFill>
              <a:sym typeface="+mn-ea"/>
            </a:endParaRPr>
          </a:p>
          <a:p>
            <a:r>
              <a:rPr lang="ru-RU" altLang="en-US" sz="3200">
                <a:solidFill>
                  <a:schemeClr val="bg1"/>
                </a:solidFill>
                <a:sym typeface="+mn-ea"/>
              </a:rPr>
              <a:t> (face_landmarks)</a:t>
            </a:r>
            <a:endParaRPr lang="en-US" sz="32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630" y="385445"/>
            <a:ext cx="10515600" cy="1325563"/>
          </a:xfrm>
        </p:spPr>
        <p:txBody>
          <a:bodyPr/>
          <a:p>
            <a:pPr algn="ctr"/>
            <a:r>
              <a:rPr lang="ru-RU" altLang="en-US" b="1">
                <a:solidFill>
                  <a:schemeClr val="bg1"/>
                </a:solidFill>
              </a:rPr>
              <a:t>Методология</a:t>
            </a:r>
            <a:endParaRPr lang="ru-RU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 b="1">
                <a:solidFill>
                  <a:schemeClr val="bg1"/>
                </a:solidFill>
              </a:rPr>
              <a:t>Методология</a:t>
            </a:r>
            <a:endParaRPr lang="ru-RU" altLang="en-US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ru-RU" altLang="en-US">
              <a:solidFill>
                <a:schemeClr val="bg1"/>
              </a:solidFill>
            </a:endParaRPr>
          </a:p>
          <a:p>
            <a:r>
              <a:rPr lang="ru-RU" altLang="en-US">
                <a:solidFill>
                  <a:schemeClr val="bg1"/>
                </a:solidFill>
              </a:rPr>
              <a:t>Составлен список </a:t>
            </a:r>
            <a:r>
              <a:rPr lang="en-US" altLang="en-US">
                <a:solidFill>
                  <a:schemeClr val="bg1"/>
                </a:solidFill>
              </a:rPr>
              <a:t>face_encodings </a:t>
            </a:r>
            <a:r>
              <a:rPr lang="ru-RU" altLang="en-US">
                <a:solidFill>
                  <a:schemeClr val="bg1"/>
                </a:solidFill>
              </a:rPr>
              <a:t>для каждого изображения</a:t>
            </a:r>
            <a:r>
              <a:rPr lang="en-US" altLang="ru-RU">
                <a:solidFill>
                  <a:schemeClr val="bg1"/>
                </a:solidFill>
              </a:rPr>
              <a:t> </a:t>
            </a:r>
            <a:r>
              <a:rPr lang="ru-RU" altLang="ru-RU">
                <a:solidFill>
                  <a:schemeClr val="bg1"/>
                </a:solidFill>
              </a:rPr>
              <a:t>знаменитостей и моделей в модных очках</a:t>
            </a:r>
            <a:endParaRPr lang="ru-RU" altLang="en-US">
              <a:solidFill>
                <a:schemeClr val="bg1"/>
              </a:solidFill>
            </a:endParaRPr>
          </a:p>
          <a:p>
            <a:r>
              <a:rPr lang="ru-RU" altLang="en-US">
                <a:solidFill>
                  <a:schemeClr val="bg1"/>
                </a:solidFill>
              </a:rPr>
              <a:t>При загрузке фото клиента рассчитывается евклидово расстояние для каждого лица из сохраненного списка</a:t>
            </a:r>
            <a:endParaRPr lang="ru-RU" altLang="en-US">
              <a:solidFill>
                <a:schemeClr val="bg1"/>
              </a:solidFill>
            </a:endParaRPr>
          </a:p>
          <a:p>
            <a:r>
              <a:rPr lang="ru-RU" altLang="en-US">
                <a:solidFill>
                  <a:schemeClr val="bg1"/>
                </a:solidFill>
              </a:rPr>
              <a:t>Предъявляем пользователю фотографии похожих людей в оправах, которые возможно подойдут клиенту - в порядке убывания схожести</a:t>
            </a:r>
            <a:endParaRPr lang="ru-R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olidFill>
                  <a:schemeClr val="bg1"/>
                </a:solidFill>
              </a:rPr>
              <a:t>Функция </a:t>
            </a:r>
            <a:r>
              <a:rPr lang="en-US">
                <a:solidFill>
                  <a:schemeClr val="bg1"/>
                </a:solidFill>
              </a:rPr>
              <a:t>compare_faces</a:t>
            </a:r>
            <a:r>
              <a:rPr lang="ru-RU" altLang="en-US">
                <a:solidFill>
                  <a:schemeClr val="bg1"/>
                </a:solidFill>
              </a:rPr>
              <a:t>, которой необходимо передать параметр </a:t>
            </a:r>
            <a:r>
              <a:rPr lang="en-US">
                <a:solidFill>
                  <a:schemeClr val="bg1"/>
                </a:solidFill>
              </a:rPr>
              <a:t>tolerance</a:t>
            </a:r>
            <a:r>
              <a:rPr lang="ru-RU" altLang="en-US">
                <a:solidFill>
                  <a:schemeClr val="bg1"/>
                </a:solidFill>
              </a:rPr>
              <a:t> (в диапазоне от 0 до 1)</a:t>
            </a:r>
            <a:endParaRPr lang="ru-RU">
              <a:solidFill>
                <a:schemeClr val="bg1"/>
              </a:solidFill>
            </a:endParaRPr>
          </a:p>
          <a:p>
            <a:r>
              <a:rPr lang="ru-RU">
                <a:solidFill>
                  <a:schemeClr val="bg1"/>
                </a:solidFill>
              </a:rPr>
              <a:t>Чем меньше порог, тем больше сходство</a:t>
            </a:r>
            <a:endParaRPr lang="ru-RU">
              <a:solidFill>
                <a:schemeClr val="bg1"/>
              </a:solidFill>
            </a:endParaRPr>
          </a:p>
          <a:p>
            <a:r>
              <a:rPr lang="ru-RU" altLang="en-US">
                <a:solidFill>
                  <a:schemeClr val="bg1"/>
                </a:solidFill>
              </a:rPr>
              <a:t>Также библиотека позволяет находить человека на изображении, и отвечать на вопрос, есть ли на данном изображении искомый человек</a:t>
            </a:r>
            <a:endParaRPr lang="ru-R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0355" y="770890"/>
            <a:ext cx="6717030" cy="1325880"/>
          </a:xfrm>
        </p:spPr>
        <p:txBody>
          <a:bodyPr>
            <a:normAutofit fontScale="90000"/>
          </a:bodyPr>
          <a:p>
            <a:pPr algn="ctr"/>
            <a:r>
              <a:rPr lang="ru-RU" b="1">
                <a:solidFill>
                  <a:schemeClr val="bg1"/>
                </a:solidFill>
              </a:rPr>
              <a:t>Потому что вы можете</a:t>
            </a:r>
            <a:br>
              <a:rPr lang="ru-RU" b="1">
                <a:solidFill>
                  <a:schemeClr val="bg1"/>
                </a:solidFill>
              </a:rPr>
            </a:br>
            <a:r>
              <a:rPr lang="ru-RU" b="1">
                <a:solidFill>
                  <a:schemeClr val="bg1"/>
                </a:solidFill>
              </a:rPr>
              <a:t> выглядеть по-разному</a:t>
            </a:r>
            <a:endParaRPr lang="ru-RU" b="1">
              <a:solidFill>
                <a:schemeClr val="bg1"/>
              </a:solidFill>
            </a:endParaRPr>
          </a:p>
        </p:txBody>
      </p:sp>
      <p:pic>
        <p:nvPicPr>
          <p:cNvPr id="4" name="Content Placeholder 3" descr="000046 (2)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68500" y="2877820"/>
            <a:ext cx="3381375" cy="2857500"/>
          </a:xfrm>
          <a:prstGeom prst="rect">
            <a:avLst/>
          </a:prstGeom>
        </p:spPr>
      </p:pic>
      <p:pic>
        <p:nvPicPr>
          <p:cNvPr id="8" name="Picture 7" descr="6a80bb0c2b95d023e2ef1f7c0283a3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215" y="1028065"/>
            <a:ext cx="3660775" cy="4801870"/>
          </a:xfrm>
          <a:prstGeom prst="rect">
            <a:avLst/>
          </a:prstGeom>
        </p:spPr>
      </p:pic>
      <p:sp>
        <p:nvSpPr>
          <p:cNvPr id="9" name="Content Placeholder 8"/>
          <p:cNvSpPr/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b="1">
                <a:solidFill>
                  <a:schemeClr val="bg1"/>
                </a:solidFill>
              </a:rPr>
              <a:t>Рекомендации для </a:t>
            </a:r>
            <a:br>
              <a:rPr lang="ru-RU" b="1">
                <a:solidFill>
                  <a:schemeClr val="bg1"/>
                </a:solidFill>
              </a:rPr>
            </a:br>
            <a:r>
              <a:rPr lang="ru-RU" b="1">
                <a:solidFill>
                  <a:schemeClr val="bg1"/>
                </a:solidFill>
              </a:rPr>
              <a:t>François Chollet</a:t>
            </a:r>
            <a:endParaRPr lang="ru-RU" b="1">
              <a:solidFill>
                <a:schemeClr val="bg1"/>
              </a:solidFill>
            </a:endParaRPr>
          </a:p>
        </p:txBody>
      </p:sp>
      <p:pic>
        <p:nvPicPr>
          <p:cNvPr id="11" name="Content Placeholder 10" descr="sholle_db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461885" y="1252855"/>
            <a:ext cx="3695700" cy="4351655"/>
          </a:xfrm>
          <a:prstGeom prst="rect">
            <a:avLst/>
          </a:prstGeom>
        </p:spPr>
      </p:pic>
      <p:pic>
        <p:nvPicPr>
          <p:cNvPr id="10" name="Content Placeholder 9" descr="shol1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53970"/>
            <a:ext cx="518160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 b="1">
                <a:solidFill>
                  <a:schemeClr val="bg1"/>
                </a:solidFill>
              </a:rPr>
              <a:t>Экономия времени клиента и прибыль компании</a:t>
            </a:r>
            <a:endParaRPr lang="ru-RU" altLang="en-US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1710"/>
            <a:ext cx="10515600" cy="4351338"/>
          </a:xfrm>
        </p:spPr>
        <p:txBody>
          <a:bodyPr/>
          <a:p>
            <a:r>
              <a:rPr lang="ru-RU">
                <a:solidFill>
                  <a:schemeClr val="bg1"/>
                </a:solidFill>
              </a:rPr>
              <a:t>Кастомизированное предложение оправы из каталога компании</a:t>
            </a:r>
            <a:endParaRPr lang="ru-RU">
              <a:solidFill>
                <a:schemeClr val="bg1"/>
              </a:solidFill>
            </a:endParaRPr>
          </a:p>
          <a:p>
            <a:r>
              <a:rPr lang="ru-RU">
                <a:solidFill>
                  <a:schemeClr val="bg1"/>
                </a:solidFill>
              </a:rPr>
              <a:t>Возможность приехать и померять сразу 5-10 отложенных оправ </a:t>
            </a:r>
            <a:endParaRPr lang="ru-RU">
              <a:solidFill>
                <a:schemeClr val="bg1"/>
              </a:solidFill>
            </a:endParaRPr>
          </a:p>
          <a:p>
            <a:r>
              <a:rPr lang="ru-RU">
                <a:solidFill>
                  <a:schemeClr val="bg1"/>
                </a:solidFill>
              </a:rPr>
              <a:t>Сразу узнать стоимость и наличие</a:t>
            </a:r>
            <a:endParaRPr lang="ru-RU">
              <a:solidFill>
                <a:schemeClr val="bg1"/>
              </a:solidFill>
            </a:endParaRPr>
          </a:p>
          <a:p>
            <a:endParaRPr lang="ru-RU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1555</Words>
  <Application>WPS Presentation</Application>
  <PresentationFormat>Широкоэкранный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PMingLiU-ExtB</vt:lpstr>
      <vt:lpstr>Wingdings</vt:lpstr>
      <vt:lpstr>Calibri</vt:lpstr>
      <vt:lpstr>Microsoft YaHei</vt:lpstr>
      <vt:lpstr>Arial Unicode MS</vt:lpstr>
      <vt:lpstr>Calibri Light</vt:lpstr>
      <vt:lpstr>Тема Office</vt:lpstr>
      <vt:lpstr>Рекомендации стильных оправ</vt:lpstr>
      <vt:lpstr>Значимость темы</vt:lpstr>
      <vt:lpstr>Методология</vt:lpstr>
      <vt:lpstr>Методология</vt:lpstr>
      <vt:lpstr>Методология</vt:lpstr>
      <vt:lpstr>PowerPoint 演示文稿</vt:lpstr>
      <vt:lpstr>Потому что вы можете  выглядеть по-разному</vt:lpstr>
      <vt:lpstr>Рекомендации для  François Chollet</vt:lpstr>
      <vt:lpstr>Экономия времени клиента и прибыль компании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User</cp:lastModifiedBy>
  <cp:revision>10</cp:revision>
  <dcterms:created xsi:type="dcterms:W3CDTF">2021-09-14T12:22:00Z</dcterms:created>
  <dcterms:modified xsi:type="dcterms:W3CDTF">2022-12-09T10:42:00Z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683EDBBBACE8483ABBCB025C88568C41</vt:lpwstr>
  </property>
  <property fmtid="{D5CDD505-2E9C-101B-9397-08002B2CF9AE}" pid="3" name="KSOProductBuildVer">
    <vt:lpwstr>1033-11.2.0.11417</vt:lpwstr>
  </property>
</Properties>
</file>