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88" r:id="rId1"/>
  </p:sldMasterIdLst>
  <p:notesMasterIdLst>
    <p:notesMasterId r:id="rId24"/>
  </p:notesMasterIdLst>
  <p:sldIdLst>
    <p:sldId id="256" r:id="rId2"/>
    <p:sldId id="266" r:id="rId3"/>
    <p:sldId id="354" r:id="rId4"/>
    <p:sldId id="466" r:id="rId5"/>
    <p:sldId id="480" r:id="rId6"/>
    <p:sldId id="484" r:id="rId7"/>
    <p:sldId id="482" r:id="rId8"/>
    <p:sldId id="488" r:id="rId9"/>
    <p:sldId id="505" r:id="rId10"/>
    <p:sldId id="506" r:id="rId11"/>
    <p:sldId id="495" r:id="rId12"/>
    <p:sldId id="507" r:id="rId13"/>
    <p:sldId id="496" r:id="rId14"/>
    <p:sldId id="497" r:id="rId15"/>
    <p:sldId id="498" r:id="rId16"/>
    <p:sldId id="499" r:id="rId17"/>
    <p:sldId id="500" r:id="rId18"/>
    <p:sldId id="501" r:id="rId19"/>
    <p:sldId id="502" r:id="rId20"/>
    <p:sldId id="503" r:id="rId21"/>
    <p:sldId id="504" r:id="rId22"/>
    <p:sldId id="439" r:id="rId2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45">
          <p15:clr>
            <a:srgbClr val="A4A3A4"/>
          </p15:clr>
        </p15:guide>
        <p15:guide id="2" pos="5587">
          <p15:clr>
            <a:srgbClr val="A4A3A4"/>
          </p15:clr>
        </p15:guide>
        <p15:guide id="3" pos="58">
          <p15:clr>
            <a:srgbClr val="A4A3A4"/>
          </p15:clr>
        </p15:guide>
        <p15:guide id="4" pos="173">
          <p15:clr>
            <a:srgbClr val="A4A3A4"/>
          </p15:clr>
        </p15:guide>
        <p15:guide id="5" pos="2822">
          <p15:clr>
            <a:srgbClr val="A4A3A4"/>
          </p15:clr>
        </p15:guide>
        <p15:guide id="6" pos="2938">
          <p15:clr>
            <a:srgbClr val="A4A3A4"/>
          </p15:clr>
        </p15:guide>
        <p15:guide id="7" pos="5702">
          <p15:clr>
            <a:srgbClr val="A4A3A4"/>
          </p15:clr>
        </p15:guide>
        <p15:guide id="8" orient="horz" pos="382">
          <p15:clr>
            <a:srgbClr val="A4A3A4"/>
          </p15:clr>
        </p15:guide>
        <p15:guide id="9" orient="horz" pos="49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5E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23" autoAdjust="0"/>
    <p:restoredTop sz="94660"/>
  </p:normalViewPr>
  <p:slideViewPr>
    <p:cSldViewPr showGuides="1">
      <p:cViewPr varScale="1">
        <p:scale>
          <a:sx n="150" d="100"/>
          <a:sy n="150" d="100"/>
        </p:scale>
        <p:origin x="510" y="126"/>
      </p:cViewPr>
      <p:guideLst>
        <p:guide orient="horz" pos="2945"/>
        <p:guide pos="5587"/>
        <p:guide pos="58"/>
        <p:guide pos="173"/>
        <p:guide pos="2822"/>
        <p:guide pos="2938"/>
        <p:guide pos="5702"/>
        <p:guide orient="horz" pos="382"/>
        <p:guide orient="horz" pos="497"/>
      </p:guideLst>
    </p:cSldViewPr>
  </p:slideViewPr>
  <p:notesTextViewPr>
    <p:cViewPr>
      <p:scale>
        <a:sx n="1" d="1"/>
        <a:sy n="1" d="1"/>
      </p:scale>
      <p:origin x="0" y="0"/>
    </p:cViewPr>
  </p:notesTextViewPr>
  <p:sorterViewPr>
    <p:cViewPr>
      <p:scale>
        <a:sx n="100" d="100"/>
        <a:sy n="100" d="100"/>
      </p:scale>
      <p:origin x="0" y="-10062"/>
    </p:cViewPr>
  </p:sorterViewPr>
  <p:notesViewPr>
    <p:cSldViewPr showGuides="1">
      <p:cViewPr varScale="1">
        <p:scale>
          <a:sx n="66" d="100"/>
          <a:sy n="66" d="100"/>
        </p:scale>
        <p:origin x="0" y="0"/>
      </p:cViewPr>
      <p:guideLst/>
    </p:cSldViewPr>
  </p:notesViewPr>
  <p:gridSpacing cx="45720" cy="4572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4A16B-F30C-4603-85F1-A1FC84530268}" type="datetimeFigureOut">
              <a:rPr lang="en-US" smtClean="0"/>
              <a:t>9/25/2025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D15ADC-88A0-49E8-BA77-FB6E8610FE5F}" type="slidenum">
              <a:rPr lang="en-US" smtClean="0"/>
              <a:t>‹#›</a:t>
            </a:fld>
            <a:endParaRPr lang="en-US"/>
          </a:p>
        </p:txBody>
      </p:sp>
    </p:spTree>
    <p:extLst>
      <p:ext uri="{BB962C8B-B14F-4D97-AF65-F5344CB8AC3E}">
        <p14:creationId xmlns:p14="http://schemas.microsoft.com/office/powerpoint/2010/main" val="395340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p:spPr>
        <p:txBody>
          <a:bodyPr/>
          <a:lstStyle/>
          <a:p>
            <a:fld id="{A034550F-F4AB-45DC-83EE-98E7C6B24400}" type="slidenum">
              <a:rPr lang="en-US" smtClean="0">
                <a:latin typeface="Arial" charset="0"/>
              </a:rPr>
              <a:pPr/>
              <a:t>0</a:t>
            </a:fld>
            <a:endParaRPr lang="en-US" dirty="0">
              <a:latin typeface="Arial" charset="0"/>
            </a:endParaRPr>
          </a:p>
        </p:txBody>
      </p:sp>
      <p:sp>
        <p:nvSpPr>
          <p:cNvPr id="16386" name="Rectangle 7"/>
          <p:cNvSpPr txBox="1">
            <a:spLocks noGrp="1" noChangeArrowheads="1"/>
          </p:cNvSpPr>
          <p:nvPr/>
        </p:nvSpPr>
        <p:spPr bwMode="auto">
          <a:xfrm>
            <a:off x="3971925" y="8829675"/>
            <a:ext cx="3036888" cy="465138"/>
          </a:xfrm>
          <a:prstGeom prst="rect">
            <a:avLst/>
          </a:prstGeom>
          <a:noFill/>
          <a:ln w="9525">
            <a:noFill/>
            <a:miter lim="800000"/>
            <a:headEnd/>
            <a:tailEnd/>
          </a:ln>
        </p:spPr>
        <p:txBody>
          <a:bodyPr anchor="b"/>
          <a:lstStyle/>
          <a:p>
            <a:pPr algn="r"/>
            <a:fld id="{09510F24-B54F-46CF-A305-1C6FFB23A624}" type="slidenum">
              <a:rPr lang="en-US"/>
              <a:pPr algn="r"/>
              <a:t>0</a:t>
            </a:fld>
            <a:endParaRPr lang="en-US" dirty="0"/>
          </a:p>
        </p:txBody>
      </p:sp>
      <p:sp>
        <p:nvSpPr>
          <p:cNvPr id="16387" name="Rectangle 2"/>
          <p:cNvSpPr>
            <a:spLocks noGrp="1" noRot="1" noChangeAspect="1" noChangeArrowheads="1" noTextEdit="1"/>
          </p:cNvSpPr>
          <p:nvPr>
            <p:ph type="sldImg"/>
          </p:nvPr>
        </p:nvSpPr>
        <p:spPr>
          <a:xfrm>
            <a:off x="406400" y="696913"/>
            <a:ext cx="6197600" cy="3486150"/>
          </a:xfrm>
          <a:ln/>
        </p:spPr>
      </p:sp>
      <p:sp>
        <p:nvSpPr>
          <p:cNvPr id="16388" name="Rectangle 3"/>
          <p:cNvSpPr>
            <a:spLocks noGrp="1" noChangeArrowheads="1"/>
          </p:cNvSpPr>
          <p:nvPr>
            <p:ph type="body" idx="1"/>
          </p:nvPr>
        </p:nvSpPr>
        <p:spPr>
          <a:noFill/>
          <a:ln/>
        </p:spPr>
        <p:txBody>
          <a:bodyPr/>
          <a:lstStyle/>
          <a:p>
            <a:pPr eaLnBrk="1" hangingPunct="1"/>
            <a:endParaRPr lang="en-GB" dirty="0">
              <a:latin typeface="Arial" charset="0"/>
            </a:endParaRPr>
          </a:p>
        </p:txBody>
      </p:sp>
    </p:spTree>
    <p:extLst>
      <p:ext uri="{BB962C8B-B14F-4D97-AF65-F5344CB8AC3E}">
        <p14:creationId xmlns:p14="http://schemas.microsoft.com/office/powerpoint/2010/main" val="271383811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0"/>
            <a:ext cx="9143991" cy="5148066"/>
          </a:xfrm>
          <a:prstGeom prst="rect">
            <a:avLst/>
          </a:prstGeom>
        </p:spPr>
      </p:pic>
      <p:sp>
        <p:nvSpPr>
          <p:cNvPr id="2" name="Title 1"/>
          <p:cNvSpPr>
            <a:spLocks noGrp="1"/>
          </p:cNvSpPr>
          <p:nvPr>
            <p:ph type="ctrTitle"/>
          </p:nvPr>
        </p:nvSpPr>
        <p:spPr>
          <a:xfrm>
            <a:off x="685800" y="1448860"/>
            <a:ext cx="3024226" cy="757130"/>
          </a:xfrm>
          <a:noFill/>
          <a:ln w="9525" algn="ctr">
            <a:noFill/>
            <a:miter lim="800000"/>
            <a:headEnd/>
            <a:tailEnd/>
          </a:ln>
        </p:spPr>
        <p:txBody>
          <a:bodyPr vert="horz" wrap="square" lIns="45720" tIns="45720" rIns="45720" bIns="45720" numCol="1" rtlCol="0" anchor="b" anchorCtr="0" compatLnSpc="1">
            <a:prstTxWarp prst="textNoShape">
              <a:avLst/>
            </a:prstTxWarp>
            <a:spAutoFit/>
          </a:bodyPr>
          <a:lstStyle>
            <a:lvl1pPr>
              <a:defRPr lang="en-US" sz="2400" baseline="0" dirty="0">
                <a:solidFill>
                  <a:schemeClr val="bg1"/>
                </a:solidFill>
                <a:latin typeface="Arial" panose="020B0604020202020204" pitchFamily="34" charset="0"/>
                <a:ea typeface="+mn-ea"/>
                <a:cs typeface="Arial" panose="020B0604020202020204" pitchFamily="34" charset="0"/>
              </a:defRPr>
            </a:lvl1pPr>
          </a:lstStyle>
          <a:p>
            <a:pPr marL="0" lvl="0" defTabSz="457200" fontAlgn="base">
              <a:spcAft>
                <a:spcPct val="0"/>
              </a:spcAft>
            </a:pPr>
            <a:r>
              <a:rPr lang="en-US"/>
              <a:t>Click to edit Master title style</a:t>
            </a:r>
            <a:endParaRPr lang="en-US" dirty="0"/>
          </a:p>
        </p:txBody>
      </p:sp>
      <p:sp>
        <p:nvSpPr>
          <p:cNvPr id="3" name="Subtitle 2"/>
          <p:cNvSpPr>
            <a:spLocks noGrp="1"/>
          </p:cNvSpPr>
          <p:nvPr>
            <p:ph type="subTitle" idx="1"/>
          </p:nvPr>
        </p:nvSpPr>
        <p:spPr>
          <a:xfrm>
            <a:off x="685800" y="2205990"/>
            <a:ext cx="3024226" cy="313932"/>
          </a:xfrm>
          <a:prstGeom prst="rect">
            <a:avLst/>
          </a:prstGeom>
          <a:noFill/>
          <a:ln w="9525" algn="ctr">
            <a:noFill/>
            <a:miter lim="800000"/>
            <a:headEnd/>
            <a:tailEnd/>
          </a:ln>
        </p:spPr>
        <p:txBody>
          <a:bodyPr vert="horz" wrap="none" lIns="45720" tIns="45720" rIns="45720" bIns="45720" numCol="1" rtlCol="0" anchor="t" anchorCtr="0" compatLnSpc="1">
            <a:prstTxWarp prst="textNoShape">
              <a:avLst/>
            </a:prstTxWarp>
            <a:spAutoFit/>
          </a:bodyPr>
          <a:lstStyle>
            <a:lvl1pPr>
              <a:defRPr lang="en-US" kern="1200" dirty="0">
                <a:solidFill>
                  <a:schemeClr val="bg1"/>
                </a:solidFill>
                <a:latin typeface="Arial" panose="020B0604020202020204" pitchFamily="34" charset="0"/>
                <a:cs typeface="Arial" panose="020B0604020202020204" pitchFamily="34" charset="0"/>
              </a:defRPr>
            </a:lvl1pPr>
          </a:lstStyle>
          <a:p>
            <a:pPr marL="0" lvl="0" indent="0" fontAlgn="base">
              <a:spcBef>
                <a:spcPct val="50000"/>
              </a:spcBef>
              <a:spcAft>
                <a:spcPct val="25000"/>
              </a:spcAft>
              <a:buClr>
                <a:schemeClr val="tx1"/>
              </a:buClr>
              <a:buFont typeface="Wingdings" pitchFamily="2" charset="2"/>
              <a:buNone/>
            </a:pPr>
            <a:r>
              <a:rPr lang="en-US"/>
              <a:t>Click to edit Master subtitle style</a:t>
            </a:r>
            <a:endParaRPr lang="en-US" dirty="0"/>
          </a:p>
        </p:txBody>
      </p:sp>
      <p:grpSp>
        <p:nvGrpSpPr>
          <p:cNvPr id="6" name="Group 5">
            <a:extLst>
              <a:ext uri="{FF2B5EF4-FFF2-40B4-BE49-F238E27FC236}">
                <a16:creationId xmlns:a16="http://schemas.microsoft.com/office/drawing/2014/main" id="{DDA26C4A-6ADD-4FBC-8979-3FF103FAFCCF}"/>
              </a:ext>
            </a:extLst>
          </p:cNvPr>
          <p:cNvGrpSpPr/>
          <p:nvPr/>
        </p:nvGrpSpPr>
        <p:grpSpPr>
          <a:xfrm>
            <a:off x="6920866" y="4601529"/>
            <a:ext cx="1987023" cy="357614"/>
            <a:chOff x="6920866" y="4601529"/>
            <a:chExt cx="1987023" cy="357614"/>
          </a:xfrm>
        </p:grpSpPr>
        <p:grpSp>
          <p:nvGrpSpPr>
            <p:cNvPr id="11" name="Group 27"/>
            <p:cNvGrpSpPr>
              <a:grpSpLocks noChangeAspect="1"/>
            </p:cNvGrpSpPr>
            <p:nvPr/>
          </p:nvGrpSpPr>
          <p:grpSpPr bwMode="auto">
            <a:xfrm>
              <a:off x="7997467" y="4639103"/>
              <a:ext cx="910422" cy="319171"/>
              <a:chOff x="5052" y="2910"/>
              <a:chExt cx="522" cy="183"/>
            </a:xfrm>
          </p:grpSpPr>
          <p:sp>
            <p:nvSpPr>
              <p:cNvPr id="14" name="Freeform 28"/>
              <p:cNvSpPr>
                <a:spLocks/>
              </p:cNvSpPr>
              <p:nvPr/>
            </p:nvSpPr>
            <p:spPr bwMode="auto">
              <a:xfrm>
                <a:off x="5052" y="2913"/>
                <a:ext cx="227" cy="178"/>
              </a:xfrm>
              <a:custGeom>
                <a:avLst/>
                <a:gdLst>
                  <a:gd name="T0" fmla="*/ 93 w 99"/>
                  <a:gd name="T1" fmla="*/ 0 h 76"/>
                  <a:gd name="T2" fmla="*/ 88 w 99"/>
                  <a:gd name="T3" fmla="*/ 0 h 76"/>
                  <a:gd name="T4" fmla="*/ 82 w 99"/>
                  <a:gd name="T5" fmla="*/ 4 h 76"/>
                  <a:gd name="T6" fmla="*/ 72 w 99"/>
                  <a:gd name="T7" fmla="*/ 50 h 76"/>
                  <a:gd name="T8" fmla="*/ 61 w 99"/>
                  <a:gd name="T9" fmla="*/ 4 h 76"/>
                  <a:gd name="T10" fmla="*/ 55 w 99"/>
                  <a:gd name="T11" fmla="*/ 0 h 76"/>
                  <a:gd name="T12" fmla="*/ 45 w 99"/>
                  <a:gd name="T13" fmla="*/ 0 h 76"/>
                  <a:gd name="T14" fmla="*/ 40 w 99"/>
                  <a:gd name="T15" fmla="*/ 4 h 76"/>
                  <a:gd name="T16" fmla="*/ 27 w 99"/>
                  <a:gd name="T17" fmla="*/ 50 h 76"/>
                  <a:gd name="T18" fmla="*/ 18 w 99"/>
                  <a:gd name="T19" fmla="*/ 4 h 76"/>
                  <a:gd name="T20" fmla="*/ 12 w 99"/>
                  <a:gd name="T21" fmla="*/ 0 h 76"/>
                  <a:gd name="T22" fmla="*/ 6 w 99"/>
                  <a:gd name="T23" fmla="*/ 0 h 76"/>
                  <a:gd name="T24" fmla="*/ 1 w 99"/>
                  <a:gd name="T25" fmla="*/ 5 h 76"/>
                  <a:gd name="T26" fmla="*/ 17 w 99"/>
                  <a:gd name="T27" fmla="*/ 72 h 76"/>
                  <a:gd name="T28" fmla="*/ 23 w 99"/>
                  <a:gd name="T29" fmla="*/ 76 h 76"/>
                  <a:gd name="T30" fmla="*/ 30 w 99"/>
                  <a:gd name="T31" fmla="*/ 76 h 76"/>
                  <a:gd name="T32" fmla="*/ 36 w 99"/>
                  <a:gd name="T33" fmla="*/ 72 h 76"/>
                  <a:gd name="T34" fmla="*/ 50 w 99"/>
                  <a:gd name="T35" fmla="*/ 22 h 76"/>
                  <a:gd name="T36" fmla="*/ 63 w 99"/>
                  <a:gd name="T37" fmla="*/ 72 h 76"/>
                  <a:gd name="T38" fmla="*/ 69 w 99"/>
                  <a:gd name="T39" fmla="*/ 76 h 76"/>
                  <a:gd name="T40" fmla="*/ 76 w 99"/>
                  <a:gd name="T41" fmla="*/ 76 h 76"/>
                  <a:gd name="T42" fmla="*/ 82 w 99"/>
                  <a:gd name="T43" fmla="*/ 72 h 76"/>
                  <a:gd name="T44" fmla="*/ 98 w 99"/>
                  <a:gd name="T45" fmla="*/ 4 h 76"/>
                  <a:gd name="T46" fmla="*/ 93 w 99"/>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9" h="76">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5" name="Freeform 29"/>
              <p:cNvSpPr>
                <a:spLocks/>
              </p:cNvSpPr>
              <p:nvPr/>
            </p:nvSpPr>
            <p:spPr bwMode="auto">
              <a:xfrm>
                <a:off x="5286" y="2913"/>
                <a:ext cx="138" cy="178"/>
              </a:xfrm>
              <a:custGeom>
                <a:avLst/>
                <a:gdLst>
                  <a:gd name="T0" fmla="*/ 55 w 60"/>
                  <a:gd name="T1" fmla="*/ 0 h 76"/>
                  <a:gd name="T2" fmla="*/ 50 w 60"/>
                  <a:gd name="T3" fmla="*/ 0 h 76"/>
                  <a:gd name="T4" fmla="*/ 45 w 60"/>
                  <a:gd name="T5" fmla="*/ 5 h 76"/>
                  <a:gd name="T6" fmla="*/ 45 w 60"/>
                  <a:gd name="T7" fmla="*/ 49 h 76"/>
                  <a:gd name="T8" fmla="*/ 17 w 60"/>
                  <a:gd name="T9" fmla="*/ 4 h 76"/>
                  <a:gd name="T10" fmla="*/ 10 w 60"/>
                  <a:gd name="T11" fmla="*/ 0 h 76"/>
                  <a:gd name="T12" fmla="*/ 4 w 60"/>
                  <a:gd name="T13" fmla="*/ 0 h 76"/>
                  <a:gd name="T14" fmla="*/ 0 w 60"/>
                  <a:gd name="T15" fmla="*/ 5 h 76"/>
                  <a:gd name="T16" fmla="*/ 0 w 60"/>
                  <a:gd name="T17" fmla="*/ 71 h 76"/>
                  <a:gd name="T18" fmla="*/ 4 w 60"/>
                  <a:gd name="T19" fmla="*/ 76 h 76"/>
                  <a:gd name="T20" fmla="*/ 10 w 60"/>
                  <a:gd name="T21" fmla="*/ 76 h 76"/>
                  <a:gd name="T22" fmla="*/ 15 w 60"/>
                  <a:gd name="T23" fmla="*/ 71 h 76"/>
                  <a:gd name="T24" fmla="*/ 15 w 60"/>
                  <a:gd name="T25" fmla="*/ 28 h 76"/>
                  <a:gd name="T26" fmla="*/ 42 w 60"/>
                  <a:gd name="T27" fmla="*/ 73 h 76"/>
                  <a:gd name="T28" fmla="*/ 49 w 60"/>
                  <a:gd name="T29" fmla="*/ 76 h 76"/>
                  <a:gd name="T30" fmla="*/ 55 w 60"/>
                  <a:gd name="T31" fmla="*/ 76 h 76"/>
                  <a:gd name="T32" fmla="*/ 60 w 60"/>
                  <a:gd name="T33" fmla="*/ 71 h 76"/>
                  <a:gd name="T34" fmla="*/ 60 w 60"/>
                  <a:gd name="T35" fmla="*/ 5 h 76"/>
                  <a:gd name="T36" fmla="*/ 55 w 60"/>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76">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6" name="Freeform 30"/>
              <p:cNvSpPr>
                <a:spLocks/>
              </p:cNvSpPr>
              <p:nvPr/>
            </p:nvSpPr>
            <p:spPr bwMode="auto">
              <a:xfrm>
                <a:off x="5431" y="2910"/>
                <a:ext cx="143" cy="183"/>
              </a:xfrm>
              <a:custGeom>
                <a:avLst/>
                <a:gdLst>
                  <a:gd name="T0" fmla="*/ 58 w 62"/>
                  <a:gd name="T1" fmla="*/ 43 h 78"/>
                  <a:gd name="T2" fmla="*/ 50 w 62"/>
                  <a:gd name="T3" fmla="*/ 35 h 78"/>
                  <a:gd name="T4" fmla="*/ 34 w 62"/>
                  <a:gd name="T5" fmla="*/ 29 h 78"/>
                  <a:gd name="T6" fmla="*/ 20 w 62"/>
                  <a:gd name="T7" fmla="*/ 24 h 78"/>
                  <a:gd name="T8" fmla="*/ 18 w 62"/>
                  <a:gd name="T9" fmla="*/ 20 h 78"/>
                  <a:gd name="T10" fmla="*/ 20 w 62"/>
                  <a:gd name="T11" fmla="*/ 16 h 78"/>
                  <a:gd name="T12" fmla="*/ 30 w 62"/>
                  <a:gd name="T13" fmla="*/ 14 h 78"/>
                  <a:gd name="T14" fmla="*/ 39 w 62"/>
                  <a:gd name="T15" fmla="*/ 16 h 78"/>
                  <a:gd name="T16" fmla="*/ 42 w 62"/>
                  <a:gd name="T17" fmla="*/ 20 h 78"/>
                  <a:gd name="T18" fmla="*/ 48 w 62"/>
                  <a:gd name="T19" fmla="*/ 24 h 78"/>
                  <a:gd name="T20" fmla="*/ 55 w 62"/>
                  <a:gd name="T21" fmla="*/ 24 h 78"/>
                  <a:gd name="T22" fmla="*/ 59 w 62"/>
                  <a:gd name="T23" fmla="*/ 19 h 78"/>
                  <a:gd name="T24" fmla="*/ 52 w 62"/>
                  <a:gd name="T25" fmla="*/ 6 h 78"/>
                  <a:gd name="T26" fmla="*/ 30 w 62"/>
                  <a:gd name="T27" fmla="*/ 0 h 78"/>
                  <a:gd name="T28" fmla="*/ 15 w 62"/>
                  <a:gd name="T29" fmla="*/ 3 h 78"/>
                  <a:gd name="T30" fmla="*/ 6 w 62"/>
                  <a:gd name="T31" fmla="*/ 10 h 78"/>
                  <a:gd name="T32" fmla="*/ 3 w 62"/>
                  <a:gd name="T33" fmla="*/ 21 h 78"/>
                  <a:gd name="T34" fmla="*/ 10 w 62"/>
                  <a:gd name="T35" fmla="*/ 37 h 78"/>
                  <a:gd name="T36" fmla="*/ 27 w 62"/>
                  <a:gd name="T37" fmla="*/ 44 h 78"/>
                  <a:gd name="T38" fmla="*/ 39 w 62"/>
                  <a:gd name="T39" fmla="*/ 48 h 78"/>
                  <a:gd name="T40" fmla="*/ 44 w 62"/>
                  <a:gd name="T41" fmla="*/ 51 h 78"/>
                  <a:gd name="T42" fmla="*/ 45 w 62"/>
                  <a:gd name="T43" fmla="*/ 55 h 78"/>
                  <a:gd name="T44" fmla="*/ 42 w 62"/>
                  <a:gd name="T45" fmla="*/ 62 h 78"/>
                  <a:gd name="T46" fmla="*/ 31 w 62"/>
                  <a:gd name="T47" fmla="*/ 65 h 78"/>
                  <a:gd name="T48" fmla="*/ 21 w 62"/>
                  <a:gd name="T49" fmla="*/ 61 h 78"/>
                  <a:gd name="T50" fmla="*/ 16 w 62"/>
                  <a:gd name="T51" fmla="*/ 54 h 78"/>
                  <a:gd name="T52" fmla="*/ 11 w 62"/>
                  <a:gd name="T53" fmla="*/ 51 h 78"/>
                  <a:gd name="T54" fmla="*/ 5 w 62"/>
                  <a:gd name="T55" fmla="*/ 51 h 78"/>
                  <a:gd name="T56" fmla="*/ 0 w 62"/>
                  <a:gd name="T57" fmla="*/ 56 h 78"/>
                  <a:gd name="T58" fmla="*/ 9 w 62"/>
                  <a:gd name="T59" fmla="*/ 72 h 78"/>
                  <a:gd name="T60" fmla="*/ 31 w 62"/>
                  <a:gd name="T61" fmla="*/ 78 h 78"/>
                  <a:gd name="T62" fmla="*/ 48 w 62"/>
                  <a:gd name="T63" fmla="*/ 76 h 78"/>
                  <a:gd name="T64" fmla="*/ 58 w 62"/>
                  <a:gd name="T65" fmla="*/ 67 h 78"/>
                  <a:gd name="T66" fmla="*/ 62 w 62"/>
                  <a:gd name="T67" fmla="*/ 55 h 78"/>
                  <a:gd name="T68" fmla="*/ 58 w 62"/>
                  <a:gd name="T69" fmla="*/ 4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78">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17" name="Freeform 31"/>
              <p:cNvSpPr>
                <a:spLocks/>
              </p:cNvSpPr>
              <p:nvPr/>
            </p:nvSpPr>
            <p:spPr bwMode="auto">
              <a:xfrm>
                <a:off x="5332" y="3030"/>
                <a:ext cx="39" cy="61"/>
              </a:xfrm>
              <a:custGeom>
                <a:avLst/>
                <a:gdLst>
                  <a:gd name="T0" fmla="*/ 0 w 39"/>
                  <a:gd name="T1" fmla="*/ 61 h 61"/>
                  <a:gd name="T2" fmla="*/ 0 w 39"/>
                  <a:gd name="T3" fmla="*/ 0 h 61"/>
                  <a:gd name="T4" fmla="*/ 39 w 39"/>
                  <a:gd name="T5" fmla="*/ 61 h 61"/>
                  <a:gd name="T6" fmla="*/ 0 w 39"/>
                  <a:gd name="T7" fmla="*/ 61 h 61"/>
                </a:gdLst>
                <a:ahLst/>
                <a:cxnLst>
                  <a:cxn ang="0">
                    <a:pos x="T0" y="T1"/>
                  </a:cxn>
                  <a:cxn ang="0">
                    <a:pos x="T2" y="T3"/>
                  </a:cxn>
                  <a:cxn ang="0">
                    <a:pos x="T4" y="T5"/>
                  </a:cxn>
                  <a:cxn ang="0">
                    <a:pos x="T6" y="T7"/>
                  </a:cxn>
                </a:cxnLst>
                <a:rect l="0" t="0" r="r" b="b"/>
                <a:pathLst>
                  <a:path w="39" h="61">
                    <a:moveTo>
                      <a:pt x="0" y="61"/>
                    </a:moveTo>
                    <a:lnTo>
                      <a:pt x="0" y="0"/>
                    </a:lnTo>
                    <a:lnTo>
                      <a:pt x="39" y="61"/>
                    </a:lnTo>
                    <a:lnTo>
                      <a:pt x="0" y="61"/>
                    </a:lnTo>
                    <a:close/>
                  </a:path>
                </a:pathLst>
              </a:custGeom>
              <a:solidFill>
                <a:srgbClr val="F15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cxnSp>
          <p:nvCxnSpPr>
            <p:cNvPr id="13" name="Straight Connector 12"/>
            <p:cNvCxnSpPr/>
            <p:nvPr/>
          </p:nvCxnSpPr>
          <p:spPr>
            <a:xfrm>
              <a:off x="7851947" y="4639103"/>
              <a:ext cx="0" cy="320040"/>
            </a:xfrm>
            <a:prstGeom prst="line">
              <a:avLst/>
            </a:prstGeom>
            <a:ln>
              <a:solidFill>
                <a:srgbClr val="ED1B24"/>
              </a:solidFill>
            </a:ln>
          </p:spPr>
          <p:style>
            <a:lnRef idx="1">
              <a:schemeClr val="accent1"/>
            </a:lnRef>
            <a:fillRef idx="0">
              <a:schemeClr val="accent1"/>
            </a:fillRef>
            <a:effectRef idx="0">
              <a:schemeClr val="accent1"/>
            </a:effectRef>
            <a:fontRef idx="minor">
              <a:schemeClr val="tx1"/>
            </a:fontRef>
          </p:style>
        </p:cxnSp>
        <p:pic>
          <p:nvPicPr>
            <p:cNvPr id="5" name="Picture 4" descr="Text&#10;&#10;Description automatically generated">
              <a:extLst>
                <a:ext uri="{FF2B5EF4-FFF2-40B4-BE49-F238E27FC236}">
                  <a16:creationId xmlns:a16="http://schemas.microsoft.com/office/drawing/2014/main" id="{5F87C4C5-67E1-4B00-A0E1-552D9E863DC8}"/>
                </a:ext>
              </a:extLst>
            </p:cNvPr>
            <p:cNvPicPr>
              <a:picLocks noChangeAspect="1"/>
            </p:cNvPicPr>
            <p:nvPr/>
          </p:nvPicPr>
          <p:blipFill>
            <a:blip r:embed="rId3"/>
            <a:stretch>
              <a:fillRect/>
            </a:stretch>
          </p:blipFill>
          <p:spPr>
            <a:xfrm>
              <a:off x="6920866" y="4601529"/>
              <a:ext cx="776680" cy="344328"/>
            </a:xfrm>
            <a:prstGeom prst="rect">
              <a:avLst/>
            </a:prstGeom>
          </p:spPr>
        </p:pic>
      </p:grpSp>
      <p:sp>
        <p:nvSpPr>
          <p:cNvPr id="18" name="Text Box 16"/>
          <p:cNvSpPr txBox="1">
            <a:spLocks noChangeArrowheads="1"/>
          </p:cNvSpPr>
          <p:nvPr/>
        </p:nvSpPr>
        <p:spPr bwMode="gray">
          <a:xfrm>
            <a:off x="4" y="4940301"/>
            <a:ext cx="2697476" cy="100329"/>
          </a:xfrm>
          <a:prstGeom prst="rect">
            <a:avLst/>
          </a:prstGeom>
          <a:solidFill>
            <a:schemeClr val="tx1">
              <a:lumMod val="75000"/>
              <a:lumOff val="25000"/>
              <a:alpha val="58000"/>
            </a:schemeClr>
          </a:solidFill>
          <a:ln w="12700" algn="ctr">
            <a:noFill/>
            <a:miter lim="800000"/>
            <a:headEnd/>
            <a:tailEnd/>
          </a:ln>
        </p:spPr>
        <p:txBody>
          <a:bodyPr wrap="square" lIns="502920" tIns="0" rIns="0" bIns="0" anchor="ctr">
            <a:noAutofit/>
          </a:bodyPr>
          <a:lstStyle>
            <a:defPPr>
              <a:defRPr lang="en-US"/>
            </a:defPPr>
            <a:lvl1pPr marL="0" defTabSz="457200" eaLnBrk="1" latinLnBrk="0" hangingPunct="1">
              <a:defRPr sz="700">
                <a:solidFill>
                  <a:schemeClr val="tx1">
                    <a:lumMod val="75000"/>
                    <a:lumOff val="25000"/>
                  </a:schemeClr>
                </a:solidFill>
                <a:latin typeface="Calibri" panose="020F0502020204030204" pitchFamily="34" charset="0"/>
                <a:cs typeface="Calibri" panose="020F0502020204030204" pitchFamily="34" charset="0"/>
              </a:defRPr>
            </a:lvl1pPr>
            <a:lvl2pPr defTabSz="457200" eaLnBrk="1" latinLnBrk="0" hangingPunct="1">
              <a:defRPr sz="1800">
                <a:latin typeface="+mn-lt"/>
              </a:defRPr>
            </a:lvl2pPr>
            <a:lvl3pPr defTabSz="457200" eaLnBrk="1" latinLnBrk="0" hangingPunct="1">
              <a:defRPr sz="1800">
                <a:latin typeface="+mn-lt"/>
              </a:defRPr>
            </a:lvl3pPr>
            <a:lvl4pPr defTabSz="457200" eaLnBrk="1" latinLnBrk="0" hangingPunct="1">
              <a:defRPr sz="1800">
                <a:latin typeface="+mn-lt"/>
              </a:defRPr>
            </a:lvl4pPr>
            <a:lvl5pPr defTabSz="457200" eaLnBrk="1" latinLnBrk="0" hangingPunct="1">
              <a:defRPr sz="1800">
                <a:latin typeface="+mn-lt"/>
              </a:defRPr>
            </a:lvl5pPr>
            <a:lvl6pPr defTabSz="457200">
              <a:defRPr sz="1800">
                <a:latin typeface="+mn-lt"/>
              </a:defRPr>
            </a:lvl6pPr>
            <a:lvl7pPr defTabSz="457200">
              <a:defRPr sz="1800">
                <a:latin typeface="+mn-lt"/>
              </a:defRPr>
            </a:lvl7pPr>
            <a:lvl8pPr defTabSz="457200">
              <a:defRPr sz="1800">
                <a:latin typeface="+mn-lt"/>
              </a:defRPr>
            </a:lvl8pPr>
            <a:lvl9pPr defTabSz="457200">
              <a:defRPr sz="1800">
                <a:latin typeface="+mn-lt"/>
              </a:defRPr>
            </a:lvl9pPr>
          </a:lstStyle>
          <a:p>
            <a:pPr lvl="0"/>
            <a:r>
              <a:rPr lang="en-US" sz="600" dirty="0">
                <a:solidFill>
                  <a:schemeClr val="bg1"/>
                </a:solidFill>
                <a:latin typeface="+mj-lt"/>
              </a:rPr>
              <a:t>Copyright © 2025 WNS (Holdings) Ltd. All rights reserved.</a:t>
            </a:r>
          </a:p>
        </p:txBody>
      </p:sp>
    </p:spTree>
    <p:extLst>
      <p:ext uri="{BB962C8B-B14F-4D97-AF65-F5344CB8AC3E}">
        <p14:creationId xmlns:p14="http://schemas.microsoft.com/office/powerpoint/2010/main" val="3853778301"/>
      </p:ext>
    </p:extLst>
  </p:cSld>
  <p:clrMapOvr>
    <a:masterClrMapping/>
  </p:clrMapOvr>
  <p:extLst>
    <p:ext uri="{DCECCB84-F9BA-43D5-87BE-67443E8EF086}">
      <p15:sldGuideLst xmlns:p15="http://schemas.microsoft.com/office/powerpoint/2012/main">
        <p15:guide id="1" orient="horz" pos="497">
          <p15:clr>
            <a:srgbClr val="A4A3A4"/>
          </p15:clr>
        </p15:guide>
        <p15:guide id="2" pos="2938">
          <p15:clr>
            <a:srgbClr val="A4A3A4"/>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4638" y="40482"/>
            <a:ext cx="8593456" cy="632222"/>
          </a:xfrm>
          <a:noFill/>
          <a:ln w="9525" algn="ctr">
            <a:noFill/>
            <a:miter lim="800000"/>
            <a:headEnd/>
            <a:tailEnd/>
          </a:ln>
        </p:spPr>
        <p:txBody>
          <a:bodyPr vert="horz" wrap="square" lIns="45720" tIns="45720" rIns="45720" bIns="45720" numCol="1" rtlCol="0" anchor="b" anchorCtr="0" compatLnSpc="1">
            <a:prstTxWarp prst="textNoShape">
              <a:avLst/>
            </a:prstTxWarp>
            <a:noAutofit/>
          </a:bodyPr>
          <a:lstStyle>
            <a:lvl1pPr>
              <a:defRPr lang="en-US" dirty="0">
                <a:latin typeface="Arial" panose="020B0604020202020204" pitchFamily="34" charset="0"/>
                <a:cs typeface="Arial" panose="020B0604020202020204" pitchFamily="34" charset="0"/>
              </a:defRPr>
            </a:lvl1pPr>
          </a:lstStyle>
          <a:p>
            <a:pPr lvl="0" fontAlgn="base">
              <a:spcAft>
                <a:spcPct val="0"/>
              </a:spcAft>
            </a:pPr>
            <a:r>
              <a:rPr lang="en-US"/>
              <a:t>Click to edit Master title style</a:t>
            </a:r>
            <a:endParaRPr lang="en-US" dirty="0"/>
          </a:p>
        </p:txBody>
      </p:sp>
      <p:sp>
        <p:nvSpPr>
          <p:cNvPr id="7" name="Content Placeholder 6"/>
          <p:cNvSpPr>
            <a:spLocks noGrp="1"/>
          </p:cNvSpPr>
          <p:nvPr>
            <p:ph sz="quarter" idx="10"/>
          </p:nvPr>
        </p:nvSpPr>
        <p:spPr>
          <a:xfrm>
            <a:off x="273369" y="794910"/>
            <a:ext cx="8595360" cy="815608"/>
          </a:xfrm>
        </p:spPr>
        <p:txBody>
          <a:bodyPr/>
          <a:lstStyle>
            <a:lvl1pPr>
              <a:spcBef>
                <a:spcPts val="600"/>
              </a:spcBef>
              <a:spcAft>
                <a:spcPts val="300"/>
              </a:spcAft>
              <a:defRPr/>
            </a:lvl1pPr>
            <a:lvl2pPr>
              <a:spcBef>
                <a:spcPts val="0"/>
              </a:spcBef>
              <a:spcAft>
                <a:spcPts val="300"/>
              </a:spcAft>
              <a:defRPr/>
            </a:lvl2pPr>
            <a:lvl3pPr marL="682625" indent="-220663">
              <a:spcBef>
                <a:spcPts val="0"/>
              </a:spcBef>
              <a:spcAft>
                <a:spcPts val="300"/>
              </a:spcAft>
              <a:defRPr/>
            </a:lvl3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8558521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pic>
        <p:nvPicPr>
          <p:cNvPr id="22" name="Picture 2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 y="-4568"/>
            <a:ext cx="9143991" cy="5148066"/>
          </a:xfrm>
          <a:prstGeom prst="rect">
            <a:avLst/>
          </a:prstGeom>
        </p:spPr>
      </p:pic>
      <p:sp>
        <p:nvSpPr>
          <p:cNvPr id="2" name="Title 1"/>
          <p:cNvSpPr>
            <a:spLocks noGrp="1"/>
          </p:cNvSpPr>
          <p:nvPr>
            <p:ph type="title" hasCustomPrompt="1"/>
          </p:nvPr>
        </p:nvSpPr>
        <p:spPr>
          <a:xfrm>
            <a:off x="502920" y="1901763"/>
            <a:ext cx="2743200" cy="734221"/>
          </a:xfrm>
          <a:noFill/>
          <a:ln w="9525" algn="ctr">
            <a:noFill/>
            <a:miter lim="800000"/>
            <a:headEnd/>
            <a:tailEnd/>
          </a:ln>
        </p:spPr>
        <p:txBody>
          <a:bodyPr vert="horz" wrap="square" lIns="45720" tIns="45720" rIns="45720" bIns="45720" numCol="1" rtlCol="0" anchor="t" anchorCtr="0" compatLnSpc="1">
            <a:prstTxWarp prst="textNoShape">
              <a:avLst/>
            </a:prstTxWarp>
            <a:noAutofit/>
          </a:bodyPr>
          <a:lstStyle>
            <a:lvl1pPr>
              <a:defRPr lang="en-US" sz="2400" baseline="0" dirty="0">
                <a:solidFill>
                  <a:schemeClr val="bg1"/>
                </a:solidFill>
                <a:latin typeface="Arial" panose="020B0604020202020204" pitchFamily="34" charset="0"/>
                <a:ea typeface="+mn-ea"/>
                <a:cs typeface="+mn-cs"/>
              </a:defRPr>
            </a:lvl1pPr>
          </a:lstStyle>
          <a:p>
            <a:pPr marL="0" lvl="0" defTabSz="457200" latinLnBrk="0"/>
            <a:r>
              <a:rPr lang="en-US" dirty="0"/>
              <a:t>Click to edit Subtitle style</a:t>
            </a:r>
          </a:p>
        </p:txBody>
      </p:sp>
      <p:grpSp>
        <p:nvGrpSpPr>
          <p:cNvPr id="14" name="Group 27"/>
          <p:cNvGrpSpPr>
            <a:grpSpLocks noChangeAspect="1"/>
          </p:cNvGrpSpPr>
          <p:nvPr/>
        </p:nvGrpSpPr>
        <p:grpSpPr bwMode="auto">
          <a:xfrm>
            <a:off x="8454226" y="4848225"/>
            <a:ext cx="557784" cy="195545"/>
            <a:chOff x="5052" y="2910"/>
            <a:chExt cx="522" cy="183"/>
          </a:xfrm>
        </p:grpSpPr>
        <p:sp>
          <p:nvSpPr>
            <p:cNvPr id="15" name="Freeform 28"/>
            <p:cNvSpPr>
              <a:spLocks/>
            </p:cNvSpPr>
            <p:nvPr/>
          </p:nvSpPr>
          <p:spPr bwMode="auto">
            <a:xfrm>
              <a:off x="5052" y="2913"/>
              <a:ext cx="227" cy="178"/>
            </a:xfrm>
            <a:custGeom>
              <a:avLst/>
              <a:gdLst>
                <a:gd name="T0" fmla="*/ 93 w 99"/>
                <a:gd name="T1" fmla="*/ 0 h 76"/>
                <a:gd name="T2" fmla="*/ 88 w 99"/>
                <a:gd name="T3" fmla="*/ 0 h 76"/>
                <a:gd name="T4" fmla="*/ 82 w 99"/>
                <a:gd name="T5" fmla="*/ 4 h 76"/>
                <a:gd name="T6" fmla="*/ 72 w 99"/>
                <a:gd name="T7" fmla="*/ 50 h 76"/>
                <a:gd name="T8" fmla="*/ 61 w 99"/>
                <a:gd name="T9" fmla="*/ 4 h 76"/>
                <a:gd name="T10" fmla="*/ 55 w 99"/>
                <a:gd name="T11" fmla="*/ 0 h 76"/>
                <a:gd name="T12" fmla="*/ 45 w 99"/>
                <a:gd name="T13" fmla="*/ 0 h 76"/>
                <a:gd name="T14" fmla="*/ 40 w 99"/>
                <a:gd name="T15" fmla="*/ 4 h 76"/>
                <a:gd name="T16" fmla="*/ 27 w 99"/>
                <a:gd name="T17" fmla="*/ 50 h 76"/>
                <a:gd name="T18" fmla="*/ 18 w 99"/>
                <a:gd name="T19" fmla="*/ 4 h 76"/>
                <a:gd name="T20" fmla="*/ 12 w 99"/>
                <a:gd name="T21" fmla="*/ 0 h 76"/>
                <a:gd name="T22" fmla="*/ 6 w 99"/>
                <a:gd name="T23" fmla="*/ 0 h 76"/>
                <a:gd name="T24" fmla="*/ 1 w 99"/>
                <a:gd name="T25" fmla="*/ 5 h 76"/>
                <a:gd name="T26" fmla="*/ 17 w 99"/>
                <a:gd name="T27" fmla="*/ 72 h 76"/>
                <a:gd name="T28" fmla="*/ 23 w 99"/>
                <a:gd name="T29" fmla="*/ 76 h 76"/>
                <a:gd name="T30" fmla="*/ 30 w 99"/>
                <a:gd name="T31" fmla="*/ 76 h 76"/>
                <a:gd name="T32" fmla="*/ 36 w 99"/>
                <a:gd name="T33" fmla="*/ 72 h 76"/>
                <a:gd name="T34" fmla="*/ 50 w 99"/>
                <a:gd name="T35" fmla="*/ 22 h 76"/>
                <a:gd name="T36" fmla="*/ 63 w 99"/>
                <a:gd name="T37" fmla="*/ 72 h 76"/>
                <a:gd name="T38" fmla="*/ 69 w 99"/>
                <a:gd name="T39" fmla="*/ 76 h 76"/>
                <a:gd name="T40" fmla="*/ 76 w 99"/>
                <a:gd name="T41" fmla="*/ 76 h 76"/>
                <a:gd name="T42" fmla="*/ 82 w 99"/>
                <a:gd name="T43" fmla="*/ 72 h 76"/>
                <a:gd name="T44" fmla="*/ 98 w 99"/>
                <a:gd name="T45" fmla="*/ 4 h 76"/>
                <a:gd name="T46" fmla="*/ 93 w 99"/>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9" h="76">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29"/>
            <p:cNvSpPr>
              <a:spLocks/>
            </p:cNvSpPr>
            <p:nvPr/>
          </p:nvSpPr>
          <p:spPr bwMode="auto">
            <a:xfrm>
              <a:off x="5286" y="2913"/>
              <a:ext cx="138" cy="178"/>
            </a:xfrm>
            <a:custGeom>
              <a:avLst/>
              <a:gdLst>
                <a:gd name="T0" fmla="*/ 55 w 60"/>
                <a:gd name="T1" fmla="*/ 0 h 76"/>
                <a:gd name="T2" fmla="*/ 50 w 60"/>
                <a:gd name="T3" fmla="*/ 0 h 76"/>
                <a:gd name="T4" fmla="*/ 45 w 60"/>
                <a:gd name="T5" fmla="*/ 5 h 76"/>
                <a:gd name="T6" fmla="*/ 45 w 60"/>
                <a:gd name="T7" fmla="*/ 49 h 76"/>
                <a:gd name="T8" fmla="*/ 17 w 60"/>
                <a:gd name="T9" fmla="*/ 4 h 76"/>
                <a:gd name="T10" fmla="*/ 10 w 60"/>
                <a:gd name="T11" fmla="*/ 0 h 76"/>
                <a:gd name="T12" fmla="*/ 4 w 60"/>
                <a:gd name="T13" fmla="*/ 0 h 76"/>
                <a:gd name="T14" fmla="*/ 0 w 60"/>
                <a:gd name="T15" fmla="*/ 5 h 76"/>
                <a:gd name="T16" fmla="*/ 0 w 60"/>
                <a:gd name="T17" fmla="*/ 71 h 76"/>
                <a:gd name="T18" fmla="*/ 4 w 60"/>
                <a:gd name="T19" fmla="*/ 76 h 76"/>
                <a:gd name="T20" fmla="*/ 10 w 60"/>
                <a:gd name="T21" fmla="*/ 76 h 76"/>
                <a:gd name="T22" fmla="*/ 15 w 60"/>
                <a:gd name="T23" fmla="*/ 71 h 76"/>
                <a:gd name="T24" fmla="*/ 15 w 60"/>
                <a:gd name="T25" fmla="*/ 28 h 76"/>
                <a:gd name="T26" fmla="*/ 42 w 60"/>
                <a:gd name="T27" fmla="*/ 73 h 76"/>
                <a:gd name="T28" fmla="*/ 49 w 60"/>
                <a:gd name="T29" fmla="*/ 76 h 76"/>
                <a:gd name="T30" fmla="*/ 55 w 60"/>
                <a:gd name="T31" fmla="*/ 76 h 76"/>
                <a:gd name="T32" fmla="*/ 60 w 60"/>
                <a:gd name="T33" fmla="*/ 71 h 76"/>
                <a:gd name="T34" fmla="*/ 60 w 60"/>
                <a:gd name="T35" fmla="*/ 5 h 76"/>
                <a:gd name="T36" fmla="*/ 55 w 60"/>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76">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30"/>
            <p:cNvSpPr>
              <a:spLocks/>
            </p:cNvSpPr>
            <p:nvPr/>
          </p:nvSpPr>
          <p:spPr bwMode="auto">
            <a:xfrm>
              <a:off x="5431" y="2910"/>
              <a:ext cx="143" cy="183"/>
            </a:xfrm>
            <a:custGeom>
              <a:avLst/>
              <a:gdLst>
                <a:gd name="T0" fmla="*/ 58 w 62"/>
                <a:gd name="T1" fmla="*/ 43 h 78"/>
                <a:gd name="T2" fmla="*/ 50 w 62"/>
                <a:gd name="T3" fmla="*/ 35 h 78"/>
                <a:gd name="T4" fmla="*/ 34 w 62"/>
                <a:gd name="T5" fmla="*/ 29 h 78"/>
                <a:gd name="T6" fmla="*/ 20 w 62"/>
                <a:gd name="T7" fmla="*/ 24 h 78"/>
                <a:gd name="T8" fmla="*/ 18 w 62"/>
                <a:gd name="T9" fmla="*/ 20 h 78"/>
                <a:gd name="T10" fmla="*/ 20 w 62"/>
                <a:gd name="T11" fmla="*/ 16 h 78"/>
                <a:gd name="T12" fmla="*/ 30 w 62"/>
                <a:gd name="T13" fmla="*/ 14 h 78"/>
                <a:gd name="T14" fmla="*/ 39 w 62"/>
                <a:gd name="T15" fmla="*/ 16 h 78"/>
                <a:gd name="T16" fmla="*/ 42 w 62"/>
                <a:gd name="T17" fmla="*/ 20 h 78"/>
                <a:gd name="T18" fmla="*/ 48 w 62"/>
                <a:gd name="T19" fmla="*/ 24 h 78"/>
                <a:gd name="T20" fmla="*/ 55 w 62"/>
                <a:gd name="T21" fmla="*/ 24 h 78"/>
                <a:gd name="T22" fmla="*/ 59 w 62"/>
                <a:gd name="T23" fmla="*/ 19 h 78"/>
                <a:gd name="T24" fmla="*/ 52 w 62"/>
                <a:gd name="T25" fmla="*/ 6 h 78"/>
                <a:gd name="T26" fmla="*/ 30 w 62"/>
                <a:gd name="T27" fmla="*/ 0 h 78"/>
                <a:gd name="T28" fmla="*/ 15 w 62"/>
                <a:gd name="T29" fmla="*/ 3 h 78"/>
                <a:gd name="T30" fmla="*/ 6 w 62"/>
                <a:gd name="T31" fmla="*/ 10 h 78"/>
                <a:gd name="T32" fmla="*/ 3 w 62"/>
                <a:gd name="T33" fmla="*/ 21 h 78"/>
                <a:gd name="T34" fmla="*/ 10 w 62"/>
                <a:gd name="T35" fmla="*/ 37 h 78"/>
                <a:gd name="T36" fmla="*/ 27 w 62"/>
                <a:gd name="T37" fmla="*/ 44 h 78"/>
                <a:gd name="T38" fmla="*/ 39 w 62"/>
                <a:gd name="T39" fmla="*/ 48 h 78"/>
                <a:gd name="T40" fmla="*/ 44 w 62"/>
                <a:gd name="T41" fmla="*/ 51 h 78"/>
                <a:gd name="T42" fmla="*/ 45 w 62"/>
                <a:gd name="T43" fmla="*/ 55 h 78"/>
                <a:gd name="T44" fmla="*/ 42 w 62"/>
                <a:gd name="T45" fmla="*/ 62 h 78"/>
                <a:gd name="T46" fmla="*/ 31 w 62"/>
                <a:gd name="T47" fmla="*/ 65 h 78"/>
                <a:gd name="T48" fmla="*/ 21 w 62"/>
                <a:gd name="T49" fmla="*/ 61 h 78"/>
                <a:gd name="T50" fmla="*/ 16 w 62"/>
                <a:gd name="T51" fmla="*/ 54 h 78"/>
                <a:gd name="T52" fmla="*/ 11 w 62"/>
                <a:gd name="T53" fmla="*/ 51 h 78"/>
                <a:gd name="T54" fmla="*/ 5 w 62"/>
                <a:gd name="T55" fmla="*/ 51 h 78"/>
                <a:gd name="T56" fmla="*/ 0 w 62"/>
                <a:gd name="T57" fmla="*/ 56 h 78"/>
                <a:gd name="T58" fmla="*/ 9 w 62"/>
                <a:gd name="T59" fmla="*/ 72 h 78"/>
                <a:gd name="T60" fmla="*/ 31 w 62"/>
                <a:gd name="T61" fmla="*/ 78 h 78"/>
                <a:gd name="T62" fmla="*/ 48 w 62"/>
                <a:gd name="T63" fmla="*/ 76 h 78"/>
                <a:gd name="T64" fmla="*/ 58 w 62"/>
                <a:gd name="T65" fmla="*/ 67 h 78"/>
                <a:gd name="T66" fmla="*/ 62 w 62"/>
                <a:gd name="T67" fmla="*/ 55 h 78"/>
                <a:gd name="T68" fmla="*/ 58 w 62"/>
                <a:gd name="T69" fmla="*/ 4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78">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31"/>
            <p:cNvSpPr>
              <a:spLocks/>
            </p:cNvSpPr>
            <p:nvPr/>
          </p:nvSpPr>
          <p:spPr bwMode="auto">
            <a:xfrm>
              <a:off x="5332" y="3030"/>
              <a:ext cx="39" cy="61"/>
            </a:xfrm>
            <a:custGeom>
              <a:avLst/>
              <a:gdLst>
                <a:gd name="T0" fmla="*/ 0 w 39"/>
                <a:gd name="T1" fmla="*/ 61 h 61"/>
                <a:gd name="T2" fmla="*/ 0 w 39"/>
                <a:gd name="T3" fmla="*/ 0 h 61"/>
                <a:gd name="T4" fmla="*/ 39 w 39"/>
                <a:gd name="T5" fmla="*/ 61 h 61"/>
                <a:gd name="T6" fmla="*/ 0 w 39"/>
                <a:gd name="T7" fmla="*/ 61 h 61"/>
              </a:gdLst>
              <a:ahLst/>
              <a:cxnLst>
                <a:cxn ang="0">
                  <a:pos x="T0" y="T1"/>
                </a:cxn>
                <a:cxn ang="0">
                  <a:pos x="T2" y="T3"/>
                </a:cxn>
                <a:cxn ang="0">
                  <a:pos x="T4" y="T5"/>
                </a:cxn>
                <a:cxn ang="0">
                  <a:pos x="T6" y="T7"/>
                </a:cxn>
              </a:cxnLst>
              <a:rect l="0" t="0" r="r" b="b"/>
              <a:pathLst>
                <a:path w="39" h="61">
                  <a:moveTo>
                    <a:pt x="0" y="61"/>
                  </a:moveTo>
                  <a:lnTo>
                    <a:pt x="0" y="0"/>
                  </a:lnTo>
                  <a:lnTo>
                    <a:pt x="39" y="61"/>
                  </a:lnTo>
                  <a:lnTo>
                    <a:pt x="0" y="61"/>
                  </a:lnTo>
                  <a:close/>
                </a:path>
              </a:pathLst>
            </a:custGeom>
            <a:solidFill>
              <a:srgbClr val="F15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 name="Rectangle 2">
            <a:extLst>
              <a:ext uri="{FF2B5EF4-FFF2-40B4-BE49-F238E27FC236}">
                <a16:creationId xmlns:a16="http://schemas.microsoft.com/office/drawing/2014/main" id="{1FCECE63-64A1-4278-F5D9-188DAE8DBD46}"/>
              </a:ext>
            </a:extLst>
          </p:cNvPr>
          <p:cNvSpPr>
            <a:spLocks noChangeArrowheads="1"/>
          </p:cNvSpPr>
          <p:nvPr userDrawn="1"/>
        </p:nvSpPr>
        <p:spPr bwMode="gray">
          <a:xfrm>
            <a:off x="0" y="4960859"/>
            <a:ext cx="466726" cy="107394"/>
          </a:xfrm>
          <a:prstGeom prst="rect">
            <a:avLst/>
          </a:prstGeom>
          <a:solidFill>
            <a:schemeClr val="accent1"/>
          </a:solidFill>
          <a:ln w="9525">
            <a:noFill/>
            <a:miter lim="800000"/>
            <a:headEnd/>
            <a:tailEnd/>
          </a:ln>
        </p:spPr>
        <p:txBody>
          <a:bodyPr wrap="none" lIns="274320" tIns="0" rIns="0" bIns="0" anchor="ctr" anchorCtr="1"/>
          <a:lstStyle/>
          <a:p>
            <a:pPr lvl="0" algn="ctr" eaLnBrk="0" hangingPunct="0">
              <a:spcBef>
                <a:spcPct val="50000"/>
              </a:spcBef>
            </a:pPr>
            <a:fld id="{D53EEC3E-4A67-448E-865D-9D2EA2A919D4}" type="slidenum">
              <a:rPr lang="en-US" sz="600">
                <a:solidFill>
                  <a:schemeClr val="bg1"/>
                </a:solidFill>
                <a:latin typeface="Arial" panose="020B0604020202020204" pitchFamily="34" charset="0"/>
                <a:cs typeface="Arial" panose="020B0604020202020204" pitchFamily="34" charset="0"/>
              </a:rPr>
              <a:pPr lvl="0" algn="ctr" eaLnBrk="0" hangingPunct="0">
                <a:spcBef>
                  <a:spcPct val="50000"/>
                </a:spcBef>
              </a:pPr>
              <a:t>‹#›</a:t>
            </a:fld>
            <a:endParaRPr lang="en-US" sz="600" dirty="0">
              <a:solidFill>
                <a:schemeClr val="bg1"/>
              </a:solidFill>
              <a:latin typeface="Arial" panose="020B0604020202020204" pitchFamily="34" charset="0"/>
              <a:cs typeface="Arial" panose="020B0604020202020204" pitchFamily="34" charset="0"/>
            </a:endParaRPr>
          </a:p>
        </p:txBody>
      </p:sp>
      <p:sp>
        <p:nvSpPr>
          <p:cNvPr id="4" name="Text Box 16">
            <a:extLst>
              <a:ext uri="{FF2B5EF4-FFF2-40B4-BE49-F238E27FC236}">
                <a16:creationId xmlns:a16="http://schemas.microsoft.com/office/drawing/2014/main" id="{9035C1CE-95F3-D0D7-1836-5B854D8CF9FC}"/>
              </a:ext>
            </a:extLst>
          </p:cNvPr>
          <p:cNvSpPr txBox="1">
            <a:spLocks noChangeArrowheads="1"/>
          </p:cNvSpPr>
          <p:nvPr userDrawn="1"/>
        </p:nvSpPr>
        <p:spPr bwMode="gray">
          <a:xfrm>
            <a:off x="518795" y="4969413"/>
            <a:ext cx="2010166" cy="92333"/>
          </a:xfrm>
          <a:prstGeom prst="rect">
            <a:avLst/>
          </a:prstGeom>
          <a:noFill/>
          <a:ln w="12700" algn="ctr">
            <a:noFill/>
            <a:miter lim="800000"/>
            <a:headEnd/>
            <a:tailEnd/>
          </a:ln>
        </p:spPr>
        <p:txBody>
          <a:bodyPr wrap="none" lIns="0" tIns="0" rIns="0" bIns="0" anchor="ctr">
            <a:spAutoFit/>
          </a:bodyPr>
          <a:lstStyle>
            <a:defPPr>
              <a:defRPr lang="en-US"/>
            </a:defPPr>
            <a:lvl1pPr marL="0" defTabSz="457200" eaLnBrk="1" latinLnBrk="0" hangingPunct="1">
              <a:defRPr sz="700">
                <a:solidFill>
                  <a:schemeClr val="tx1">
                    <a:lumMod val="75000"/>
                    <a:lumOff val="25000"/>
                  </a:schemeClr>
                </a:solidFill>
                <a:latin typeface="Calibri" panose="020F0502020204030204" pitchFamily="34" charset="0"/>
                <a:cs typeface="Calibri" panose="020F0502020204030204" pitchFamily="34" charset="0"/>
              </a:defRPr>
            </a:lvl1pPr>
            <a:lvl2pPr defTabSz="457200" eaLnBrk="1" latinLnBrk="0" hangingPunct="1">
              <a:defRPr sz="1800">
                <a:latin typeface="+mn-lt"/>
              </a:defRPr>
            </a:lvl2pPr>
            <a:lvl3pPr defTabSz="457200" eaLnBrk="1" latinLnBrk="0" hangingPunct="1">
              <a:defRPr sz="1800">
                <a:latin typeface="+mn-lt"/>
              </a:defRPr>
            </a:lvl3pPr>
            <a:lvl4pPr defTabSz="457200" eaLnBrk="1" latinLnBrk="0" hangingPunct="1">
              <a:defRPr sz="1800">
                <a:latin typeface="+mn-lt"/>
              </a:defRPr>
            </a:lvl4pPr>
            <a:lvl5pPr defTabSz="457200" eaLnBrk="1" latinLnBrk="0" hangingPunct="1">
              <a:defRPr sz="1800">
                <a:latin typeface="+mn-lt"/>
              </a:defRPr>
            </a:lvl5pPr>
            <a:lvl6pPr defTabSz="457200">
              <a:defRPr sz="1800">
                <a:latin typeface="+mn-lt"/>
              </a:defRPr>
            </a:lvl6pPr>
            <a:lvl7pPr defTabSz="457200">
              <a:defRPr sz="1800">
                <a:latin typeface="+mn-lt"/>
              </a:defRPr>
            </a:lvl7pPr>
            <a:lvl8pPr defTabSz="457200">
              <a:defRPr sz="1800">
                <a:latin typeface="+mn-lt"/>
              </a:defRPr>
            </a:lvl8pPr>
            <a:lvl9pPr defTabSz="457200">
              <a:defRPr sz="1800">
                <a:latin typeface="+mn-lt"/>
              </a:defRPr>
            </a:lvl9pPr>
          </a:lstStyle>
          <a:p>
            <a:pPr lvl="0"/>
            <a:r>
              <a:rPr lang="en-US" sz="600" dirty="0">
                <a:solidFill>
                  <a:schemeClr val="bg1"/>
                </a:solidFill>
                <a:latin typeface="Arial" panose="020B0604020202020204" pitchFamily="34" charset="0"/>
                <a:cs typeface="Arial" panose="020B0604020202020204" pitchFamily="34" charset="0"/>
              </a:rPr>
              <a:t>Copyright © 2025 WNS (Holdings) Ltd. All rights reserved.</a:t>
            </a:r>
          </a:p>
        </p:txBody>
      </p:sp>
    </p:spTree>
    <p:extLst>
      <p:ext uri="{BB962C8B-B14F-4D97-AF65-F5344CB8AC3E}">
        <p14:creationId xmlns:p14="http://schemas.microsoft.com/office/powerpoint/2010/main" val="2555745852"/>
      </p:ext>
    </p:extLst>
  </p:cSld>
  <p:clrMapOvr>
    <a:masterClrMapping/>
  </p:clrMapOvr>
  <p:extLst>
    <p:ext uri="{DCECCB84-F9BA-43D5-87BE-67443E8EF086}">
      <p15:sldGuideLst xmlns:p15="http://schemas.microsoft.com/office/powerpoint/2012/main">
        <p15:guide id="1" orient="horz" pos="497">
          <p15:clr>
            <a:srgbClr val="A4A3A4"/>
          </p15:clr>
        </p15:guide>
        <p15:guide id="2" pos="2938">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291465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ection Header">
    <p:spTree>
      <p:nvGrpSpPr>
        <p:cNvPr id="1" name=""/>
        <p:cNvGrpSpPr/>
        <p:nvPr/>
      </p:nvGrpSpPr>
      <p:grpSpPr>
        <a:xfrm>
          <a:off x="0" y="0"/>
          <a:ext cx="0" cy="0"/>
          <a:chOff x="0" y="0"/>
          <a:chExt cx="0" cy="0"/>
        </a:xfrm>
      </p:grpSpPr>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2286"/>
            <a:ext cx="9143994" cy="5148069"/>
          </a:xfrm>
          <a:prstGeom prst="rect">
            <a:avLst/>
          </a:prstGeom>
        </p:spPr>
      </p:pic>
      <p:grpSp>
        <p:nvGrpSpPr>
          <p:cNvPr id="14" name="Group 27"/>
          <p:cNvGrpSpPr>
            <a:grpSpLocks noChangeAspect="1"/>
          </p:cNvGrpSpPr>
          <p:nvPr/>
        </p:nvGrpSpPr>
        <p:grpSpPr bwMode="auto">
          <a:xfrm>
            <a:off x="7997467" y="4639103"/>
            <a:ext cx="910422" cy="319171"/>
            <a:chOff x="5052" y="2910"/>
            <a:chExt cx="522" cy="183"/>
          </a:xfrm>
        </p:grpSpPr>
        <p:sp>
          <p:nvSpPr>
            <p:cNvPr id="26" name="Freeform 28"/>
            <p:cNvSpPr>
              <a:spLocks/>
            </p:cNvSpPr>
            <p:nvPr/>
          </p:nvSpPr>
          <p:spPr bwMode="auto">
            <a:xfrm>
              <a:off x="5052" y="2913"/>
              <a:ext cx="227" cy="178"/>
            </a:xfrm>
            <a:custGeom>
              <a:avLst/>
              <a:gdLst>
                <a:gd name="T0" fmla="*/ 93 w 99"/>
                <a:gd name="T1" fmla="*/ 0 h 76"/>
                <a:gd name="T2" fmla="*/ 88 w 99"/>
                <a:gd name="T3" fmla="*/ 0 h 76"/>
                <a:gd name="T4" fmla="*/ 82 w 99"/>
                <a:gd name="T5" fmla="*/ 4 h 76"/>
                <a:gd name="T6" fmla="*/ 72 w 99"/>
                <a:gd name="T7" fmla="*/ 50 h 76"/>
                <a:gd name="T8" fmla="*/ 61 w 99"/>
                <a:gd name="T9" fmla="*/ 4 h 76"/>
                <a:gd name="T10" fmla="*/ 55 w 99"/>
                <a:gd name="T11" fmla="*/ 0 h 76"/>
                <a:gd name="T12" fmla="*/ 45 w 99"/>
                <a:gd name="T13" fmla="*/ 0 h 76"/>
                <a:gd name="T14" fmla="*/ 40 w 99"/>
                <a:gd name="T15" fmla="*/ 4 h 76"/>
                <a:gd name="T16" fmla="*/ 27 w 99"/>
                <a:gd name="T17" fmla="*/ 50 h 76"/>
                <a:gd name="T18" fmla="*/ 18 w 99"/>
                <a:gd name="T19" fmla="*/ 4 h 76"/>
                <a:gd name="T20" fmla="*/ 12 w 99"/>
                <a:gd name="T21" fmla="*/ 0 h 76"/>
                <a:gd name="T22" fmla="*/ 6 w 99"/>
                <a:gd name="T23" fmla="*/ 0 h 76"/>
                <a:gd name="T24" fmla="*/ 1 w 99"/>
                <a:gd name="T25" fmla="*/ 5 h 76"/>
                <a:gd name="T26" fmla="*/ 17 w 99"/>
                <a:gd name="T27" fmla="*/ 72 h 76"/>
                <a:gd name="T28" fmla="*/ 23 w 99"/>
                <a:gd name="T29" fmla="*/ 76 h 76"/>
                <a:gd name="T30" fmla="*/ 30 w 99"/>
                <a:gd name="T31" fmla="*/ 76 h 76"/>
                <a:gd name="T32" fmla="*/ 36 w 99"/>
                <a:gd name="T33" fmla="*/ 72 h 76"/>
                <a:gd name="T34" fmla="*/ 50 w 99"/>
                <a:gd name="T35" fmla="*/ 22 h 76"/>
                <a:gd name="T36" fmla="*/ 63 w 99"/>
                <a:gd name="T37" fmla="*/ 72 h 76"/>
                <a:gd name="T38" fmla="*/ 69 w 99"/>
                <a:gd name="T39" fmla="*/ 76 h 76"/>
                <a:gd name="T40" fmla="*/ 76 w 99"/>
                <a:gd name="T41" fmla="*/ 76 h 76"/>
                <a:gd name="T42" fmla="*/ 82 w 99"/>
                <a:gd name="T43" fmla="*/ 72 h 76"/>
                <a:gd name="T44" fmla="*/ 98 w 99"/>
                <a:gd name="T45" fmla="*/ 4 h 76"/>
                <a:gd name="T46" fmla="*/ 93 w 99"/>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9" h="76">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29"/>
            <p:cNvSpPr>
              <a:spLocks/>
            </p:cNvSpPr>
            <p:nvPr/>
          </p:nvSpPr>
          <p:spPr bwMode="auto">
            <a:xfrm>
              <a:off x="5286" y="2913"/>
              <a:ext cx="138" cy="178"/>
            </a:xfrm>
            <a:custGeom>
              <a:avLst/>
              <a:gdLst>
                <a:gd name="T0" fmla="*/ 55 w 60"/>
                <a:gd name="T1" fmla="*/ 0 h 76"/>
                <a:gd name="T2" fmla="*/ 50 w 60"/>
                <a:gd name="T3" fmla="*/ 0 h 76"/>
                <a:gd name="T4" fmla="*/ 45 w 60"/>
                <a:gd name="T5" fmla="*/ 5 h 76"/>
                <a:gd name="T6" fmla="*/ 45 w 60"/>
                <a:gd name="T7" fmla="*/ 49 h 76"/>
                <a:gd name="T8" fmla="*/ 17 w 60"/>
                <a:gd name="T9" fmla="*/ 4 h 76"/>
                <a:gd name="T10" fmla="*/ 10 w 60"/>
                <a:gd name="T11" fmla="*/ 0 h 76"/>
                <a:gd name="T12" fmla="*/ 4 w 60"/>
                <a:gd name="T13" fmla="*/ 0 h 76"/>
                <a:gd name="T14" fmla="*/ 0 w 60"/>
                <a:gd name="T15" fmla="*/ 5 h 76"/>
                <a:gd name="T16" fmla="*/ 0 w 60"/>
                <a:gd name="T17" fmla="*/ 71 h 76"/>
                <a:gd name="T18" fmla="*/ 4 w 60"/>
                <a:gd name="T19" fmla="*/ 76 h 76"/>
                <a:gd name="T20" fmla="*/ 10 w 60"/>
                <a:gd name="T21" fmla="*/ 76 h 76"/>
                <a:gd name="T22" fmla="*/ 15 w 60"/>
                <a:gd name="T23" fmla="*/ 71 h 76"/>
                <a:gd name="T24" fmla="*/ 15 w 60"/>
                <a:gd name="T25" fmla="*/ 28 h 76"/>
                <a:gd name="T26" fmla="*/ 42 w 60"/>
                <a:gd name="T27" fmla="*/ 73 h 76"/>
                <a:gd name="T28" fmla="*/ 49 w 60"/>
                <a:gd name="T29" fmla="*/ 76 h 76"/>
                <a:gd name="T30" fmla="*/ 55 w 60"/>
                <a:gd name="T31" fmla="*/ 76 h 76"/>
                <a:gd name="T32" fmla="*/ 60 w 60"/>
                <a:gd name="T33" fmla="*/ 71 h 76"/>
                <a:gd name="T34" fmla="*/ 60 w 60"/>
                <a:gd name="T35" fmla="*/ 5 h 76"/>
                <a:gd name="T36" fmla="*/ 55 w 60"/>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76">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30"/>
            <p:cNvSpPr>
              <a:spLocks/>
            </p:cNvSpPr>
            <p:nvPr/>
          </p:nvSpPr>
          <p:spPr bwMode="auto">
            <a:xfrm>
              <a:off x="5431" y="2910"/>
              <a:ext cx="143" cy="183"/>
            </a:xfrm>
            <a:custGeom>
              <a:avLst/>
              <a:gdLst>
                <a:gd name="T0" fmla="*/ 58 w 62"/>
                <a:gd name="T1" fmla="*/ 43 h 78"/>
                <a:gd name="T2" fmla="*/ 50 w 62"/>
                <a:gd name="T3" fmla="*/ 35 h 78"/>
                <a:gd name="T4" fmla="*/ 34 w 62"/>
                <a:gd name="T5" fmla="*/ 29 h 78"/>
                <a:gd name="T6" fmla="*/ 20 w 62"/>
                <a:gd name="T7" fmla="*/ 24 h 78"/>
                <a:gd name="T8" fmla="*/ 18 w 62"/>
                <a:gd name="T9" fmla="*/ 20 h 78"/>
                <a:gd name="T10" fmla="*/ 20 w 62"/>
                <a:gd name="T11" fmla="*/ 16 h 78"/>
                <a:gd name="T12" fmla="*/ 30 w 62"/>
                <a:gd name="T13" fmla="*/ 14 h 78"/>
                <a:gd name="T14" fmla="*/ 39 w 62"/>
                <a:gd name="T15" fmla="*/ 16 h 78"/>
                <a:gd name="T16" fmla="*/ 42 w 62"/>
                <a:gd name="T17" fmla="*/ 20 h 78"/>
                <a:gd name="T18" fmla="*/ 48 w 62"/>
                <a:gd name="T19" fmla="*/ 24 h 78"/>
                <a:gd name="T20" fmla="*/ 55 w 62"/>
                <a:gd name="T21" fmla="*/ 24 h 78"/>
                <a:gd name="T22" fmla="*/ 59 w 62"/>
                <a:gd name="T23" fmla="*/ 19 h 78"/>
                <a:gd name="T24" fmla="*/ 52 w 62"/>
                <a:gd name="T25" fmla="*/ 6 h 78"/>
                <a:gd name="T26" fmla="*/ 30 w 62"/>
                <a:gd name="T27" fmla="*/ 0 h 78"/>
                <a:gd name="T28" fmla="*/ 15 w 62"/>
                <a:gd name="T29" fmla="*/ 3 h 78"/>
                <a:gd name="T30" fmla="*/ 6 w 62"/>
                <a:gd name="T31" fmla="*/ 10 h 78"/>
                <a:gd name="T32" fmla="*/ 3 w 62"/>
                <a:gd name="T33" fmla="*/ 21 h 78"/>
                <a:gd name="T34" fmla="*/ 10 w 62"/>
                <a:gd name="T35" fmla="*/ 37 h 78"/>
                <a:gd name="T36" fmla="*/ 27 w 62"/>
                <a:gd name="T37" fmla="*/ 44 h 78"/>
                <a:gd name="T38" fmla="*/ 39 w 62"/>
                <a:gd name="T39" fmla="*/ 48 h 78"/>
                <a:gd name="T40" fmla="*/ 44 w 62"/>
                <a:gd name="T41" fmla="*/ 51 h 78"/>
                <a:gd name="T42" fmla="*/ 45 w 62"/>
                <a:gd name="T43" fmla="*/ 55 h 78"/>
                <a:gd name="T44" fmla="*/ 42 w 62"/>
                <a:gd name="T45" fmla="*/ 62 h 78"/>
                <a:gd name="T46" fmla="*/ 31 w 62"/>
                <a:gd name="T47" fmla="*/ 65 h 78"/>
                <a:gd name="T48" fmla="*/ 21 w 62"/>
                <a:gd name="T49" fmla="*/ 61 h 78"/>
                <a:gd name="T50" fmla="*/ 16 w 62"/>
                <a:gd name="T51" fmla="*/ 54 h 78"/>
                <a:gd name="T52" fmla="*/ 11 w 62"/>
                <a:gd name="T53" fmla="*/ 51 h 78"/>
                <a:gd name="T54" fmla="*/ 5 w 62"/>
                <a:gd name="T55" fmla="*/ 51 h 78"/>
                <a:gd name="T56" fmla="*/ 0 w 62"/>
                <a:gd name="T57" fmla="*/ 56 h 78"/>
                <a:gd name="T58" fmla="*/ 9 w 62"/>
                <a:gd name="T59" fmla="*/ 72 h 78"/>
                <a:gd name="T60" fmla="*/ 31 w 62"/>
                <a:gd name="T61" fmla="*/ 78 h 78"/>
                <a:gd name="T62" fmla="*/ 48 w 62"/>
                <a:gd name="T63" fmla="*/ 76 h 78"/>
                <a:gd name="T64" fmla="*/ 58 w 62"/>
                <a:gd name="T65" fmla="*/ 67 h 78"/>
                <a:gd name="T66" fmla="*/ 62 w 62"/>
                <a:gd name="T67" fmla="*/ 55 h 78"/>
                <a:gd name="T68" fmla="*/ 58 w 62"/>
                <a:gd name="T69" fmla="*/ 4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78">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31"/>
            <p:cNvSpPr>
              <a:spLocks/>
            </p:cNvSpPr>
            <p:nvPr/>
          </p:nvSpPr>
          <p:spPr bwMode="auto">
            <a:xfrm>
              <a:off x="5332" y="3030"/>
              <a:ext cx="39" cy="61"/>
            </a:xfrm>
            <a:custGeom>
              <a:avLst/>
              <a:gdLst>
                <a:gd name="T0" fmla="*/ 0 w 39"/>
                <a:gd name="T1" fmla="*/ 61 h 61"/>
                <a:gd name="T2" fmla="*/ 0 w 39"/>
                <a:gd name="T3" fmla="*/ 0 h 61"/>
                <a:gd name="T4" fmla="*/ 39 w 39"/>
                <a:gd name="T5" fmla="*/ 61 h 61"/>
                <a:gd name="T6" fmla="*/ 0 w 39"/>
                <a:gd name="T7" fmla="*/ 61 h 61"/>
              </a:gdLst>
              <a:ahLst/>
              <a:cxnLst>
                <a:cxn ang="0">
                  <a:pos x="T0" y="T1"/>
                </a:cxn>
                <a:cxn ang="0">
                  <a:pos x="T2" y="T3"/>
                </a:cxn>
                <a:cxn ang="0">
                  <a:pos x="T4" y="T5"/>
                </a:cxn>
                <a:cxn ang="0">
                  <a:pos x="T6" y="T7"/>
                </a:cxn>
              </a:cxnLst>
              <a:rect l="0" t="0" r="r" b="b"/>
              <a:pathLst>
                <a:path w="39" h="61">
                  <a:moveTo>
                    <a:pt x="0" y="61"/>
                  </a:moveTo>
                  <a:lnTo>
                    <a:pt x="0" y="0"/>
                  </a:lnTo>
                  <a:lnTo>
                    <a:pt x="39" y="61"/>
                  </a:lnTo>
                  <a:lnTo>
                    <a:pt x="0" y="61"/>
                  </a:lnTo>
                  <a:close/>
                </a:path>
              </a:pathLst>
            </a:custGeom>
            <a:solidFill>
              <a:srgbClr val="F15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30" name="Rectangle 29"/>
          <p:cNvSpPr/>
          <p:nvPr/>
        </p:nvSpPr>
        <p:spPr>
          <a:xfrm>
            <a:off x="0" y="4740673"/>
            <a:ext cx="1066799" cy="207749"/>
          </a:xfrm>
          <a:prstGeom prst="rect">
            <a:avLst/>
          </a:prstGeom>
          <a:solidFill>
            <a:schemeClr val="bg1">
              <a:lumMod val="95000"/>
            </a:schemeClr>
          </a:solidFill>
        </p:spPr>
        <p:txBody>
          <a:bodyPr wrap="square" lIns="411480">
            <a:spAutoFit/>
          </a:bodyPr>
          <a:lstStyle/>
          <a:p>
            <a:pPr>
              <a:spcAft>
                <a:spcPct val="50000"/>
              </a:spcAft>
              <a:defRPr/>
            </a:pPr>
            <a:r>
              <a:rPr lang="en-US" sz="750" b="1" dirty="0">
                <a:solidFill>
                  <a:schemeClr val="tx1"/>
                </a:solidFill>
                <a:latin typeface="Arial" panose="020B0604020202020204" pitchFamily="34" charset="0"/>
                <a:cs typeface="Arial" panose="020B0604020202020204" pitchFamily="34" charset="0"/>
              </a:rPr>
              <a:t>WNS.COM</a:t>
            </a:r>
          </a:p>
        </p:txBody>
      </p:sp>
      <p:sp>
        <p:nvSpPr>
          <p:cNvPr id="11" name="TextBox 6"/>
          <p:cNvSpPr txBox="1">
            <a:spLocks noChangeArrowheads="1"/>
          </p:cNvSpPr>
          <p:nvPr/>
        </p:nvSpPr>
        <p:spPr bwMode="auto">
          <a:xfrm>
            <a:off x="409574" y="1651544"/>
            <a:ext cx="3750946" cy="1895904"/>
          </a:xfrm>
          <a:prstGeom prst="rect">
            <a:avLst/>
          </a:prstGeom>
          <a:noFill/>
          <a:ln w="9525">
            <a:noFill/>
            <a:miter lim="800000"/>
            <a:headEnd/>
            <a:tailEnd/>
          </a:ln>
        </p:spPr>
        <p:txBody>
          <a:bodyPr wrap="square" lIns="0" tIns="0" rIns="0" bIns="0">
            <a:spAutoFit/>
          </a:bodyPr>
          <a:lstStyle/>
          <a:p>
            <a:pPr algn="just" defTabSz="914400">
              <a:lnSpc>
                <a:spcPct val="110000"/>
              </a:lnSpc>
            </a:pPr>
            <a:r>
              <a:rPr lang="en-US" sz="700" dirty="0">
                <a:solidFill>
                  <a:schemeClr val="bg1">
                    <a:lumMod val="95000"/>
                  </a:schemeClr>
                </a:solidFill>
                <a:latin typeface="Arial" panose="020B0604020202020204" pitchFamily="34" charset="0"/>
                <a:cs typeface="Arial" panose="020B0604020202020204" pitchFamily="34" charset="0"/>
              </a:rPr>
              <a:t>This presentation and any files attached and/or transmitted with it are confidential and intended solely for the use of the individual or entity to whom they are addressed. No part of this presentation may be given, lent, resold, or disclosed to any unintended recipients or exploited for any commercial purposes. If you are not the intended recipient and you have received this presentation in error, please return this material to the sender immediately and forthwith delete and destroy the presentation including any copies thereof from your records. We hereby notify that disclosing, distributing, copying, reproducing, storing in a retrieval system, or transmitting in any form or by any means, electronic, mechanical, photocopying, recording, or otherwise, or taking any action in reliance on the contents of the presentation in its entirety or any part thereof is strictly prohibited without the prior written consent of WNS, such consent being given at the sole discretion of WNS. Any views or opinion expressed in this presentation are those of the author and do not necessarily represent that of WNS. WNS makes no representations and to the full extent permissible by applicable law, WNS disclaims any warranties of any kind, express or implied, including any warranty of merchantability, accuracy, fitness or applicability for a particular purpose, and non-infringement of third party rights, as to the information, content and materials. </a:t>
            </a:r>
          </a:p>
        </p:txBody>
      </p:sp>
      <p:pic>
        <p:nvPicPr>
          <p:cNvPr id="2" name="Picture 1">
            <a:extLst>
              <a:ext uri="{FF2B5EF4-FFF2-40B4-BE49-F238E27FC236}">
                <a16:creationId xmlns:a16="http://schemas.microsoft.com/office/drawing/2014/main" id="{265696FA-3433-4DF1-A7D9-4ED7686F61E3}"/>
              </a:ext>
            </a:extLst>
          </p:cNvPr>
          <p:cNvPicPr>
            <a:picLocks noChangeAspect="1"/>
          </p:cNvPicPr>
          <p:nvPr/>
        </p:nvPicPr>
        <p:blipFill>
          <a:blip r:embed="rId3">
            <a:lum bright="70000" contrast="-70000"/>
            <a:extLst>
              <a:ext uri="{28A0092B-C50C-407E-A947-70E740481C1C}">
                <a14:useLocalDpi xmlns:a14="http://schemas.microsoft.com/office/drawing/2010/main" val="0"/>
              </a:ext>
            </a:extLst>
          </a:blip>
          <a:stretch>
            <a:fillRect/>
          </a:stretch>
        </p:blipFill>
        <p:spPr>
          <a:xfrm>
            <a:off x="386714" y="496388"/>
            <a:ext cx="2103120" cy="1032054"/>
          </a:xfrm>
          <a:prstGeom prst="rect">
            <a:avLst/>
          </a:prstGeom>
        </p:spPr>
      </p:pic>
    </p:spTree>
    <p:extLst>
      <p:ext uri="{BB962C8B-B14F-4D97-AF65-F5344CB8AC3E}">
        <p14:creationId xmlns:p14="http://schemas.microsoft.com/office/powerpoint/2010/main" val="2890147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0290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5148071"/>
          </a:xfrm>
          <a:prstGeom prst="rect">
            <a:avLst/>
          </a:prstGeom>
        </p:spPr>
      </p:pic>
      <p:sp>
        <p:nvSpPr>
          <p:cNvPr id="5" name="Rectangle 4"/>
          <p:cNvSpPr>
            <a:spLocks noChangeArrowheads="1"/>
          </p:cNvSpPr>
          <p:nvPr/>
        </p:nvSpPr>
        <p:spPr bwMode="gray">
          <a:xfrm>
            <a:off x="0" y="4960859"/>
            <a:ext cx="466726" cy="107394"/>
          </a:xfrm>
          <a:prstGeom prst="rect">
            <a:avLst/>
          </a:prstGeom>
          <a:solidFill>
            <a:schemeClr val="accent1"/>
          </a:solidFill>
          <a:ln w="9525">
            <a:noFill/>
            <a:miter lim="800000"/>
            <a:headEnd/>
            <a:tailEnd/>
          </a:ln>
        </p:spPr>
        <p:txBody>
          <a:bodyPr wrap="none" lIns="274320" tIns="0" rIns="0" bIns="0" anchor="ctr" anchorCtr="1"/>
          <a:lstStyle/>
          <a:p>
            <a:pPr lvl="0" algn="ctr" eaLnBrk="0" hangingPunct="0">
              <a:spcBef>
                <a:spcPct val="50000"/>
              </a:spcBef>
            </a:pPr>
            <a:fld id="{D53EEC3E-4A67-448E-865D-9D2EA2A919D4}" type="slidenum">
              <a:rPr lang="en-US" sz="600">
                <a:solidFill>
                  <a:schemeClr val="bg1"/>
                </a:solidFill>
                <a:latin typeface="Arial" panose="020B0604020202020204" pitchFamily="34" charset="0"/>
                <a:cs typeface="Arial" panose="020B0604020202020204" pitchFamily="34" charset="0"/>
              </a:rPr>
              <a:pPr lvl="0" algn="ctr" eaLnBrk="0" hangingPunct="0">
                <a:spcBef>
                  <a:spcPct val="50000"/>
                </a:spcBef>
              </a:pPr>
              <a:t>‹#›</a:t>
            </a:fld>
            <a:endParaRPr lang="en-US" sz="600" dirty="0">
              <a:solidFill>
                <a:schemeClr val="bg1"/>
              </a:solidFill>
              <a:latin typeface="Arial" panose="020B0604020202020204" pitchFamily="34" charset="0"/>
              <a:cs typeface="Arial" panose="020B0604020202020204" pitchFamily="34" charset="0"/>
            </a:endParaRPr>
          </a:p>
        </p:txBody>
      </p:sp>
      <p:grpSp>
        <p:nvGrpSpPr>
          <p:cNvPr id="6" name="Group 27"/>
          <p:cNvGrpSpPr>
            <a:grpSpLocks noChangeAspect="1"/>
          </p:cNvGrpSpPr>
          <p:nvPr/>
        </p:nvGrpSpPr>
        <p:grpSpPr bwMode="auto">
          <a:xfrm>
            <a:off x="8454229" y="4848225"/>
            <a:ext cx="558437" cy="195774"/>
            <a:chOff x="5052" y="2910"/>
            <a:chExt cx="522" cy="183"/>
          </a:xfrm>
          <a:solidFill>
            <a:schemeClr val="tx1"/>
          </a:solidFill>
        </p:grpSpPr>
        <p:sp>
          <p:nvSpPr>
            <p:cNvPr id="7" name="Freeform 28"/>
            <p:cNvSpPr>
              <a:spLocks/>
            </p:cNvSpPr>
            <p:nvPr/>
          </p:nvSpPr>
          <p:spPr bwMode="auto">
            <a:xfrm>
              <a:off x="5052" y="2913"/>
              <a:ext cx="227" cy="178"/>
            </a:xfrm>
            <a:custGeom>
              <a:avLst/>
              <a:gdLst>
                <a:gd name="T0" fmla="*/ 93 w 99"/>
                <a:gd name="T1" fmla="*/ 0 h 76"/>
                <a:gd name="T2" fmla="*/ 88 w 99"/>
                <a:gd name="T3" fmla="*/ 0 h 76"/>
                <a:gd name="T4" fmla="*/ 82 w 99"/>
                <a:gd name="T5" fmla="*/ 4 h 76"/>
                <a:gd name="T6" fmla="*/ 72 w 99"/>
                <a:gd name="T7" fmla="*/ 50 h 76"/>
                <a:gd name="T8" fmla="*/ 61 w 99"/>
                <a:gd name="T9" fmla="*/ 4 h 76"/>
                <a:gd name="T10" fmla="*/ 55 w 99"/>
                <a:gd name="T11" fmla="*/ 0 h 76"/>
                <a:gd name="T12" fmla="*/ 45 w 99"/>
                <a:gd name="T13" fmla="*/ 0 h 76"/>
                <a:gd name="T14" fmla="*/ 40 w 99"/>
                <a:gd name="T15" fmla="*/ 4 h 76"/>
                <a:gd name="T16" fmla="*/ 27 w 99"/>
                <a:gd name="T17" fmla="*/ 50 h 76"/>
                <a:gd name="T18" fmla="*/ 18 w 99"/>
                <a:gd name="T19" fmla="*/ 4 h 76"/>
                <a:gd name="T20" fmla="*/ 12 w 99"/>
                <a:gd name="T21" fmla="*/ 0 h 76"/>
                <a:gd name="T22" fmla="*/ 6 w 99"/>
                <a:gd name="T23" fmla="*/ 0 h 76"/>
                <a:gd name="T24" fmla="*/ 1 w 99"/>
                <a:gd name="T25" fmla="*/ 5 h 76"/>
                <a:gd name="T26" fmla="*/ 17 w 99"/>
                <a:gd name="T27" fmla="*/ 72 h 76"/>
                <a:gd name="T28" fmla="*/ 23 w 99"/>
                <a:gd name="T29" fmla="*/ 76 h 76"/>
                <a:gd name="T30" fmla="*/ 30 w 99"/>
                <a:gd name="T31" fmla="*/ 76 h 76"/>
                <a:gd name="T32" fmla="*/ 36 w 99"/>
                <a:gd name="T33" fmla="*/ 72 h 76"/>
                <a:gd name="T34" fmla="*/ 50 w 99"/>
                <a:gd name="T35" fmla="*/ 22 h 76"/>
                <a:gd name="T36" fmla="*/ 63 w 99"/>
                <a:gd name="T37" fmla="*/ 72 h 76"/>
                <a:gd name="T38" fmla="*/ 69 w 99"/>
                <a:gd name="T39" fmla="*/ 76 h 76"/>
                <a:gd name="T40" fmla="*/ 76 w 99"/>
                <a:gd name="T41" fmla="*/ 76 h 76"/>
                <a:gd name="T42" fmla="*/ 82 w 99"/>
                <a:gd name="T43" fmla="*/ 72 h 76"/>
                <a:gd name="T44" fmla="*/ 98 w 99"/>
                <a:gd name="T45" fmla="*/ 4 h 76"/>
                <a:gd name="T46" fmla="*/ 93 w 99"/>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9" h="76">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endParaRPr>
            </a:p>
          </p:txBody>
        </p:sp>
        <p:sp>
          <p:nvSpPr>
            <p:cNvPr id="8" name="Freeform 29"/>
            <p:cNvSpPr>
              <a:spLocks/>
            </p:cNvSpPr>
            <p:nvPr/>
          </p:nvSpPr>
          <p:spPr bwMode="auto">
            <a:xfrm>
              <a:off x="5286" y="2913"/>
              <a:ext cx="138" cy="178"/>
            </a:xfrm>
            <a:custGeom>
              <a:avLst/>
              <a:gdLst>
                <a:gd name="T0" fmla="*/ 55 w 60"/>
                <a:gd name="T1" fmla="*/ 0 h 76"/>
                <a:gd name="T2" fmla="*/ 50 w 60"/>
                <a:gd name="T3" fmla="*/ 0 h 76"/>
                <a:gd name="T4" fmla="*/ 45 w 60"/>
                <a:gd name="T5" fmla="*/ 5 h 76"/>
                <a:gd name="T6" fmla="*/ 45 w 60"/>
                <a:gd name="T7" fmla="*/ 49 h 76"/>
                <a:gd name="T8" fmla="*/ 17 w 60"/>
                <a:gd name="T9" fmla="*/ 4 h 76"/>
                <a:gd name="T10" fmla="*/ 10 w 60"/>
                <a:gd name="T11" fmla="*/ 0 h 76"/>
                <a:gd name="T12" fmla="*/ 4 w 60"/>
                <a:gd name="T13" fmla="*/ 0 h 76"/>
                <a:gd name="T14" fmla="*/ 0 w 60"/>
                <a:gd name="T15" fmla="*/ 5 h 76"/>
                <a:gd name="T16" fmla="*/ 0 w 60"/>
                <a:gd name="T17" fmla="*/ 71 h 76"/>
                <a:gd name="T18" fmla="*/ 4 w 60"/>
                <a:gd name="T19" fmla="*/ 76 h 76"/>
                <a:gd name="T20" fmla="*/ 10 w 60"/>
                <a:gd name="T21" fmla="*/ 76 h 76"/>
                <a:gd name="T22" fmla="*/ 15 w 60"/>
                <a:gd name="T23" fmla="*/ 71 h 76"/>
                <a:gd name="T24" fmla="*/ 15 w 60"/>
                <a:gd name="T25" fmla="*/ 28 h 76"/>
                <a:gd name="T26" fmla="*/ 42 w 60"/>
                <a:gd name="T27" fmla="*/ 73 h 76"/>
                <a:gd name="T28" fmla="*/ 49 w 60"/>
                <a:gd name="T29" fmla="*/ 76 h 76"/>
                <a:gd name="T30" fmla="*/ 55 w 60"/>
                <a:gd name="T31" fmla="*/ 76 h 76"/>
                <a:gd name="T32" fmla="*/ 60 w 60"/>
                <a:gd name="T33" fmla="*/ 71 h 76"/>
                <a:gd name="T34" fmla="*/ 60 w 60"/>
                <a:gd name="T35" fmla="*/ 5 h 76"/>
                <a:gd name="T36" fmla="*/ 55 w 60"/>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76">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endParaRPr>
            </a:p>
          </p:txBody>
        </p:sp>
        <p:sp>
          <p:nvSpPr>
            <p:cNvPr id="9" name="Freeform 30"/>
            <p:cNvSpPr>
              <a:spLocks/>
            </p:cNvSpPr>
            <p:nvPr/>
          </p:nvSpPr>
          <p:spPr bwMode="auto">
            <a:xfrm>
              <a:off x="5431" y="2910"/>
              <a:ext cx="143" cy="183"/>
            </a:xfrm>
            <a:custGeom>
              <a:avLst/>
              <a:gdLst>
                <a:gd name="T0" fmla="*/ 58 w 62"/>
                <a:gd name="T1" fmla="*/ 43 h 78"/>
                <a:gd name="T2" fmla="*/ 50 w 62"/>
                <a:gd name="T3" fmla="*/ 35 h 78"/>
                <a:gd name="T4" fmla="*/ 34 w 62"/>
                <a:gd name="T5" fmla="*/ 29 h 78"/>
                <a:gd name="T6" fmla="*/ 20 w 62"/>
                <a:gd name="T7" fmla="*/ 24 h 78"/>
                <a:gd name="T8" fmla="*/ 18 w 62"/>
                <a:gd name="T9" fmla="*/ 20 h 78"/>
                <a:gd name="T10" fmla="*/ 20 w 62"/>
                <a:gd name="T11" fmla="*/ 16 h 78"/>
                <a:gd name="T12" fmla="*/ 30 w 62"/>
                <a:gd name="T13" fmla="*/ 14 h 78"/>
                <a:gd name="T14" fmla="*/ 39 w 62"/>
                <a:gd name="T15" fmla="*/ 16 h 78"/>
                <a:gd name="T16" fmla="*/ 42 w 62"/>
                <a:gd name="T17" fmla="*/ 20 h 78"/>
                <a:gd name="T18" fmla="*/ 48 w 62"/>
                <a:gd name="T19" fmla="*/ 24 h 78"/>
                <a:gd name="T20" fmla="*/ 55 w 62"/>
                <a:gd name="T21" fmla="*/ 24 h 78"/>
                <a:gd name="T22" fmla="*/ 59 w 62"/>
                <a:gd name="T23" fmla="*/ 19 h 78"/>
                <a:gd name="T24" fmla="*/ 52 w 62"/>
                <a:gd name="T25" fmla="*/ 6 h 78"/>
                <a:gd name="T26" fmla="*/ 30 w 62"/>
                <a:gd name="T27" fmla="*/ 0 h 78"/>
                <a:gd name="T28" fmla="*/ 15 w 62"/>
                <a:gd name="T29" fmla="*/ 3 h 78"/>
                <a:gd name="T30" fmla="*/ 6 w 62"/>
                <a:gd name="T31" fmla="*/ 10 h 78"/>
                <a:gd name="T32" fmla="*/ 3 w 62"/>
                <a:gd name="T33" fmla="*/ 21 h 78"/>
                <a:gd name="T34" fmla="*/ 10 w 62"/>
                <a:gd name="T35" fmla="*/ 37 h 78"/>
                <a:gd name="T36" fmla="*/ 27 w 62"/>
                <a:gd name="T37" fmla="*/ 44 h 78"/>
                <a:gd name="T38" fmla="*/ 39 w 62"/>
                <a:gd name="T39" fmla="*/ 48 h 78"/>
                <a:gd name="T40" fmla="*/ 44 w 62"/>
                <a:gd name="T41" fmla="*/ 51 h 78"/>
                <a:gd name="T42" fmla="*/ 45 w 62"/>
                <a:gd name="T43" fmla="*/ 55 h 78"/>
                <a:gd name="T44" fmla="*/ 42 w 62"/>
                <a:gd name="T45" fmla="*/ 62 h 78"/>
                <a:gd name="T46" fmla="*/ 31 w 62"/>
                <a:gd name="T47" fmla="*/ 65 h 78"/>
                <a:gd name="T48" fmla="*/ 21 w 62"/>
                <a:gd name="T49" fmla="*/ 61 h 78"/>
                <a:gd name="T50" fmla="*/ 16 w 62"/>
                <a:gd name="T51" fmla="*/ 54 h 78"/>
                <a:gd name="T52" fmla="*/ 11 w 62"/>
                <a:gd name="T53" fmla="*/ 51 h 78"/>
                <a:gd name="T54" fmla="*/ 5 w 62"/>
                <a:gd name="T55" fmla="*/ 51 h 78"/>
                <a:gd name="T56" fmla="*/ 0 w 62"/>
                <a:gd name="T57" fmla="*/ 56 h 78"/>
                <a:gd name="T58" fmla="*/ 9 w 62"/>
                <a:gd name="T59" fmla="*/ 72 h 78"/>
                <a:gd name="T60" fmla="*/ 31 w 62"/>
                <a:gd name="T61" fmla="*/ 78 h 78"/>
                <a:gd name="T62" fmla="*/ 48 w 62"/>
                <a:gd name="T63" fmla="*/ 76 h 78"/>
                <a:gd name="T64" fmla="*/ 58 w 62"/>
                <a:gd name="T65" fmla="*/ 67 h 78"/>
                <a:gd name="T66" fmla="*/ 62 w 62"/>
                <a:gd name="T67" fmla="*/ 55 h 78"/>
                <a:gd name="T68" fmla="*/ 58 w 62"/>
                <a:gd name="T69" fmla="*/ 4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78">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endParaRPr>
            </a:p>
          </p:txBody>
        </p:sp>
        <p:sp>
          <p:nvSpPr>
            <p:cNvPr id="10" name="Freeform 31"/>
            <p:cNvSpPr>
              <a:spLocks/>
            </p:cNvSpPr>
            <p:nvPr/>
          </p:nvSpPr>
          <p:spPr bwMode="auto">
            <a:xfrm>
              <a:off x="5332" y="3030"/>
              <a:ext cx="39" cy="61"/>
            </a:xfrm>
            <a:custGeom>
              <a:avLst/>
              <a:gdLst>
                <a:gd name="T0" fmla="*/ 0 w 39"/>
                <a:gd name="T1" fmla="*/ 61 h 61"/>
                <a:gd name="T2" fmla="*/ 0 w 39"/>
                <a:gd name="T3" fmla="*/ 0 h 61"/>
                <a:gd name="T4" fmla="*/ 39 w 39"/>
                <a:gd name="T5" fmla="*/ 61 h 61"/>
                <a:gd name="T6" fmla="*/ 0 w 39"/>
                <a:gd name="T7" fmla="*/ 61 h 61"/>
              </a:gdLst>
              <a:ahLst/>
              <a:cxnLst>
                <a:cxn ang="0">
                  <a:pos x="T0" y="T1"/>
                </a:cxn>
                <a:cxn ang="0">
                  <a:pos x="T2" y="T3"/>
                </a:cxn>
                <a:cxn ang="0">
                  <a:pos x="T4" y="T5"/>
                </a:cxn>
                <a:cxn ang="0">
                  <a:pos x="T6" y="T7"/>
                </a:cxn>
              </a:cxnLst>
              <a:rect l="0" t="0" r="r" b="b"/>
              <a:pathLst>
                <a:path w="39" h="61">
                  <a:moveTo>
                    <a:pt x="0" y="61"/>
                  </a:moveTo>
                  <a:lnTo>
                    <a:pt x="0" y="0"/>
                  </a:lnTo>
                  <a:lnTo>
                    <a:pt x="39" y="61"/>
                  </a:lnTo>
                  <a:lnTo>
                    <a:pt x="0" y="61"/>
                  </a:lnTo>
                  <a:close/>
                </a:path>
              </a:pathLst>
            </a:custGeom>
            <a:solidFill>
              <a:srgbClr val="F15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a:latin typeface="Arial" panose="020B0604020202020204" pitchFamily="34" charset="0"/>
                <a:cs typeface="Arial" panose="020B0604020202020204" pitchFamily="34" charset="0"/>
              </a:endParaRPr>
            </a:p>
          </p:txBody>
        </p:sp>
      </p:gr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6349232"/>
      </p:ext>
    </p:extLst>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369" y="40482"/>
            <a:ext cx="8595360" cy="632222"/>
          </a:xfrm>
          <a:prstGeom prst="rect">
            <a:avLst/>
          </a:prstGeom>
          <a:noFill/>
          <a:ln w="9525" algn="ctr">
            <a:noFill/>
            <a:miter lim="800000"/>
            <a:headEnd/>
            <a:tailEnd/>
          </a:ln>
        </p:spPr>
        <p:txBody>
          <a:bodyPr vert="horz" wrap="square" lIns="45720" tIns="45720" rIns="45720" bIns="45720" numCol="1" rtlCol="0" anchor="b" anchorCtr="0" compatLnSpc="1">
            <a:prstTxWarp prst="textNoShape">
              <a:avLst/>
            </a:prstTxWarp>
            <a:noAutofit/>
          </a:bodyPr>
          <a:lstStyle/>
          <a:p>
            <a:pPr lvl="0" fontAlgn="base">
              <a:spcAft>
                <a:spcPct val="0"/>
              </a:spcAft>
            </a:pPr>
            <a:r>
              <a:rPr lang="en-US"/>
              <a:t>Click to edit Master title style</a:t>
            </a:r>
            <a:endParaRPr lang="en-US" dirty="0"/>
          </a:p>
        </p:txBody>
      </p:sp>
      <p:sp>
        <p:nvSpPr>
          <p:cNvPr id="4" name="Text Placeholder 3"/>
          <p:cNvSpPr>
            <a:spLocks noGrp="1"/>
          </p:cNvSpPr>
          <p:nvPr>
            <p:ph type="body" idx="1"/>
          </p:nvPr>
        </p:nvSpPr>
        <p:spPr>
          <a:xfrm>
            <a:off x="273369" y="794910"/>
            <a:ext cx="8595360" cy="815608"/>
          </a:xfrm>
          <a:prstGeom prst="rect">
            <a:avLst/>
          </a:prstGeom>
        </p:spPr>
        <p:txBody>
          <a:bodyPr vert="horz" lIns="45720" tIns="45720" rIns="45720" bIns="45720" rtlCol="0">
            <a:spAutoFit/>
          </a:bodyPr>
          <a:lstStyle/>
          <a:p>
            <a:pPr lvl="0"/>
            <a:r>
              <a:rPr lang="en-US" dirty="0"/>
              <a:t>Edit Master text styles</a:t>
            </a:r>
          </a:p>
          <a:p>
            <a:pPr lvl="1"/>
            <a:r>
              <a:rPr lang="en-US" dirty="0"/>
              <a:t>Second level</a:t>
            </a:r>
          </a:p>
          <a:p>
            <a:pPr lvl="2"/>
            <a:r>
              <a:rPr lang="en-US" dirty="0"/>
              <a:t>Third level</a:t>
            </a:r>
          </a:p>
        </p:txBody>
      </p:sp>
      <p:grpSp>
        <p:nvGrpSpPr>
          <p:cNvPr id="29" name="Group 27"/>
          <p:cNvGrpSpPr>
            <a:grpSpLocks noChangeAspect="1"/>
          </p:cNvGrpSpPr>
          <p:nvPr/>
        </p:nvGrpSpPr>
        <p:grpSpPr bwMode="auto">
          <a:xfrm>
            <a:off x="8454226" y="4848225"/>
            <a:ext cx="558437" cy="195774"/>
            <a:chOff x="5052" y="2910"/>
            <a:chExt cx="522" cy="183"/>
          </a:xfrm>
          <a:solidFill>
            <a:schemeClr val="tx1"/>
          </a:solidFill>
        </p:grpSpPr>
        <p:sp>
          <p:nvSpPr>
            <p:cNvPr id="30" name="Freeform 28"/>
            <p:cNvSpPr>
              <a:spLocks/>
            </p:cNvSpPr>
            <p:nvPr/>
          </p:nvSpPr>
          <p:spPr bwMode="auto">
            <a:xfrm>
              <a:off x="5052" y="2913"/>
              <a:ext cx="227" cy="178"/>
            </a:xfrm>
            <a:custGeom>
              <a:avLst/>
              <a:gdLst>
                <a:gd name="T0" fmla="*/ 93 w 99"/>
                <a:gd name="T1" fmla="*/ 0 h 76"/>
                <a:gd name="T2" fmla="*/ 88 w 99"/>
                <a:gd name="T3" fmla="*/ 0 h 76"/>
                <a:gd name="T4" fmla="*/ 82 w 99"/>
                <a:gd name="T5" fmla="*/ 4 h 76"/>
                <a:gd name="T6" fmla="*/ 72 w 99"/>
                <a:gd name="T7" fmla="*/ 50 h 76"/>
                <a:gd name="T8" fmla="*/ 61 w 99"/>
                <a:gd name="T9" fmla="*/ 4 h 76"/>
                <a:gd name="T10" fmla="*/ 55 w 99"/>
                <a:gd name="T11" fmla="*/ 0 h 76"/>
                <a:gd name="T12" fmla="*/ 45 w 99"/>
                <a:gd name="T13" fmla="*/ 0 h 76"/>
                <a:gd name="T14" fmla="*/ 40 w 99"/>
                <a:gd name="T15" fmla="*/ 4 h 76"/>
                <a:gd name="T16" fmla="*/ 27 w 99"/>
                <a:gd name="T17" fmla="*/ 50 h 76"/>
                <a:gd name="T18" fmla="*/ 18 w 99"/>
                <a:gd name="T19" fmla="*/ 4 h 76"/>
                <a:gd name="T20" fmla="*/ 12 w 99"/>
                <a:gd name="T21" fmla="*/ 0 h 76"/>
                <a:gd name="T22" fmla="*/ 6 w 99"/>
                <a:gd name="T23" fmla="*/ 0 h 76"/>
                <a:gd name="T24" fmla="*/ 1 w 99"/>
                <a:gd name="T25" fmla="*/ 5 h 76"/>
                <a:gd name="T26" fmla="*/ 17 w 99"/>
                <a:gd name="T27" fmla="*/ 72 h 76"/>
                <a:gd name="T28" fmla="*/ 23 w 99"/>
                <a:gd name="T29" fmla="*/ 76 h 76"/>
                <a:gd name="T30" fmla="*/ 30 w 99"/>
                <a:gd name="T31" fmla="*/ 76 h 76"/>
                <a:gd name="T32" fmla="*/ 36 w 99"/>
                <a:gd name="T33" fmla="*/ 72 h 76"/>
                <a:gd name="T34" fmla="*/ 50 w 99"/>
                <a:gd name="T35" fmla="*/ 22 h 76"/>
                <a:gd name="T36" fmla="*/ 63 w 99"/>
                <a:gd name="T37" fmla="*/ 72 h 76"/>
                <a:gd name="T38" fmla="*/ 69 w 99"/>
                <a:gd name="T39" fmla="*/ 76 h 76"/>
                <a:gd name="T40" fmla="*/ 76 w 99"/>
                <a:gd name="T41" fmla="*/ 76 h 76"/>
                <a:gd name="T42" fmla="*/ 82 w 99"/>
                <a:gd name="T43" fmla="*/ 72 h 76"/>
                <a:gd name="T44" fmla="*/ 98 w 99"/>
                <a:gd name="T45" fmla="*/ 4 h 76"/>
                <a:gd name="T46" fmla="*/ 93 w 99"/>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9" h="76">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1" name="Freeform 29"/>
            <p:cNvSpPr>
              <a:spLocks/>
            </p:cNvSpPr>
            <p:nvPr/>
          </p:nvSpPr>
          <p:spPr bwMode="auto">
            <a:xfrm>
              <a:off x="5286" y="2913"/>
              <a:ext cx="138" cy="178"/>
            </a:xfrm>
            <a:custGeom>
              <a:avLst/>
              <a:gdLst>
                <a:gd name="T0" fmla="*/ 55 w 60"/>
                <a:gd name="T1" fmla="*/ 0 h 76"/>
                <a:gd name="T2" fmla="*/ 50 w 60"/>
                <a:gd name="T3" fmla="*/ 0 h 76"/>
                <a:gd name="T4" fmla="*/ 45 w 60"/>
                <a:gd name="T5" fmla="*/ 5 h 76"/>
                <a:gd name="T6" fmla="*/ 45 w 60"/>
                <a:gd name="T7" fmla="*/ 49 h 76"/>
                <a:gd name="T8" fmla="*/ 17 w 60"/>
                <a:gd name="T9" fmla="*/ 4 h 76"/>
                <a:gd name="T10" fmla="*/ 10 w 60"/>
                <a:gd name="T11" fmla="*/ 0 h 76"/>
                <a:gd name="T12" fmla="*/ 4 w 60"/>
                <a:gd name="T13" fmla="*/ 0 h 76"/>
                <a:gd name="T14" fmla="*/ 0 w 60"/>
                <a:gd name="T15" fmla="*/ 5 h 76"/>
                <a:gd name="T16" fmla="*/ 0 w 60"/>
                <a:gd name="T17" fmla="*/ 71 h 76"/>
                <a:gd name="T18" fmla="*/ 4 w 60"/>
                <a:gd name="T19" fmla="*/ 76 h 76"/>
                <a:gd name="T20" fmla="*/ 10 w 60"/>
                <a:gd name="T21" fmla="*/ 76 h 76"/>
                <a:gd name="T22" fmla="*/ 15 w 60"/>
                <a:gd name="T23" fmla="*/ 71 h 76"/>
                <a:gd name="T24" fmla="*/ 15 w 60"/>
                <a:gd name="T25" fmla="*/ 28 h 76"/>
                <a:gd name="T26" fmla="*/ 42 w 60"/>
                <a:gd name="T27" fmla="*/ 73 h 76"/>
                <a:gd name="T28" fmla="*/ 49 w 60"/>
                <a:gd name="T29" fmla="*/ 76 h 76"/>
                <a:gd name="T30" fmla="*/ 55 w 60"/>
                <a:gd name="T31" fmla="*/ 76 h 76"/>
                <a:gd name="T32" fmla="*/ 60 w 60"/>
                <a:gd name="T33" fmla="*/ 71 h 76"/>
                <a:gd name="T34" fmla="*/ 60 w 60"/>
                <a:gd name="T35" fmla="*/ 5 h 76"/>
                <a:gd name="T36" fmla="*/ 55 w 60"/>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76">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2" name="Freeform 30"/>
            <p:cNvSpPr>
              <a:spLocks/>
            </p:cNvSpPr>
            <p:nvPr/>
          </p:nvSpPr>
          <p:spPr bwMode="auto">
            <a:xfrm>
              <a:off x="5431" y="2910"/>
              <a:ext cx="143" cy="183"/>
            </a:xfrm>
            <a:custGeom>
              <a:avLst/>
              <a:gdLst>
                <a:gd name="T0" fmla="*/ 58 w 62"/>
                <a:gd name="T1" fmla="*/ 43 h 78"/>
                <a:gd name="T2" fmla="*/ 50 w 62"/>
                <a:gd name="T3" fmla="*/ 35 h 78"/>
                <a:gd name="T4" fmla="*/ 34 w 62"/>
                <a:gd name="T5" fmla="*/ 29 h 78"/>
                <a:gd name="T6" fmla="*/ 20 w 62"/>
                <a:gd name="T7" fmla="*/ 24 h 78"/>
                <a:gd name="T8" fmla="*/ 18 w 62"/>
                <a:gd name="T9" fmla="*/ 20 h 78"/>
                <a:gd name="T10" fmla="*/ 20 w 62"/>
                <a:gd name="T11" fmla="*/ 16 h 78"/>
                <a:gd name="T12" fmla="*/ 30 w 62"/>
                <a:gd name="T13" fmla="*/ 14 h 78"/>
                <a:gd name="T14" fmla="*/ 39 w 62"/>
                <a:gd name="T15" fmla="*/ 16 h 78"/>
                <a:gd name="T16" fmla="*/ 42 w 62"/>
                <a:gd name="T17" fmla="*/ 20 h 78"/>
                <a:gd name="T18" fmla="*/ 48 w 62"/>
                <a:gd name="T19" fmla="*/ 24 h 78"/>
                <a:gd name="T20" fmla="*/ 55 w 62"/>
                <a:gd name="T21" fmla="*/ 24 h 78"/>
                <a:gd name="T22" fmla="*/ 59 w 62"/>
                <a:gd name="T23" fmla="*/ 19 h 78"/>
                <a:gd name="T24" fmla="*/ 52 w 62"/>
                <a:gd name="T25" fmla="*/ 6 h 78"/>
                <a:gd name="T26" fmla="*/ 30 w 62"/>
                <a:gd name="T27" fmla="*/ 0 h 78"/>
                <a:gd name="T28" fmla="*/ 15 w 62"/>
                <a:gd name="T29" fmla="*/ 3 h 78"/>
                <a:gd name="T30" fmla="*/ 6 w 62"/>
                <a:gd name="T31" fmla="*/ 10 h 78"/>
                <a:gd name="T32" fmla="*/ 3 w 62"/>
                <a:gd name="T33" fmla="*/ 21 h 78"/>
                <a:gd name="T34" fmla="*/ 10 w 62"/>
                <a:gd name="T35" fmla="*/ 37 h 78"/>
                <a:gd name="T36" fmla="*/ 27 w 62"/>
                <a:gd name="T37" fmla="*/ 44 h 78"/>
                <a:gd name="T38" fmla="*/ 39 w 62"/>
                <a:gd name="T39" fmla="*/ 48 h 78"/>
                <a:gd name="T40" fmla="*/ 44 w 62"/>
                <a:gd name="T41" fmla="*/ 51 h 78"/>
                <a:gd name="T42" fmla="*/ 45 w 62"/>
                <a:gd name="T43" fmla="*/ 55 h 78"/>
                <a:gd name="T44" fmla="*/ 42 w 62"/>
                <a:gd name="T45" fmla="*/ 62 h 78"/>
                <a:gd name="T46" fmla="*/ 31 w 62"/>
                <a:gd name="T47" fmla="*/ 65 h 78"/>
                <a:gd name="T48" fmla="*/ 21 w 62"/>
                <a:gd name="T49" fmla="*/ 61 h 78"/>
                <a:gd name="T50" fmla="*/ 16 w 62"/>
                <a:gd name="T51" fmla="*/ 54 h 78"/>
                <a:gd name="T52" fmla="*/ 11 w 62"/>
                <a:gd name="T53" fmla="*/ 51 h 78"/>
                <a:gd name="T54" fmla="*/ 5 w 62"/>
                <a:gd name="T55" fmla="*/ 51 h 78"/>
                <a:gd name="T56" fmla="*/ 0 w 62"/>
                <a:gd name="T57" fmla="*/ 56 h 78"/>
                <a:gd name="T58" fmla="*/ 9 w 62"/>
                <a:gd name="T59" fmla="*/ 72 h 78"/>
                <a:gd name="T60" fmla="*/ 31 w 62"/>
                <a:gd name="T61" fmla="*/ 78 h 78"/>
                <a:gd name="T62" fmla="*/ 48 w 62"/>
                <a:gd name="T63" fmla="*/ 76 h 78"/>
                <a:gd name="T64" fmla="*/ 58 w 62"/>
                <a:gd name="T65" fmla="*/ 67 h 78"/>
                <a:gd name="T66" fmla="*/ 62 w 62"/>
                <a:gd name="T67" fmla="*/ 55 h 78"/>
                <a:gd name="T68" fmla="*/ 58 w 62"/>
                <a:gd name="T69" fmla="*/ 4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78">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33" name="Freeform 31"/>
            <p:cNvSpPr>
              <a:spLocks/>
            </p:cNvSpPr>
            <p:nvPr/>
          </p:nvSpPr>
          <p:spPr bwMode="auto">
            <a:xfrm>
              <a:off x="5332" y="3030"/>
              <a:ext cx="39" cy="61"/>
            </a:xfrm>
            <a:custGeom>
              <a:avLst/>
              <a:gdLst>
                <a:gd name="T0" fmla="*/ 0 w 39"/>
                <a:gd name="T1" fmla="*/ 61 h 61"/>
                <a:gd name="T2" fmla="*/ 0 w 39"/>
                <a:gd name="T3" fmla="*/ 0 h 61"/>
                <a:gd name="T4" fmla="*/ 39 w 39"/>
                <a:gd name="T5" fmla="*/ 61 h 61"/>
                <a:gd name="T6" fmla="*/ 0 w 39"/>
                <a:gd name="T7" fmla="*/ 61 h 61"/>
              </a:gdLst>
              <a:ahLst/>
              <a:cxnLst>
                <a:cxn ang="0">
                  <a:pos x="T0" y="T1"/>
                </a:cxn>
                <a:cxn ang="0">
                  <a:pos x="T2" y="T3"/>
                </a:cxn>
                <a:cxn ang="0">
                  <a:pos x="T4" y="T5"/>
                </a:cxn>
                <a:cxn ang="0">
                  <a:pos x="T6" y="T7"/>
                </a:cxn>
              </a:cxnLst>
              <a:rect l="0" t="0" r="r" b="b"/>
              <a:pathLst>
                <a:path w="39" h="61">
                  <a:moveTo>
                    <a:pt x="0" y="61"/>
                  </a:moveTo>
                  <a:lnTo>
                    <a:pt x="0" y="0"/>
                  </a:lnTo>
                  <a:lnTo>
                    <a:pt x="39" y="61"/>
                  </a:lnTo>
                  <a:lnTo>
                    <a:pt x="0" y="61"/>
                  </a:lnTo>
                  <a:close/>
                </a:path>
              </a:pathLst>
            </a:custGeom>
            <a:solidFill>
              <a:srgbClr val="F15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3" name="Rectangle 2">
            <a:extLst>
              <a:ext uri="{FF2B5EF4-FFF2-40B4-BE49-F238E27FC236}">
                <a16:creationId xmlns:a16="http://schemas.microsoft.com/office/drawing/2014/main" id="{DC0EABB5-6DF7-8671-DA16-6C775317B270}"/>
              </a:ext>
            </a:extLst>
          </p:cNvPr>
          <p:cNvSpPr>
            <a:spLocks noChangeArrowheads="1"/>
          </p:cNvSpPr>
          <p:nvPr userDrawn="1"/>
        </p:nvSpPr>
        <p:spPr bwMode="gray">
          <a:xfrm>
            <a:off x="0" y="4960859"/>
            <a:ext cx="466726" cy="107394"/>
          </a:xfrm>
          <a:prstGeom prst="rect">
            <a:avLst/>
          </a:prstGeom>
          <a:solidFill>
            <a:schemeClr val="accent1"/>
          </a:solidFill>
          <a:ln w="9525">
            <a:noFill/>
            <a:miter lim="800000"/>
            <a:headEnd/>
            <a:tailEnd/>
          </a:ln>
        </p:spPr>
        <p:txBody>
          <a:bodyPr wrap="none" lIns="274320" tIns="0" rIns="0" bIns="0" anchor="ctr" anchorCtr="1"/>
          <a:lstStyle/>
          <a:p>
            <a:pPr lvl="0" algn="ctr" eaLnBrk="0" hangingPunct="0">
              <a:spcBef>
                <a:spcPct val="50000"/>
              </a:spcBef>
            </a:pPr>
            <a:fld id="{D53EEC3E-4A67-448E-865D-9D2EA2A919D4}" type="slidenum">
              <a:rPr lang="en-US" sz="600">
                <a:solidFill>
                  <a:schemeClr val="bg1"/>
                </a:solidFill>
                <a:latin typeface="Arial" panose="020B0604020202020204" pitchFamily="34" charset="0"/>
                <a:cs typeface="Arial" panose="020B0604020202020204" pitchFamily="34" charset="0"/>
              </a:rPr>
              <a:pPr lvl="0" algn="ctr" eaLnBrk="0" hangingPunct="0">
                <a:spcBef>
                  <a:spcPct val="50000"/>
                </a:spcBef>
              </a:pPr>
              <a:t>‹#›</a:t>
            </a:fld>
            <a:endParaRPr lang="en-US" sz="600" dirty="0">
              <a:solidFill>
                <a:schemeClr val="bg1"/>
              </a:solidFill>
              <a:latin typeface="Arial" panose="020B0604020202020204" pitchFamily="34" charset="0"/>
              <a:cs typeface="Arial" panose="020B0604020202020204" pitchFamily="34" charset="0"/>
            </a:endParaRPr>
          </a:p>
        </p:txBody>
      </p:sp>
      <p:sp>
        <p:nvSpPr>
          <p:cNvPr id="5" name="Text Box 16">
            <a:extLst>
              <a:ext uri="{FF2B5EF4-FFF2-40B4-BE49-F238E27FC236}">
                <a16:creationId xmlns:a16="http://schemas.microsoft.com/office/drawing/2014/main" id="{C80530AD-9CDF-F7C7-7DBA-C63D26E1E87D}"/>
              </a:ext>
            </a:extLst>
          </p:cNvPr>
          <p:cNvSpPr txBox="1">
            <a:spLocks noChangeArrowheads="1"/>
          </p:cNvSpPr>
          <p:nvPr userDrawn="1"/>
        </p:nvSpPr>
        <p:spPr bwMode="gray">
          <a:xfrm>
            <a:off x="518795" y="4969413"/>
            <a:ext cx="2010166" cy="92333"/>
          </a:xfrm>
          <a:prstGeom prst="rect">
            <a:avLst/>
          </a:prstGeom>
          <a:noFill/>
          <a:ln w="12700" algn="ctr">
            <a:noFill/>
            <a:miter lim="800000"/>
            <a:headEnd/>
            <a:tailEnd/>
          </a:ln>
        </p:spPr>
        <p:txBody>
          <a:bodyPr wrap="none" lIns="0" tIns="0" rIns="0" bIns="0" anchor="ctr">
            <a:spAutoFit/>
          </a:bodyPr>
          <a:lstStyle>
            <a:defPPr>
              <a:defRPr lang="en-US"/>
            </a:defPPr>
            <a:lvl1pPr marL="0" defTabSz="457200" eaLnBrk="1" latinLnBrk="0" hangingPunct="1">
              <a:defRPr sz="700">
                <a:solidFill>
                  <a:schemeClr val="tx1">
                    <a:lumMod val="75000"/>
                    <a:lumOff val="25000"/>
                  </a:schemeClr>
                </a:solidFill>
                <a:latin typeface="Calibri" panose="020F0502020204030204" pitchFamily="34" charset="0"/>
                <a:cs typeface="Calibri" panose="020F0502020204030204" pitchFamily="34" charset="0"/>
              </a:defRPr>
            </a:lvl1pPr>
            <a:lvl2pPr defTabSz="457200" eaLnBrk="1" latinLnBrk="0" hangingPunct="1">
              <a:defRPr sz="1800">
                <a:latin typeface="+mn-lt"/>
              </a:defRPr>
            </a:lvl2pPr>
            <a:lvl3pPr defTabSz="457200" eaLnBrk="1" latinLnBrk="0" hangingPunct="1">
              <a:defRPr sz="1800">
                <a:latin typeface="+mn-lt"/>
              </a:defRPr>
            </a:lvl3pPr>
            <a:lvl4pPr defTabSz="457200" eaLnBrk="1" latinLnBrk="0" hangingPunct="1">
              <a:defRPr sz="1800">
                <a:latin typeface="+mn-lt"/>
              </a:defRPr>
            </a:lvl4pPr>
            <a:lvl5pPr defTabSz="457200" eaLnBrk="1" latinLnBrk="0" hangingPunct="1">
              <a:defRPr sz="1800">
                <a:latin typeface="+mn-lt"/>
              </a:defRPr>
            </a:lvl5pPr>
            <a:lvl6pPr defTabSz="457200">
              <a:defRPr sz="1800">
                <a:latin typeface="+mn-lt"/>
              </a:defRPr>
            </a:lvl6pPr>
            <a:lvl7pPr defTabSz="457200">
              <a:defRPr sz="1800">
                <a:latin typeface="+mn-lt"/>
              </a:defRPr>
            </a:lvl7pPr>
            <a:lvl8pPr defTabSz="457200">
              <a:defRPr sz="1800">
                <a:latin typeface="+mn-lt"/>
              </a:defRPr>
            </a:lvl8pPr>
            <a:lvl9pPr defTabSz="457200">
              <a:defRPr sz="1800">
                <a:latin typeface="+mn-lt"/>
              </a:defRPr>
            </a:lvl9pPr>
          </a:lstStyle>
          <a:p>
            <a:pPr lvl="0"/>
            <a:r>
              <a:rPr lang="en-US" sz="600" dirty="0">
                <a:solidFill>
                  <a:schemeClr val="tx1"/>
                </a:solidFill>
                <a:latin typeface="Arial" panose="020B0604020202020204" pitchFamily="34" charset="0"/>
                <a:cs typeface="Arial" panose="020B0604020202020204" pitchFamily="34" charset="0"/>
              </a:rPr>
              <a:t>Copyright © 2025 WNS (Holdings) Ltd. All rights reserved.</a:t>
            </a:r>
          </a:p>
        </p:txBody>
      </p:sp>
    </p:spTree>
    <p:extLst>
      <p:ext uri="{BB962C8B-B14F-4D97-AF65-F5344CB8AC3E}">
        <p14:creationId xmlns:p14="http://schemas.microsoft.com/office/powerpoint/2010/main" val="27861344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Lst>
  <p:txStyles>
    <p:titleStyle>
      <a:lvl1pPr algn="l" defTabSz="685800" rtl="0" eaLnBrk="1" latinLnBrk="0" hangingPunct="1">
        <a:lnSpc>
          <a:spcPct val="90000"/>
        </a:lnSpc>
        <a:spcBef>
          <a:spcPct val="0"/>
        </a:spcBef>
        <a:buNone/>
        <a:defRPr lang="en-US" sz="1800" b="1" kern="1200" spc="-80" baseline="0" dirty="0">
          <a:solidFill>
            <a:schemeClr val="tx1"/>
          </a:solidFill>
          <a:latin typeface="Arial" panose="020B0604020202020204" pitchFamily="34" charset="0"/>
          <a:ea typeface="+mj-ea"/>
          <a:cs typeface="Arial" panose="020B0604020202020204" pitchFamily="34" charset="0"/>
        </a:defRPr>
      </a:lvl1pPr>
    </p:titleStyle>
    <p:bodyStyle>
      <a:lvl1pPr marL="231775" indent="-231775" algn="l" defTabSz="914400" rtl="0" eaLnBrk="1" fontAlgn="base" latinLnBrk="0" hangingPunct="1">
        <a:lnSpc>
          <a:spcPct val="100000"/>
        </a:lnSpc>
        <a:spcBef>
          <a:spcPts val="600"/>
        </a:spcBef>
        <a:spcAft>
          <a:spcPts val="300"/>
        </a:spcAft>
        <a:buClr>
          <a:srgbClr val="000000"/>
        </a:buClr>
        <a:buFont typeface="Wingdings" pitchFamily="2" charset="2"/>
        <a:buChar char="§"/>
        <a:defRPr lang="en-US" sz="1600" b="0" kern="0" smtClean="0">
          <a:solidFill>
            <a:schemeClr val="tx1"/>
          </a:solidFill>
          <a:latin typeface="Arial" panose="020B0604020202020204" pitchFamily="34" charset="0"/>
          <a:ea typeface="+mn-ea"/>
          <a:cs typeface="Arial" panose="020B0604020202020204" pitchFamily="34" charset="0"/>
        </a:defRPr>
      </a:lvl1pPr>
      <a:lvl2pPr marL="461963" indent="-227013" algn="l" defTabSz="685800" rtl="0" eaLnBrk="1" latinLnBrk="0" hangingPunct="1">
        <a:lnSpc>
          <a:spcPct val="100000"/>
        </a:lnSpc>
        <a:spcBef>
          <a:spcPts val="0"/>
        </a:spcBef>
        <a:spcAft>
          <a:spcPts val="300"/>
        </a:spcAft>
        <a:buFont typeface="Arial" panose="020B0604020202020204" pitchFamily="34" charset="0"/>
        <a:buChar char="–"/>
        <a:defRPr lang="en-US" sz="1400" b="0" kern="0" dirty="0" smtClean="0">
          <a:solidFill>
            <a:schemeClr val="tx1"/>
          </a:solidFill>
          <a:latin typeface="Arial" panose="020B0604020202020204" pitchFamily="34" charset="0"/>
          <a:ea typeface="+mn-ea"/>
          <a:cs typeface="Arial" panose="020B0604020202020204" pitchFamily="34" charset="0"/>
        </a:defRPr>
      </a:lvl2pPr>
      <a:lvl3pPr marL="682625" indent="-220663" algn="l" defTabSz="685800" rtl="0" eaLnBrk="1" latinLnBrk="0" hangingPunct="1">
        <a:lnSpc>
          <a:spcPct val="100000"/>
        </a:lnSpc>
        <a:spcBef>
          <a:spcPts val="0"/>
        </a:spcBef>
        <a:spcAft>
          <a:spcPts val="300"/>
        </a:spcAft>
        <a:buFont typeface="Arial" panose="020B0604020202020204" pitchFamily="34" charset="0"/>
        <a:buChar char="□"/>
        <a:defRPr lang="en-US" sz="1200" b="0" kern="0" dirty="0" smtClean="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2000" kern="1200" dirty="0" smtClean="0">
          <a:solidFill>
            <a:schemeClr val="tx1"/>
          </a:solidFill>
          <a:latin typeface="+mn-lt"/>
          <a:ea typeface="+mn-ea"/>
          <a:cs typeface="Arial" panose="020B0604020202020204"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2000" kern="1200" dirty="0">
          <a:solidFill>
            <a:schemeClr val="tx1"/>
          </a:solidFill>
          <a:latin typeface="+mn-lt"/>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2">
          <p15:clr>
            <a:srgbClr val="A4A3A4"/>
          </p15:clr>
        </p15:guide>
        <p15:guide id="2" pos="2938">
          <p15:clr>
            <a:srgbClr val="A4A3A4"/>
          </p15:clr>
        </p15:guide>
        <p15:guide id="3" pos="173">
          <p15:clr>
            <a:srgbClr val="A4A3A4"/>
          </p15:clr>
        </p15:guide>
        <p15:guide id="4" pos="58">
          <p15:clr>
            <a:srgbClr val="A4A3A4"/>
          </p15:clr>
        </p15:guide>
        <p15:guide id="5" pos="5702">
          <p15:clr>
            <a:srgbClr val="A4A3A4"/>
          </p15:clr>
        </p15:guide>
        <p15:guide id="6" pos="5587">
          <p15:clr>
            <a:srgbClr val="A4A3A4"/>
          </p15:clr>
        </p15:guide>
        <p15:guide id="7" orient="horz" pos="497">
          <p15:clr>
            <a:srgbClr val="A4A3A4"/>
          </p15:clr>
        </p15:guide>
        <p15:guide id="8" orient="horz" pos="2945">
          <p15:clr>
            <a:srgbClr val="A4A3A4"/>
          </p15:clr>
        </p15:guide>
        <p15:guide id="9" pos="2822">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94360" y="1239656"/>
            <a:ext cx="3977640" cy="1151597"/>
          </a:xfrm>
          <a:prstGeom prst="rect">
            <a:avLst/>
          </a:prstGeom>
        </p:spPr>
        <p:txBody>
          <a:bodyPr wrap="square" lIns="44450" tIns="44450" rIns="44450" bIns="44450">
            <a:spAutoFit/>
          </a:bodyPr>
          <a:lstStyle/>
          <a:p>
            <a:pPr>
              <a:spcBef>
                <a:spcPts val="400"/>
              </a:spcBef>
              <a:spcAft>
                <a:spcPts val="200"/>
              </a:spcAft>
            </a:pPr>
            <a:r>
              <a:rPr lang="en-US" sz="2800" b="1" spc="-80" dirty="0">
                <a:solidFill>
                  <a:schemeClr val="bg1"/>
                </a:solidFill>
                <a:latin typeface="Arial" panose="020B0604020202020204" pitchFamily="34" charset="0"/>
              </a:rPr>
              <a:t>Excel 101</a:t>
            </a:r>
          </a:p>
          <a:p>
            <a:pPr>
              <a:spcBef>
                <a:spcPts val="400"/>
              </a:spcBef>
              <a:spcAft>
                <a:spcPts val="200"/>
              </a:spcAft>
            </a:pPr>
            <a:r>
              <a:rPr lang="en-US" dirty="0">
                <a:solidFill>
                  <a:schemeClr val="bg1"/>
                </a:solidFill>
                <a:latin typeface="Arial" panose="020B0604020202020204" pitchFamily="34" charset="0"/>
              </a:rPr>
              <a:t>Mastering the Essentials of Microsoft Excel</a:t>
            </a:r>
          </a:p>
        </p:txBody>
      </p:sp>
      <p:sp>
        <p:nvSpPr>
          <p:cNvPr id="3" name="Rectangle 2"/>
          <p:cNvSpPr/>
          <p:nvPr/>
        </p:nvSpPr>
        <p:spPr>
          <a:xfrm>
            <a:off x="594360" y="2752248"/>
            <a:ext cx="1763071" cy="305212"/>
          </a:xfrm>
          <a:prstGeom prst="rect">
            <a:avLst/>
          </a:prstGeom>
        </p:spPr>
        <p:txBody>
          <a:bodyPr wrap="square" lIns="44450" tIns="44450" rIns="44450" bIns="44450">
            <a:spAutoFit/>
          </a:bodyPr>
          <a:lstStyle/>
          <a:p>
            <a:r>
              <a:rPr lang="en-US" sz="1400" dirty="0">
                <a:solidFill>
                  <a:schemeClr val="bg1"/>
                </a:solidFill>
                <a:latin typeface="Arial" panose="020B0604020202020204" pitchFamily="34" charset="0"/>
              </a:rPr>
              <a:t>Prepared by: Lee</a:t>
            </a:r>
            <a:endParaRPr lang="en-US" sz="1100" dirty="0">
              <a:solidFill>
                <a:schemeClr val="bg1"/>
              </a:solidFill>
            </a:endParaRPr>
          </a:p>
        </p:txBody>
      </p:sp>
    </p:spTree>
    <p:extLst>
      <p:ext uri="{BB962C8B-B14F-4D97-AF65-F5344CB8AC3E}">
        <p14:creationId xmlns:p14="http://schemas.microsoft.com/office/powerpoint/2010/main" val="12724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dirty="0"/>
              <a:t>Basic Excel Formulas</a:t>
            </a:r>
          </a:p>
        </p:txBody>
      </p:sp>
      <p:sp>
        <p:nvSpPr>
          <p:cNvPr id="10" name="TextBox 9">
            <a:extLst>
              <a:ext uri="{FF2B5EF4-FFF2-40B4-BE49-F238E27FC236}">
                <a16:creationId xmlns:a16="http://schemas.microsoft.com/office/drawing/2014/main" id="{A5C38E3B-A0B8-4F62-8DEE-37FA3FF20657}"/>
              </a:ext>
            </a:extLst>
          </p:cNvPr>
          <p:cNvSpPr txBox="1"/>
          <p:nvPr/>
        </p:nvSpPr>
        <p:spPr>
          <a:xfrm>
            <a:off x="267016" y="1093990"/>
            <a:ext cx="8595361" cy="3323987"/>
          </a:xfrm>
          <a:prstGeom prst="rect">
            <a:avLst/>
          </a:prstGeom>
          <a:noFill/>
        </p:spPr>
        <p:txBody>
          <a:bodyPr wrap="square" rtlCol="0">
            <a:spAutoFit/>
          </a:bodyPr>
          <a:lstStyle/>
          <a:p>
            <a:pPr algn="just"/>
            <a:r>
              <a:rPr lang="en-US" sz="1400" b="1" i="0" dirty="0">
                <a:effectLst/>
                <a:latin typeface="Google Sans"/>
              </a:rPr>
              <a:t>9. IF (OR)</a:t>
            </a:r>
          </a:p>
          <a:p>
            <a:pPr algn="just"/>
            <a:r>
              <a:rPr lang="en-US" sz="1400" i="0" dirty="0">
                <a:effectLst/>
                <a:latin typeface="Google Sans"/>
              </a:rPr>
              <a:t>	The IF(OR) formula in Excel is used when you want to test multiple conditions and return one result if at least one condition is true, and another result if all are false.</a:t>
            </a:r>
          </a:p>
          <a:p>
            <a:pPr algn="just"/>
            <a:endParaRPr lang="en-US" sz="1400" i="0" dirty="0">
              <a:effectLst/>
              <a:latin typeface="Google Sans"/>
            </a:endParaRPr>
          </a:p>
          <a:p>
            <a:pPr algn="just"/>
            <a:r>
              <a:rPr lang="en-US" sz="1400" i="0" dirty="0">
                <a:effectLst/>
                <a:latin typeface="Google Sans"/>
              </a:rPr>
              <a:t>=IF(OR(condition1, condition2), value_if_true, value_if_false)</a:t>
            </a:r>
          </a:p>
          <a:p>
            <a:pPr algn="just"/>
            <a:endParaRPr lang="en-US" sz="1400" i="0" dirty="0">
              <a:effectLst/>
              <a:latin typeface="Google Sans"/>
            </a:endParaRPr>
          </a:p>
          <a:p>
            <a:pPr algn="just"/>
            <a:r>
              <a:rPr lang="en-US" sz="1400" b="1" i="0" dirty="0">
                <a:effectLst/>
                <a:latin typeface="Google Sans"/>
              </a:rPr>
              <a:t>How it works:</a:t>
            </a:r>
          </a:p>
          <a:p>
            <a:pPr marL="800100" lvl="1" indent="-342900" algn="just">
              <a:buFont typeface="+mj-lt"/>
              <a:buAutoNum type="arabicPeriod"/>
            </a:pPr>
            <a:r>
              <a:rPr lang="en-US" sz="1400" i="0" dirty="0">
                <a:effectLst/>
                <a:latin typeface="Google Sans"/>
              </a:rPr>
              <a:t>OR(condition1, condition2) checks if any of the listed conditions is TRUE.</a:t>
            </a:r>
          </a:p>
          <a:p>
            <a:pPr marL="800100" lvl="1" indent="-342900" algn="just">
              <a:buFont typeface="+mj-lt"/>
              <a:buAutoNum type="arabicPeriod"/>
            </a:pPr>
            <a:r>
              <a:rPr lang="en-US" sz="1400" i="0" dirty="0">
                <a:effectLst/>
                <a:latin typeface="Google Sans"/>
              </a:rPr>
              <a:t>If at least one condition is TRUE → value_if_true is returned.</a:t>
            </a:r>
          </a:p>
          <a:p>
            <a:pPr marL="800100" lvl="1" indent="-342900" algn="just">
              <a:buFont typeface="+mj-lt"/>
              <a:buAutoNum type="arabicPeriod"/>
            </a:pPr>
            <a:r>
              <a:rPr lang="en-US" sz="1400" i="0" dirty="0">
                <a:effectLst/>
                <a:latin typeface="Google Sans"/>
              </a:rPr>
              <a:t>If all conditions are FALSE → value_if_false is returned.</a:t>
            </a:r>
          </a:p>
          <a:p>
            <a:pPr algn="just"/>
            <a:endParaRPr lang="en-US" sz="1400" dirty="0">
              <a:latin typeface="Google Sans"/>
            </a:endParaRPr>
          </a:p>
          <a:p>
            <a:pPr algn="just"/>
            <a:r>
              <a:rPr lang="en-US" sz="1400" b="1" i="0" dirty="0">
                <a:effectLst/>
                <a:latin typeface="Google Sans"/>
              </a:rPr>
              <a:t>Example</a:t>
            </a:r>
            <a:r>
              <a:rPr lang="en-US" sz="1400" i="0" dirty="0">
                <a:effectLst/>
                <a:latin typeface="Google Sans"/>
              </a:rPr>
              <a:t>:</a:t>
            </a:r>
          </a:p>
          <a:p>
            <a:pPr algn="just"/>
            <a:r>
              <a:rPr lang="en-US" sz="1400" i="0" dirty="0">
                <a:effectLst/>
                <a:latin typeface="Google Sans"/>
              </a:rPr>
              <a:t>	=IF(OR(A1&gt;=50, B1&gt;=50), "Pass", "Fail")</a:t>
            </a:r>
          </a:p>
          <a:p>
            <a:pPr marL="1200150" lvl="2" indent="-285750" algn="just">
              <a:buFont typeface="Arial" panose="020B0604020202020204" pitchFamily="34" charset="0"/>
              <a:buChar char="•"/>
            </a:pPr>
            <a:r>
              <a:rPr lang="en-US" sz="1400" i="0" dirty="0">
                <a:effectLst/>
                <a:latin typeface="Google Sans"/>
              </a:rPr>
              <a:t>If A1 is at least 50 or B1 is at least 50, result is "Pass".</a:t>
            </a:r>
          </a:p>
          <a:p>
            <a:pPr marL="1200150" lvl="2" indent="-285750" algn="just">
              <a:buFont typeface="Arial" panose="020B0604020202020204" pitchFamily="34" charset="0"/>
              <a:buChar char="•"/>
            </a:pPr>
            <a:r>
              <a:rPr lang="en-US" sz="1400" i="0" dirty="0">
                <a:effectLst/>
                <a:latin typeface="Google Sans"/>
              </a:rPr>
              <a:t>If both are below 50, result is "Fail".</a:t>
            </a:r>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286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815" y="238466"/>
            <a:ext cx="7914185" cy="459101"/>
          </a:xfrm>
        </p:spPr>
        <p:txBody>
          <a:bodyPr/>
          <a:lstStyle/>
          <a:p>
            <a:pPr algn="l"/>
            <a:r>
              <a:rPr lang="en-US" b="1" i="0" dirty="0">
                <a:solidFill>
                  <a:srgbClr val="000C3F"/>
                </a:solidFill>
                <a:effectLst/>
                <a:latin typeface="Utopia Std"/>
              </a:rPr>
              <a:t>Key Lookup Functions in Excel</a:t>
            </a:r>
          </a:p>
        </p:txBody>
      </p:sp>
      <p:pic>
        <p:nvPicPr>
          <p:cNvPr id="2054" name="Picture 6">
            <a:extLst>
              <a:ext uri="{FF2B5EF4-FFF2-40B4-BE49-F238E27FC236}">
                <a16:creationId xmlns:a16="http://schemas.microsoft.com/office/drawing/2014/main" id="{283224CD-CBD6-4AAE-A3C1-EF3DEB3D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5" y="114305"/>
            <a:ext cx="859615" cy="81152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D4D1F56-5D6A-408B-80F0-D6F5AC9307F8}"/>
              </a:ext>
            </a:extLst>
          </p:cNvPr>
          <p:cNvSpPr txBox="1"/>
          <p:nvPr/>
        </p:nvSpPr>
        <p:spPr>
          <a:xfrm>
            <a:off x="273366" y="1062990"/>
            <a:ext cx="8595361" cy="3323987"/>
          </a:xfrm>
          <a:prstGeom prst="rect">
            <a:avLst/>
          </a:prstGeom>
          <a:noFill/>
        </p:spPr>
        <p:txBody>
          <a:bodyPr wrap="square" rtlCol="0">
            <a:spAutoFit/>
          </a:bodyPr>
          <a:lstStyle/>
          <a:p>
            <a:pPr algn="just"/>
            <a:r>
              <a:rPr lang="en-US" sz="1400" b="1" i="0" dirty="0">
                <a:solidFill>
                  <a:srgbClr val="374151"/>
                </a:solidFill>
                <a:effectLst/>
                <a:latin typeface="Inter"/>
              </a:rPr>
              <a:t>1. VLOOKUP (Vertical Lookup)</a:t>
            </a:r>
            <a:endParaRPr lang="en-US" sz="1400" b="0" i="0" dirty="0">
              <a:solidFill>
                <a:srgbClr val="374151"/>
              </a:solidFill>
              <a:effectLst/>
              <a:latin typeface="Inter"/>
            </a:endParaRPr>
          </a:p>
          <a:p>
            <a:pPr algn="just"/>
            <a:r>
              <a:rPr lang="en-US" sz="1400" b="0" i="0" u="none" strike="noStrike" dirty="0">
                <a:effectLst/>
                <a:latin typeface="Inter"/>
              </a:rPr>
              <a:t>	VLOOKUP stands for Vertical Lookup. It searches for a value in the first column of a table and returns a value from a specified column to the right of it. It’s one of the most commonly used lookup functions in Excel.</a:t>
            </a:r>
            <a:endParaRPr lang="en-US" sz="1400" b="0" i="0" dirty="0">
              <a:solidFill>
                <a:srgbClr val="374151"/>
              </a:solidFill>
              <a:effectLst/>
              <a:latin typeface="Inter"/>
            </a:endParaRPr>
          </a:p>
          <a:p>
            <a:pPr algn="just"/>
            <a:endParaRPr lang="en-US" sz="1400" b="0" i="0" dirty="0">
              <a:solidFill>
                <a:srgbClr val="374151"/>
              </a:solidFill>
              <a:effectLst/>
              <a:latin typeface="Inter"/>
            </a:endParaRPr>
          </a:p>
          <a:p>
            <a:pPr algn="just"/>
            <a:r>
              <a:rPr lang="en-US" sz="1400" b="0" i="0" dirty="0">
                <a:solidFill>
                  <a:srgbClr val="374151"/>
                </a:solidFill>
                <a:effectLst/>
                <a:latin typeface="Inter"/>
              </a:rPr>
              <a:t>VLOOKUP Syntax:</a:t>
            </a:r>
          </a:p>
          <a:p>
            <a:pPr algn="just"/>
            <a:endParaRPr lang="en-US" sz="1400" b="1" i="0" dirty="0">
              <a:solidFill>
                <a:srgbClr val="374151"/>
              </a:solidFill>
              <a:effectLst/>
              <a:latin typeface="Inter"/>
            </a:endParaRPr>
          </a:p>
          <a:p>
            <a:pPr algn="just"/>
            <a:r>
              <a:rPr lang="en-US" sz="1400" i="0" dirty="0">
                <a:solidFill>
                  <a:srgbClr val="374151"/>
                </a:solidFill>
                <a:effectLst/>
                <a:latin typeface="Inter"/>
              </a:rPr>
              <a:t>=VLOOKUP(lookup_value, table_array, col_index_num, [range_lookup])</a:t>
            </a:r>
          </a:p>
          <a:p>
            <a:pPr algn="just"/>
            <a:endParaRPr lang="en-US" sz="1400" dirty="0">
              <a:solidFill>
                <a:srgbClr val="374151"/>
              </a:solidFill>
              <a:latin typeface="Inter"/>
            </a:endParaRPr>
          </a:p>
          <a:p>
            <a:pPr algn="just"/>
            <a:r>
              <a:rPr lang="en-US" sz="1400" i="0" dirty="0">
                <a:solidFill>
                  <a:srgbClr val="374151"/>
                </a:solidFill>
                <a:effectLst/>
                <a:latin typeface="Inter"/>
              </a:rPr>
              <a:t>Arguments Explained:</a:t>
            </a:r>
          </a:p>
          <a:p>
            <a:pPr marL="285750" indent="-285750" algn="just">
              <a:buFont typeface="Arial" panose="020B0604020202020204" pitchFamily="34" charset="0"/>
              <a:buChar char="•"/>
            </a:pPr>
            <a:r>
              <a:rPr lang="en-US" sz="1400" i="0" dirty="0">
                <a:solidFill>
                  <a:srgbClr val="374151"/>
                </a:solidFill>
                <a:effectLst/>
                <a:latin typeface="Inter"/>
              </a:rPr>
              <a:t>lookup_value: The value you want to find.</a:t>
            </a:r>
          </a:p>
          <a:p>
            <a:pPr marL="285750" indent="-285750" algn="just">
              <a:buFont typeface="Arial" panose="020B0604020202020204" pitchFamily="34" charset="0"/>
              <a:buChar char="•"/>
            </a:pPr>
            <a:r>
              <a:rPr lang="en-US" sz="1400" i="0" dirty="0">
                <a:solidFill>
                  <a:srgbClr val="374151"/>
                </a:solidFill>
                <a:effectLst/>
                <a:latin typeface="Inter"/>
              </a:rPr>
              <a:t>table_array: The range that contains the data (must include the lookup column as the first column).</a:t>
            </a:r>
          </a:p>
          <a:p>
            <a:pPr marL="285750" indent="-285750" algn="just">
              <a:buFont typeface="Arial" panose="020B0604020202020204" pitchFamily="34" charset="0"/>
              <a:buChar char="•"/>
            </a:pPr>
            <a:r>
              <a:rPr lang="en-US" sz="1400" i="0" dirty="0">
                <a:solidFill>
                  <a:srgbClr val="374151"/>
                </a:solidFill>
                <a:effectLst/>
                <a:latin typeface="Inter"/>
              </a:rPr>
              <a:t>col_index_num: The column number in the table from which to return the value.</a:t>
            </a:r>
          </a:p>
          <a:p>
            <a:pPr marL="285750" indent="-285750" algn="just">
              <a:buFont typeface="Arial" panose="020B0604020202020204" pitchFamily="34" charset="0"/>
              <a:buChar char="•"/>
            </a:pPr>
            <a:r>
              <a:rPr lang="en-US" sz="1400" i="0" dirty="0">
                <a:solidFill>
                  <a:srgbClr val="374151"/>
                </a:solidFill>
                <a:effectLst/>
                <a:latin typeface="Inter"/>
              </a:rPr>
              <a:t>range_lookup (optional):</a:t>
            </a:r>
          </a:p>
          <a:p>
            <a:pPr marL="742950" lvl="1" indent="-285750" algn="just">
              <a:buFont typeface="Arial" panose="020B0604020202020204" pitchFamily="34" charset="0"/>
              <a:buChar char="•"/>
            </a:pPr>
            <a:r>
              <a:rPr lang="en-US" sz="1400" i="0" dirty="0">
                <a:solidFill>
                  <a:srgbClr val="374151"/>
                </a:solidFill>
                <a:effectLst/>
                <a:latin typeface="Inter"/>
              </a:rPr>
              <a:t>TRUE = Approximate match (default)</a:t>
            </a:r>
          </a:p>
          <a:p>
            <a:pPr marL="742950" lvl="1" indent="-285750" algn="just">
              <a:buFont typeface="Arial" panose="020B0604020202020204" pitchFamily="34" charset="0"/>
              <a:buChar char="•"/>
            </a:pPr>
            <a:r>
              <a:rPr lang="en-US" sz="1400" i="0" dirty="0">
                <a:solidFill>
                  <a:srgbClr val="374151"/>
                </a:solidFill>
                <a:effectLst/>
                <a:latin typeface="Inter"/>
              </a:rPr>
              <a:t>FALSE = Exact match</a:t>
            </a:r>
          </a:p>
        </p:txBody>
      </p:sp>
    </p:spTree>
    <p:extLst>
      <p:ext uri="{BB962C8B-B14F-4D97-AF65-F5344CB8AC3E}">
        <p14:creationId xmlns:p14="http://schemas.microsoft.com/office/powerpoint/2010/main" val="48646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815" y="238466"/>
            <a:ext cx="7914185" cy="459101"/>
          </a:xfrm>
        </p:spPr>
        <p:txBody>
          <a:bodyPr/>
          <a:lstStyle/>
          <a:p>
            <a:pPr algn="l"/>
            <a:r>
              <a:rPr lang="en-US" b="1" i="0" dirty="0">
                <a:solidFill>
                  <a:srgbClr val="000C3F"/>
                </a:solidFill>
                <a:effectLst/>
                <a:latin typeface="Utopia Std"/>
              </a:rPr>
              <a:t>Key Lookup Functions in Excel</a:t>
            </a:r>
          </a:p>
        </p:txBody>
      </p:sp>
      <p:pic>
        <p:nvPicPr>
          <p:cNvPr id="2054" name="Picture 6">
            <a:extLst>
              <a:ext uri="{FF2B5EF4-FFF2-40B4-BE49-F238E27FC236}">
                <a16:creationId xmlns:a16="http://schemas.microsoft.com/office/drawing/2014/main" id="{283224CD-CBD6-4AAE-A3C1-EF3DEB3D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5" y="114305"/>
            <a:ext cx="859615" cy="81152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D4D1F56-5D6A-408B-80F0-D6F5AC9307F8}"/>
              </a:ext>
            </a:extLst>
          </p:cNvPr>
          <p:cNvSpPr txBox="1"/>
          <p:nvPr/>
        </p:nvSpPr>
        <p:spPr>
          <a:xfrm>
            <a:off x="273366" y="1062990"/>
            <a:ext cx="8595361" cy="3323987"/>
          </a:xfrm>
          <a:prstGeom prst="rect">
            <a:avLst/>
          </a:prstGeom>
          <a:noFill/>
        </p:spPr>
        <p:txBody>
          <a:bodyPr wrap="square" rtlCol="0">
            <a:spAutoFit/>
          </a:bodyPr>
          <a:lstStyle/>
          <a:p>
            <a:pPr algn="just"/>
            <a:r>
              <a:rPr lang="en-US" sz="1400" b="1" i="0" dirty="0">
                <a:solidFill>
                  <a:srgbClr val="374151"/>
                </a:solidFill>
                <a:effectLst/>
                <a:latin typeface="Inter"/>
              </a:rPr>
              <a:t>2. HLOOKUP (Horizontal Lookup)</a:t>
            </a:r>
            <a:endParaRPr lang="en-US" sz="1400" b="0" i="0" dirty="0">
              <a:solidFill>
                <a:srgbClr val="374151"/>
              </a:solidFill>
              <a:effectLst/>
              <a:latin typeface="Inter"/>
            </a:endParaRPr>
          </a:p>
          <a:p>
            <a:pPr algn="just"/>
            <a:r>
              <a:rPr lang="en-US" sz="1400" b="0" i="0" u="none" strike="noStrike" dirty="0">
                <a:effectLst/>
                <a:latin typeface="Inter"/>
              </a:rPr>
              <a:t>	HLOOKUP is </a:t>
            </a:r>
            <a:r>
              <a:rPr lang="en-US" sz="1400" dirty="0">
                <a:latin typeface="Inter"/>
              </a:rPr>
              <a:t>s</a:t>
            </a:r>
            <a:r>
              <a:rPr lang="en-US" sz="1400" b="0" i="0" u="none" strike="noStrike" dirty="0">
                <a:effectLst/>
                <a:latin typeface="Inter"/>
              </a:rPr>
              <a:t>imilar to VLOOKUP but searches horizontally across the first row of a range.</a:t>
            </a:r>
            <a:endParaRPr lang="en-US" sz="1400" b="0" i="0" dirty="0">
              <a:solidFill>
                <a:srgbClr val="374151"/>
              </a:solidFill>
              <a:effectLst/>
              <a:latin typeface="Inter"/>
            </a:endParaRPr>
          </a:p>
          <a:p>
            <a:pPr algn="just"/>
            <a:endParaRPr lang="en-US" sz="1400" b="0" i="0" dirty="0">
              <a:solidFill>
                <a:srgbClr val="374151"/>
              </a:solidFill>
              <a:effectLst/>
              <a:latin typeface="Inter"/>
            </a:endParaRPr>
          </a:p>
          <a:p>
            <a:pPr algn="just"/>
            <a:r>
              <a:rPr lang="en-US" sz="1400" b="0" i="0" dirty="0">
                <a:solidFill>
                  <a:srgbClr val="374151"/>
                </a:solidFill>
                <a:effectLst/>
                <a:latin typeface="Inter"/>
              </a:rPr>
              <a:t>HLOOKUP Syntax:</a:t>
            </a:r>
          </a:p>
          <a:p>
            <a:pPr algn="just"/>
            <a:endParaRPr lang="en-US" sz="1400" b="1" i="0" dirty="0">
              <a:solidFill>
                <a:srgbClr val="374151"/>
              </a:solidFill>
              <a:effectLst/>
              <a:latin typeface="Inter"/>
            </a:endParaRPr>
          </a:p>
          <a:p>
            <a:pPr algn="just"/>
            <a:r>
              <a:rPr lang="en-US" sz="1400" i="0" dirty="0">
                <a:solidFill>
                  <a:srgbClr val="374151"/>
                </a:solidFill>
                <a:effectLst/>
                <a:latin typeface="Inter"/>
              </a:rPr>
              <a:t>=HLOOKUP(lookup_value, table_array, row_index_num, [range_lookup])</a:t>
            </a:r>
          </a:p>
          <a:p>
            <a:pPr algn="just"/>
            <a:endParaRPr lang="en-US" sz="1400" dirty="0">
              <a:solidFill>
                <a:srgbClr val="374151"/>
              </a:solidFill>
              <a:latin typeface="Inter"/>
            </a:endParaRPr>
          </a:p>
          <a:p>
            <a:pPr algn="just"/>
            <a:r>
              <a:rPr lang="en-US" sz="1400" i="0" dirty="0">
                <a:solidFill>
                  <a:srgbClr val="374151"/>
                </a:solidFill>
                <a:effectLst/>
                <a:latin typeface="Inter"/>
              </a:rPr>
              <a:t>Arguments Explained:</a:t>
            </a:r>
          </a:p>
          <a:p>
            <a:pPr marL="742950" lvl="1" indent="-285750" algn="just">
              <a:buFont typeface="Arial" panose="020B0604020202020204" pitchFamily="34" charset="0"/>
              <a:buChar char="•"/>
            </a:pPr>
            <a:r>
              <a:rPr lang="en-US" sz="1400" i="0" dirty="0">
                <a:solidFill>
                  <a:srgbClr val="374151"/>
                </a:solidFill>
                <a:effectLst/>
                <a:latin typeface="Inter"/>
              </a:rPr>
              <a:t>lookup_value → The value you want to search for in the first row.</a:t>
            </a:r>
          </a:p>
          <a:p>
            <a:pPr marL="742950" lvl="1" indent="-285750" algn="just">
              <a:buFont typeface="Arial" panose="020B0604020202020204" pitchFamily="34" charset="0"/>
              <a:buChar char="•"/>
            </a:pPr>
            <a:r>
              <a:rPr lang="en-US" sz="1400" i="0" dirty="0">
                <a:solidFill>
                  <a:srgbClr val="374151"/>
                </a:solidFill>
                <a:effectLst/>
                <a:latin typeface="Inter"/>
              </a:rPr>
              <a:t>table_array → The range of cells containing the data.</a:t>
            </a:r>
          </a:p>
          <a:p>
            <a:pPr marL="742950" lvl="1" indent="-285750" algn="just">
              <a:buFont typeface="Arial" panose="020B0604020202020204" pitchFamily="34" charset="0"/>
              <a:buChar char="•"/>
            </a:pPr>
            <a:r>
              <a:rPr lang="en-US" sz="1400" i="0" dirty="0">
                <a:solidFill>
                  <a:srgbClr val="374151"/>
                </a:solidFill>
                <a:effectLst/>
                <a:latin typeface="Inter"/>
              </a:rPr>
              <a:t>row_index_num → The row number (within the table_array) to return the value from.</a:t>
            </a:r>
          </a:p>
          <a:p>
            <a:pPr lvl="2" algn="just"/>
            <a:r>
              <a:rPr lang="en-US" sz="1400" i="0" dirty="0">
                <a:solidFill>
                  <a:srgbClr val="374151"/>
                </a:solidFill>
                <a:effectLst/>
                <a:latin typeface="Inter"/>
              </a:rPr>
              <a:t>Example: 2 means the second row of the range.</a:t>
            </a:r>
          </a:p>
          <a:p>
            <a:pPr marL="742950" lvl="1" indent="-285750" algn="just">
              <a:buFont typeface="Arial" panose="020B0604020202020204" pitchFamily="34" charset="0"/>
              <a:buChar char="•"/>
            </a:pPr>
            <a:r>
              <a:rPr lang="en-US" sz="1400" i="0" dirty="0">
                <a:solidFill>
                  <a:srgbClr val="374151"/>
                </a:solidFill>
                <a:effectLst/>
                <a:latin typeface="Inter"/>
              </a:rPr>
              <a:t>[range_lookup] → Optional:</a:t>
            </a:r>
          </a:p>
          <a:p>
            <a:pPr marL="1200150" lvl="2" indent="-285750" algn="just">
              <a:buFont typeface="Arial" panose="020B0604020202020204" pitchFamily="34" charset="0"/>
              <a:buChar char="•"/>
            </a:pPr>
            <a:r>
              <a:rPr lang="en-US" sz="1400" i="0" dirty="0">
                <a:solidFill>
                  <a:srgbClr val="374151"/>
                </a:solidFill>
                <a:effectLst/>
                <a:latin typeface="Inter"/>
              </a:rPr>
              <a:t>TRUE (default) = Approximate match</a:t>
            </a:r>
          </a:p>
          <a:p>
            <a:pPr marL="1200150" lvl="2" indent="-285750" algn="just">
              <a:buFont typeface="Arial" panose="020B0604020202020204" pitchFamily="34" charset="0"/>
              <a:buChar char="•"/>
            </a:pPr>
            <a:r>
              <a:rPr lang="en-US" sz="1400" i="0" dirty="0">
                <a:solidFill>
                  <a:srgbClr val="374151"/>
                </a:solidFill>
                <a:effectLst/>
                <a:latin typeface="Inter"/>
              </a:rPr>
              <a:t>FALSE = Exact match only</a:t>
            </a:r>
          </a:p>
        </p:txBody>
      </p:sp>
    </p:spTree>
    <p:extLst>
      <p:ext uri="{BB962C8B-B14F-4D97-AF65-F5344CB8AC3E}">
        <p14:creationId xmlns:p14="http://schemas.microsoft.com/office/powerpoint/2010/main" val="3625534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815" y="238466"/>
            <a:ext cx="7914185" cy="459101"/>
          </a:xfrm>
        </p:spPr>
        <p:txBody>
          <a:bodyPr/>
          <a:lstStyle/>
          <a:p>
            <a:pPr algn="l"/>
            <a:r>
              <a:rPr lang="en-US" b="1" i="0" dirty="0">
                <a:solidFill>
                  <a:srgbClr val="000C3F"/>
                </a:solidFill>
                <a:effectLst/>
                <a:latin typeface="Utopia Std"/>
              </a:rPr>
              <a:t>Key Lookup Functions in Excel</a:t>
            </a:r>
          </a:p>
        </p:txBody>
      </p:sp>
      <p:pic>
        <p:nvPicPr>
          <p:cNvPr id="2054" name="Picture 6">
            <a:extLst>
              <a:ext uri="{FF2B5EF4-FFF2-40B4-BE49-F238E27FC236}">
                <a16:creationId xmlns:a16="http://schemas.microsoft.com/office/drawing/2014/main" id="{283224CD-CBD6-4AAE-A3C1-EF3DEB3D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5" y="114305"/>
            <a:ext cx="859615" cy="81152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D4D1F56-5D6A-408B-80F0-D6F5AC9307F8}"/>
              </a:ext>
            </a:extLst>
          </p:cNvPr>
          <p:cNvSpPr txBox="1"/>
          <p:nvPr/>
        </p:nvSpPr>
        <p:spPr>
          <a:xfrm>
            <a:off x="273366" y="1285101"/>
            <a:ext cx="8595361" cy="1815882"/>
          </a:xfrm>
          <a:prstGeom prst="rect">
            <a:avLst/>
          </a:prstGeom>
          <a:noFill/>
        </p:spPr>
        <p:txBody>
          <a:bodyPr wrap="square" rtlCol="0">
            <a:spAutoFit/>
          </a:bodyPr>
          <a:lstStyle/>
          <a:p>
            <a:pPr algn="just"/>
            <a:r>
              <a:rPr lang="en-US" sz="1400" b="1" i="0" dirty="0">
                <a:solidFill>
                  <a:srgbClr val="374151"/>
                </a:solidFill>
                <a:effectLst/>
                <a:latin typeface="Inter"/>
              </a:rPr>
              <a:t>3. INDEX-MATCH (Flexible Bidirectional Lookups)</a:t>
            </a:r>
            <a:endParaRPr lang="en-US" sz="1400" b="0" i="0" dirty="0">
              <a:solidFill>
                <a:srgbClr val="374151"/>
              </a:solidFill>
              <a:effectLst/>
              <a:latin typeface="Inter"/>
            </a:endParaRPr>
          </a:p>
          <a:p>
            <a:pPr algn="just"/>
            <a:r>
              <a:rPr lang="en-US" sz="1400" b="0" i="0" dirty="0">
                <a:solidFill>
                  <a:srgbClr val="374151"/>
                </a:solidFill>
                <a:effectLst/>
                <a:latin typeface="Inter"/>
              </a:rPr>
              <a:t>	Unlike VLOOKUP, the </a:t>
            </a:r>
            <a:r>
              <a:rPr lang="en-US" sz="1400" b="0" i="0" u="none" strike="noStrike" dirty="0">
                <a:effectLst/>
                <a:latin typeface="Inter"/>
              </a:rPr>
              <a:t>INDEX-MATCH</a:t>
            </a:r>
            <a:r>
              <a:rPr lang="en-US" sz="1400" b="0" i="0" dirty="0">
                <a:solidFill>
                  <a:srgbClr val="374151"/>
                </a:solidFill>
                <a:effectLst/>
                <a:latin typeface="Inter"/>
              </a:rPr>
              <a:t> combination allows for lookups in any direction, making it ideal for multi-dimensional models.</a:t>
            </a:r>
          </a:p>
          <a:p>
            <a:pPr algn="just"/>
            <a:endParaRPr lang="en-US" sz="1400" dirty="0">
              <a:solidFill>
                <a:srgbClr val="374151"/>
              </a:solidFill>
              <a:latin typeface="Inter"/>
            </a:endParaRPr>
          </a:p>
          <a:p>
            <a:pPr algn="just"/>
            <a:r>
              <a:rPr lang="en-US" sz="1400" b="1" dirty="0">
                <a:solidFill>
                  <a:srgbClr val="374151"/>
                </a:solidFill>
                <a:latin typeface="Inter"/>
              </a:rPr>
              <a:t>INDEX Function</a:t>
            </a:r>
            <a:r>
              <a:rPr lang="en-US" sz="1400" dirty="0">
                <a:solidFill>
                  <a:srgbClr val="374151"/>
                </a:solidFill>
                <a:latin typeface="Inter"/>
              </a:rPr>
              <a:t> - Returns the value of a cell at the intersection of a row and column in a given range.</a:t>
            </a:r>
          </a:p>
          <a:p>
            <a:pPr algn="just"/>
            <a:r>
              <a:rPr lang="en-US" sz="1400" dirty="0">
                <a:solidFill>
                  <a:srgbClr val="374151"/>
                </a:solidFill>
                <a:latin typeface="Inter"/>
              </a:rPr>
              <a:t>	</a:t>
            </a:r>
            <a:r>
              <a:rPr lang="pt-BR" sz="1400" dirty="0">
                <a:solidFill>
                  <a:srgbClr val="374151"/>
                </a:solidFill>
                <a:latin typeface="Inter"/>
              </a:rPr>
              <a:t>=INDEX(array, row_num, [column_num])</a:t>
            </a:r>
            <a:endParaRPr lang="en-US" sz="1400" dirty="0">
              <a:solidFill>
                <a:srgbClr val="374151"/>
              </a:solidFill>
              <a:latin typeface="Inter"/>
            </a:endParaRPr>
          </a:p>
          <a:p>
            <a:pPr algn="just"/>
            <a:r>
              <a:rPr lang="en-US" sz="1400" b="1" dirty="0">
                <a:solidFill>
                  <a:srgbClr val="374151"/>
                </a:solidFill>
                <a:latin typeface="Inter"/>
              </a:rPr>
              <a:t>MATCH Function</a:t>
            </a:r>
            <a:r>
              <a:rPr lang="en-US" sz="1400" dirty="0">
                <a:solidFill>
                  <a:srgbClr val="374151"/>
                </a:solidFill>
                <a:latin typeface="Inter"/>
              </a:rPr>
              <a:t> - Returns the position of a lookup value in a range.</a:t>
            </a:r>
          </a:p>
          <a:p>
            <a:pPr algn="just"/>
            <a:r>
              <a:rPr lang="en-US" sz="1400" dirty="0">
                <a:solidFill>
                  <a:srgbClr val="374151"/>
                </a:solidFill>
                <a:latin typeface="Inter"/>
              </a:rPr>
              <a:t>	=MATCH(lookup_value, lookup_array, [match_type])</a:t>
            </a:r>
          </a:p>
        </p:txBody>
      </p:sp>
    </p:spTree>
    <p:extLst>
      <p:ext uri="{BB962C8B-B14F-4D97-AF65-F5344CB8AC3E}">
        <p14:creationId xmlns:p14="http://schemas.microsoft.com/office/powerpoint/2010/main" val="15391708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815" y="238466"/>
            <a:ext cx="7914185" cy="459101"/>
          </a:xfrm>
        </p:spPr>
        <p:txBody>
          <a:bodyPr/>
          <a:lstStyle/>
          <a:p>
            <a:pPr algn="l"/>
            <a:r>
              <a:rPr lang="en-US" b="1" i="0" dirty="0">
                <a:solidFill>
                  <a:srgbClr val="000C3F"/>
                </a:solidFill>
                <a:effectLst/>
                <a:latin typeface="Utopia Std"/>
              </a:rPr>
              <a:t>Key Lookup Functions in Excel</a:t>
            </a:r>
          </a:p>
        </p:txBody>
      </p:sp>
      <p:pic>
        <p:nvPicPr>
          <p:cNvPr id="2054" name="Picture 6">
            <a:extLst>
              <a:ext uri="{FF2B5EF4-FFF2-40B4-BE49-F238E27FC236}">
                <a16:creationId xmlns:a16="http://schemas.microsoft.com/office/drawing/2014/main" id="{283224CD-CBD6-4AAE-A3C1-EF3DEB3D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5" y="114305"/>
            <a:ext cx="859615" cy="81152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D4D1F56-5D6A-408B-80F0-D6F5AC9307F8}"/>
              </a:ext>
            </a:extLst>
          </p:cNvPr>
          <p:cNvSpPr txBox="1"/>
          <p:nvPr/>
        </p:nvSpPr>
        <p:spPr>
          <a:xfrm>
            <a:off x="273366" y="1017270"/>
            <a:ext cx="8595361" cy="3323987"/>
          </a:xfrm>
          <a:prstGeom prst="rect">
            <a:avLst/>
          </a:prstGeom>
          <a:noFill/>
        </p:spPr>
        <p:txBody>
          <a:bodyPr wrap="square" rtlCol="0">
            <a:spAutoFit/>
          </a:bodyPr>
          <a:lstStyle/>
          <a:p>
            <a:pPr algn="just"/>
            <a:r>
              <a:rPr lang="en-US" sz="1400" b="1" i="0" dirty="0">
                <a:solidFill>
                  <a:srgbClr val="374151"/>
                </a:solidFill>
                <a:effectLst/>
                <a:latin typeface="Inter"/>
              </a:rPr>
              <a:t>4. XLOOKUP (Advanced Lookups)</a:t>
            </a:r>
            <a:endParaRPr lang="en-US" sz="1400" b="0" i="0" dirty="0">
              <a:solidFill>
                <a:srgbClr val="374151"/>
              </a:solidFill>
              <a:effectLst/>
              <a:latin typeface="Inter"/>
            </a:endParaRPr>
          </a:p>
          <a:p>
            <a:pPr algn="just"/>
            <a:r>
              <a:rPr lang="en-US" sz="1400" b="0" i="0" u="none" strike="noStrike" dirty="0">
                <a:effectLst/>
                <a:latin typeface="Inter"/>
              </a:rPr>
              <a:t>	XLOOKUP</a:t>
            </a:r>
            <a:r>
              <a:rPr lang="en-US" sz="1400" b="0" i="0" dirty="0">
                <a:solidFill>
                  <a:srgbClr val="374151"/>
                </a:solidFill>
                <a:effectLst/>
                <a:latin typeface="Inter"/>
              </a:rPr>
              <a:t> removes the limitations of VLOOKUP and INDEX-MATCH by supporting bidirectional lookups, dynamic array returns, and enhanced error handling</a:t>
            </a:r>
            <a:r>
              <a:rPr lang="en-US" sz="1400" dirty="0">
                <a:solidFill>
                  <a:srgbClr val="374151"/>
                </a:solidFill>
                <a:latin typeface="Inter"/>
              </a:rPr>
              <a:t>.</a:t>
            </a:r>
          </a:p>
          <a:p>
            <a:pPr algn="just"/>
            <a:endParaRPr lang="en-US" sz="1400" b="0" i="0" dirty="0">
              <a:solidFill>
                <a:srgbClr val="374151"/>
              </a:solidFill>
              <a:effectLst/>
              <a:latin typeface="Inter"/>
            </a:endParaRPr>
          </a:p>
          <a:p>
            <a:pPr algn="just"/>
            <a:r>
              <a:rPr lang="en-US" sz="1400" dirty="0">
                <a:solidFill>
                  <a:srgbClr val="374151"/>
                </a:solidFill>
                <a:latin typeface="Inter"/>
              </a:rPr>
              <a:t>XLOOKUP Syntax:</a:t>
            </a:r>
          </a:p>
          <a:p>
            <a:pPr algn="just"/>
            <a:endParaRPr lang="en-US" sz="1400" b="0" i="0" dirty="0">
              <a:solidFill>
                <a:srgbClr val="374151"/>
              </a:solidFill>
              <a:effectLst/>
              <a:latin typeface="Inter"/>
            </a:endParaRPr>
          </a:p>
          <a:p>
            <a:pPr algn="just"/>
            <a:r>
              <a:rPr lang="en-US" sz="1400" b="0" i="0" dirty="0">
                <a:solidFill>
                  <a:srgbClr val="374151"/>
                </a:solidFill>
                <a:effectLst/>
                <a:latin typeface="Inter"/>
              </a:rPr>
              <a:t>=XLOOKUP(lookup_value, lookup_array, return_array, [if_not_found], [match_mode], [search_mode])</a:t>
            </a:r>
          </a:p>
          <a:p>
            <a:pPr algn="just"/>
            <a:endParaRPr lang="en-US" sz="1400" dirty="0">
              <a:solidFill>
                <a:srgbClr val="374151"/>
              </a:solidFill>
              <a:latin typeface="Inter"/>
            </a:endParaRPr>
          </a:p>
          <a:p>
            <a:pPr algn="just"/>
            <a:r>
              <a:rPr lang="en-US" sz="1400" b="0" i="0" dirty="0">
                <a:solidFill>
                  <a:srgbClr val="374151"/>
                </a:solidFill>
                <a:effectLst/>
                <a:latin typeface="Inter"/>
              </a:rPr>
              <a:t>Arguments Explained:</a:t>
            </a:r>
          </a:p>
          <a:p>
            <a:pPr marL="285750" indent="-285750" algn="just">
              <a:buFont typeface="Arial" panose="020B0604020202020204" pitchFamily="34" charset="0"/>
              <a:buChar char="•"/>
            </a:pPr>
            <a:r>
              <a:rPr lang="en-US" sz="1400" b="0" i="0" dirty="0">
                <a:solidFill>
                  <a:srgbClr val="374151"/>
                </a:solidFill>
                <a:effectLst/>
                <a:latin typeface="Inter"/>
              </a:rPr>
              <a:t>lookup_value – The value you're searching for</a:t>
            </a:r>
          </a:p>
          <a:p>
            <a:pPr marL="285750" indent="-285750" algn="just">
              <a:buFont typeface="Arial" panose="020B0604020202020204" pitchFamily="34" charset="0"/>
              <a:buChar char="•"/>
            </a:pPr>
            <a:r>
              <a:rPr lang="en-US" sz="1400" b="0" i="0" dirty="0">
                <a:solidFill>
                  <a:srgbClr val="374151"/>
                </a:solidFill>
                <a:effectLst/>
                <a:latin typeface="Inter"/>
              </a:rPr>
              <a:t>lookup_array – The column or row to search in</a:t>
            </a:r>
          </a:p>
          <a:p>
            <a:pPr marL="285750" indent="-285750" algn="just">
              <a:buFont typeface="Arial" panose="020B0604020202020204" pitchFamily="34" charset="0"/>
              <a:buChar char="•"/>
            </a:pPr>
            <a:r>
              <a:rPr lang="en-US" sz="1400" b="0" i="0" dirty="0">
                <a:solidFill>
                  <a:srgbClr val="374151"/>
                </a:solidFill>
                <a:effectLst/>
                <a:latin typeface="Inter"/>
              </a:rPr>
              <a:t>return_array – The column or row to return data from</a:t>
            </a:r>
          </a:p>
          <a:p>
            <a:pPr marL="285750" indent="-285750" algn="just">
              <a:buFont typeface="Arial" panose="020B0604020202020204" pitchFamily="34" charset="0"/>
              <a:buChar char="•"/>
            </a:pPr>
            <a:r>
              <a:rPr lang="en-US" sz="1400" b="0" i="0" dirty="0">
                <a:solidFill>
                  <a:srgbClr val="374151"/>
                </a:solidFill>
                <a:effectLst/>
                <a:latin typeface="Inter"/>
              </a:rPr>
              <a:t>[if_not_found] – Optional message/value if not found</a:t>
            </a:r>
          </a:p>
          <a:p>
            <a:pPr marL="285750" indent="-285750" algn="just">
              <a:buFont typeface="Arial" panose="020B0604020202020204" pitchFamily="34" charset="0"/>
              <a:buChar char="•"/>
            </a:pPr>
            <a:r>
              <a:rPr lang="en-US" sz="1400" b="0" i="0" dirty="0">
                <a:solidFill>
                  <a:srgbClr val="374151"/>
                </a:solidFill>
                <a:effectLst/>
                <a:latin typeface="Inter"/>
              </a:rPr>
              <a:t>[match_mode] – 0 = exact match (default), -1 = exact or next smaller, 1 = exact or next larger, 2 = wildcard</a:t>
            </a:r>
          </a:p>
          <a:p>
            <a:pPr marL="285750" indent="-285750" algn="just">
              <a:buFont typeface="Arial" panose="020B0604020202020204" pitchFamily="34" charset="0"/>
              <a:buChar char="•"/>
            </a:pPr>
            <a:r>
              <a:rPr lang="en-US" sz="1400" b="0" i="0" dirty="0">
                <a:solidFill>
                  <a:srgbClr val="374151"/>
                </a:solidFill>
                <a:effectLst/>
                <a:latin typeface="Inter"/>
              </a:rPr>
              <a:t>[search_mode] – 1 = first to last (default), -1 = last to first</a:t>
            </a:r>
          </a:p>
        </p:txBody>
      </p:sp>
    </p:spTree>
    <p:extLst>
      <p:ext uri="{BB962C8B-B14F-4D97-AF65-F5344CB8AC3E}">
        <p14:creationId xmlns:p14="http://schemas.microsoft.com/office/powerpoint/2010/main" val="21537435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9815" y="238466"/>
            <a:ext cx="7914185" cy="459101"/>
          </a:xfrm>
        </p:spPr>
        <p:txBody>
          <a:bodyPr/>
          <a:lstStyle/>
          <a:p>
            <a:pPr algn="l"/>
            <a:r>
              <a:rPr lang="en-US" b="1" i="0" dirty="0">
                <a:solidFill>
                  <a:srgbClr val="000C3F"/>
                </a:solidFill>
                <a:effectLst/>
                <a:latin typeface="Utopia Std"/>
              </a:rPr>
              <a:t>Pivot Tables in Excel</a:t>
            </a:r>
          </a:p>
        </p:txBody>
      </p:sp>
      <p:pic>
        <p:nvPicPr>
          <p:cNvPr id="2054" name="Picture 6">
            <a:extLst>
              <a:ext uri="{FF2B5EF4-FFF2-40B4-BE49-F238E27FC236}">
                <a16:creationId xmlns:a16="http://schemas.microsoft.com/office/drawing/2014/main" id="{283224CD-CBD6-4AAE-A3C1-EF3DEB3D7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105" y="114305"/>
            <a:ext cx="859615" cy="811525"/>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D4D1F56-5D6A-408B-80F0-D6F5AC9307F8}"/>
              </a:ext>
            </a:extLst>
          </p:cNvPr>
          <p:cNvSpPr txBox="1"/>
          <p:nvPr/>
        </p:nvSpPr>
        <p:spPr>
          <a:xfrm>
            <a:off x="273366" y="1056739"/>
            <a:ext cx="8595361" cy="2031325"/>
          </a:xfrm>
          <a:prstGeom prst="rect">
            <a:avLst/>
          </a:prstGeom>
          <a:noFill/>
        </p:spPr>
        <p:txBody>
          <a:bodyPr wrap="square" rtlCol="0">
            <a:spAutoFit/>
          </a:bodyPr>
          <a:lstStyle/>
          <a:p>
            <a:pPr algn="just"/>
            <a:r>
              <a:rPr lang="en-US" i="0" dirty="0">
                <a:effectLst/>
                <a:latin typeface="Inter"/>
              </a:rPr>
              <a:t>	Pivot tables are one of Excel's most powerful features. A pivot table allows you to extract the significance from a large, detailed data set.</a:t>
            </a:r>
          </a:p>
          <a:p>
            <a:pPr algn="just"/>
            <a:endParaRPr lang="en-US" dirty="0">
              <a:latin typeface="Inter"/>
            </a:endParaRPr>
          </a:p>
          <a:p>
            <a:pPr algn="just"/>
            <a:r>
              <a:rPr lang="en-US" i="0" dirty="0">
                <a:effectLst/>
                <a:latin typeface="Inter"/>
              </a:rPr>
              <a:t>A Pivot Table helps you:</a:t>
            </a:r>
          </a:p>
          <a:p>
            <a:pPr marL="742950" lvl="1" indent="-285750" algn="just">
              <a:buFont typeface="Arial" panose="020B0604020202020204" pitchFamily="34" charset="0"/>
              <a:buChar char="•"/>
            </a:pPr>
            <a:r>
              <a:rPr lang="en-US" i="0" dirty="0">
                <a:effectLst/>
                <a:latin typeface="Inter"/>
              </a:rPr>
              <a:t>Automatically group and summarize data</a:t>
            </a:r>
          </a:p>
          <a:p>
            <a:pPr marL="742950" lvl="1" indent="-285750" algn="just">
              <a:buFont typeface="Arial" panose="020B0604020202020204" pitchFamily="34" charset="0"/>
              <a:buChar char="•"/>
            </a:pPr>
            <a:r>
              <a:rPr lang="en-US" i="0" dirty="0">
                <a:effectLst/>
                <a:latin typeface="Inter"/>
              </a:rPr>
              <a:t>Rearrange or "pivot" data to view it from different angles</a:t>
            </a:r>
          </a:p>
          <a:p>
            <a:pPr marL="742950" lvl="1" indent="-285750" algn="just">
              <a:buFont typeface="Arial" panose="020B0604020202020204" pitchFamily="34" charset="0"/>
              <a:buChar char="•"/>
            </a:pPr>
            <a:r>
              <a:rPr lang="en-US" i="0" dirty="0">
                <a:effectLst/>
                <a:latin typeface="Inter"/>
              </a:rPr>
              <a:t>Quickly find patterns, trends, and insights</a:t>
            </a:r>
          </a:p>
        </p:txBody>
      </p:sp>
    </p:spTree>
    <p:extLst>
      <p:ext uri="{BB962C8B-B14F-4D97-AF65-F5344CB8AC3E}">
        <p14:creationId xmlns:p14="http://schemas.microsoft.com/office/powerpoint/2010/main" val="3571470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b="1" i="0" dirty="0">
                <a:solidFill>
                  <a:srgbClr val="000C3F"/>
                </a:solidFill>
                <a:effectLst/>
                <a:latin typeface="Utopia Std"/>
              </a:rPr>
              <a:t>Pivot Tables in Excel</a:t>
            </a:r>
            <a:endParaRPr lang="en-US" dirty="0"/>
          </a:p>
        </p:txBody>
      </p:sp>
      <p:sp>
        <p:nvSpPr>
          <p:cNvPr id="10" name="TextBox 9">
            <a:extLst>
              <a:ext uri="{FF2B5EF4-FFF2-40B4-BE49-F238E27FC236}">
                <a16:creationId xmlns:a16="http://schemas.microsoft.com/office/drawing/2014/main" id="{A5C38E3B-A0B8-4F62-8DEE-37FA3FF20657}"/>
              </a:ext>
            </a:extLst>
          </p:cNvPr>
          <p:cNvSpPr txBox="1"/>
          <p:nvPr/>
        </p:nvSpPr>
        <p:spPr>
          <a:xfrm>
            <a:off x="267016" y="1186755"/>
            <a:ext cx="8595361" cy="1384995"/>
          </a:xfrm>
          <a:prstGeom prst="rect">
            <a:avLst/>
          </a:prstGeom>
          <a:noFill/>
        </p:spPr>
        <p:txBody>
          <a:bodyPr wrap="square" rtlCol="0">
            <a:spAutoFit/>
          </a:bodyPr>
          <a:lstStyle/>
          <a:p>
            <a:pPr algn="just"/>
            <a:r>
              <a:rPr lang="en-US" sz="1400" i="0" dirty="0">
                <a:effectLst/>
                <a:latin typeface="Google Sans"/>
              </a:rPr>
              <a:t>What You Can Do with a Pivot Table:</a:t>
            </a:r>
          </a:p>
          <a:p>
            <a:pPr marL="742950" lvl="1" indent="-285750" algn="just">
              <a:buFont typeface="Arial" panose="020B0604020202020204" pitchFamily="34" charset="0"/>
              <a:buChar char="•"/>
            </a:pPr>
            <a:r>
              <a:rPr lang="en-US" sz="1400" b="1" i="0" dirty="0">
                <a:effectLst/>
                <a:latin typeface="Google Sans"/>
              </a:rPr>
              <a:t>Sum</a:t>
            </a:r>
            <a:r>
              <a:rPr lang="en-US" sz="1400" i="0" dirty="0">
                <a:effectLst/>
                <a:latin typeface="Google Sans"/>
              </a:rPr>
              <a:t> total sales per region</a:t>
            </a:r>
          </a:p>
          <a:p>
            <a:pPr marL="742950" lvl="1" indent="-285750" algn="just">
              <a:buFont typeface="Arial" panose="020B0604020202020204" pitchFamily="34" charset="0"/>
              <a:buChar char="•"/>
            </a:pPr>
            <a:r>
              <a:rPr lang="en-US" sz="1400" b="1" i="0" dirty="0">
                <a:effectLst/>
                <a:latin typeface="Google Sans"/>
              </a:rPr>
              <a:t>Count</a:t>
            </a:r>
            <a:r>
              <a:rPr lang="en-US" sz="1400" i="0" dirty="0">
                <a:effectLst/>
                <a:latin typeface="Google Sans"/>
              </a:rPr>
              <a:t> how many times something occurs</a:t>
            </a:r>
          </a:p>
          <a:p>
            <a:pPr marL="742950" lvl="1" indent="-285750" algn="just">
              <a:buFont typeface="Arial" panose="020B0604020202020204" pitchFamily="34" charset="0"/>
              <a:buChar char="•"/>
            </a:pPr>
            <a:r>
              <a:rPr lang="en-US" sz="1400" b="1" i="0" dirty="0">
                <a:effectLst/>
                <a:latin typeface="Google Sans"/>
              </a:rPr>
              <a:t>Average</a:t>
            </a:r>
            <a:r>
              <a:rPr lang="en-US" sz="1400" i="0" dirty="0">
                <a:effectLst/>
                <a:latin typeface="Google Sans"/>
              </a:rPr>
              <a:t> agent AHT per week</a:t>
            </a:r>
          </a:p>
          <a:p>
            <a:pPr marL="742950" lvl="1" indent="-285750" algn="just">
              <a:buFont typeface="Arial" panose="020B0604020202020204" pitchFamily="34" charset="0"/>
              <a:buChar char="•"/>
            </a:pPr>
            <a:r>
              <a:rPr lang="en-US" sz="1400" b="1" i="0" dirty="0">
                <a:effectLst/>
                <a:latin typeface="Google Sans"/>
              </a:rPr>
              <a:t>Compare</a:t>
            </a:r>
            <a:r>
              <a:rPr lang="en-US" sz="1400" i="0" dirty="0">
                <a:effectLst/>
                <a:latin typeface="Google Sans"/>
              </a:rPr>
              <a:t> values across different time periods or categories</a:t>
            </a:r>
          </a:p>
          <a:p>
            <a:pPr marL="742950" lvl="1" indent="-285750" algn="just">
              <a:buFont typeface="Arial" panose="020B0604020202020204" pitchFamily="34" charset="0"/>
              <a:buChar char="•"/>
            </a:pPr>
            <a:r>
              <a:rPr lang="en-US" sz="1400" b="1" i="0" dirty="0">
                <a:effectLst/>
                <a:latin typeface="Google Sans"/>
              </a:rPr>
              <a:t>Filter</a:t>
            </a:r>
            <a:r>
              <a:rPr lang="en-US" sz="1400" i="0" dirty="0">
                <a:effectLst/>
                <a:latin typeface="Google Sans"/>
              </a:rPr>
              <a:t> to focus on specific data points</a:t>
            </a:r>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8152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b="1" i="0" dirty="0">
                <a:solidFill>
                  <a:srgbClr val="000C3F"/>
                </a:solidFill>
                <a:effectLst/>
                <a:latin typeface="Utopia Std"/>
              </a:rPr>
              <a:t>How to Create a Pivot Table in Excel:</a:t>
            </a:r>
            <a:endParaRPr lang="en-US" dirty="0"/>
          </a:p>
        </p:txBody>
      </p:sp>
      <p:sp>
        <p:nvSpPr>
          <p:cNvPr id="10" name="TextBox 9">
            <a:extLst>
              <a:ext uri="{FF2B5EF4-FFF2-40B4-BE49-F238E27FC236}">
                <a16:creationId xmlns:a16="http://schemas.microsoft.com/office/drawing/2014/main" id="{A5C38E3B-A0B8-4F62-8DEE-37FA3FF20657}"/>
              </a:ext>
            </a:extLst>
          </p:cNvPr>
          <p:cNvSpPr txBox="1"/>
          <p:nvPr/>
        </p:nvSpPr>
        <p:spPr>
          <a:xfrm>
            <a:off x="267016" y="1062990"/>
            <a:ext cx="8595361" cy="307777"/>
          </a:xfrm>
          <a:prstGeom prst="rect">
            <a:avLst/>
          </a:prstGeom>
          <a:noFill/>
        </p:spPr>
        <p:txBody>
          <a:bodyPr wrap="square" rtlCol="0">
            <a:spAutoFit/>
          </a:bodyPr>
          <a:lstStyle/>
          <a:p>
            <a:pPr algn="just"/>
            <a:r>
              <a:rPr lang="en-US" sz="1400" i="0" dirty="0">
                <a:effectLst/>
                <a:latin typeface="Google Sans"/>
              </a:rPr>
              <a:t>1. Select your data range.</a:t>
            </a:r>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7F6A58-3F19-48A6-BE87-C2AF9844E218}"/>
              </a:ext>
            </a:extLst>
          </p:cNvPr>
          <p:cNvSpPr txBox="1"/>
          <p:nvPr/>
        </p:nvSpPr>
        <p:spPr>
          <a:xfrm>
            <a:off x="274319" y="1405577"/>
            <a:ext cx="8595361" cy="738664"/>
          </a:xfrm>
          <a:prstGeom prst="rect">
            <a:avLst/>
          </a:prstGeom>
          <a:noFill/>
        </p:spPr>
        <p:txBody>
          <a:bodyPr wrap="square" rtlCol="0">
            <a:spAutoFit/>
          </a:bodyPr>
          <a:lstStyle/>
          <a:p>
            <a:pPr algn="just"/>
            <a:r>
              <a:rPr lang="en-US" sz="1400" i="0" dirty="0">
                <a:effectLst/>
                <a:latin typeface="Google Sans"/>
              </a:rPr>
              <a:t>Example:</a:t>
            </a:r>
          </a:p>
          <a:p>
            <a:pPr algn="just"/>
            <a:endParaRPr lang="en-US" sz="1400" dirty="0">
              <a:latin typeface="Google Sans"/>
            </a:endParaRPr>
          </a:p>
          <a:p>
            <a:pPr algn="just"/>
            <a:r>
              <a:rPr lang="en-US" sz="1400" i="0" dirty="0">
                <a:effectLst/>
                <a:latin typeface="Google Sans"/>
              </a:rPr>
              <a:t>Our data set consists of 213 records and 6 fields. Order ID, Product, Category, Amount, Date and Country.</a:t>
            </a:r>
          </a:p>
        </p:txBody>
      </p:sp>
      <p:pic>
        <p:nvPicPr>
          <p:cNvPr id="1026" name="Picture 2" descr="Pivot Table Data in Excel">
            <a:extLst>
              <a:ext uri="{FF2B5EF4-FFF2-40B4-BE49-F238E27FC236}">
                <a16:creationId xmlns:a16="http://schemas.microsoft.com/office/drawing/2014/main" id="{23E87F40-FFB2-4A3C-8188-C7F1475B50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8146" y="2144241"/>
            <a:ext cx="57531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06711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b="1" i="0" dirty="0">
                <a:solidFill>
                  <a:srgbClr val="000C3F"/>
                </a:solidFill>
                <a:effectLst/>
                <a:latin typeface="Utopia Std"/>
              </a:rPr>
              <a:t>How to Create a Pivot Table in Excel:</a:t>
            </a:r>
            <a:endParaRPr lang="en-US" dirty="0"/>
          </a:p>
        </p:txBody>
      </p:sp>
      <p:sp>
        <p:nvSpPr>
          <p:cNvPr id="10" name="TextBox 9">
            <a:extLst>
              <a:ext uri="{FF2B5EF4-FFF2-40B4-BE49-F238E27FC236}">
                <a16:creationId xmlns:a16="http://schemas.microsoft.com/office/drawing/2014/main" id="{A5C38E3B-A0B8-4F62-8DEE-37FA3FF20657}"/>
              </a:ext>
            </a:extLst>
          </p:cNvPr>
          <p:cNvSpPr txBox="1"/>
          <p:nvPr/>
        </p:nvSpPr>
        <p:spPr>
          <a:xfrm>
            <a:off x="267016" y="1062990"/>
            <a:ext cx="8595361" cy="307777"/>
          </a:xfrm>
          <a:prstGeom prst="rect">
            <a:avLst/>
          </a:prstGeom>
          <a:noFill/>
        </p:spPr>
        <p:txBody>
          <a:bodyPr wrap="square" rtlCol="0">
            <a:spAutoFit/>
          </a:bodyPr>
          <a:lstStyle/>
          <a:p>
            <a:pPr algn="just"/>
            <a:r>
              <a:rPr lang="en-US" sz="1400" i="0" dirty="0">
                <a:effectLst/>
                <a:latin typeface="Google Sans"/>
              </a:rPr>
              <a:t>2. Go to Insert &gt; PivotTable.</a:t>
            </a:r>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D7F6A58-3F19-48A6-BE87-C2AF9844E218}"/>
              </a:ext>
            </a:extLst>
          </p:cNvPr>
          <p:cNvSpPr txBox="1"/>
          <p:nvPr/>
        </p:nvSpPr>
        <p:spPr>
          <a:xfrm>
            <a:off x="274319" y="1405577"/>
            <a:ext cx="8595361" cy="738664"/>
          </a:xfrm>
          <a:prstGeom prst="rect">
            <a:avLst/>
          </a:prstGeom>
          <a:noFill/>
        </p:spPr>
        <p:txBody>
          <a:bodyPr wrap="square" rtlCol="0">
            <a:spAutoFit/>
          </a:bodyPr>
          <a:lstStyle/>
          <a:p>
            <a:pPr algn="just"/>
            <a:r>
              <a:rPr lang="en-US" sz="1400" i="0" dirty="0">
                <a:effectLst/>
                <a:latin typeface="Google Sans"/>
              </a:rPr>
              <a:t>To insert a pivot table, execute the following steps.</a:t>
            </a:r>
          </a:p>
          <a:p>
            <a:pPr marL="742950" lvl="1" indent="-285750" algn="just">
              <a:buFont typeface="Arial" panose="020B0604020202020204" pitchFamily="34" charset="0"/>
              <a:buChar char="•"/>
            </a:pPr>
            <a:r>
              <a:rPr lang="en-US" sz="1400" i="0" dirty="0">
                <a:effectLst/>
                <a:latin typeface="Google Sans"/>
              </a:rPr>
              <a:t>Click any single cell inside the data set.</a:t>
            </a:r>
          </a:p>
          <a:p>
            <a:pPr marL="742950" lvl="1" indent="-285750" algn="just">
              <a:buFont typeface="Arial" panose="020B0604020202020204" pitchFamily="34" charset="0"/>
              <a:buChar char="•"/>
            </a:pPr>
            <a:r>
              <a:rPr lang="en-US" sz="1400" i="0" dirty="0">
                <a:effectLst/>
                <a:latin typeface="Google Sans"/>
              </a:rPr>
              <a:t>On the Insert tab, in the Tables group, click PivotTable.</a:t>
            </a:r>
          </a:p>
        </p:txBody>
      </p:sp>
      <p:pic>
        <p:nvPicPr>
          <p:cNvPr id="2050" name="Picture 2" descr="Insert Excel Pivot Table">
            <a:extLst>
              <a:ext uri="{FF2B5EF4-FFF2-40B4-BE49-F238E27FC236}">
                <a16:creationId xmlns:a16="http://schemas.microsoft.com/office/drawing/2014/main" id="{02BFC521-95AE-429A-96FF-490E3A7902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 y="2388870"/>
            <a:ext cx="1943100" cy="952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F93DA3-5FD4-4531-8721-2C7A73D0F74C}"/>
              </a:ext>
            </a:extLst>
          </p:cNvPr>
          <p:cNvSpPr txBox="1"/>
          <p:nvPr/>
        </p:nvSpPr>
        <p:spPr>
          <a:xfrm>
            <a:off x="278448" y="3387566"/>
            <a:ext cx="8595361" cy="523220"/>
          </a:xfrm>
          <a:prstGeom prst="rect">
            <a:avLst/>
          </a:prstGeom>
          <a:noFill/>
        </p:spPr>
        <p:txBody>
          <a:bodyPr wrap="square" rtlCol="0">
            <a:spAutoFit/>
          </a:bodyPr>
          <a:lstStyle/>
          <a:p>
            <a:pPr algn="just"/>
            <a:r>
              <a:rPr lang="en-US" sz="1400" i="0" dirty="0">
                <a:effectLst/>
                <a:latin typeface="Google Sans"/>
              </a:rPr>
              <a:t>The following dialog box appears. Excel automatically selects the data for you. The default location for a new pivot table is New Worksheet. Click OK.</a:t>
            </a:r>
          </a:p>
        </p:txBody>
      </p:sp>
    </p:spTree>
    <p:extLst>
      <p:ext uri="{BB962C8B-B14F-4D97-AF65-F5344CB8AC3E}">
        <p14:creationId xmlns:p14="http://schemas.microsoft.com/office/powerpoint/2010/main" val="18455246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b="1" i="0" dirty="0">
                <a:solidFill>
                  <a:srgbClr val="000C3F"/>
                </a:solidFill>
                <a:effectLst/>
                <a:latin typeface="Utopia Std"/>
              </a:rPr>
              <a:t>How to Create a Pivot Table in Excel:</a:t>
            </a:r>
            <a:endParaRPr lang="en-US" dirty="0"/>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F93DA3-5FD4-4531-8721-2C7A73D0F74C}"/>
              </a:ext>
            </a:extLst>
          </p:cNvPr>
          <p:cNvSpPr txBox="1"/>
          <p:nvPr/>
        </p:nvSpPr>
        <p:spPr>
          <a:xfrm>
            <a:off x="277178" y="1017270"/>
            <a:ext cx="8595361" cy="523220"/>
          </a:xfrm>
          <a:prstGeom prst="rect">
            <a:avLst/>
          </a:prstGeom>
          <a:noFill/>
        </p:spPr>
        <p:txBody>
          <a:bodyPr wrap="square" rtlCol="0">
            <a:spAutoFit/>
          </a:bodyPr>
          <a:lstStyle/>
          <a:p>
            <a:pPr algn="just"/>
            <a:r>
              <a:rPr lang="en-US" sz="1400" i="0" dirty="0">
                <a:effectLst/>
                <a:latin typeface="Google Sans"/>
              </a:rPr>
              <a:t>3. Choose whether to place the table in a new or existing worksheet. The following dialog box appears. Excel automatically selects the data for you. The default location for a new pivot table is New Worksheet. Click OK.</a:t>
            </a:r>
          </a:p>
        </p:txBody>
      </p:sp>
      <p:pic>
        <p:nvPicPr>
          <p:cNvPr id="3074" name="Picture 2" descr="Create PivotTable Dialog Box">
            <a:extLst>
              <a:ext uri="{FF2B5EF4-FFF2-40B4-BE49-F238E27FC236}">
                <a16:creationId xmlns:a16="http://schemas.microsoft.com/office/drawing/2014/main" id="{A44BA0E0-CDE8-416A-855A-B700CF70B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236" y="1603345"/>
            <a:ext cx="3077528" cy="2751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9878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97230"/>
            <a:ext cx="9144000" cy="446227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EXCEL 101</a:t>
            </a:r>
            <a:br>
              <a:rPr lang="en-US" dirty="0"/>
            </a:br>
            <a:r>
              <a:rPr lang="en-US" sz="1400" dirty="0">
                <a:solidFill>
                  <a:schemeClr val="accent5"/>
                </a:solidFill>
              </a:rPr>
              <a:t>AGENDA</a:t>
            </a:r>
          </a:p>
        </p:txBody>
      </p:sp>
      <p:sp>
        <p:nvSpPr>
          <p:cNvPr id="38" name="Rectangle 37"/>
          <p:cNvSpPr/>
          <p:nvPr/>
        </p:nvSpPr>
        <p:spPr>
          <a:xfrm>
            <a:off x="1234440" y="795260"/>
            <a:ext cx="970010" cy="1090567"/>
          </a:xfrm>
          <a:prstGeom prst="rect">
            <a:avLst/>
          </a:prstGeom>
          <a:solidFill>
            <a:srgbClr val="D84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234440" y="2133406"/>
            <a:ext cx="970010" cy="1090567"/>
          </a:xfrm>
          <a:prstGeom prst="rect">
            <a:avLst/>
          </a:prstGeom>
          <a:solidFill>
            <a:srgbClr val="F9A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234440" y="3471552"/>
            <a:ext cx="970010" cy="1090567"/>
          </a:xfrm>
          <a:prstGeom prst="rect">
            <a:avLst/>
          </a:prstGeom>
          <a:solidFill>
            <a:srgbClr val="6D8A9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1736344" y="493531"/>
            <a:ext cx="537006" cy="1692771"/>
          </a:xfrm>
          <a:prstGeom prst="rect">
            <a:avLst/>
          </a:prstGeom>
          <a:noFill/>
        </p:spPr>
        <p:txBody>
          <a:bodyPr wrap="none" lIns="0" tIns="0" rIns="0" bIns="0" rtlCol="0" anchor="ctr">
            <a:spAutoFit/>
          </a:bodyPr>
          <a:lstStyle/>
          <a:p>
            <a:pPr algn="ctr"/>
            <a:r>
              <a:rPr lang="en-US" sz="11000" dirty="0">
                <a:solidFill>
                  <a:schemeClr val="bg1"/>
                </a:solidFill>
                <a:latin typeface="Impact" panose="020B0806030902050204" pitchFamily="34" charset="0"/>
              </a:rPr>
              <a:t>1</a:t>
            </a:r>
          </a:p>
        </p:txBody>
      </p:sp>
      <p:sp>
        <p:nvSpPr>
          <p:cNvPr id="16" name="TextBox 15">
            <a:extLst>
              <a:ext uri="{FF2B5EF4-FFF2-40B4-BE49-F238E27FC236}">
                <a16:creationId xmlns:a16="http://schemas.microsoft.com/office/drawing/2014/main" id="{A0BC9CB9-CBEC-419B-B28D-93B9FC661C0F}"/>
              </a:ext>
            </a:extLst>
          </p:cNvPr>
          <p:cNvSpPr txBox="1"/>
          <p:nvPr/>
        </p:nvSpPr>
        <p:spPr>
          <a:xfrm>
            <a:off x="2468880" y="773964"/>
            <a:ext cx="1582421" cy="256480"/>
          </a:xfrm>
          <a:prstGeom prst="rect">
            <a:avLst/>
          </a:prstGeom>
          <a:noFill/>
        </p:spPr>
        <p:txBody>
          <a:bodyPr wrap="square" lIns="44450" tIns="44450" rIns="44450" bIns="44450" rtlCol="0" anchor="b">
            <a:spAutoFit/>
          </a:bodyPr>
          <a:lstStyle/>
          <a:p>
            <a:pPr>
              <a:lnSpc>
                <a:spcPts val="1313"/>
              </a:lnSpc>
            </a:pPr>
            <a:r>
              <a:rPr lang="en-US" sz="1400" b="1" dirty="0"/>
              <a:t>What is Excel?</a:t>
            </a:r>
            <a:endParaRPr lang="en-US" sz="1275" b="1" spc="-11" dirty="0">
              <a:solidFill>
                <a:schemeClr val="tx2"/>
              </a:solidFill>
              <a:latin typeface="Arial" panose="020B0604020202020204" pitchFamily="34" charset="0"/>
              <a:cs typeface="Poppins" panose="00000500000000000000" pitchFamily="2" charset="0"/>
            </a:endParaRPr>
          </a:p>
        </p:txBody>
      </p:sp>
      <p:sp>
        <p:nvSpPr>
          <p:cNvPr id="17" name="TextBox 16">
            <a:extLst>
              <a:ext uri="{FF2B5EF4-FFF2-40B4-BE49-F238E27FC236}">
                <a16:creationId xmlns:a16="http://schemas.microsoft.com/office/drawing/2014/main" id="{74759739-C084-44ED-AF9F-702FA52BA749}"/>
              </a:ext>
            </a:extLst>
          </p:cNvPr>
          <p:cNvSpPr txBox="1"/>
          <p:nvPr/>
        </p:nvSpPr>
        <p:spPr>
          <a:xfrm>
            <a:off x="2468880" y="1054365"/>
            <a:ext cx="1582421" cy="243978"/>
          </a:xfrm>
          <a:prstGeom prst="rect">
            <a:avLst/>
          </a:prstGeom>
          <a:noFill/>
        </p:spPr>
        <p:txBody>
          <a:bodyPr wrap="square" lIns="44450" tIns="44450" rIns="44450" bIns="44450" rtlCol="0">
            <a:spAutoFit/>
          </a:bodyPr>
          <a:lstStyle/>
          <a:p>
            <a:pPr>
              <a:lnSpc>
                <a:spcPts val="1313"/>
              </a:lnSpc>
            </a:pPr>
            <a:r>
              <a:rPr lang="en-US" sz="1000" spc="-26" dirty="0">
                <a:latin typeface="Arial" panose="020B0604020202020204" pitchFamily="34" charset="0"/>
                <a:cs typeface="Poppins" panose="00000500000000000000" pitchFamily="2" charset="0"/>
              </a:rPr>
              <a:t>Brief Excel explanation.</a:t>
            </a:r>
          </a:p>
        </p:txBody>
      </p:sp>
      <p:sp>
        <p:nvSpPr>
          <p:cNvPr id="41" name="TextBox 40"/>
          <p:cNvSpPr txBox="1"/>
          <p:nvPr/>
        </p:nvSpPr>
        <p:spPr>
          <a:xfrm>
            <a:off x="1717293" y="1832304"/>
            <a:ext cx="708527" cy="1692771"/>
          </a:xfrm>
          <a:prstGeom prst="rect">
            <a:avLst/>
          </a:prstGeom>
          <a:noFill/>
        </p:spPr>
        <p:txBody>
          <a:bodyPr wrap="none" lIns="0" tIns="0" rIns="0" bIns="0" rtlCol="0" anchor="ctr">
            <a:spAutoFit/>
          </a:bodyPr>
          <a:lstStyle/>
          <a:p>
            <a:pPr algn="ctr"/>
            <a:r>
              <a:rPr lang="en-US" sz="11000" dirty="0">
                <a:solidFill>
                  <a:schemeClr val="bg1"/>
                </a:solidFill>
                <a:latin typeface="Impact" panose="020B0806030902050204" pitchFamily="34" charset="0"/>
              </a:rPr>
              <a:t>2</a:t>
            </a:r>
          </a:p>
        </p:txBody>
      </p:sp>
      <p:sp>
        <p:nvSpPr>
          <p:cNvPr id="20" name="TextBox 19">
            <a:extLst>
              <a:ext uri="{FF2B5EF4-FFF2-40B4-BE49-F238E27FC236}">
                <a16:creationId xmlns:a16="http://schemas.microsoft.com/office/drawing/2014/main" id="{A0BC9CB9-CBEC-419B-B28D-93B9FC661C0F}"/>
              </a:ext>
            </a:extLst>
          </p:cNvPr>
          <p:cNvSpPr txBox="1"/>
          <p:nvPr/>
        </p:nvSpPr>
        <p:spPr>
          <a:xfrm>
            <a:off x="2468880" y="2185408"/>
            <a:ext cx="1582421" cy="256480"/>
          </a:xfrm>
          <a:prstGeom prst="rect">
            <a:avLst/>
          </a:prstGeom>
          <a:noFill/>
        </p:spPr>
        <p:txBody>
          <a:bodyPr wrap="square" lIns="44450" tIns="44450" rIns="44450" bIns="44450" rtlCol="0" anchor="b">
            <a:spAutoFit/>
          </a:bodyPr>
          <a:lstStyle/>
          <a:p>
            <a:pPr>
              <a:lnSpc>
                <a:spcPts val="1313"/>
              </a:lnSpc>
            </a:pPr>
            <a:r>
              <a:rPr lang="en-US" sz="1400" b="1" dirty="0"/>
              <a:t>Why use Excel?</a:t>
            </a:r>
            <a:endParaRPr lang="en-US" sz="1275" b="1" spc="-11" dirty="0">
              <a:solidFill>
                <a:schemeClr val="tx2"/>
              </a:solidFill>
              <a:latin typeface="Arial" panose="020B0604020202020204" pitchFamily="34" charset="0"/>
              <a:cs typeface="Poppins" panose="00000500000000000000" pitchFamily="2" charset="0"/>
            </a:endParaRPr>
          </a:p>
        </p:txBody>
      </p:sp>
      <p:sp>
        <p:nvSpPr>
          <p:cNvPr id="21" name="TextBox 20">
            <a:extLst>
              <a:ext uri="{FF2B5EF4-FFF2-40B4-BE49-F238E27FC236}">
                <a16:creationId xmlns:a16="http://schemas.microsoft.com/office/drawing/2014/main" id="{74759739-C084-44ED-AF9F-702FA52BA749}"/>
              </a:ext>
            </a:extLst>
          </p:cNvPr>
          <p:cNvSpPr txBox="1"/>
          <p:nvPr/>
        </p:nvSpPr>
        <p:spPr>
          <a:xfrm>
            <a:off x="2468880" y="2465810"/>
            <a:ext cx="1582421" cy="410690"/>
          </a:xfrm>
          <a:prstGeom prst="rect">
            <a:avLst/>
          </a:prstGeom>
          <a:noFill/>
        </p:spPr>
        <p:txBody>
          <a:bodyPr wrap="square" lIns="44450" tIns="44450" rIns="44450" bIns="44450" rtlCol="0">
            <a:spAutoFit/>
          </a:bodyPr>
          <a:lstStyle/>
          <a:p>
            <a:pPr>
              <a:lnSpc>
                <a:spcPts val="1313"/>
              </a:lnSpc>
            </a:pPr>
            <a:r>
              <a:rPr lang="en-US" sz="1000" spc="-26" dirty="0">
                <a:latin typeface="Arial" panose="020B0604020202020204" pitchFamily="34" charset="0"/>
                <a:cs typeface="Poppins" panose="00000500000000000000" pitchFamily="2" charset="0"/>
              </a:rPr>
              <a:t>Highlights the benefits of Excel.</a:t>
            </a:r>
          </a:p>
        </p:txBody>
      </p:sp>
      <p:sp>
        <p:nvSpPr>
          <p:cNvPr id="44" name="TextBox 43"/>
          <p:cNvSpPr txBox="1"/>
          <p:nvPr/>
        </p:nvSpPr>
        <p:spPr>
          <a:xfrm>
            <a:off x="1717295" y="3170450"/>
            <a:ext cx="748603" cy="1692771"/>
          </a:xfrm>
          <a:prstGeom prst="rect">
            <a:avLst/>
          </a:prstGeom>
          <a:noFill/>
        </p:spPr>
        <p:txBody>
          <a:bodyPr wrap="none" lIns="0" tIns="0" rIns="0" bIns="0" rtlCol="0" anchor="ctr">
            <a:spAutoFit/>
          </a:bodyPr>
          <a:lstStyle/>
          <a:p>
            <a:pPr algn="ctr"/>
            <a:r>
              <a:rPr lang="en-US" sz="11000" dirty="0">
                <a:solidFill>
                  <a:schemeClr val="bg1"/>
                </a:solidFill>
                <a:latin typeface="Impact" panose="020B0806030902050204" pitchFamily="34" charset="0"/>
              </a:rPr>
              <a:t>3</a:t>
            </a:r>
          </a:p>
        </p:txBody>
      </p:sp>
      <p:sp>
        <p:nvSpPr>
          <p:cNvPr id="24" name="TextBox 23">
            <a:extLst>
              <a:ext uri="{FF2B5EF4-FFF2-40B4-BE49-F238E27FC236}">
                <a16:creationId xmlns:a16="http://schemas.microsoft.com/office/drawing/2014/main" id="{A0BC9CB9-CBEC-419B-B28D-93B9FC661C0F}"/>
              </a:ext>
            </a:extLst>
          </p:cNvPr>
          <p:cNvSpPr txBox="1"/>
          <p:nvPr/>
        </p:nvSpPr>
        <p:spPr>
          <a:xfrm>
            <a:off x="2468880" y="3611597"/>
            <a:ext cx="1582421" cy="423193"/>
          </a:xfrm>
          <a:prstGeom prst="rect">
            <a:avLst/>
          </a:prstGeom>
          <a:noFill/>
        </p:spPr>
        <p:txBody>
          <a:bodyPr wrap="square" lIns="44450" tIns="44450" rIns="44450" bIns="44450" rtlCol="0" anchor="b">
            <a:spAutoFit/>
          </a:bodyPr>
          <a:lstStyle/>
          <a:p>
            <a:pPr>
              <a:lnSpc>
                <a:spcPts val="1313"/>
              </a:lnSpc>
            </a:pPr>
            <a:r>
              <a:rPr lang="en-US" sz="1200" b="1" dirty="0"/>
              <a:t>Basic Excel Formulas</a:t>
            </a:r>
            <a:endParaRPr lang="en-US" sz="1200" b="1" spc="-11" dirty="0">
              <a:solidFill>
                <a:schemeClr val="tx2"/>
              </a:solidFill>
              <a:latin typeface="Arial" panose="020B0604020202020204" pitchFamily="34" charset="0"/>
              <a:cs typeface="Poppins" panose="00000500000000000000" pitchFamily="2" charset="0"/>
            </a:endParaRPr>
          </a:p>
        </p:txBody>
      </p:sp>
      <p:sp>
        <p:nvSpPr>
          <p:cNvPr id="25" name="TextBox 24">
            <a:extLst>
              <a:ext uri="{FF2B5EF4-FFF2-40B4-BE49-F238E27FC236}">
                <a16:creationId xmlns:a16="http://schemas.microsoft.com/office/drawing/2014/main" id="{74759739-C084-44ED-AF9F-702FA52BA749}"/>
              </a:ext>
            </a:extLst>
          </p:cNvPr>
          <p:cNvSpPr txBox="1"/>
          <p:nvPr/>
        </p:nvSpPr>
        <p:spPr>
          <a:xfrm>
            <a:off x="2468880" y="4035580"/>
            <a:ext cx="1582421" cy="410690"/>
          </a:xfrm>
          <a:prstGeom prst="rect">
            <a:avLst/>
          </a:prstGeom>
          <a:noFill/>
        </p:spPr>
        <p:txBody>
          <a:bodyPr wrap="square" lIns="44450" tIns="44450" rIns="44450" bIns="44450" rtlCol="0">
            <a:spAutoFit/>
          </a:bodyPr>
          <a:lstStyle/>
          <a:p>
            <a:pPr>
              <a:lnSpc>
                <a:spcPts val="1313"/>
              </a:lnSpc>
            </a:pPr>
            <a:r>
              <a:rPr lang="en-US" sz="1000" spc="-26" dirty="0">
                <a:latin typeface="Arial" panose="020B0604020202020204" pitchFamily="34" charset="0"/>
                <a:cs typeface="Poppins" panose="00000500000000000000" pitchFamily="2" charset="0"/>
              </a:rPr>
              <a:t>Discussion of some formulas in Excel</a:t>
            </a:r>
          </a:p>
        </p:txBody>
      </p:sp>
      <p:sp>
        <p:nvSpPr>
          <p:cNvPr id="29" name="Rectangle 28"/>
          <p:cNvSpPr/>
          <p:nvPr/>
        </p:nvSpPr>
        <p:spPr>
          <a:xfrm>
            <a:off x="5120640" y="795260"/>
            <a:ext cx="970010" cy="1090567"/>
          </a:xfrm>
          <a:prstGeom prst="rect">
            <a:avLst/>
          </a:prstGeom>
          <a:solidFill>
            <a:srgbClr val="D84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p:nvSpPr>
        <p:spPr>
          <a:xfrm>
            <a:off x="5120640" y="2231641"/>
            <a:ext cx="970010" cy="1090567"/>
          </a:xfrm>
          <a:prstGeom prst="rect">
            <a:avLst/>
          </a:prstGeom>
          <a:solidFill>
            <a:srgbClr val="F9A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5622544" y="493531"/>
            <a:ext cx="705322" cy="1692771"/>
          </a:xfrm>
          <a:prstGeom prst="rect">
            <a:avLst/>
          </a:prstGeom>
          <a:noFill/>
        </p:spPr>
        <p:txBody>
          <a:bodyPr wrap="none" lIns="0" tIns="0" rIns="0" bIns="0" rtlCol="0" anchor="ctr">
            <a:spAutoFit/>
          </a:bodyPr>
          <a:lstStyle/>
          <a:p>
            <a:pPr algn="ctr"/>
            <a:r>
              <a:rPr lang="en-US" sz="11000" dirty="0">
                <a:solidFill>
                  <a:schemeClr val="bg1"/>
                </a:solidFill>
                <a:latin typeface="Impact" panose="020B0806030902050204" pitchFamily="34" charset="0"/>
              </a:rPr>
              <a:t>4</a:t>
            </a:r>
          </a:p>
        </p:txBody>
      </p:sp>
      <p:sp>
        <p:nvSpPr>
          <p:cNvPr id="33" name="TextBox 32">
            <a:extLst>
              <a:ext uri="{FF2B5EF4-FFF2-40B4-BE49-F238E27FC236}">
                <a16:creationId xmlns:a16="http://schemas.microsoft.com/office/drawing/2014/main" id="{A0BC9CB9-CBEC-419B-B28D-93B9FC661C0F}"/>
              </a:ext>
            </a:extLst>
          </p:cNvPr>
          <p:cNvSpPr txBox="1"/>
          <p:nvPr/>
        </p:nvSpPr>
        <p:spPr>
          <a:xfrm>
            <a:off x="6418579" y="868397"/>
            <a:ext cx="1582421" cy="423193"/>
          </a:xfrm>
          <a:prstGeom prst="rect">
            <a:avLst/>
          </a:prstGeom>
          <a:noFill/>
        </p:spPr>
        <p:txBody>
          <a:bodyPr wrap="square" lIns="44450" tIns="44450" rIns="44450" bIns="44450" rtlCol="0" anchor="b">
            <a:spAutoFit/>
          </a:bodyPr>
          <a:lstStyle/>
          <a:p>
            <a:pPr>
              <a:lnSpc>
                <a:spcPts val="1313"/>
              </a:lnSpc>
            </a:pPr>
            <a:r>
              <a:rPr lang="es-NI" sz="1275" b="1" spc="-11" dirty="0">
                <a:solidFill>
                  <a:schemeClr val="tx2"/>
                </a:solidFill>
                <a:latin typeface="Arial" panose="020B0604020202020204" pitchFamily="34" charset="0"/>
                <a:cs typeface="Poppins" panose="00000500000000000000" pitchFamily="2" charset="0"/>
              </a:rPr>
              <a:t>Key Lookup Functions</a:t>
            </a:r>
            <a:endParaRPr lang="en-US" sz="1275" b="1" spc="-11" dirty="0">
              <a:solidFill>
                <a:schemeClr val="tx2"/>
              </a:solidFill>
              <a:latin typeface="Arial" panose="020B0604020202020204" pitchFamily="34" charset="0"/>
              <a:cs typeface="Poppins" panose="00000500000000000000" pitchFamily="2" charset="0"/>
            </a:endParaRPr>
          </a:p>
        </p:txBody>
      </p:sp>
      <p:sp>
        <p:nvSpPr>
          <p:cNvPr id="34" name="TextBox 33">
            <a:extLst>
              <a:ext uri="{FF2B5EF4-FFF2-40B4-BE49-F238E27FC236}">
                <a16:creationId xmlns:a16="http://schemas.microsoft.com/office/drawing/2014/main" id="{74759739-C084-44ED-AF9F-702FA52BA749}"/>
              </a:ext>
            </a:extLst>
          </p:cNvPr>
          <p:cNvSpPr txBox="1"/>
          <p:nvPr/>
        </p:nvSpPr>
        <p:spPr>
          <a:xfrm>
            <a:off x="6418579" y="1262828"/>
            <a:ext cx="1582421" cy="577402"/>
          </a:xfrm>
          <a:prstGeom prst="rect">
            <a:avLst/>
          </a:prstGeom>
          <a:noFill/>
        </p:spPr>
        <p:txBody>
          <a:bodyPr wrap="square" lIns="44450" tIns="44450" rIns="44450" bIns="44450" rtlCol="0">
            <a:spAutoFit/>
          </a:bodyPr>
          <a:lstStyle/>
          <a:p>
            <a:pPr>
              <a:lnSpc>
                <a:spcPts val="1313"/>
              </a:lnSpc>
            </a:pPr>
            <a:r>
              <a:rPr lang="en-US" sz="1000" spc="-26" dirty="0">
                <a:latin typeface="Arial" panose="020B0604020202020204" pitchFamily="34" charset="0"/>
                <a:cs typeface="Poppins" panose="00000500000000000000" pitchFamily="2" charset="0"/>
              </a:rPr>
              <a:t>Essentials for searching, retrieving, and matching data from tables and ranges</a:t>
            </a:r>
          </a:p>
        </p:txBody>
      </p:sp>
      <p:sp>
        <p:nvSpPr>
          <p:cNvPr id="35" name="TextBox 34"/>
          <p:cNvSpPr txBox="1"/>
          <p:nvPr/>
        </p:nvSpPr>
        <p:spPr>
          <a:xfrm>
            <a:off x="5603494" y="1930539"/>
            <a:ext cx="756618" cy="1692771"/>
          </a:xfrm>
          <a:prstGeom prst="rect">
            <a:avLst/>
          </a:prstGeom>
          <a:noFill/>
        </p:spPr>
        <p:txBody>
          <a:bodyPr wrap="none" lIns="0" tIns="0" rIns="0" bIns="0" rtlCol="0" anchor="ctr">
            <a:spAutoFit/>
          </a:bodyPr>
          <a:lstStyle/>
          <a:p>
            <a:pPr algn="ctr"/>
            <a:r>
              <a:rPr lang="en-US" sz="11000" dirty="0">
                <a:solidFill>
                  <a:schemeClr val="bg1"/>
                </a:solidFill>
                <a:latin typeface="Impact" panose="020B0806030902050204" pitchFamily="34" charset="0"/>
              </a:rPr>
              <a:t>5</a:t>
            </a:r>
          </a:p>
        </p:txBody>
      </p:sp>
      <p:sp>
        <p:nvSpPr>
          <p:cNvPr id="36" name="TextBox 35">
            <a:extLst>
              <a:ext uri="{FF2B5EF4-FFF2-40B4-BE49-F238E27FC236}">
                <a16:creationId xmlns:a16="http://schemas.microsoft.com/office/drawing/2014/main" id="{A0BC9CB9-CBEC-419B-B28D-93B9FC661C0F}"/>
              </a:ext>
            </a:extLst>
          </p:cNvPr>
          <p:cNvSpPr txBox="1"/>
          <p:nvPr/>
        </p:nvSpPr>
        <p:spPr>
          <a:xfrm>
            <a:off x="6446520" y="2337858"/>
            <a:ext cx="1582421" cy="256480"/>
          </a:xfrm>
          <a:prstGeom prst="rect">
            <a:avLst/>
          </a:prstGeom>
          <a:noFill/>
        </p:spPr>
        <p:txBody>
          <a:bodyPr wrap="square" lIns="44450" tIns="44450" rIns="44450" bIns="44450" rtlCol="0" anchor="b">
            <a:spAutoFit/>
          </a:bodyPr>
          <a:lstStyle/>
          <a:p>
            <a:pPr>
              <a:lnSpc>
                <a:spcPts val="1313"/>
              </a:lnSpc>
            </a:pPr>
            <a:r>
              <a:rPr lang="es-NI" sz="1275" b="1" spc="-11" dirty="0">
                <a:solidFill>
                  <a:schemeClr val="tx2"/>
                </a:solidFill>
                <a:latin typeface="Arial" panose="020B0604020202020204" pitchFamily="34" charset="0"/>
                <a:cs typeface="Poppins" panose="00000500000000000000" pitchFamily="2" charset="0"/>
              </a:rPr>
              <a:t>Pivot Table</a:t>
            </a:r>
            <a:endParaRPr lang="en-US" sz="1275" b="1" spc="-11" dirty="0">
              <a:solidFill>
                <a:schemeClr val="tx2"/>
              </a:solidFill>
              <a:latin typeface="Arial" panose="020B0604020202020204" pitchFamily="34" charset="0"/>
              <a:cs typeface="Poppins" panose="00000500000000000000" pitchFamily="2" charset="0"/>
            </a:endParaRPr>
          </a:p>
        </p:txBody>
      </p:sp>
      <p:sp>
        <p:nvSpPr>
          <p:cNvPr id="37" name="TextBox 36">
            <a:extLst>
              <a:ext uri="{FF2B5EF4-FFF2-40B4-BE49-F238E27FC236}">
                <a16:creationId xmlns:a16="http://schemas.microsoft.com/office/drawing/2014/main" id="{74759739-C084-44ED-AF9F-702FA52BA749}"/>
              </a:ext>
            </a:extLst>
          </p:cNvPr>
          <p:cNvSpPr txBox="1"/>
          <p:nvPr/>
        </p:nvSpPr>
        <p:spPr>
          <a:xfrm>
            <a:off x="6446520" y="2618260"/>
            <a:ext cx="1582421" cy="410690"/>
          </a:xfrm>
          <a:prstGeom prst="rect">
            <a:avLst/>
          </a:prstGeom>
          <a:noFill/>
        </p:spPr>
        <p:txBody>
          <a:bodyPr wrap="square" lIns="44450" tIns="44450" rIns="44450" bIns="44450" rtlCol="0">
            <a:spAutoFit/>
          </a:bodyPr>
          <a:lstStyle/>
          <a:p>
            <a:pPr>
              <a:lnSpc>
                <a:spcPts val="1313"/>
              </a:lnSpc>
            </a:pPr>
            <a:r>
              <a:rPr lang="en-US" sz="1000" spc="-26" dirty="0">
                <a:latin typeface="Arial" panose="020B0604020202020204" pitchFamily="34" charset="0"/>
                <a:cs typeface="Poppins" panose="00000500000000000000" pitchFamily="2" charset="0"/>
              </a:rPr>
              <a:t>How to create simple Pivot Table</a:t>
            </a:r>
          </a:p>
        </p:txBody>
      </p:sp>
      <p:grpSp>
        <p:nvGrpSpPr>
          <p:cNvPr id="80" name="Group 27"/>
          <p:cNvGrpSpPr>
            <a:grpSpLocks noChangeAspect="1"/>
          </p:cNvGrpSpPr>
          <p:nvPr/>
        </p:nvGrpSpPr>
        <p:grpSpPr bwMode="auto">
          <a:xfrm>
            <a:off x="8274642" y="4844856"/>
            <a:ext cx="558437" cy="195774"/>
            <a:chOff x="5052" y="2910"/>
            <a:chExt cx="522" cy="183"/>
          </a:xfrm>
          <a:solidFill>
            <a:schemeClr val="tx1"/>
          </a:solidFill>
        </p:grpSpPr>
        <p:sp>
          <p:nvSpPr>
            <p:cNvPr id="81" name="Freeform 28"/>
            <p:cNvSpPr>
              <a:spLocks/>
            </p:cNvSpPr>
            <p:nvPr/>
          </p:nvSpPr>
          <p:spPr bwMode="auto">
            <a:xfrm>
              <a:off x="5052" y="2913"/>
              <a:ext cx="227" cy="178"/>
            </a:xfrm>
            <a:custGeom>
              <a:avLst/>
              <a:gdLst>
                <a:gd name="T0" fmla="*/ 93 w 99"/>
                <a:gd name="T1" fmla="*/ 0 h 76"/>
                <a:gd name="T2" fmla="*/ 88 w 99"/>
                <a:gd name="T3" fmla="*/ 0 h 76"/>
                <a:gd name="T4" fmla="*/ 82 w 99"/>
                <a:gd name="T5" fmla="*/ 4 h 76"/>
                <a:gd name="T6" fmla="*/ 72 w 99"/>
                <a:gd name="T7" fmla="*/ 50 h 76"/>
                <a:gd name="T8" fmla="*/ 61 w 99"/>
                <a:gd name="T9" fmla="*/ 4 h 76"/>
                <a:gd name="T10" fmla="*/ 55 w 99"/>
                <a:gd name="T11" fmla="*/ 0 h 76"/>
                <a:gd name="T12" fmla="*/ 45 w 99"/>
                <a:gd name="T13" fmla="*/ 0 h 76"/>
                <a:gd name="T14" fmla="*/ 40 w 99"/>
                <a:gd name="T15" fmla="*/ 4 h 76"/>
                <a:gd name="T16" fmla="*/ 27 w 99"/>
                <a:gd name="T17" fmla="*/ 50 h 76"/>
                <a:gd name="T18" fmla="*/ 18 w 99"/>
                <a:gd name="T19" fmla="*/ 4 h 76"/>
                <a:gd name="T20" fmla="*/ 12 w 99"/>
                <a:gd name="T21" fmla="*/ 0 h 76"/>
                <a:gd name="T22" fmla="*/ 6 w 99"/>
                <a:gd name="T23" fmla="*/ 0 h 76"/>
                <a:gd name="T24" fmla="*/ 1 w 99"/>
                <a:gd name="T25" fmla="*/ 5 h 76"/>
                <a:gd name="T26" fmla="*/ 17 w 99"/>
                <a:gd name="T27" fmla="*/ 72 h 76"/>
                <a:gd name="T28" fmla="*/ 23 w 99"/>
                <a:gd name="T29" fmla="*/ 76 h 76"/>
                <a:gd name="T30" fmla="*/ 30 w 99"/>
                <a:gd name="T31" fmla="*/ 76 h 76"/>
                <a:gd name="T32" fmla="*/ 36 w 99"/>
                <a:gd name="T33" fmla="*/ 72 h 76"/>
                <a:gd name="T34" fmla="*/ 50 w 99"/>
                <a:gd name="T35" fmla="*/ 22 h 76"/>
                <a:gd name="T36" fmla="*/ 63 w 99"/>
                <a:gd name="T37" fmla="*/ 72 h 76"/>
                <a:gd name="T38" fmla="*/ 69 w 99"/>
                <a:gd name="T39" fmla="*/ 76 h 76"/>
                <a:gd name="T40" fmla="*/ 76 w 99"/>
                <a:gd name="T41" fmla="*/ 76 h 76"/>
                <a:gd name="T42" fmla="*/ 82 w 99"/>
                <a:gd name="T43" fmla="*/ 72 h 76"/>
                <a:gd name="T44" fmla="*/ 98 w 99"/>
                <a:gd name="T45" fmla="*/ 4 h 76"/>
                <a:gd name="T46" fmla="*/ 93 w 99"/>
                <a:gd name="T4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9" h="76">
                  <a:moveTo>
                    <a:pt x="93" y="0"/>
                  </a:moveTo>
                  <a:cubicBezTo>
                    <a:pt x="93" y="0"/>
                    <a:pt x="88" y="0"/>
                    <a:pt x="88" y="0"/>
                  </a:cubicBezTo>
                  <a:cubicBezTo>
                    <a:pt x="83" y="0"/>
                    <a:pt x="83" y="0"/>
                    <a:pt x="82" y="4"/>
                  </a:cubicBezTo>
                  <a:cubicBezTo>
                    <a:pt x="82" y="4"/>
                    <a:pt x="73" y="47"/>
                    <a:pt x="72" y="50"/>
                  </a:cubicBezTo>
                  <a:cubicBezTo>
                    <a:pt x="71" y="47"/>
                    <a:pt x="61" y="4"/>
                    <a:pt x="61" y="4"/>
                  </a:cubicBezTo>
                  <a:cubicBezTo>
                    <a:pt x="60" y="1"/>
                    <a:pt x="59" y="0"/>
                    <a:pt x="55" y="0"/>
                  </a:cubicBezTo>
                  <a:cubicBezTo>
                    <a:pt x="55" y="0"/>
                    <a:pt x="45" y="0"/>
                    <a:pt x="45" y="0"/>
                  </a:cubicBezTo>
                  <a:cubicBezTo>
                    <a:pt x="41" y="0"/>
                    <a:pt x="41" y="1"/>
                    <a:pt x="40" y="4"/>
                  </a:cubicBezTo>
                  <a:cubicBezTo>
                    <a:pt x="40" y="4"/>
                    <a:pt x="28" y="46"/>
                    <a:pt x="27" y="50"/>
                  </a:cubicBezTo>
                  <a:cubicBezTo>
                    <a:pt x="27" y="46"/>
                    <a:pt x="18" y="4"/>
                    <a:pt x="18" y="4"/>
                  </a:cubicBezTo>
                  <a:cubicBezTo>
                    <a:pt x="17" y="1"/>
                    <a:pt x="17" y="0"/>
                    <a:pt x="12" y="0"/>
                  </a:cubicBezTo>
                  <a:cubicBezTo>
                    <a:pt x="6" y="0"/>
                    <a:pt x="6" y="0"/>
                    <a:pt x="6" y="0"/>
                  </a:cubicBezTo>
                  <a:cubicBezTo>
                    <a:pt x="2" y="0"/>
                    <a:pt x="0" y="0"/>
                    <a:pt x="1" y="5"/>
                  </a:cubicBezTo>
                  <a:cubicBezTo>
                    <a:pt x="17" y="72"/>
                    <a:pt x="17" y="72"/>
                    <a:pt x="17" y="72"/>
                  </a:cubicBezTo>
                  <a:cubicBezTo>
                    <a:pt x="18" y="76"/>
                    <a:pt x="18" y="76"/>
                    <a:pt x="23" y="76"/>
                  </a:cubicBezTo>
                  <a:cubicBezTo>
                    <a:pt x="30" y="76"/>
                    <a:pt x="30" y="76"/>
                    <a:pt x="30" y="76"/>
                  </a:cubicBezTo>
                  <a:cubicBezTo>
                    <a:pt x="35" y="76"/>
                    <a:pt x="35" y="76"/>
                    <a:pt x="36" y="72"/>
                  </a:cubicBezTo>
                  <a:cubicBezTo>
                    <a:pt x="36" y="72"/>
                    <a:pt x="49" y="25"/>
                    <a:pt x="50" y="22"/>
                  </a:cubicBezTo>
                  <a:cubicBezTo>
                    <a:pt x="50" y="25"/>
                    <a:pt x="63" y="72"/>
                    <a:pt x="63" y="72"/>
                  </a:cubicBezTo>
                  <a:cubicBezTo>
                    <a:pt x="64" y="76"/>
                    <a:pt x="64" y="76"/>
                    <a:pt x="69" y="76"/>
                  </a:cubicBezTo>
                  <a:cubicBezTo>
                    <a:pt x="76" y="76"/>
                    <a:pt x="76" y="76"/>
                    <a:pt x="76" y="76"/>
                  </a:cubicBezTo>
                  <a:cubicBezTo>
                    <a:pt x="81" y="76"/>
                    <a:pt x="81" y="75"/>
                    <a:pt x="82" y="72"/>
                  </a:cubicBezTo>
                  <a:cubicBezTo>
                    <a:pt x="98" y="4"/>
                    <a:pt x="98" y="4"/>
                    <a:pt x="98" y="4"/>
                  </a:cubicBezTo>
                  <a:cubicBezTo>
                    <a:pt x="99" y="1"/>
                    <a:pt x="98" y="0"/>
                    <a:pt x="9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2" name="Freeform 29"/>
            <p:cNvSpPr>
              <a:spLocks/>
            </p:cNvSpPr>
            <p:nvPr/>
          </p:nvSpPr>
          <p:spPr bwMode="auto">
            <a:xfrm>
              <a:off x="5286" y="2913"/>
              <a:ext cx="138" cy="178"/>
            </a:xfrm>
            <a:custGeom>
              <a:avLst/>
              <a:gdLst>
                <a:gd name="T0" fmla="*/ 55 w 60"/>
                <a:gd name="T1" fmla="*/ 0 h 76"/>
                <a:gd name="T2" fmla="*/ 50 w 60"/>
                <a:gd name="T3" fmla="*/ 0 h 76"/>
                <a:gd name="T4" fmla="*/ 45 w 60"/>
                <a:gd name="T5" fmla="*/ 5 h 76"/>
                <a:gd name="T6" fmla="*/ 45 w 60"/>
                <a:gd name="T7" fmla="*/ 49 h 76"/>
                <a:gd name="T8" fmla="*/ 17 w 60"/>
                <a:gd name="T9" fmla="*/ 4 h 76"/>
                <a:gd name="T10" fmla="*/ 10 w 60"/>
                <a:gd name="T11" fmla="*/ 0 h 76"/>
                <a:gd name="T12" fmla="*/ 4 w 60"/>
                <a:gd name="T13" fmla="*/ 0 h 76"/>
                <a:gd name="T14" fmla="*/ 0 w 60"/>
                <a:gd name="T15" fmla="*/ 5 h 76"/>
                <a:gd name="T16" fmla="*/ 0 w 60"/>
                <a:gd name="T17" fmla="*/ 71 h 76"/>
                <a:gd name="T18" fmla="*/ 4 w 60"/>
                <a:gd name="T19" fmla="*/ 76 h 76"/>
                <a:gd name="T20" fmla="*/ 10 w 60"/>
                <a:gd name="T21" fmla="*/ 76 h 76"/>
                <a:gd name="T22" fmla="*/ 15 w 60"/>
                <a:gd name="T23" fmla="*/ 71 h 76"/>
                <a:gd name="T24" fmla="*/ 15 w 60"/>
                <a:gd name="T25" fmla="*/ 28 h 76"/>
                <a:gd name="T26" fmla="*/ 42 w 60"/>
                <a:gd name="T27" fmla="*/ 73 h 76"/>
                <a:gd name="T28" fmla="*/ 49 w 60"/>
                <a:gd name="T29" fmla="*/ 76 h 76"/>
                <a:gd name="T30" fmla="*/ 55 w 60"/>
                <a:gd name="T31" fmla="*/ 76 h 76"/>
                <a:gd name="T32" fmla="*/ 60 w 60"/>
                <a:gd name="T33" fmla="*/ 71 h 76"/>
                <a:gd name="T34" fmla="*/ 60 w 60"/>
                <a:gd name="T35" fmla="*/ 5 h 76"/>
                <a:gd name="T36" fmla="*/ 55 w 60"/>
                <a:gd name="T37" fmla="*/ 0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0" h="76">
                  <a:moveTo>
                    <a:pt x="55" y="0"/>
                  </a:moveTo>
                  <a:cubicBezTo>
                    <a:pt x="50" y="0"/>
                    <a:pt x="50" y="0"/>
                    <a:pt x="50" y="0"/>
                  </a:cubicBezTo>
                  <a:cubicBezTo>
                    <a:pt x="45" y="0"/>
                    <a:pt x="45" y="0"/>
                    <a:pt x="45" y="5"/>
                  </a:cubicBezTo>
                  <a:cubicBezTo>
                    <a:pt x="45" y="5"/>
                    <a:pt x="45" y="46"/>
                    <a:pt x="45" y="49"/>
                  </a:cubicBezTo>
                  <a:cubicBezTo>
                    <a:pt x="43" y="46"/>
                    <a:pt x="17" y="4"/>
                    <a:pt x="17" y="4"/>
                  </a:cubicBezTo>
                  <a:cubicBezTo>
                    <a:pt x="15" y="0"/>
                    <a:pt x="15" y="0"/>
                    <a:pt x="10" y="0"/>
                  </a:cubicBezTo>
                  <a:cubicBezTo>
                    <a:pt x="10" y="0"/>
                    <a:pt x="4" y="0"/>
                    <a:pt x="4" y="0"/>
                  </a:cubicBezTo>
                  <a:cubicBezTo>
                    <a:pt x="0" y="0"/>
                    <a:pt x="0" y="1"/>
                    <a:pt x="0" y="5"/>
                  </a:cubicBezTo>
                  <a:cubicBezTo>
                    <a:pt x="0" y="5"/>
                    <a:pt x="0" y="71"/>
                    <a:pt x="0" y="71"/>
                  </a:cubicBezTo>
                  <a:cubicBezTo>
                    <a:pt x="0" y="76"/>
                    <a:pt x="0" y="76"/>
                    <a:pt x="4" y="76"/>
                  </a:cubicBezTo>
                  <a:cubicBezTo>
                    <a:pt x="4" y="76"/>
                    <a:pt x="10" y="76"/>
                    <a:pt x="10" y="76"/>
                  </a:cubicBezTo>
                  <a:cubicBezTo>
                    <a:pt x="14" y="76"/>
                    <a:pt x="15" y="76"/>
                    <a:pt x="15" y="71"/>
                  </a:cubicBezTo>
                  <a:cubicBezTo>
                    <a:pt x="15" y="71"/>
                    <a:pt x="15" y="31"/>
                    <a:pt x="15" y="28"/>
                  </a:cubicBezTo>
                  <a:cubicBezTo>
                    <a:pt x="16" y="31"/>
                    <a:pt x="42" y="73"/>
                    <a:pt x="42" y="73"/>
                  </a:cubicBezTo>
                  <a:cubicBezTo>
                    <a:pt x="44" y="76"/>
                    <a:pt x="44" y="76"/>
                    <a:pt x="49" y="76"/>
                  </a:cubicBezTo>
                  <a:cubicBezTo>
                    <a:pt x="49" y="76"/>
                    <a:pt x="55" y="76"/>
                    <a:pt x="55" y="76"/>
                  </a:cubicBezTo>
                  <a:cubicBezTo>
                    <a:pt x="60" y="76"/>
                    <a:pt x="60" y="76"/>
                    <a:pt x="60" y="71"/>
                  </a:cubicBezTo>
                  <a:cubicBezTo>
                    <a:pt x="60" y="71"/>
                    <a:pt x="60" y="5"/>
                    <a:pt x="60" y="5"/>
                  </a:cubicBezTo>
                  <a:cubicBezTo>
                    <a:pt x="60" y="0"/>
                    <a:pt x="60" y="0"/>
                    <a:pt x="5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3" name="Freeform 30"/>
            <p:cNvSpPr>
              <a:spLocks/>
            </p:cNvSpPr>
            <p:nvPr/>
          </p:nvSpPr>
          <p:spPr bwMode="auto">
            <a:xfrm>
              <a:off x="5431" y="2910"/>
              <a:ext cx="143" cy="183"/>
            </a:xfrm>
            <a:custGeom>
              <a:avLst/>
              <a:gdLst>
                <a:gd name="T0" fmla="*/ 58 w 62"/>
                <a:gd name="T1" fmla="*/ 43 h 78"/>
                <a:gd name="T2" fmla="*/ 50 w 62"/>
                <a:gd name="T3" fmla="*/ 35 h 78"/>
                <a:gd name="T4" fmla="*/ 34 w 62"/>
                <a:gd name="T5" fmla="*/ 29 h 78"/>
                <a:gd name="T6" fmla="*/ 20 w 62"/>
                <a:gd name="T7" fmla="*/ 24 h 78"/>
                <a:gd name="T8" fmla="*/ 18 w 62"/>
                <a:gd name="T9" fmla="*/ 20 h 78"/>
                <a:gd name="T10" fmla="*/ 20 w 62"/>
                <a:gd name="T11" fmla="*/ 16 h 78"/>
                <a:gd name="T12" fmla="*/ 30 w 62"/>
                <a:gd name="T13" fmla="*/ 14 h 78"/>
                <a:gd name="T14" fmla="*/ 39 w 62"/>
                <a:gd name="T15" fmla="*/ 16 h 78"/>
                <a:gd name="T16" fmla="*/ 42 w 62"/>
                <a:gd name="T17" fmla="*/ 20 h 78"/>
                <a:gd name="T18" fmla="*/ 48 w 62"/>
                <a:gd name="T19" fmla="*/ 24 h 78"/>
                <a:gd name="T20" fmla="*/ 55 w 62"/>
                <a:gd name="T21" fmla="*/ 24 h 78"/>
                <a:gd name="T22" fmla="*/ 59 w 62"/>
                <a:gd name="T23" fmla="*/ 19 h 78"/>
                <a:gd name="T24" fmla="*/ 52 w 62"/>
                <a:gd name="T25" fmla="*/ 6 h 78"/>
                <a:gd name="T26" fmla="*/ 30 w 62"/>
                <a:gd name="T27" fmla="*/ 0 h 78"/>
                <a:gd name="T28" fmla="*/ 15 w 62"/>
                <a:gd name="T29" fmla="*/ 3 h 78"/>
                <a:gd name="T30" fmla="*/ 6 w 62"/>
                <a:gd name="T31" fmla="*/ 10 h 78"/>
                <a:gd name="T32" fmla="*/ 3 w 62"/>
                <a:gd name="T33" fmla="*/ 21 h 78"/>
                <a:gd name="T34" fmla="*/ 10 w 62"/>
                <a:gd name="T35" fmla="*/ 37 h 78"/>
                <a:gd name="T36" fmla="*/ 27 w 62"/>
                <a:gd name="T37" fmla="*/ 44 h 78"/>
                <a:gd name="T38" fmla="*/ 39 w 62"/>
                <a:gd name="T39" fmla="*/ 48 h 78"/>
                <a:gd name="T40" fmla="*/ 44 w 62"/>
                <a:gd name="T41" fmla="*/ 51 h 78"/>
                <a:gd name="T42" fmla="*/ 45 w 62"/>
                <a:gd name="T43" fmla="*/ 55 h 78"/>
                <a:gd name="T44" fmla="*/ 42 w 62"/>
                <a:gd name="T45" fmla="*/ 62 h 78"/>
                <a:gd name="T46" fmla="*/ 31 w 62"/>
                <a:gd name="T47" fmla="*/ 65 h 78"/>
                <a:gd name="T48" fmla="*/ 21 w 62"/>
                <a:gd name="T49" fmla="*/ 61 h 78"/>
                <a:gd name="T50" fmla="*/ 16 w 62"/>
                <a:gd name="T51" fmla="*/ 54 h 78"/>
                <a:gd name="T52" fmla="*/ 11 w 62"/>
                <a:gd name="T53" fmla="*/ 51 h 78"/>
                <a:gd name="T54" fmla="*/ 5 w 62"/>
                <a:gd name="T55" fmla="*/ 51 h 78"/>
                <a:gd name="T56" fmla="*/ 0 w 62"/>
                <a:gd name="T57" fmla="*/ 56 h 78"/>
                <a:gd name="T58" fmla="*/ 9 w 62"/>
                <a:gd name="T59" fmla="*/ 72 h 78"/>
                <a:gd name="T60" fmla="*/ 31 w 62"/>
                <a:gd name="T61" fmla="*/ 78 h 78"/>
                <a:gd name="T62" fmla="*/ 48 w 62"/>
                <a:gd name="T63" fmla="*/ 76 h 78"/>
                <a:gd name="T64" fmla="*/ 58 w 62"/>
                <a:gd name="T65" fmla="*/ 67 h 78"/>
                <a:gd name="T66" fmla="*/ 62 w 62"/>
                <a:gd name="T67" fmla="*/ 55 h 78"/>
                <a:gd name="T68" fmla="*/ 58 w 62"/>
                <a:gd name="T69" fmla="*/ 43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2" h="78">
                  <a:moveTo>
                    <a:pt x="58" y="43"/>
                  </a:moveTo>
                  <a:cubicBezTo>
                    <a:pt x="56" y="39"/>
                    <a:pt x="54" y="37"/>
                    <a:pt x="50" y="35"/>
                  </a:cubicBezTo>
                  <a:cubicBezTo>
                    <a:pt x="46" y="33"/>
                    <a:pt x="41" y="31"/>
                    <a:pt x="34" y="29"/>
                  </a:cubicBezTo>
                  <a:cubicBezTo>
                    <a:pt x="26" y="28"/>
                    <a:pt x="22" y="26"/>
                    <a:pt x="20" y="24"/>
                  </a:cubicBezTo>
                  <a:cubicBezTo>
                    <a:pt x="19" y="23"/>
                    <a:pt x="18" y="22"/>
                    <a:pt x="18" y="20"/>
                  </a:cubicBezTo>
                  <a:cubicBezTo>
                    <a:pt x="18" y="19"/>
                    <a:pt x="19" y="17"/>
                    <a:pt x="20" y="16"/>
                  </a:cubicBezTo>
                  <a:cubicBezTo>
                    <a:pt x="23" y="14"/>
                    <a:pt x="26" y="14"/>
                    <a:pt x="30" y="14"/>
                  </a:cubicBezTo>
                  <a:cubicBezTo>
                    <a:pt x="34" y="14"/>
                    <a:pt x="37" y="14"/>
                    <a:pt x="39" y="16"/>
                  </a:cubicBezTo>
                  <a:cubicBezTo>
                    <a:pt x="41" y="17"/>
                    <a:pt x="42" y="19"/>
                    <a:pt x="42" y="20"/>
                  </a:cubicBezTo>
                  <a:cubicBezTo>
                    <a:pt x="44" y="24"/>
                    <a:pt x="44" y="24"/>
                    <a:pt x="48" y="24"/>
                  </a:cubicBezTo>
                  <a:cubicBezTo>
                    <a:pt x="48" y="24"/>
                    <a:pt x="55" y="24"/>
                    <a:pt x="55" y="24"/>
                  </a:cubicBezTo>
                  <a:cubicBezTo>
                    <a:pt x="59" y="24"/>
                    <a:pt x="60" y="23"/>
                    <a:pt x="59" y="19"/>
                  </a:cubicBezTo>
                  <a:cubicBezTo>
                    <a:pt x="58" y="14"/>
                    <a:pt x="56" y="10"/>
                    <a:pt x="52" y="6"/>
                  </a:cubicBezTo>
                  <a:cubicBezTo>
                    <a:pt x="47" y="2"/>
                    <a:pt x="40" y="0"/>
                    <a:pt x="30" y="0"/>
                  </a:cubicBezTo>
                  <a:cubicBezTo>
                    <a:pt x="25" y="0"/>
                    <a:pt x="20" y="1"/>
                    <a:pt x="15" y="3"/>
                  </a:cubicBezTo>
                  <a:cubicBezTo>
                    <a:pt x="11" y="4"/>
                    <a:pt x="8" y="7"/>
                    <a:pt x="6" y="10"/>
                  </a:cubicBezTo>
                  <a:cubicBezTo>
                    <a:pt x="4" y="14"/>
                    <a:pt x="3" y="18"/>
                    <a:pt x="3" y="21"/>
                  </a:cubicBezTo>
                  <a:cubicBezTo>
                    <a:pt x="3" y="27"/>
                    <a:pt x="5" y="33"/>
                    <a:pt x="10" y="37"/>
                  </a:cubicBezTo>
                  <a:cubicBezTo>
                    <a:pt x="13" y="40"/>
                    <a:pt x="19" y="42"/>
                    <a:pt x="27" y="44"/>
                  </a:cubicBezTo>
                  <a:cubicBezTo>
                    <a:pt x="33" y="46"/>
                    <a:pt x="37" y="47"/>
                    <a:pt x="39" y="48"/>
                  </a:cubicBezTo>
                  <a:cubicBezTo>
                    <a:pt x="41" y="48"/>
                    <a:pt x="43" y="50"/>
                    <a:pt x="44" y="51"/>
                  </a:cubicBezTo>
                  <a:cubicBezTo>
                    <a:pt x="45" y="52"/>
                    <a:pt x="45" y="53"/>
                    <a:pt x="45" y="55"/>
                  </a:cubicBezTo>
                  <a:cubicBezTo>
                    <a:pt x="45" y="57"/>
                    <a:pt x="44" y="60"/>
                    <a:pt x="42" y="62"/>
                  </a:cubicBezTo>
                  <a:cubicBezTo>
                    <a:pt x="39" y="64"/>
                    <a:pt x="36" y="65"/>
                    <a:pt x="31" y="65"/>
                  </a:cubicBezTo>
                  <a:cubicBezTo>
                    <a:pt x="27" y="65"/>
                    <a:pt x="23" y="63"/>
                    <a:pt x="21" y="61"/>
                  </a:cubicBezTo>
                  <a:cubicBezTo>
                    <a:pt x="19" y="60"/>
                    <a:pt x="17" y="57"/>
                    <a:pt x="16" y="54"/>
                  </a:cubicBezTo>
                  <a:cubicBezTo>
                    <a:pt x="15" y="51"/>
                    <a:pt x="15" y="50"/>
                    <a:pt x="11" y="51"/>
                  </a:cubicBezTo>
                  <a:cubicBezTo>
                    <a:pt x="11" y="51"/>
                    <a:pt x="5" y="51"/>
                    <a:pt x="5" y="51"/>
                  </a:cubicBezTo>
                  <a:cubicBezTo>
                    <a:pt x="0" y="52"/>
                    <a:pt x="0" y="52"/>
                    <a:pt x="0" y="56"/>
                  </a:cubicBezTo>
                  <a:cubicBezTo>
                    <a:pt x="0" y="56"/>
                    <a:pt x="3" y="66"/>
                    <a:pt x="9" y="72"/>
                  </a:cubicBezTo>
                  <a:cubicBezTo>
                    <a:pt x="14" y="76"/>
                    <a:pt x="22" y="78"/>
                    <a:pt x="31" y="78"/>
                  </a:cubicBezTo>
                  <a:cubicBezTo>
                    <a:pt x="38" y="78"/>
                    <a:pt x="43" y="78"/>
                    <a:pt x="48" y="76"/>
                  </a:cubicBezTo>
                  <a:cubicBezTo>
                    <a:pt x="52" y="74"/>
                    <a:pt x="55" y="71"/>
                    <a:pt x="58" y="67"/>
                  </a:cubicBezTo>
                  <a:cubicBezTo>
                    <a:pt x="60" y="63"/>
                    <a:pt x="62" y="59"/>
                    <a:pt x="62" y="55"/>
                  </a:cubicBezTo>
                  <a:cubicBezTo>
                    <a:pt x="62" y="50"/>
                    <a:pt x="60" y="46"/>
                    <a:pt x="58" y="4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sp>
          <p:nvSpPr>
            <p:cNvPr id="84" name="Freeform 31"/>
            <p:cNvSpPr>
              <a:spLocks/>
            </p:cNvSpPr>
            <p:nvPr/>
          </p:nvSpPr>
          <p:spPr bwMode="auto">
            <a:xfrm>
              <a:off x="5332" y="3030"/>
              <a:ext cx="39" cy="61"/>
            </a:xfrm>
            <a:custGeom>
              <a:avLst/>
              <a:gdLst>
                <a:gd name="T0" fmla="*/ 0 w 39"/>
                <a:gd name="T1" fmla="*/ 61 h 61"/>
                <a:gd name="T2" fmla="*/ 0 w 39"/>
                <a:gd name="T3" fmla="*/ 0 h 61"/>
                <a:gd name="T4" fmla="*/ 39 w 39"/>
                <a:gd name="T5" fmla="*/ 61 h 61"/>
                <a:gd name="T6" fmla="*/ 0 w 39"/>
                <a:gd name="T7" fmla="*/ 61 h 61"/>
              </a:gdLst>
              <a:ahLst/>
              <a:cxnLst>
                <a:cxn ang="0">
                  <a:pos x="T0" y="T1"/>
                </a:cxn>
                <a:cxn ang="0">
                  <a:pos x="T2" y="T3"/>
                </a:cxn>
                <a:cxn ang="0">
                  <a:pos x="T4" y="T5"/>
                </a:cxn>
                <a:cxn ang="0">
                  <a:pos x="T6" y="T7"/>
                </a:cxn>
              </a:cxnLst>
              <a:rect l="0" t="0" r="r" b="b"/>
              <a:pathLst>
                <a:path w="39" h="61">
                  <a:moveTo>
                    <a:pt x="0" y="61"/>
                  </a:moveTo>
                  <a:lnTo>
                    <a:pt x="0" y="0"/>
                  </a:lnTo>
                  <a:lnTo>
                    <a:pt x="39" y="61"/>
                  </a:lnTo>
                  <a:lnTo>
                    <a:pt x="0" y="61"/>
                  </a:lnTo>
                  <a:close/>
                </a:path>
              </a:pathLst>
            </a:custGeom>
            <a:solidFill>
              <a:srgbClr val="F1583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Arial" panose="020B0604020202020204" pitchFamily="34" charset="0"/>
                <a:cs typeface="Arial" panose="020B0604020202020204" pitchFamily="34" charset="0"/>
              </a:endParaRPr>
            </a:p>
          </p:txBody>
        </p:sp>
      </p:grpSp>
      <p:sp>
        <p:nvSpPr>
          <p:cNvPr id="4" name="Rectangle 3">
            <a:extLst>
              <a:ext uri="{FF2B5EF4-FFF2-40B4-BE49-F238E27FC236}">
                <a16:creationId xmlns:a16="http://schemas.microsoft.com/office/drawing/2014/main" id="{60CD2096-A6D0-3742-2242-3508E4AC9516}"/>
              </a:ext>
            </a:extLst>
          </p:cNvPr>
          <p:cNvSpPr>
            <a:spLocks noChangeArrowheads="1"/>
          </p:cNvSpPr>
          <p:nvPr/>
        </p:nvSpPr>
        <p:spPr bwMode="gray">
          <a:xfrm>
            <a:off x="0" y="4960859"/>
            <a:ext cx="466726" cy="107394"/>
          </a:xfrm>
          <a:prstGeom prst="rect">
            <a:avLst/>
          </a:prstGeom>
          <a:solidFill>
            <a:schemeClr val="accent1"/>
          </a:solidFill>
          <a:ln w="9525">
            <a:noFill/>
            <a:miter lim="800000"/>
            <a:headEnd/>
            <a:tailEnd/>
          </a:ln>
        </p:spPr>
        <p:txBody>
          <a:bodyPr wrap="none" lIns="274320" tIns="0" rIns="0" bIns="0" anchor="ctr" anchorCtr="1"/>
          <a:lstStyle/>
          <a:p>
            <a:pPr lvl="0" algn="ctr" eaLnBrk="0" hangingPunct="0">
              <a:spcBef>
                <a:spcPct val="50000"/>
              </a:spcBef>
            </a:pPr>
            <a:fld id="{D53EEC3E-4A67-448E-865D-9D2EA2A919D4}" type="slidenum">
              <a:rPr lang="en-US" sz="600">
                <a:solidFill>
                  <a:schemeClr val="bg1"/>
                </a:solidFill>
                <a:latin typeface="Arial" panose="020B0604020202020204" pitchFamily="34" charset="0"/>
                <a:cs typeface="Arial" panose="020B0604020202020204" pitchFamily="34" charset="0"/>
              </a:rPr>
              <a:pPr lvl="0" algn="ctr" eaLnBrk="0" hangingPunct="0">
                <a:spcBef>
                  <a:spcPct val="50000"/>
                </a:spcBef>
              </a:pPr>
              <a:t>1</a:t>
            </a:fld>
            <a:endParaRPr lang="en-US" sz="600" dirty="0">
              <a:solidFill>
                <a:schemeClr val="bg1"/>
              </a:solidFill>
              <a:latin typeface="Arial" panose="020B0604020202020204" pitchFamily="34" charset="0"/>
              <a:cs typeface="Arial" panose="020B0604020202020204" pitchFamily="34" charset="0"/>
            </a:endParaRPr>
          </a:p>
        </p:txBody>
      </p:sp>
      <p:sp>
        <p:nvSpPr>
          <p:cNvPr id="5" name="Text Box 16">
            <a:extLst>
              <a:ext uri="{FF2B5EF4-FFF2-40B4-BE49-F238E27FC236}">
                <a16:creationId xmlns:a16="http://schemas.microsoft.com/office/drawing/2014/main" id="{496CA33B-75B4-D416-78C1-502A38C83D5A}"/>
              </a:ext>
            </a:extLst>
          </p:cNvPr>
          <p:cNvSpPr txBox="1">
            <a:spLocks noChangeArrowheads="1"/>
          </p:cNvSpPr>
          <p:nvPr/>
        </p:nvSpPr>
        <p:spPr bwMode="gray">
          <a:xfrm>
            <a:off x="518795" y="4969413"/>
            <a:ext cx="2010166" cy="92333"/>
          </a:xfrm>
          <a:prstGeom prst="rect">
            <a:avLst/>
          </a:prstGeom>
          <a:noFill/>
          <a:ln w="12700" algn="ctr">
            <a:noFill/>
            <a:miter lim="800000"/>
            <a:headEnd/>
            <a:tailEnd/>
          </a:ln>
        </p:spPr>
        <p:txBody>
          <a:bodyPr wrap="none" lIns="0" tIns="0" rIns="0" bIns="0" anchor="ctr">
            <a:spAutoFit/>
          </a:bodyPr>
          <a:lstStyle>
            <a:defPPr>
              <a:defRPr lang="en-US"/>
            </a:defPPr>
            <a:lvl1pPr marL="0" defTabSz="457200" eaLnBrk="1" latinLnBrk="0" hangingPunct="1">
              <a:defRPr sz="700">
                <a:solidFill>
                  <a:schemeClr val="tx1">
                    <a:lumMod val="75000"/>
                    <a:lumOff val="25000"/>
                  </a:schemeClr>
                </a:solidFill>
                <a:latin typeface="Calibri" panose="020F0502020204030204" pitchFamily="34" charset="0"/>
                <a:cs typeface="Calibri" panose="020F0502020204030204" pitchFamily="34" charset="0"/>
              </a:defRPr>
            </a:lvl1pPr>
            <a:lvl2pPr defTabSz="457200" eaLnBrk="1" latinLnBrk="0" hangingPunct="1">
              <a:defRPr sz="1800">
                <a:latin typeface="+mn-lt"/>
              </a:defRPr>
            </a:lvl2pPr>
            <a:lvl3pPr defTabSz="457200" eaLnBrk="1" latinLnBrk="0" hangingPunct="1">
              <a:defRPr sz="1800">
                <a:latin typeface="+mn-lt"/>
              </a:defRPr>
            </a:lvl3pPr>
            <a:lvl4pPr defTabSz="457200" eaLnBrk="1" latinLnBrk="0" hangingPunct="1">
              <a:defRPr sz="1800">
                <a:latin typeface="+mn-lt"/>
              </a:defRPr>
            </a:lvl4pPr>
            <a:lvl5pPr defTabSz="457200" eaLnBrk="1" latinLnBrk="0" hangingPunct="1">
              <a:defRPr sz="1800">
                <a:latin typeface="+mn-lt"/>
              </a:defRPr>
            </a:lvl5pPr>
            <a:lvl6pPr defTabSz="457200">
              <a:defRPr sz="1800">
                <a:latin typeface="+mn-lt"/>
              </a:defRPr>
            </a:lvl6pPr>
            <a:lvl7pPr defTabSz="457200">
              <a:defRPr sz="1800">
                <a:latin typeface="+mn-lt"/>
              </a:defRPr>
            </a:lvl7pPr>
            <a:lvl8pPr defTabSz="457200">
              <a:defRPr sz="1800">
                <a:latin typeface="+mn-lt"/>
              </a:defRPr>
            </a:lvl8pPr>
            <a:lvl9pPr defTabSz="457200">
              <a:defRPr sz="1800">
                <a:latin typeface="+mn-lt"/>
              </a:defRPr>
            </a:lvl9pPr>
          </a:lstStyle>
          <a:p>
            <a:pPr lvl="0"/>
            <a:r>
              <a:rPr lang="en-US" sz="600" dirty="0">
                <a:solidFill>
                  <a:schemeClr val="tx1"/>
                </a:solidFill>
                <a:latin typeface="Arial" panose="020B0604020202020204" pitchFamily="34" charset="0"/>
                <a:cs typeface="Arial" panose="020B0604020202020204" pitchFamily="34" charset="0"/>
              </a:rPr>
              <a:t>Copyright © 2025 WNS (Holdings) Ltd. All rights reserved.</a:t>
            </a:r>
          </a:p>
        </p:txBody>
      </p:sp>
    </p:spTree>
    <p:extLst>
      <p:ext uri="{BB962C8B-B14F-4D97-AF65-F5344CB8AC3E}">
        <p14:creationId xmlns:p14="http://schemas.microsoft.com/office/powerpoint/2010/main" val="37746123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b="1" i="0" dirty="0">
                <a:solidFill>
                  <a:srgbClr val="000C3F"/>
                </a:solidFill>
                <a:effectLst/>
                <a:latin typeface="Utopia Std"/>
              </a:rPr>
              <a:t>How to Create a Pivot Table in Excel:</a:t>
            </a:r>
            <a:endParaRPr lang="en-US" dirty="0"/>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F93DA3-5FD4-4531-8721-2C7A73D0F74C}"/>
              </a:ext>
            </a:extLst>
          </p:cNvPr>
          <p:cNvSpPr txBox="1"/>
          <p:nvPr/>
        </p:nvSpPr>
        <p:spPr>
          <a:xfrm>
            <a:off x="277178" y="1017270"/>
            <a:ext cx="8595361" cy="307777"/>
          </a:xfrm>
          <a:prstGeom prst="rect">
            <a:avLst/>
          </a:prstGeom>
          <a:noFill/>
        </p:spPr>
        <p:txBody>
          <a:bodyPr wrap="square" rtlCol="0">
            <a:spAutoFit/>
          </a:bodyPr>
          <a:lstStyle/>
          <a:p>
            <a:pPr algn="just"/>
            <a:r>
              <a:rPr lang="en-US" sz="1400" i="0" dirty="0">
                <a:effectLst/>
                <a:latin typeface="Google Sans"/>
              </a:rPr>
              <a:t>4. Drag fields into the Rows, Columns, Values, and Filters sections in the PivotTable Field List.</a:t>
            </a:r>
          </a:p>
        </p:txBody>
      </p:sp>
      <p:pic>
        <p:nvPicPr>
          <p:cNvPr id="4098" name="Picture 2" descr="Drag Fields to Areas">
            <a:extLst>
              <a:ext uri="{FF2B5EF4-FFF2-40B4-BE49-F238E27FC236}">
                <a16:creationId xmlns:a16="http://schemas.microsoft.com/office/drawing/2014/main" id="{9F404540-6FCE-4150-B5F8-BD65777D3A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7867" y="1325047"/>
            <a:ext cx="1928813" cy="35029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8C6D88E-23D4-4736-9CF8-E29C93E08123}"/>
              </a:ext>
            </a:extLst>
          </p:cNvPr>
          <p:cNvSpPr txBox="1"/>
          <p:nvPr/>
        </p:nvSpPr>
        <p:spPr>
          <a:xfrm>
            <a:off x="274639" y="1689675"/>
            <a:ext cx="5211762" cy="1384995"/>
          </a:xfrm>
          <a:prstGeom prst="rect">
            <a:avLst/>
          </a:prstGeom>
          <a:noFill/>
        </p:spPr>
        <p:txBody>
          <a:bodyPr wrap="square" rtlCol="0">
            <a:spAutoFit/>
          </a:bodyPr>
          <a:lstStyle/>
          <a:p>
            <a:pPr algn="just"/>
            <a:r>
              <a:rPr lang="en-US" sz="1400" i="0" dirty="0">
                <a:effectLst/>
                <a:latin typeface="Google Sans"/>
              </a:rPr>
              <a:t>The PivotTable Fields pane appears. To get the total amount exported of each product, drag the following fields to the different areas.</a:t>
            </a:r>
          </a:p>
          <a:p>
            <a:pPr algn="just"/>
            <a:endParaRPr lang="en-US" sz="1400" i="0" dirty="0">
              <a:effectLst/>
              <a:latin typeface="Google Sans"/>
            </a:endParaRPr>
          </a:p>
          <a:p>
            <a:pPr algn="just"/>
            <a:r>
              <a:rPr lang="en-US" sz="1400" i="0" dirty="0">
                <a:effectLst/>
                <a:latin typeface="Google Sans"/>
              </a:rPr>
              <a:t>	1. Product field to the Rows area.</a:t>
            </a:r>
          </a:p>
          <a:p>
            <a:pPr algn="just"/>
            <a:r>
              <a:rPr lang="en-US" sz="1400" dirty="0">
                <a:latin typeface="Google Sans"/>
              </a:rPr>
              <a:t>	</a:t>
            </a:r>
            <a:r>
              <a:rPr lang="en-US" sz="1400" i="0" dirty="0">
                <a:effectLst/>
                <a:latin typeface="Google Sans"/>
              </a:rPr>
              <a:t>2. Amount field to the Values area.</a:t>
            </a:r>
          </a:p>
          <a:p>
            <a:pPr algn="just"/>
            <a:r>
              <a:rPr lang="en-US" sz="1400" dirty="0">
                <a:latin typeface="Google Sans"/>
              </a:rPr>
              <a:t>	</a:t>
            </a:r>
            <a:r>
              <a:rPr lang="en-US" sz="1400" i="0" dirty="0">
                <a:effectLst/>
                <a:latin typeface="Google Sans"/>
              </a:rPr>
              <a:t>3. Country field to the Filters area.</a:t>
            </a:r>
          </a:p>
        </p:txBody>
      </p:sp>
    </p:spTree>
    <p:extLst>
      <p:ext uri="{BB962C8B-B14F-4D97-AF65-F5344CB8AC3E}">
        <p14:creationId xmlns:p14="http://schemas.microsoft.com/office/powerpoint/2010/main" val="3522315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b="1" i="0" dirty="0">
                <a:solidFill>
                  <a:srgbClr val="000C3F"/>
                </a:solidFill>
                <a:effectLst/>
                <a:latin typeface="Utopia Std"/>
              </a:rPr>
              <a:t>How to Create a Pivot Table in Excel:</a:t>
            </a:r>
            <a:endParaRPr lang="en-US" dirty="0"/>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8C6D88E-23D4-4736-9CF8-E29C93E08123}"/>
              </a:ext>
            </a:extLst>
          </p:cNvPr>
          <p:cNvSpPr txBox="1"/>
          <p:nvPr/>
        </p:nvSpPr>
        <p:spPr>
          <a:xfrm>
            <a:off x="366079" y="1330166"/>
            <a:ext cx="3977321" cy="738664"/>
          </a:xfrm>
          <a:prstGeom prst="rect">
            <a:avLst/>
          </a:prstGeom>
          <a:noFill/>
        </p:spPr>
        <p:txBody>
          <a:bodyPr wrap="square" rtlCol="0">
            <a:spAutoFit/>
          </a:bodyPr>
          <a:lstStyle/>
          <a:p>
            <a:pPr algn="just"/>
            <a:r>
              <a:rPr lang="en-US" sz="1400" dirty="0">
                <a:latin typeface="Google Sans"/>
              </a:rPr>
              <a:t>Here is the sample outcome of the Pivot Table. Bananas are our main export product. That is how easy pivot tables can be.</a:t>
            </a:r>
            <a:endParaRPr lang="en-US" sz="1400" i="0" dirty="0">
              <a:effectLst/>
              <a:latin typeface="Google Sans"/>
            </a:endParaRPr>
          </a:p>
        </p:txBody>
      </p:sp>
      <p:pic>
        <p:nvPicPr>
          <p:cNvPr id="1026" name="Picture 2" descr="Pivot Table">
            <a:extLst>
              <a:ext uri="{FF2B5EF4-FFF2-40B4-BE49-F238E27FC236}">
                <a16:creationId xmlns:a16="http://schemas.microsoft.com/office/drawing/2014/main" id="{5FFACB8B-961B-4031-9813-6AE387BB70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20640" y="1474470"/>
            <a:ext cx="2733675" cy="2486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89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68830"/>
            <a:ext cx="3024226" cy="535531"/>
          </a:xfrm>
        </p:spPr>
        <p:txBody>
          <a:bodyPr anchor="t"/>
          <a:lstStyle/>
          <a:p>
            <a:r>
              <a:rPr lang="en-US" sz="3200" dirty="0"/>
              <a:t>Thank you!</a:t>
            </a:r>
          </a:p>
        </p:txBody>
      </p:sp>
      <p:cxnSp>
        <p:nvCxnSpPr>
          <p:cNvPr id="5" name="Straight Connector 4"/>
          <p:cNvCxnSpPr/>
          <p:nvPr/>
        </p:nvCxnSpPr>
        <p:spPr>
          <a:xfrm flipV="1">
            <a:off x="571500" y="1948914"/>
            <a:ext cx="0" cy="686497"/>
          </a:xfrm>
          <a:prstGeom prst="line">
            <a:avLst/>
          </a:prstGeom>
          <a:ln w="28575">
            <a:solidFill>
              <a:srgbClr val="E1484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949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dirty="0"/>
              <a:t>What is Excel?</a:t>
            </a:r>
          </a:p>
        </p:txBody>
      </p:sp>
      <p:sp>
        <p:nvSpPr>
          <p:cNvPr id="10" name="TextBox 9">
            <a:extLst>
              <a:ext uri="{FF2B5EF4-FFF2-40B4-BE49-F238E27FC236}">
                <a16:creationId xmlns:a16="http://schemas.microsoft.com/office/drawing/2014/main" id="{A5C38E3B-A0B8-4F62-8DEE-37FA3FF20657}"/>
              </a:ext>
            </a:extLst>
          </p:cNvPr>
          <p:cNvSpPr txBox="1"/>
          <p:nvPr/>
        </p:nvSpPr>
        <p:spPr>
          <a:xfrm>
            <a:off x="273367" y="935415"/>
            <a:ext cx="8595361" cy="584775"/>
          </a:xfrm>
          <a:prstGeom prst="rect">
            <a:avLst/>
          </a:prstGeom>
          <a:noFill/>
        </p:spPr>
        <p:txBody>
          <a:bodyPr wrap="square" rtlCol="0">
            <a:spAutoFit/>
          </a:bodyPr>
          <a:lstStyle/>
          <a:p>
            <a:r>
              <a:rPr lang="en-US" sz="1600" b="0" i="0" dirty="0">
                <a:effectLst/>
                <a:latin typeface="Google Sans"/>
              </a:rPr>
              <a:t>	</a:t>
            </a:r>
            <a:r>
              <a:rPr lang="en-US" sz="1600" b="1" i="0" dirty="0">
                <a:effectLst/>
                <a:latin typeface="Google Sans"/>
              </a:rPr>
              <a:t>Excel</a:t>
            </a:r>
            <a:r>
              <a:rPr lang="en-US" sz="1600" b="0" i="0" dirty="0">
                <a:effectLst/>
                <a:latin typeface="Google Sans"/>
              </a:rPr>
              <a:t> is a spreadsheet program used for organizing, analyzing, and managing data, and is part of the Microsoft Office suite.</a:t>
            </a:r>
          </a:p>
        </p:txBody>
      </p:sp>
      <p:sp>
        <p:nvSpPr>
          <p:cNvPr id="16" name="TextBox 15">
            <a:extLst>
              <a:ext uri="{FF2B5EF4-FFF2-40B4-BE49-F238E27FC236}">
                <a16:creationId xmlns:a16="http://schemas.microsoft.com/office/drawing/2014/main" id="{0B11611F-E63C-4DBF-AF8F-93D22A82F502}"/>
              </a:ext>
            </a:extLst>
          </p:cNvPr>
          <p:cNvSpPr txBox="1"/>
          <p:nvPr/>
        </p:nvSpPr>
        <p:spPr>
          <a:xfrm>
            <a:off x="273367" y="1657350"/>
            <a:ext cx="8595361" cy="1415772"/>
          </a:xfrm>
          <a:prstGeom prst="rect">
            <a:avLst/>
          </a:prstGeom>
          <a:noFill/>
        </p:spPr>
        <p:txBody>
          <a:bodyPr wrap="square" rtlCol="0">
            <a:spAutoFit/>
          </a:bodyPr>
          <a:lstStyle/>
          <a:p>
            <a:r>
              <a:rPr lang="en-US" sz="1400" dirty="0"/>
              <a:t>🔍</a:t>
            </a:r>
            <a:r>
              <a:rPr lang="en-US" sz="1600" b="1" i="0" dirty="0">
                <a:effectLst/>
                <a:latin typeface="Google Sans"/>
              </a:rPr>
              <a:t>Key Features:</a:t>
            </a:r>
          </a:p>
          <a:p>
            <a:pPr marL="742950" lvl="1" indent="-285750">
              <a:buFont typeface="Wingdings" panose="05000000000000000000" pitchFamily="2" charset="2"/>
              <a:buChar char="§"/>
            </a:pPr>
            <a:r>
              <a:rPr lang="en-US" sz="1400" b="1" i="0" dirty="0">
                <a:effectLst/>
                <a:latin typeface="Google Sans"/>
              </a:rPr>
              <a:t>Spreadsheets:</a:t>
            </a:r>
            <a:r>
              <a:rPr lang="en-US" sz="1400" b="0" i="0" dirty="0">
                <a:effectLst/>
                <a:latin typeface="Google Sans"/>
              </a:rPr>
              <a:t> Organizes data in rows and columns.</a:t>
            </a:r>
          </a:p>
          <a:p>
            <a:pPr marL="742950" lvl="1" indent="-285750">
              <a:buFont typeface="Wingdings" panose="05000000000000000000" pitchFamily="2" charset="2"/>
              <a:buChar char="§"/>
            </a:pPr>
            <a:r>
              <a:rPr lang="en-US" sz="1400" b="1" i="0" dirty="0">
                <a:effectLst/>
                <a:latin typeface="Google Sans"/>
              </a:rPr>
              <a:t>Formulas &amp; Functions:</a:t>
            </a:r>
            <a:r>
              <a:rPr lang="en-US" sz="1400" b="0" i="0" dirty="0">
                <a:effectLst/>
                <a:latin typeface="Google Sans"/>
              </a:rPr>
              <a:t> Automates calculations (e.g., SUM, AVERAGE).</a:t>
            </a:r>
          </a:p>
          <a:p>
            <a:pPr marL="742950" lvl="1" indent="-285750">
              <a:buFont typeface="Wingdings" panose="05000000000000000000" pitchFamily="2" charset="2"/>
              <a:buChar char="§"/>
            </a:pPr>
            <a:r>
              <a:rPr lang="en-US" sz="1400" b="1" i="0" dirty="0">
                <a:effectLst/>
                <a:latin typeface="Google Sans"/>
              </a:rPr>
              <a:t>Charts &amp; Graphs:</a:t>
            </a:r>
            <a:r>
              <a:rPr lang="en-US" sz="1400" b="0" i="0" dirty="0">
                <a:effectLst/>
                <a:latin typeface="Google Sans"/>
              </a:rPr>
              <a:t> Turns data into visuals like bar or pie charts.</a:t>
            </a:r>
          </a:p>
          <a:p>
            <a:pPr marL="742950" lvl="1" indent="-285750">
              <a:buFont typeface="Wingdings" panose="05000000000000000000" pitchFamily="2" charset="2"/>
              <a:buChar char="§"/>
            </a:pPr>
            <a:r>
              <a:rPr lang="en-US" sz="1400" b="1" i="0" dirty="0">
                <a:effectLst/>
                <a:latin typeface="Google Sans"/>
              </a:rPr>
              <a:t>Data Tools:</a:t>
            </a:r>
            <a:r>
              <a:rPr lang="en-US" sz="1400" b="0" i="0" dirty="0">
                <a:effectLst/>
                <a:latin typeface="Google Sans"/>
              </a:rPr>
              <a:t> Includes sorting, filtering, and pivot tables for deeper analysis.</a:t>
            </a:r>
          </a:p>
          <a:p>
            <a:endParaRPr lang="en-US" sz="1400" dirty="0"/>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7990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dirty="0"/>
              <a:t>Why use Excel?</a:t>
            </a:r>
          </a:p>
        </p:txBody>
      </p:sp>
      <p:sp>
        <p:nvSpPr>
          <p:cNvPr id="10" name="TextBox 9">
            <a:extLst>
              <a:ext uri="{FF2B5EF4-FFF2-40B4-BE49-F238E27FC236}">
                <a16:creationId xmlns:a16="http://schemas.microsoft.com/office/drawing/2014/main" id="{A5C38E3B-A0B8-4F62-8DEE-37FA3FF20657}"/>
              </a:ext>
            </a:extLst>
          </p:cNvPr>
          <p:cNvSpPr txBox="1"/>
          <p:nvPr/>
        </p:nvSpPr>
        <p:spPr>
          <a:xfrm>
            <a:off x="273367" y="935415"/>
            <a:ext cx="8595361" cy="338554"/>
          </a:xfrm>
          <a:prstGeom prst="rect">
            <a:avLst/>
          </a:prstGeom>
          <a:noFill/>
        </p:spPr>
        <p:txBody>
          <a:bodyPr wrap="square" rtlCol="0">
            <a:spAutoFit/>
          </a:bodyPr>
          <a:lstStyle/>
          <a:p>
            <a:r>
              <a:rPr lang="en-US" sz="1600" b="0" i="0" dirty="0">
                <a:effectLst/>
                <a:latin typeface="Google Sans"/>
              </a:rPr>
              <a:t>	Excel has its ability to perform calculations, create charts, and manage large datasets.</a:t>
            </a:r>
          </a:p>
        </p:txBody>
      </p:sp>
      <p:sp>
        <p:nvSpPr>
          <p:cNvPr id="16" name="TextBox 15">
            <a:extLst>
              <a:ext uri="{FF2B5EF4-FFF2-40B4-BE49-F238E27FC236}">
                <a16:creationId xmlns:a16="http://schemas.microsoft.com/office/drawing/2014/main" id="{0B11611F-E63C-4DBF-AF8F-93D22A82F502}"/>
              </a:ext>
            </a:extLst>
          </p:cNvPr>
          <p:cNvSpPr txBox="1"/>
          <p:nvPr/>
        </p:nvSpPr>
        <p:spPr>
          <a:xfrm>
            <a:off x="640080" y="1272600"/>
            <a:ext cx="7178041" cy="3354765"/>
          </a:xfrm>
          <a:prstGeom prst="rect">
            <a:avLst/>
          </a:prstGeom>
          <a:noFill/>
        </p:spPr>
        <p:txBody>
          <a:bodyPr wrap="square" rtlCol="0">
            <a:spAutoFit/>
          </a:bodyPr>
          <a:lstStyle/>
          <a:p>
            <a:pPr algn="just"/>
            <a:r>
              <a:rPr lang="en-US" sz="1200" dirty="0"/>
              <a:t>💼 </a:t>
            </a:r>
            <a:r>
              <a:rPr lang="en-US" sz="1400" b="1" i="0" u="none" strike="noStrike" kern="1200" baseline="0" dirty="0">
                <a:solidFill>
                  <a:srgbClr val="231F20"/>
                </a:solidFill>
              </a:rPr>
              <a:t>Common Uses:</a:t>
            </a:r>
          </a:p>
          <a:p>
            <a:pPr algn="just"/>
            <a:endParaRPr lang="en-US" sz="1100" b="1" i="0" dirty="0">
              <a:effectLst/>
              <a:latin typeface="Google Sans"/>
            </a:endParaRPr>
          </a:p>
          <a:p>
            <a:pPr marL="228600" indent="-228600" algn="just">
              <a:buFont typeface="+mj-lt"/>
              <a:buAutoNum type="arabicPeriod"/>
            </a:pPr>
            <a:r>
              <a:rPr lang="en-US" sz="1100" dirty="0"/>
              <a:t>Easy Data Organization</a:t>
            </a:r>
          </a:p>
          <a:p>
            <a:pPr marL="800100" lvl="1" indent="-342900" algn="just">
              <a:buFont typeface="Arial" panose="020B0604020202020204" pitchFamily="34" charset="0"/>
              <a:buChar char="•"/>
            </a:pPr>
            <a:r>
              <a:rPr lang="en-US" sz="1100" dirty="0"/>
              <a:t>Quickly store, sort, and manage large amounts of data.</a:t>
            </a:r>
          </a:p>
          <a:p>
            <a:pPr marL="800100" lvl="1" indent="-342900" algn="just">
              <a:buFont typeface="Arial" panose="020B0604020202020204" pitchFamily="34" charset="0"/>
              <a:buChar char="•"/>
            </a:pPr>
            <a:r>
              <a:rPr lang="en-US" sz="1100" dirty="0"/>
              <a:t>Use rows, columns, and sheets for structured information.</a:t>
            </a:r>
          </a:p>
          <a:p>
            <a:pPr marL="228600" indent="-228600" algn="just">
              <a:buFont typeface="+mj-lt"/>
              <a:buAutoNum type="arabicPeriod"/>
            </a:pPr>
            <a:r>
              <a:rPr lang="en-US" sz="1100" dirty="0"/>
              <a:t>Powerful Calculations</a:t>
            </a:r>
          </a:p>
          <a:p>
            <a:pPr marL="800100" lvl="1" indent="-342900" algn="just">
              <a:buFont typeface="Arial" panose="020B0604020202020204" pitchFamily="34" charset="0"/>
              <a:buChar char="•"/>
            </a:pPr>
            <a:r>
              <a:rPr lang="en-US" sz="1100" dirty="0"/>
              <a:t>Perform automatic math using formulas.</a:t>
            </a:r>
          </a:p>
          <a:p>
            <a:pPr marL="800100" lvl="1" indent="-342900" algn="just">
              <a:buFont typeface="Arial" panose="020B0604020202020204" pitchFamily="34" charset="0"/>
              <a:buChar char="•"/>
            </a:pPr>
            <a:r>
              <a:rPr lang="en-US" sz="1100" dirty="0"/>
              <a:t>Built-in functions like SUM, AVERAGE, IF, and more.</a:t>
            </a:r>
          </a:p>
          <a:p>
            <a:pPr marL="228600" indent="-228600" algn="just">
              <a:buFont typeface="+mj-lt"/>
              <a:buAutoNum type="arabicPeriod"/>
            </a:pPr>
            <a:r>
              <a:rPr lang="en-US" sz="1100" dirty="0"/>
              <a:t>Data Analysis Tools</a:t>
            </a:r>
          </a:p>
          <a:p>
            <a:pPr marL="800100" lvl="1" indent="-342900" algn="just">
              <a:buFont typeface="Arial" panose="020B0604020202020204" pitchFamily="34" charset="0"/>
              <a:buChar char="•"/>
            </a:pPr>
            <a:r>
              <a:rPr lang="en-US" sz="1100" dirty="0"/>
              <a:t>Filter, sort, and use PivotTables for in-depth insights.</a:t>
            </a:r>
          </a:p>
          <a:p>
            <a:pPr marL="800100" lvl="1" indent="-342900" algn="just">
              <a:buFont typeface="Arial" panose="020B0604020202020204" pitchFamily="34" charset="0"/>
              <a:buChar char="•"/>
            </a:pPr>
            <a:r>
              <a:rPr lang="en-US" sz="1100" dirty="0"/>
              <a:t>Identify trends and patterns easily.</a:t>
            </a:r>
          </a:p>
          <a:p>
            <a:pPr marL="228600" indent="-228600" algn="just">
              <a:buFont typeface="+mj-lt"/>
              <a:buAutoNum type="arabicPeriod"/>
            </a:pPr>
            <a:r>
              <a:rPr lang="en-US" sz="1100" dirty="0"/>
              <a:t>Visual Data Representation</a:t>
            </a:r>
          </a:p>
          <a:p>
            <a:pPr marL="800100" lvl="1" indent="-342900" algn="just">
              <a:buFont typeface="Arial" panose="020B0604020202020204" pitchFamily="34" charset="0"/>
              <a:buChar char="•"/>
            </a:pPr>
            <a:r>
              <a:rPr lang="en-US" sz="1100" dirty="0"/>
              <a:t>Create charts and graphs to make data easier to understand.</a:t>
            </a:r>
          </a:p>
          <a:p>
            <a:pPr marL="800100" lvl="1" indent="-342900" algn="just">
              <a:buFont typeface="Arial" panose="020B0604020202020204" pitchFamily="34" charset="0"/>
              <a:buChar char="•"/>
            </a:pPr>
            <a:r>
              <a:rPr lang="en-US" sz="1100" dirty="0"/>
              <a:t>Customize visuals for reports and presentations.</a:t>
            </a:r>
          </a:p>
          <a:p>
            <a:pPr marL="228600" indent="-228600" algn="just">
              <a:buFont typeface="+mj-lt"/>
              <a:buAutoNum type="arabicPeriod"/>
            </a:pPr>
            <a:r>
              <a:rPr lang="en-US" sz="1100" dirty="0"/>
              <a:t>Time-Saving Features</a:t>
            </a:r>
          </a:p>
          <a:p>
            <a:pPr marL="800100" lvl="1" indent="-342900" algn="just">
              <a:buFont typeface="Arial" panose="020B0604020202020204" pitchFamily="34" charset="0"/>
              <a:buChar char="•"/>
            </a:pPr>
            <a:r>
              <a:rPr lang="en-US" sz="1100" dirty="0"/>
              <a:t>Use templates, formulas, and shortcuts to work faster.</a:t>
            </a:r>
          </a:p>
          <a:p>
            <a:pPr marL="800100" lvl="1" indent="-342900" algn="just">
              <a:buFont typeface="Arial" panose="020B0604020202020204" pitchFamily="34" charset="0"/>
              <a:buChar char="•"/>
            </a:pPr>
            <a:r>
              <a:rPr lang="en-US" sz="1100" dirty="0"/>
              <a:t>Automate repetitive tasks with macros.</a:t>
            </a:r>
          </a:p>
          <a:p>
            <a:pPr marL="228600" indent="-228600" algn="just">
              <a:buFont typeface="+mj-lt"/>
              <a:buAutoNum type="arabicPeriod"/>
            </a:pPr>
            <a:r>
              <a:rPr lang="en-US" sz="1100" dirty="0"/>
              <a:t>Versatile for Any Task</a:t>
            </a:r>
          </a:p>
          <a:p>
            <a:pPr marL="800100" lvl="1" indent="-342900" algn="just">
              <a:buFont typeface="Arial" panose="020B0604020202020204" pitchFamily="34" charset="0"/>
              <a:buChar char="•"/>
            </a:pPr>
            <a:r>
              <a:rPr lang="en-US" sz="1100" dirty="0"/>
              <a:t>Budget tracking, attendance logs, reports, scheduling, and more.</a:t>
            </a:r>
          </a:p>
        </p:txBody>
      </p:sp>
      <p:pic>
        <p:nvPicPr>
          <p:cNvPr id="8" name="Picture 2">
            <a:extLst>
              <a:ext uri="{FF2B5EF4-FFF2-40B4-BE49-F238E27FC236}">
                <a16:creationId xmlns:a16="http://schemas.microsoft.com/office/drawing/2014/main" id="{E512A7C4-7707-4036-8626-CF5509D32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7607"/>
            <a:ext cx="577808" cy="5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9554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dirty="0"/>
              <a:t>Basic Excel Formulas</a:t>
            </a:r>
          </a:p>
        </p:txBody>
      </p:sp>
      <p:sp>
        <p:nvSpPr>
          <p:cNvPr id="10" name="TextBox 9">
            <a:extLst>
              <a:ext uri="{FF2B5EF4-FFF2-40B4-BE49-F238E27FC236}">
                <a16:creationId xmlns:a16="http://schemas.microsoft.com/office/drawing/2014/main" id="{A5C38E3B-A0B8-4F62-8DEE-37FA3FF20657}"/>
              </a:ext>
            </a:extLst>
          </p:cNvPr>
          <p:cNvSpPr txBox="1"/>
          <p:nvPr/>
        </p:nvSpPr>
        <p:spPr>
          <a:xfrm>
            <a:off x="267016" y="1093990"/>
            <a:ext cx="8595361" cy="1600438"/>
          </a:xfrm>
          <a:prstGeom prst="rect">
            <a:avLst/>
          </a:prstGeom>
          <a:noFill/>
        </p:spPr>
        <p:txBody>
          <a:bodyPr wrap="square" rtlCol="0">
            <a:spAutoFit/>
          </a:bodyPr>
          <a:lstStyle/>
          <a:p>
            <a:pPr algn="just"/>
            <a:r>
              <a:rPr lang="en-US" sz="1400" b="0" i="0" dirty="0">
                <a:effectLst/>
                <a:latin typeface="Google Sans"/>
              </a:rPr>
              <a:t>Here are Excel formula examples for us to get started:</a:t>
            </a:r>
          </a:p>
          <a:p>
            <a:pPr algn="just"/>
            <a:endParaRPr lang="en-US" sz="1400" dirty="0">
              <a:latin typeface="Google Sans"/>
            </a:endParaRPr>
          </a:p>
          <a:p>
            <a:pPr algn="just"/>
            <a:r>
              <a:rPr lang="en-US" sz="1400" b="1" i="0" dirty="0">
                <a:effectLst/>
                <a:latin typeface="Google Sans"/>
              </a:rPr>
              <a:t>1. SUMIFS  (Add Values)</a:t>
            </a:r>
          </a:p>
          <a:p>
            <a:pPr algn="just"/>
            <a:r>
              <a:rPr lang="en-US" sz="1400" b="0" i="0" dirty="0">
                <a:effectLst/>
                <a:latin typeface="Google Sans"/>
              </a:rPr>
              <a:t>	Adds numbers in a range, but only if they meet multiple conditions.</a:t>
            </a:r>
          </a:p>
          <a:p>
            <a:pPr algn="just"/>
            <a:endParaRPr lang="en-US" sz="1400" b="0" i="0" dirty="0">
              <a:effectLst/>
              <a:latin typeface="Google Sans"/>
            </a:endParaRPr>
          </a:p>
          <a:p>
            <a:pPr algn="just"/>
            <a:r>
              <a:rPr lang="en-US" sz="1400" dirty="0">
                <a:latin typeface="Google Sans"/>
              </a:rPr>
              <a:t>Syntax:</a:t>
            </a:r>
            <a:endParaRPr lang="en-US" sz="1400" b="0" i="0" dirty="0">
              <a:effectLst/>
              <a:latin typeface="Google Sans"/>
            </a:endParaRPr>
          </a:p>
          <a:p>
            <a:pPr algn="just"/>
            <a:r>
              <a:rPr lang="en-US" sz="1400" b="0" i="0" dirty="0">
                <a:effectLst/>
                <a:latin typeface="Google Sans"/>
              </a:rPr>
              <a:t>	=SUMIFS(</a:t>
            </a:r>
            <a:r>
              <a:rPr lang="en-US" sz="1400" b="0" i="0" dirty="0" err="1">
                <a:effectLst/>
                <a:latin typeface="Google Sans"/>
              </a:rPr>
              <a:t>sum_range</a:t>
            </a:r>
            <a:r>
              <a:rPr lang="en-US" sz="1400" b="0" i="0" dirty="0">
                <a:effectLst/>
                <a:latin typeface="Google Sans"/>
              </a:rPr>
              <a:t>, criteria_range1, criteria1, [criteria_range2, criteria2], …)</a:t>
            </a:r>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8652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dirty="0"/>
              <a:t>Basic Excel Formulas</a:t>
            </a:r>
          </a:p>
        </p:txBody>
      </p:sp>
      <p:sp>
        <p:nvSpPr>
          <p:cNvPr id="10" name="TextBox 9">
            <a:extLst>
              <a:ext uri="{FF2B5EF4-FFF2-40B4-BE49-F238E27FC236}">
                <a16:creationId xmlns:a16="http://schemas.microsoft.com/office/drawing/2014/main" id="{A5C38E3B-A0B8-4F62-8DEE-37FA3FF20657}"/>
              </a:ext>
            </a:extLst>
          </p:cNvPr>
          <p:cNvSpPr txBox="1"/>
          <p:nvPr/>
        </p:nvSpPr>
        <p:spPr>
          <a:xfrm>
            <a:off x="267016" y="1093990"/>
            <a:ext cx="8595361" cy="1384995"/>
          </a:xfrm>
          <a:prstGeom prst="rect">
            <a:avLst/>
          </a:prstGeom>
          <a:noFill/>
        </p:spPr>
        <p:txBody>
          <a:bodyPr wrap="square" rtlCol="0">
            <a:spAutoFit/>
          </a:bodyPr>
          <a:lstStyle/>
          <a:p>
            <a:pPr algn="just"/>
            <a:r>
              <a:rPr lang="en-US" sz="1400" b="1" dirty="0">
                <a:latin typeface="Google Sans"/>
              </a:rPr>
              <a:t>2</a:t>
            </a:r>
            <a:r>
              <a:rPr lang="en-US" sz="1400" b="1" i="0" dirty="0">
                <a:effectLst/>
                <a:latin typeface="Google Sans"/>
              </a:rPr>
              <a:t>. COUNTIFS</a:t>
            </a:r>
          </a:p>
          <a:p>
            <a:pPr algn="just"/>
            <a:r>
              <a:rPr lang="en-US" sz="1400" i="0" dirty="0">
                <a:effectLst/>
                <a:latin typeface="Google Sans"/>
              </a:rPr>
              <a:t>	COUNTIFS counts the number of cells that meet multiple conditions. It’s like SUMIFS, but instead of summing values, it counts matching entries. If you only need one condition, use COUNTIF.</a:t>
            </a:r>
          </a:p>
          <a:p>
            <a:pPr algn="just"/>
            <a:endParaRPr lang="en-US" sz="1400" dirty="0">
              <a:latin typeface="Google Sans"/>
            </a:endParaRPr>
          </a:p>
          <a:p>
            <a:pPr algn="just"/>
            <a:r>
              <a:rPr lang="en-US" sz="1400" i="0" dirty="0">
                <a:effectLst/>
                <a:latin typeface="Google Sans"/>
              </a:rPr>
              <a:t>Syntax:</a:t>
            </a:r>
          </a:p>
          <a:p>
            <a:pPr algn="just"/>
            <a:r>
              <a:rPr lang="en-US" sz="1400" dirty="0">
                <a:latin typeface="Google Sans"/>
              </a:rPr>
              <a:t>	</a:t>
            </a:r>
            <a:r>
              <a:rPr lang="it-IT" sz="1400" dirty="0">
                <a:latin typeface="Google Sans"/>
              </a:rPr>
              <a:t>=COUNTIFS(criteria_range1, criteria1, [criteria_range2, criteria2], …)</a:t>
            </a:r>
            <a:endParaRPr lang="en-US" sz="1400" i="0" dirty="0">
              <a:effectLst/>
              <a:latin typeface="Google Sans"/>
            </a:endParaRPr>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76359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dirty="0"/>
              <a:t>Basic Excel Formulas</a:t>
            </a:r>
          </a:p>
        </p:txBody>
      </p:sp>
      <p:sp>
        <p:nvSpPr>
          <p:cNvPr id="10" name="TextBox 9">
            <a:extLst>
              <a:ext uri="{FF2B5EF4-FFF2-40B4-BE49-F238E27FC236}">
                <a16:creationId xmlns:a16="http://schemas.microsoft.com/office/drawing/2014/main" id="{A5C38E3B-A0B8-4F62-8DEE-37FA3FF20657}"/>
              </a:ext>
            </a:extLst>
          </p:cNvPr>
          <p:cNvSpPr txBox="1"/>
          <p:nvPr/>
        </p:nvSpPr>
        <p:spPr>
          <a:xfrm>
            <a:off x="267016" y="1093990"/>
            <a:ext cx="8595361" cy="1169551"/>
          </a:xfrm>
          <a:prstGeom prst="rect">
            <a:avLst/>
          </a:prstGeom>
          <a:noFill/>
        </p:spPr>
        <p:txBody>
          <a:bodyPr wrap="square" rtlCol="0">
            <a:spAutoFit/>
          </a:bodyPr>
          <a:lstStyle/>
          <a:p>
            <a:pPr algn="just"/>
            <a:r>
              <a:rPr lang="en-US" sz="1400" b="1" i="0" dirty="0">
                <a:effectLst/>
                <a:latin typeface="Google Sans"/>
              </a:rPr>
              <a:t>2. AVERAGEIFS</a:t>
            </a:r>
          </a:p>
          <a:p>
            <a:pPr algn="just"/>
            <a:r>
              <a:rPr lang="en-US" sz="1400" b="0" i="0" dirty="0">
                <a:effectLst/>
                <a:latin typeface="Google Sans"/>
              </a:rPr>
              <a:t>	The AVERAGEIFS function returns the average (mean) of cells that meet one or more criteria.</a:t>
            </a:r>
          </a:p>
          <a:p>
            <a:pPr algn="just"/>
            <a:endParaRPr lang="en-US" sz="1400" b="0" i="0" dirty="0">
              <a:effectLst/>
              <a:latin typeface="Google Sans"/>
            </a:endParaRPr>
          </a:p>
          <a:p>
            <a:pPr algn="just"/>
            <a:r>
              <a:rPr lang="en-US" sz="1400" b="0" i="0" dirty="0">
                <a:effectLst/>
                <a:latin typeface="Google Sans"/>
              </a:rPr>
              <a:t>Syntax:</a:t>
            </a:r>
          </a:p>
          <a:p>
            <a:pPr algn="just"/>
            <a:r>
              <a:rPr lang="en-US" sz="1400" b="0" i="0" dirty="0">
                <a:effectLst/>
                <a:latin typeface="Google Sans"/>
              </a:rPr>
              <a:t>	=AVERAGEIFS(average_range, criteria_range1, criteria1, [criteria_range2, criteria2], …)</a:t>
            </a:r>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610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dirty="0"/>
              <a:t>Basic Excel Formulas</a:t>
            </a:r>
          </a:p>
        </p:txBody>
      </p:sp>
      <p:sp>
        <p:nvSpPr>
          <p:cNvPr id="10" name="TextBox 9">
            <a:extLst>
              <a:ext uri="{FF2B5EF4-FFF2-40B4-BE49-F238E27FC236}">
                <a16:creationId xmlns:a16="http://schemas.microsoft.com/office/drawing/2014/main" id="{A5C38E3B-A0B8-4F62-8DEE-37FA3FF20657}"/>
              </a:ext>
            </a:extLst>
          </p:cNvPr>
          <p:cNvSpPr txBox="1"/>
          <p:nvPr/>
        </p:nvSpPr>
        <p:spPr>
          <a:xfrm>
            <a:off x="267016" y="1093990"/>
            <a:ext cx="8595361" cy="2246769"/>
          </a:xfrm>
          <a:prstGeom prst="rect">
            <a:avLst/>
          </a:prstGeom>
          <a:noFill/>
        </p:spPr>
        <p:txBody>
          <a:bodyPr wrap="square" rtlCol="0">
            <a:spAutoFit/>
          </a:bodyPr>
          <a:lstStyle/>
          <a:p>
            <a:pPr algn="just"/>
            <a:r>
              <a:rPr lang="en-US" sz="1400" b="1" i="0" dirty="0">
                <a:effectLst/>
                <a:latin typeface="Google Sans"/>
              </a:rPr>
              <a:t>7. IF (Logical Test)</a:t>
            </a:r>
          </a:p>
          <a:p>
            <a:pPr algn="just"/>
            <a:r>
              <a:rPr lang="en-US" sz="1400" i="0" dirty="0">
                <a:effectLst/>
                <a:latin typeface="Google Sans"/>
              </a:rPr>
              <a:t>	The IF function is often used when you want to sort your data according to a given logic. The best part of the IF formula is that you can embed formulas and functions in it.</a:t>
            </a:r>
          </a:p>
          <a:p>
            <a:pPr algn="just"/>
            <a:endParaRPr lang="en-US" sz="1400" i="0" dirty="0">
              <a:effectLst/>
              <a:latin typeface="Google Sans"/>
            </a:endParaRPr>
          </a:p>
          <a:p>
            <a:pPr algn="just"/>
            <a:r>
              <a:rPr lang="en-US" sz="1400" i="0" dirty="0">
                <a:effectLst/>
                <a:latin typeface="Google Sans"/>
              </a:rPr>
              <a:t>=IF(logical_test, [value_if_true], [value_if_false])</a:t>
            </a:r>
          </a:p>
          <a:p>
            <a:pPr algn="just"/>
            <a:endParaRPr lang="en-US" sz="1400" i="0" dirty="0">
              <a:effectLst/>
              <a:latin typeface="Google Sans"/>
            </a:endParaRPr>
          </a:p>
          <a:p>
            <a:pPr algn="just"/>
            <a:r>
              <a:rPr lang="en-US" sz="1400" i="0" dirty="0">
                <a:effectLst/>
                <a:latin typeface="Google Sans"/>
              </a:rPr>
              <a:t>Example:</a:t>
            </a:r>
          </a:p>
          <a:p>
            <a:pPr algn="just"/>
            <a:endParaRPr lang="en-US" sz="1400" i="0" dirty="0">
              <a:effectLst/>
              <a:latin typeface="Google Sans"/>
            </a:endParaRPr>
          </a:p>
          <a:p>
            <a:pPr algn="just"/>
            <a:r>
              <a:rPr lang="en-US" sz="1400" i="0" dirty="0">
                <a:effectLst/>
                <a:latin typeface="Google Sans"/>
              </a:rPr>
              <a:t>=IF(C2&lt;D3,“TRUE”,”FALSE”) – Checks if the value at C3 is less than the value at D3. If the logic is true, let the cell value be TRUE, otherwise, FALSE</a:t>
            </a:r>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9435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1311187-0E62-43C4-B3CB-C899879EB7A3}"/>
              </a:ext>
            </a:extLst>
          </p:cNvPr>
          <p:cNvSpPr>
            <a:spLocks noGrp="1"/>
          </p:cNvSpPr>
          <p:nvPr>
            <p:ph type="title"/>
          </p:nvPr>
        </p:nvSpPr>
        <p:spPr>
          <a:xfrm>
            <a:off x="1005840" y="251912"/>
            <a:ext cx="7862889" cy="536758"/>
          </a:xfrm>
        </p:spPr>
        <p:txBody>
          <a:bodyPr/>
          <a:lstStyle/>
          <a:p>
            <a:r>
              <a:rPr lang="en-US" dirty="0"/>
              <a:t>Basic Excel Formulas</a:t>
            </a:r>
          </a:p>
        </p:txBody>
      </p:sp>
      <p:sp>
        <p:nvSpPr>
          <p:cNvPr id="10" name="TextBox 9">
            <a:extLst>
              <a:ext uri="{FF2B5EF4-FFF2-40B4-BE49-F238E27FC236}">
                <a16:creationId xmlns:a16="http://schemas.microsoft.com/office/drawing/2014/main" id="{A5C38E3B-A0B8-4F62-8DEE-37FA3FF20657}"/>
              </a:ext>
            </a:extLst>
          </p:cNvPr>
          <p:cNvSpPr txBox="1"/>
          <p:nvPr/>
        </p:nvSpPr>
        <p:spPr>
          <a:xfrm>
            <a:off x="267016" y="1093990"/>
            <a:ext cx="8595361" cy="3323987"/>
          </a:xfrm>
          <a:prstGeom prst="rect">
            <a:avLst/>
          </a:prstGeom>
          <a:noFill/>
        </p:spPr>
        <p:txBody>
          <a:bodyPr wrap="square" rtlCol="0">
            <a:spAutoFit/>
          </a:bodyPr>
          <a:lstStyle/>
          <a:p>
            <a:pPr algn="just"/>
            <a:r>
              <a:rPr lang="en-US" sz="1400" b="1" i="0" dirty="0">
                <a:effectLst/>
                <a:latin typeface="Google Sans"/>
              </a:rPr>
              <a:t>8. IF (AND)</a:t>
            </a:r>
          </a:p>
          <a:p>
            <a:pPr algn="just"/>
            <a:r>
              <a:rPr lang="en-US" sz="1400" i="0" dirty="0">
                <a:effectLst/>
                <a:latin typeface="Google Sans"/>
              </a:rPr>
              <a:t>	The IF(AND) formula in Excel is used when you want to test multiple conditions at once and return one result if all of them are true, and another result if any is false.</a:t>
            </a:r>
          </a:p>
          <a:p>
            <a:pPr algn="just"/>
            <a:endParaRPr lang="en-US" sz="1400" i="0" dirty="0">
              <a:effectLst/>
              <a:latin typeface="Google Sans"/>
            </a:endParaRPr>
          </a:p>
          <a:p>
            <a:pPr algn="just"/>
            <a:r>
              <a:rPr lang="en-US" sz="1400" i="0" dirty="0">
                <a:effectLst/>
                <a:latin typeface="Google Sans"/>
              </a:rPr>
              <a:t>=IF(AND(condition1, condition2), value_if_true, value_if_false)</a:t>
            </a:r>
          </a:p>
          <a:p>
            <a:pPr algn="just"/>
            <a:endParaRPr lang="en-US" sz="1400" i="0" dirty="0">
              <a:effectLst/>
              <a:latin typeface="Google Sans"/>
            </a:endParaRPr>
          </a:p>
          <a:p>
            <a:pPr algn="just"/>
            <a:r>
              <a:rPr lang="en-US" sz="1400" b="1" i="0" dirty="0">
                <a:effectLst/>
                <a:latin typeface="Google Sans"/>
              </a:rPr>
              <a:t>How it works:</a:t>
            </a:r>
          </a:p>
          <a:p>
            <a:pPr marL="800100" lvl="1" indent="-342900" algn="just">
              <a:buFont typeface="+mj-lt"/>
              <a:buAutoNum type="arabicPeriod"/>
            </a:pPr>
            <a:r>
              <a:rPr lang="en-US" sz="1400" i="0" dirty="0">
                <a:effectLst/>
                <a:latin typeface="Google Sans"/>
              </a:rPr>
              <a:t>AND(condition1, condition2, ...) checks if all conditions are TRUE.</a:t>
            </a:r>
          </a:p>
          <a:p>
            <a:pPr marL="800100" lvl="1" indent="-342900" algn="just">
              <a:buFont typeface="+mj-lt"/>
              <a:buAutoNum type="arabicPeriod"/>
            </a:pPr>
            <a:r>
              <a:rPr lang="en-US" sz="1400" i="0" dirty="0">
                <a:effectLst/>
                <a:latin typeface="Google Sans"/>
              </a:rPr>
              <a:t>If all conditions are TRUE → value_if_true is returned.</a:t>
            </a:r>
          </a:p>
          <a:p>
            <a:pPr marL="800100" lvl="1" indent="-342900" algn="just">
              <a:buFont typeface="+mj-lt"/>
              <a:buAutoNum type="arabicPeriod"/>
            </a:pPr>
            <a:r>
              <a:rPr lang="en-US" sz="1400" i="0" dirty="0">
                <a:effectLst/>
                <a:latin typeface="Google Sans"/>
              </a:rPr>
              <a:t>If any condition is FALSE → value_if_false is returned.</a:t>
            </a:r>
          </a:p>
          <a:p>
            <a:pPr algn="just"/>
            <a:endParaRPr lang="en-US" sz="1400" dirty="0">
              <a:latin typeface="Google Sans"/>
            </a:endParaRPr>
          </a:p>
          <a:p>
            <a:pPr algn="just"/>
            <a:r>
              <a:rPr lang="en-US" sz="1400" b="1" i="0" dirty="0">
                <a:effectLst/>
                <a:latin typeface="Google Sans"/>
              </a:rPr>
              <a:t>Example</a:t>
            </a:r>
            <a:r>
              <a:rPr lang="en-US" sz="1400" i="0" dirty="0">
                <a:effectLst/>
                <a:latin typeface="Google Sans"/>
              </a:rPr>
              <a:t>:</a:t>
            </a:r>
          </a:p>
          <a:p>
            <a:pPr algn="just"/>
            <a:r>
              <a:rPr lang="en-US" sz="1400" i="0" dirty="0">
                <a:effectLst/>
                <a:latin typeface="Google Sans"/>
              </a:rPr>
              <a:t>	=IF(AND(A1&gt;=50, B1&gt;=50), "Pass", "Fail")</a:t>
            </a:r>
          </a:p>
          <a:p>
            <a:pPr marL="1200150" lvl="2" indent="-285750" algn="just">
              <a:buFont typeface="Arial" panose="020B0604020202020204" pitchFamily="34" charset="0"/>
              <a:buChar char="•"/>
            </a:pPr>
            <a:r>
              <a:rPr lang="en-US" sz="1400" i="0" dirty="0">
                <a:effectLst/>
                <a:latin typeface="Google Sans"/>
              </a:rPr>
              <a:t>If A1 is at least 50 and B1 is at least 50, result is "Pass".</a:t>
            </a:r>
          </a:p>
          <a:p>
            <a:pPr marL="1200150" lvl="2" indent="-285750" algn="just">
              <a:buFont typeface="Arial" panose="020B0604020202020204" pitchFamily="34" charset="0"/>
              <a:buChar char="•"/>
            </a:pPr>
            <a:r>
              <a:rPr lang="en-US" sz="1400" i="0" dirty="0">
                <a:effectLst/>
                <a:latin typeface="Google Sans"/>
              </a:rPr>
              <a:t>Otherwise, result is "Fail".</a:t>
            </a:r>
          </a:p>
        </p:txBody>
      </p:sp>
      <p:pic>
        <p:nvPicPr>
          <p:cNvPr id="17" name="Picture 2">
            <a:extLst>
              <a:ext uri="{FF2B5EF4-FFF2-40B4-BE49-F238E27FC236}">
                <a16:creationId xmlns:a16="http://schemas.microsoft.com/office/drawing/2014/main" id="{2CAF09EF-5AF7-4D7F-9298-ABCC68374C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67" y="353797"/>
            <a:ext cx="577808" cy="5778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030731"/>
      </p:ext>
    </p:extLst>
  </p:cSld>
  <p:clrMapOvr>
    <a:masterClrMapping/>
  </p:clrMapOvr>
</p:sld>
</file>

<file path=ppt/theme/theme1.xml><?xml version="1.0" encoding="utf-8"?>
<a:theme xmlns:a="http://schemas.openxmlformats.org/drawingml/2006/main" name="WNS-Speed-Template-PPT 2022">
  <a:themeElements>
    <a:clrScheme name="WNS 2024">
      <a:dk1>
        <a:srgbClr val="231F20"/>
      </a:dk1>
      <a:lt1>
        <a:srgbClr val="FFFFFF"/>
      </a:lt1>
      <a:dk2>
        <a:srgbClr val="040000"/>
      </a:dk2>
      <a:lt2>
        <a:srgbClr val="CAC4C5"/>
      </a:lt2>
      <a:accent1>
        <a:srgbClr val="D84851"/>
      </a:accent1>
      <a:accent2>
        <a:srgbClr val="FF6F4D"/>
      </a:accent2>
      <a:accent3>
        <a:srgbClr val="F9AC66"/>
      </a:accent3>
      <a:accent4>
        <a:srgbClr val="FECB5E"/>
      </a:accent4>
      <a:accent5>
        <a:srgbClr val="6D8A9C"/>
      </a:accent5>
      <a:accent6>
        <a:srgbClr val="7F7F7F"/>
      </a:accent6>
      <a:hlink>
        <a:srgbClr val="0070C0"/>
      </a:hlink>
      <a:folHlink>
        <a:srgbClr val="ED1C24"/>
      </a:folHlink>
    </a:clrScheme>
    <a:fontScheme name="WNS_New">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WNS1">
      <a:srgbClr val="BD1A29"/>
    </a:custClr>
    <a:custClr name="WNS2">
      <a:srgbClr val="ED1C24"/>
    </a:custClr>
    <a:custClr name="WNS3">
      <a:srgbClr val="F04E30"/>
    </a:custClr>
    <a:custClr name="WNS4">
      <a:srgbClr val="F37021"/>
    </a:custClr>
  </a:custClrLst>
  <a:extLst>
    <a:ext uri="{05A4C25C-085E-4340-85A3-A5531E510DB2}">
      <thm15:themeFamily xmlns:thm15="http://schemas.microsoft.com/office/thememl/2012/main" name="WNS-Speed-Template-PPT 2022" id="{164AABB2-F528-45D0-AE0A-363DCDC390F6}" vid="{5C1DAC08-DA17-4D77-92E8-FFC65CCEA4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WNS-Speed-Template-PPT 2022</Template>
  <TotalTime>9055</TotalTime>
  <Words>1906</Words>
  <Application>Microsoft Office PowerPoint</Application>
  <PresentationFormat>On-screen Show (16:9)</PresentationFormat>
  <Paragraphs>201</Paragraphs>
  <Slides>22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Google Sans</vt:lpstr>
      <vt:lpstr>Impact</vt:lpstr>
      <vt:lpstr>Inter</vt:lpstr>
      <vt:lpstr>Utopia Std</vt:lpstr>
      <vt:lpstr>Wingdings</vt:lpstr>
      <vt:lpstr>WNS-Speed-Template-PPT 2022</vt:lpstr>
      <vt:lpstr>PowerPoint Presentation</vt:lpstr>
      <vt:lpstr>EXCEL 101 AGENDA</vt:lpstr>
      <vt:lpstr>What is Excel?</vt:lpstr>
      <vt:lpstr>Why use Excel?</vt:lpstr>
      <vt:lpstr>Basic Excel Formulas</vt:lpstr>
      <vt:lpstr>Basic Excel Formulas</vt:lpstr>
      <vt:lpstr>Basic Excel Formulas</vt:lpstr>
      <vt:lpstr>Basic Excel Formulas</vt:lpstr>
      <vt:lpstr>Basic Excel Formulas</vt:lpstr>
      <vt:lpstr>Basic Excel Formulas</vt:lpstr>
      <vt:lpstr>Key Lookup Functions in Excel</vt:lpstr>
      <vt:lpstr>Key Lookup Functions in Excel</vt:lpstr>
      <vt:lpstr>Key Lookup Functions in Excel</vt:lpstr>
      <vt:lpstr>Key Lookup Functions in Excel</vt:lpstr>
      <vt:lpstr>Pivot Tables in Excel</vt:lpstr>
      <vt:lpstr>Pivot Tables in Excel</vt:lpstr>
      <vt:lpstr>How to Create a Pivot Table in Excel:</vt:lpstr>
      <vt:lpstr>How to Create a Pivot Table in Excel:</vt:lpstr>
      <vt:lpstr>How to Create a Pivot Table in Excel:</vt:lpstr>
      <vt:lpstr>How to Create a Pivot Table in Excel:</vt:lpstr>
      <vt:lpstr>How to Create a Pivot Table in Excel:</vt:lpstr>
      <vt:lpstr>Thank you!</vt:lpstr>
    </vt:vector>
  </TitlesOfParts>
  <Company>WNS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WNS</dc:creator>
  <cp:lastModifiedBy>Leslei Joy Abila Bagos</cp:lastModifiedBy>
  <cp:revision>321</cp:revision>
  <dcterms:created xsi:type="dcterms:W3CDTF">2022-03-02T22:45:18Z</dcterms:created>
  <dcterms:modified xsi:type="dcterms:W3CDTF">2025-09-25T20:10:31Z</dcterms:modified>
</cp:coreProperties>
</file>