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312" r:id="rId12"/>
    <p:sldId id="313" r:id="rId13"/>
    <p:sldId id="314" r:id="rId14"/>
    <p:sldId id="315" r:id="rId15"/>
    <p:sldId id="316" r:id="rId16"/>
    <p:sldId id="317" r:id="rId17"/>
    <p:sldId id="318" r:id="rId18"/>
    <p:sldId id="319" r:id="rId19"/>
    <p:sldId id="320" r:id="rId20"/>
    <p:sldId id="266"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1" roundtripDataSignature="AMtx7miLNt5zuxbx/JKP3V5t6PNO3aAf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85"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8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82"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8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a:t>
            </a:fld>
            <a:endParaRPr>
              <a:latin typeface="Arial"/>
              <a:ea typeface="Arial"/>
              <a:cs typeface="Arial"/>
              <a:sym typeface="Arial"/>
            </a:endParaRPr>
          </a:p>
        </p:txBody>
      </p:sp>
      <p:sp>
        <p:nvSpPr>
          <p:cNvPr id="145" name="Google Shape;145;p1:notes"/>
          <p:cNvSpPr txBox="1"/>
          <p:nvPr/>
        </p:nvSpPr>
        <p:spPr>
          <a:xfrm>
            <a:off x="3971925" y="8829675"/>
            <a:ext cx="3036888"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350">
                <a:solidFill>
                  <a:schemeClr val="dk1"/>
                </a:solidFill>
                <a:latin typeface="Calibri"/>
                <a:ea typeface="Calibri"/>
                <a:cs typeface="Calibri"/>
                <a:sym typeface="Calibri"/>
              </a:rPr>
              <a:t>1</a:t>
            </a:fld>
            <a:endParaRPr sz="1350">
              <a:solidFill>
                <a:schemeClr val="dk1"/>
              </a:solidFill>
              <a:latin typeface="Calibri"/>
              <a:ea typeface="Calibri"/>
              <a:cs typeface="Calibri"/>
              <a:sym typeface="Calibri"/>
            </a:endParaRPr>
          </a:p>
        </p:txBody>
      </p:sp>
      <p:sp>
        <p:nvSpPr>
          <p:cNvPr id="146" name="Google Shape;146;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a:spLocks noGrp="1" noRot="1" noChangeAspect="1"/>
          </p:cNvSpPr>
          <p:nvPr>
            <p:ph type="sldImg" idx="2"/>
          </p:nvPr>
        </p:nvSpPr>
        <p:spPr>
          <a:xfrm>
            <a:off x="409575" y="698500"/>
            <a:ext cx="61944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pic>
        <p:nvPicPr>
          <p:cNvPr id="20" name="Google Shape;20;p58"/>
          <p:cNvPicPr preferRelativeResize="0"/>
          <p:nvPr/>
        </p:nvPicPr>
        <p:blipFill rotWithShape="1">
          <a:blip r:embed="rId2">
            <a:alphaModFix/>
          </a:blip>
          <a:srcRect/>
          <a:stretch/>
        </p:blipFill>
        <p:spPr>
          <a:xfrm>
            <a:off x="0" y="-4572"/>
            <a:ext cx="9144000" cy="5148072"/>
          </a:xfrm>
          <a:prstGeom prst="rect">
            <a:avLst/>
          </a:prstGeom>
          <a:noFill/>
          <a:ln>
            <a:noFill/>
          </a:ln>
        </p:spPr>
      </p:pic>
      <p:sp>
        <p:nvSpPr>
          <p:cNvPr id="21" name="Google Shape;21;p58"/>
          <p:cNvSpPr/>
          <p:nvPr/>
        </p:nvSpPr>
        <p:spPr>
          <a:xfrm>
            <a:off x="362793" y="4801674"/>
            <a:ext cx="3563182" cy="2077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50">
                <a:solidFill>
                  <a:srgbClr val="A5A5A5"/>
                </a:solidFill>
                <a:latin typeface="Arial"/>
                <a:ea typeface="Arial"/>
                <a:cs typeface="Arial"/>
                <a:sym typeface="Arial"/>
              </a:rPr>
              <a:t>Copyright © 2025 WNS (Holdings) Ltd. All rights reserved.</a:t>
            </a:r>
            <a:endParaRPr/>
          </a:p>
        </p:txBody>
      </p:sp>
      <p:sp>
        <p:nvSpPr>
          <p:cNvPr id="22" name="Google Shape;22;p58"/>
          <p:cNvSpPr txBox="1">
            <a:spLocks noGrp="1"/>
          </p:cNvSpPr>
          <p:nvPr>
            <p:ph type="ctrTitle"/>
          </p:nvPr>
        </p:nvSpPr>
        <p:spPr>
          <a:xfrm>
            <a:off x="303982" y="801607"/>
            <a:ext cx="5048818" cy="424732"/>
          </a:xfrm>
          <a:prstGeom prst="rect">
            <a:avLst/>
          </a:prstGeom>
          <a:noFill/>
          <a:ln>
            <a:noFill/>
          </a:ln>
        </p:spPr>
        <p:txBody>
          <a:bodyPr spcFirstLastPara="1" wrap="square" lIns="45700" tIns="45700" rIns="45700" bIns="45700" anchor="b" anchorCtr="0">
            <a:spAutoFit/>
          </a:bodyPr>
          <a:lstStyle>
            <a:lvl1pPr lvl="0" algn="l">
              <a:lnSpc>
                <a:spcPct val="90000"/>
              </a:lnSpc>
              <a:spcBef>
                <a:spcPts val="0"/>
              </a:spcBef>
              <a:spcAft>
                <a:spcPts val="0"/>
              </a:spcAft>
              <a:buClr>
                <a:srgbClr val="4E4F53"/>
              </a:buClr>
              <a:buSzPts val="2400"/>
              <a:buFont typeface="Arial"/>
              <a:buNone/>
              <a:defRPr sz="2400">
                <a:solidFill>
                  <a:srgbClr val="4E4F5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8"/>
          <p:cNvSpPr txBox="1">
            <a:spLocks noGrp="1"/>
          </p:cNvSpPr>
          <p:nvPr>
            <p:ph type="subTitle" idx="1"/>
          </p:nvPr>
        </p:nvSpPr>
        <p:spPr>
          <a:xfrm>
            <a:off x="303983" y="1250987"/>
            <a:ext cx="3024226" cy="338554"/>
          </a:xfrm>
          <a:prstGeom prst="rect">
            <a:avLst/>
          </a:prstGeom>
          <a:noFill/>
          <a:ln>
            <a:noFill/>
          </a:ln>
        </p:spPr>
        <p:txBody>
          <a:bodyPr spcFirstLastPara="1" wrap="square" lIns="45700" tIns="45700" rIns="45700" bIns="45700" anchor="t" anchorCtr="0">
            <a:spAutoFit/>
          </a:bodyPr>
          <a:lstStyle>
            <a:lvl1pPr lvl="0" algn="l">
              <a:lnSpc>
                <a:spcPct val="100000"/>
              </a:lnSpc>
              <a:spcBef>
                <a:spcPts val="600"/>
              </a:spcBef>
              <a:spcAft>
                <a:spcPts val="0"/>
              </a:spcAft>
              <a:buSzPts val="1600"/>
              <a:buChar char="▪"/>
              <a:defRPr>
                <a:solidFill>
                  <a:srgbClr val="4E4F53"/>
                </a:solidFill>
                <a:latin typeface="Arial"/>
                <a:ea typeface="Arial"/>
                <a:cs typeface="Arial"/>
                <a:sym typeface="Arial"/>
              </a:defRPr>
            </a:lvl1pPr>
            <a:lvl2pPr lvl="1" algn="l">
              <a:lnSpc>
                <a:spcPct val="100000"/>
              </a:lnSpc>
              <a:spcBef>
                <a:spcPts val="300"/>
              </a:spcBef>
              <a:spcAft>
                <a:spcPts val="0"/>
              </a:spcAft>
              <a:buClr>
                <a:schemeClr val="dk1"/>
              </a:buClr>
              <a:buSzPts val="1800"/>
              <a:buChar char="–"/>
              <a:defRPr/>
            </a:lvl2pPr>
            <a:lvl3pPr lvl="2" algn="l">
              <a:lnSpc>
                <a:spcPct val="100000"/>
              </a:lnSpc>
              <a:spcBef>
                <a:spcPts val="300"/>
              </a:spcBef>
              <a:spcAft>
                <a:spcPts val="0"/>
              </a:spcAft>
              <a:buClr>
                <a:schemeClr val="dk1"/>
              </a:buClr>
              <a:buSzPts val="1800"/>
              <a:buChar char="□"/>
              <a:defRPr/>
            </a:lvl3pPr>
            <a:lvl4pPr lvl="3" algn="l">
              <a:lnSpc>
                <a:spcPct val="90000"/>
              </a:lnSpc>
              <a:spcBef>
                <a:spcPts val="375"/>
              </a:spcBef>
              <a:spcAft>
                <a:spcPts val="0"/>
              </a:spcAft>
              <a:buClr>
                <a:schemeClr val="dk1"/>
              </a:buClr>
              <a:buSzPts val="1800"/>
              <a:buChar char="•"/>
              <a:defRPr/>
            </a:lvl4pPr>
            <a:lvl5pPr lvl="4" algn="l">
              <a:lnSpc>
                <a:spcPct val="90000"/>
              </a:lnSpc>
              <a:spcBef>
                <a:spcPts val="375"/>
              </a:spcBef>
              <a:spcAft>
                <a:spcPts val="0"/>
              </a:spcAft>
              <a:buClr>
                <a:schemeClr val="dk1"/>
              </a:buClr>
              <a:buSzPts val="1800"/>
              <a:buChar char="•"/>
              <a:defRPr/>
            </a:lvl5pPr>
            <a:lvl6pPr lvl="5" algn="l">
              <a:lnSpc>
                <a:spcPct val="90000"/>
              </a:lnSpc>
              <a:spcBef>
                <a:spcPts val="375"/>
              </a:spcBef>
              <a:spcAft>
                <a:spcPts val="0"/>
              </a:spcAft>
              <a:buClr>
                <a:schemeClr val="dk1"/>
              </a:buClr>
              <a:buSzPts val="1800"/>
              <a:buChar char="•"/>
              <a:defRPr/>
            </a:lvl6pPr>
            <a:lvl7pPr lvl="6" algn="l">
              <a:lnSpc>
                <a:spcPct val="90000"/>
              </a:lnSpc>
              <a:spcBef>
                <a:spcPts val="375"/>
              </a:spcBef>
              <a:spcAft>
                <a:spcPts val="0"/>
              </a:spcAft>
              <a:buClr>
                <a:schemeClr val="dk1"/>
              </a:buClr>
              <a:buSzPts val="1800"/>
              <a:buChar char="•"/>
              <a:defRPr/>
            </a:lvl7pPr>
            <a:lvl8pPr lvl="7" algn="l">
              <a:lnSpc>
                <a:spcPct val="90000"/>
              </a:lnSpc>
              <a:spcBef>
                <a:spcPts val="375"/>
              </a:spcBef>
              <a:spcAft>
                <a:spcPts val="0"/>
              </a:spcAft>
              <a:buClr>
                <a:schemeClr val="dk1"/>
              </a:buClr>
              <a:buSzPts val="1800"/>
              <a:buChar char="•"/>
              <a:defRPr/>
            </a:lvl8pPr>
            <a:lvl9pPr lvl="8" algn="l">
              <a:lnSpc>
                <a:spcPct val="90000"/>
              </a:lnSpc>
              <a:spcBef>
                <a:spcPts val="375"/>
              </a:spcBef>
              <a:spcAft>
                <a:spcPts val="0"/>
              </a:spcAft>
              <a:buClr>
                <a:schemeClr val="dk1"/>
              </a:buClr>
              <a:buSzPts val="1800"/>
              <a:buChar char="•"/>
              <a:defRPr/>
            </a:lvl9pPr>
          </a:lstStyle>
          <a:p>
            <a:endParaRPr/>
          </a:p>
        </p:txBody>
      </p:sp>
      <p:grpSp>
        <p:nvGrpSpPr>
          <p:cNvPr id="24" name="Google Shape;24;p58"/>
          <p:cNvGrpSpPr/>
          <p:nvPr/>
        </p:nvGrpSpPr>
        <p:grpSpPr>
          <a:xfrm>
            <a:off x="6920867" y="4601530"/>
            <a:ext cx="1987023" cy="357614"/>
            <a:chOff x="6920866" y="4601529"/>
            <a:chExt cx="1987023" cy="357614"/>
          </a:xfrm>
        </p:grpSpPr>
        <p:grpSp>
          <p:nvGrpSpPr>
            <p:cNvPr id="25" name="Google Shape;25;p58"/>
            <p:cNvGrpSpPr/>
            <p:nvPr/>
          </p:nvGrpSpPr>
          <p:grpSpPr>
            <a:xfrm>
              <a:off x="7997467" y="4639103"/>
              <a:ext cx="910422" cy="319171"/>
              <a:chOff x="5052" y="2910"/>
              <a:chExt cx="522" cy="183"/>
            </a:xfrm>
          </p:grpSpPr>
          <p:sp>
            <p:nvSpPr>
              <p:cNvPr id="26" name="Google Shape;26;p58"/>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58"/>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58"/>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58"/>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30" name="Google Shape;30;p58"/>
            <p:cNvCxnSpPr/>
            <p:nvPr/>
          </p:nvCxnSpPr>
          <p:spPr>
            <a:xfrm>
              <a:off x="7851947" y="4639103"/>
              <a:ext cx="0" cy="320040"/>
            </a:xfrm>
            <a:prstGeom prst="straightConnector1">
              <a:avLst/>
            </a:prstGeom>
            <a:noFill/>
            <a:ln w="9525" cap="flat" cmpd="sng">
              <a:solidFill>
                <a:srgbClr val="ED1B24"/>
              </a:solidFill>
              <a:prstDash val="solid"/>
              <a:miter lim="800000"/>
              <a:headEnd type="none" w="sm" len="sm"/>
              <a:tailEnd type="none" w="sm" len="sm"/>
            </a:ln>
          </p:spPr>
        </p:cxnSp>
        <p:pic>
          <p:nvPicPr>
            <p:cNvPr id="31" name="Google Shape;31;p58" descr="Text&#10;&#10;Description automatically generated"/>
            <p:cNvPicPr preferRelativeResize="0"/>
            <p:nvPr/>
          </p:nvPicPr>
          <p:blipFill rotWithShape="1">
            <a:blip r:embed="rId3">
              <a:alphaModFix/>
            </a:blip>
            <a:srcRect/>
            <a:stretch/>
          </p:blipFill>
          <p:spPr>
            <a:xfrm>
              <a:off x="6920866" y="4601529"/>
              <a:ext cx="776680" cy="344328"/>
            </a:xfrm>
            <a:prstGeom prst="rect">
              <a:avLst/>
            </a:prstGeom>
            <a:noFill/>
            <a:ln>
              <a:noFill/>
            </a:ln>
          </p:spPr>
        </p:pic>
      </p:grpSp>
    </p:spTree>
  </p:cSld>
  <p:clrMapOvr>
    <a:masterClrMapping/>
  </p:clrMapOvr>
  <p:transition spd="slow">
    <p:wipe dir="r"/>
  </p:transition>
  <p:extLst>
    <p:ext uri="{DCECCB84-F9BA-43D5-87BE-67443E8EF086}">
      <p15:sldGuideLst xmlns:p15="http://schemas.microsoft.com/office/powerpoint/2012/main">
        <p15:guide id="1" orient="horz" pos="373">
          <p15:clr>
            <a:srgbClr val="A4A3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112"/>
        <p:cNvGrpSpPr/>
        <p:nvPr/>
      </p:nvGrpSpPr>
      <p:grpSpPr>
        <a:xfrm>
          <a:off x="0" y="0"/>
          <a:ext cx="0" cy="0"/>
          <a:chOff x="0" y="0"/>
          <a:chExt cx="0" cy="0"/>
        </a:xfrm>
      </p:grpSpPr>
      <p:pic>
        <p:nvPicPr>
          <p:cNvPr id="113" name="Google Shape;113;p70"/>
          <p:cNvPicPr preferRelativeResize="0"/>
          <p:nvPr/>
        </p:nvPicPr>
        <p:blipFill rotWithShape="1">
          <a:blip r:embed="rId2">
            <a:alphaModFix/>
          </a:blip>
          <a:srcRect/>
          <a:stretch/>
        </p:blipFill>
        <p:spPr>
          <a:xfrm>
            <a:off x="1" y="0"/>
            <a:ext cx="9143998" cy="5148071"/>
          </a:xfrm>
          <a:prstGeom prst="rect">
            <a:avLst/>
          </a:prstGeom>
          <a:noFill/>
          <a:ln>
            <a:noFill/>
          </a:ln>
        </p:spPr>
      </p:pic>
      <p:sp>
        <p:nvSpPr>
          <p:cNvPr id="114" name="Google Shape;114;p70"/>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115" name="Google Shape;115;p70"/>
          <p:cNvGrpSpPr/>
          <p:nvPr/>
        </p:nvGrpSpPr>
        <p:grpSpPr>
          <a:xfrm>
            <a:off x="8454229" y="4848225"/>
            <a:ext cx="558437" cy="195774"/>
            <a:chOff x="5052" y="2910"/>
            <a:chExt cx="522" cy="183"/>
          </a:xfrm>
        </p:grpSpPr>
        <p:sp>
          <p:nvSpPr>
            <p:cNvPr id="116" name="Google Shape;116;p70"/>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70"/>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70"/>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70"/>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20" name="Google Shape;120;p70"/>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9_Title and Content">
  <p:cSld name="9_Title and Content">
    <p:spTree>
      <p:nvGrpSpPr>
        <p:cNvPr id="1" name="Shape 121"/>
        <p:cNvGrpSpPr/>
        <p:nvPr/>
      </p:nvGrpSpPr>
      <p:grpSpPr>
        <a:xfrm>
          <a:off x="0" y="0"/>
          <a:ext cx="0" cy="0"/>
          <a:chOff x="0" y="0"/>
          <a:chExt cx="0" cy="0"/>
        </a:xfrm>
      </p:grpSpPr>
      <p:pic>
        <p:nvPicPr>
          <p:cNvPr id="122" name="Google Shape;122;p71"/>
          <p:cNvPicPr preferRelativeResize="0"/>
          <p:nvPr/>
        </p:nvPicPr>
        <p:blipFill rotWithShape="1">
          <a:blip r:embed="rId2">
            <a:alphaModFix/>
          </a:blip>
          <a:srcRect/>
          <a:stretch/>
        </p:blipFill>
        <p:spPr>
          <a:xfrm>
            <a:off x="1" y="0"/>
            <a:ext cx="9143998" cy="5148070"/>
          </a:xfrm>
          <a:prstGeom prst="rect">
            <a:avLst/>
          </a:prstGeom>
          <a:noFill/>
          <a:ln>
            <a:noFill/>
          </a:ln>
        </p:spPr>
      </p:pic>
      <p:sp>
        <p:nvSpPr>
          <p:cNvPr id="123" name="Google Shape;123;p71"/>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124" name="Google Shape;124;p71"/>
          <p:cNvGrpSpPr/>
          <p:nvPr/>
        </p:nvGrpSpPr>
        <p:grpSpPr>
          <a:xfrm>
            <a:off x="8454229" y="4848225"/>
            <a:ext cx="558437" cy="195774"/>
            <a:chOff x="5052" y="2910"/>
            <a:chExt cx="522" cy="183"/>
          </a:xfrm>
        </p:grpSpPr>
        <p:sp>
          <p:nvSpPr>
            <p:cNvPr id="125" name="Google Shape;125;p71"/>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71"/>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71"/>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71"/>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29" name="Google Shape;129;p71"/>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_Title and Content">
  <p:cSld name="6_Title and Content">
    <p:spTree>
      <p:nvGrpSpPr>
        <p:cNvPr id="1" name="Shape 130"/>
        <p:cNvGrpSpPr/>
        <p:nvPr/>
      </p:nvGrpSpPr>
      <p:grpSpPr>
        <a:xfrm>
          <a:off x="0" y="0"/>
          <a:ext cx="0" cy="0"/>
          <a:chOff x="0" y="0"/>
          <a:chExt cx="0" cy="0"/>
        </a:xfrm>
      </p:grpSpPr>
      <p:pic>
        <p:nvPicPr>
          <p:cNvPr id="131" name="Google Shape;131;p72"/>
          <p:cNvPicPr preferRelativeResize="0"/>
          <p:nvPr/>
        </p:nvPicPr>
        <p:blipFill rotWithShape="1">
          <a:blip r:embed="rId2">
            <a:alphaModFix/>
          </a:blip>
          <a:srcRect/>
          <a:stretch/>
        </p:blipFill>
        <p:spPr>
          <a:xfrm>
            <a:off x="2" y="0"/>
            <a:ext cx="9143996" cy="5148070"/>
          </a:xfrm>
          <a:prstGeom prst="rect">
            <a:avLst/>
          </a:prstGeom>
          <a:noFill/>
          <a:ln>
            <a:noFill/>
          </a:ln>
        </p:spPr>
      </p:pic>
      <p:sp>
        <p:nvSpPr>
          <p:cNvPr id="132" name="Google Shape;132;p72"/>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133" name="Google Shape;133;p72"/>
          <p:cNvGrpSpPr/>
          <p:nvPr/>
        </p:nvGrpSpPr>
        <p:grpSpPr>
          <a:xfrm>
            <a:off x="8454229" y="4848225"/>
            <a:ext cx="558437" cy="195774"/>
            <a:chOff x="5052" y="2910"/>
            <a:chExt cx="522" cy="183"/>
          </a:xfrm>
        </p:grpSpPr>
        <p:sp>
          <p:nvSpPr>
            <p:cNvPr id="134" name="Google Shape;134;p72"/>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5" name="Google Shape;135;p72"/>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 name="Google Shape;136;p72"/>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7" name="Google Shape;137;p72"/>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8" name="Google Shape;138;p72"/>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Tree>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type="obj">
  <p:cSld name="OBJECT">
    <p:spTree>
      <p:nvGrpSpPr>
        <p:cNvPr id="1" name="Shape 140"/>
        <p:cNvGrpSpPr/>
        <p:nvPr/>
      </p:nvGrpSpPr>
      <p:grpSpPr>
        <a:xfrm>
          <a:off x="0" y="0"/>
          <a:ext cx="0" cy="0"/>
          <a:chOff x="0" y="0"/>
          <a:chExt cx="0" cy="0"/>
        </a:xfrm>
      </p:grpSpPr>
      <p:sp>
        <p:nvSpPr>
          <p:cNvPr id="141" name="Google Shape;141;p74"/>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74"/>
          <p:cNvSpPr txBox="1">
            <a:spLocks noGrp="1"/>
          </p:cNvSpPr>
          <p:nvPr>
            <p:ph type="body" idx="1"/>
          </p:nvPr>
        </p:nvSpPr>
        <p:spPr>
          <a:xfrm>
            <a:off x="273369" y="794910"/>
            <a:ext cx="8595360" cy="815608"/>
          </a:xfrm>
          <a:prstGeom prst="rect">
            <a:avLst/>
          </a:prstGeom>
          <a:noFill/>
          <a:ln>
            <a:noFill/>
          </a:ln>
        </p:spPr>
        <p:txBody>
          <a:bodyPr spcFirstLastPara="1" wrap="square" lIns="45700" tIns="45700" rIns="45700" bIns="45700" anchor="t" anchorCtr="0">
            <a:sp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2"/>
        <p:cNvGrpSpPr/>
        <p:nvPr/>
      </p:nvGrpSpPr>
      <p:grpSpPr>
        <a:xfrm>
          <a:off x="0" y="0"/>
          <a:ext cx="0" cy="0"/>
          <a:chOff x="0" y="0"/>
          <a:chExt cx="0" cy="0"/>
        </a:xfrm>
      </p:grpSpPr>
      <p:pic>
        <p:nvPicPr>
          <p:cNvPr id="33" name="Google Shape;33;p59"/>
          <p:cNvPicPr preferRelativeResize="0"/>
          <p:nvPr/>
        </p:nvPicPr>
        <p:blipFill rotWithShape="1">
          <a:blip r:embed="rId2">
            <a:alphaModFix/>
          </a:blip>
          <a:srcRect/>
          <a:stretch/>
        </p:blipFill>
        <p:spPr>
          <a:xfrm>
            <a:off x="0" y="0"/>
            <a:ext cx="9144000" cy="5148071"/>
          </a:xfrm>
          <a:prstGeom prst="rect">
            <a:avLst/>
          </a:prstGeom>
          <a:noFill/>
          <a:ln>
            <a:noFill/>
          </a:ln>
        </p:spPr>
      </p:pic>
      <p:sp>
        <p:nvSpPr>
          <p:cNvPr id="34" name="Google Shape;34;p59"/>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35" name="Google Shape;35;p59"/>
          <p:cNvGrpSpPr/>
          <p:nvPr/>
        </p:nvGrpSpPr>
        <p:grpSpPr>
          <a:xfrm>
            <a:off x="8454229" y="4848225"/>
            <a:ext cx="558437" cy="195774"/>
            <a:chOff x="5052" y="2910"/>
            <a:chExt cx="522" cy="183"/>
          </a:xfrm>
        </p:grpSpPr>
        <p:sp>
          <p:nvSpPr>
            <p:cNvPr id="36" name="Google Shape;36;p59"/>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59"/>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59"/>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59"/>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40" name="Google Shape;40;p59"/>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1"/>
        <p:cNvGrpSpPr/>
        <p:nvPr/>
      </p:nvGrpSpPr>
      <p:grpSpPr>
        <a:xfrm>
          <a:off x="0" y="0"/>
          <a:ext cx="0" cy="0"/>
          <a:chOff x="0" y="0"/>
          <a:chExt cx="0" cy="0"/>
        </a:xfrm>
      </p:grpSpPr>
      <p:sp>
        <p:nvSpPr>
          <p:cNvPr id="42" name="Google Shape;42;p60"/>
          <p:cNvSpPr txBox="1">
            <a:spLocks noGrp="1"/>
          </p:cNvSpPr>
          <p:nvPr>
            <p:ph type="title"/>
          </p:nvPr>
        </p:nvSpPr>
        <p:spPr>
          <a:xfrm>
            <a:off x="274638" y="40483"/>
            <a:ext cx="8593456"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0"/>
          <p:cNvSpPr txBox="1">
            <a:spLocks noGrp="1"/>
          </p:cNvSpPr>
          <p:nvPr>
            <p:ph type="body" idx="1"/>
          </p:nvPr>
        </p:nvSpPr>
        <p:spPr>
          <a:xfrm>
            <a:off x="273369" y="794910"/>
            <a:ext cx="8595360" cy="815608"/>
          </a:xfrm>
          <a:prstGeom prst="rect">
            <a:avLst/>
          </a:prstGeom>
          <a:noFill/>
          <a:ln>
            <a:noFill/>
          </a:ln>
        </p:spPr>
        <p:txBody>
          <a:bodyPr spcFirstLastPara="1" wrap="square" lIns="45700" tIns="45700" rIns="45700" bIns="45700" anchor="t" anchorCtr="0">
            <a:spAutoFit/>
          </a:bodyPr>
          <a:lstStyle>
            <a:lvl1pPr marL="457200" lvl="0" indent="-330200" algn="l">
              <a:lnSpc>
                <a:spcPct val="100000"/>
              </a:lnSpc>
              <a:spcBef>
                <a:spcPts val="600"/>
              </a:spcBef>
              <a:spcAft>
                <a:spcPts val="0"/>
              </a:spcAft>
              <a:buSzPts val="16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04800" algn="l">
              <a:lnSpc>
                <a:spcPct val="100000"/>
              </a:lnSpc>
              <a:spcBef>
                <a:spcPts val="300"/>
              </a:spcBef>
              <a:spcAft>
                <a:spcPts val="0"/>
              </a:spcAft>
              <a:buClr>
                <a:schemeClr val="dk1"/>
              </a:buClr>
              <a:buSzPts val="12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44"/>
        <p:cNvGrpSpPr/>
        <p:nvPr/>
      </p:nvGrpSpPr>
      <p:grpSpPr>
        <a:xfrm>
          <a:off x="0" y="0"/>
          <a:ext cx="0" cy="0"/>
          <a:chOff x="0" y="0"/>
          <a:chExt cx="0" cy="0"/>
        </a:xfrm>
      </p:grpSpPr>
      <p:pic>
        <p:nvPicPr>
          <p:cNvPr id="45" name="Google Shape;45;p61"/>
          <p:cNvPicPr preferRelativeResize="0"/>
          <p:nvPr/>
        </p:nvPicPr>
        <p:blipFill rotWithShape="1">
          <a:blip r:embed="rId2">
            <a:alphaModFix/>
          </a:blip>
          <a:srcRect/>
          <a:stretch/>
        </p:blipFill>
        <p:spPr>
          <a:xfrm>
            <a:off x="1" y="0"/>
            <a:ext cx="9143998" cy="5148070"/>
          </a:xfrm>
          <a:prstGeom prst="rect">
            <a:avLst/>
          </a:prstGeom>
          <a:noFill/>
          <a:ln>
            <a:noFill/>
          </a:ln>
        </p:spPr>
      </p:pic>
      <p:sp>
        <p:nvSpPr>
          <p:cNvPr id="46" name="Google Shape;46;p61"/>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47" name="Google Shape;47;p61"/>
          <p:cNvGrpSpPr/>
          <p:nvPr/>
        </p:nvGrpSpPr>
        <p:grpSpPr>
          <a:xfrm>
            <a:off x="8454229" y="4848225"/>
            <a:ext cx="558437" cy="195774"/>
            <a:chOff x="5052" y="2910"/>
            <a:chExt cx="522" cy="183"/>
          </a:xfrm>
        </p:grpSpPr>
        <p:sp>
          <p:nvSpPr>
            <p:cNvPr id="48" name="Google Shape;48;p61"/>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61"/>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61"/>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61"/>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2" name="Google Shape;52;p61"/>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0_Title and Content">
  <p:cSld name="10_Title and Content">
    <p:spTree>
      <p:nvGrpSpPr>
        <p:cNvPr id="1" name="Shape 53"/>
        <p:cNvGrpSpPr/>
        <p:nvPr/>
      </p:nvGrpSpPr>
      <p:grpSpPr>
        <a:xfrm>
          <a:off x="0" y="0"/>
          <a:ext cx="0" cy="0"/>
          <a:chOff x="0" y="0"/>
          <a:chExt cx="0" cy="0"/>
        </a:xfrm>
      </p:grpSpPr>
      <p:pic>
        <p:nvPicPr>
          <p:cNvPr id="54" name="Google Shape;54;p62"/>
          <p:cNvPicPr preferRelativeResize="0"/>
          <p:nvPr/>
        </p:nvPicPr>
        <p:blipFill rotWithShape="1">
          <a:blip r:embed="rId2">
            <a:alphaModFix/>
          </a:blip>
          <a:srcRect/>
          <a:stretch/>
        </p:blipFill>
        <p:spPr>
          <a:xfrm>
            <a:off x="2" y="0"/>
            <a:ext cx="9143996" cy="5148070"/>
          </a:xfrm>
          <a:prstGeom prst="rect">
            <a:avLst/>
          </a:prstGeom>
          <a:noFill/>
          <a:ln>
            <a:noFill/>
          </a:ln>
        </p:spPr>
      </p:pic>
      <p:sp>
        <p:nvSpPr>
          <p:cNvPr id="55" name="Google Shape;55;p62"/>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56" name="Google Shape;56;p62"/>
          <p:cNvGrpSpPr/>
          <p:nvPr/>
        </p:nvGrpSpPr>
        <p:grpSpPr>
          <a:xfrm>
            <a:off x="8454229" y="4848225"/>
            <a:ext cx="558437" cy="195774"/>
            <a:chOff x="5052" y="2910"/>
            <a:chExt cx="522" cy="183"/>
          </a:xfrm>
        </p:grpSpPr>
        <p:sp>
          <p:nvSpPr>
            <p:cNvPr id="57" name="Google Shape;57;p62"/>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 name="Google Shape;58;p62"/>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 name="Google Shape;59;p62"/>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62"/>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61" name="Google Shape;61;p62"/>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1_Title and Content">
  <p:cSld name="11_Title and Content">
    <p:spTree>
      <p:nvGrpSpPr>
        <p:cNvPr id="1" name="Shape 62"/>
        <p:cNvGrpSpPr/>
        <p:nvPr/>
      </p:nvGrpSpPr>
      <p:grpSpPr>
        <a:xfrm>
          <a:off x="0" y="0"/>
          <a:ext cx="0" cy="0"/>
          <a:chOff x="0" y="0"/>
          <a:chExt cx="0" cy="0"/>
        </a:xfrm>
      </p:grpSpPr>
      <p:pic>
        <p:nvPicPr>
          <p:cNvPr id="63" name="Google Shape;63;p63"/>
          <p:cNvPicPr preferRelativeResize="0"/>
          <p:nvPr/>
        </p:nvPicPr>
        <p:blipFill rotWithShape="1">
          <a:blip r:embed="rId2">
            <a:alphaModFix/>
          </a:blip>
          <a:srcRect/>
          <a:stretch/>
        </p:blipFill>
        <p:spPr>
          <a:xfrm>
            <a:off x="2" y="0"/>
            <a:ext cx="9143996" cy="5148069"/>
          </a:xfrm>
          <a:prstGeom prst="rect">
            <a:avLst/>
          </a:prstGeom>
          <a:noFill/>
          <a:ln>
            <a:noFill/>
          </a:ln>
        </p:spPr>
      </p:pic>
      <p:sp>
        <p:nvSpPr>
          <p:cNvPr id="64" name="Google Shape;64;p63"/>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65" name="Google Shape;65;p63"/>
          <p:cNvGrpSpPr/>
          <p:nvPr/>
        </p:nvGrpSpPr>
        <p:grpSpPr>
          <a:xfrm>
            <a:off x="8454229" y="4848225"/>
            <a:ext cx="558437" cy="195774"/>
            <a:chOff x="5052" y="2910"/>
            <a:chExt cx="522" cy="183"/>
          </a:xfrm>
        </p:grpSpPr>
        <p:sp>
          <p:nvSpPr>
            <p:cNvPr id="66" name="Google Shape;66;p63"/>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63"/>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63"/>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63"/>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70" name="Google Shape;70;p63"/>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7_Title and Content">
  <p:cSld name="7_Title and Content">
    <p:spTree>
      <p:nvGrpSpPr>
        <p:cNvPr id="1" name="Shape 71"/>
        <p:cNvGrpSpPr/>
        <p:nvPr/>
      </p:nvGrpSpPr>
      <p:grpSpPr>
        <a:xfrm>
          <a:off x="0" y="0"/>
          <a:ext cx="0" cy="0"/>
          <a:chOff x="0" y="0"/>
          <a:chExt cx="0" cy="0"/>
        </a:xfrm>
      </p:grpSpPr>
      <p:pic>
        <p:nvPicPr>
          <p:cNvPr id="72" name="Google Shape;72;p64"/>
          <p:cNvPicPr preferRelativeResize="0"/>
          <p:nvPr/>
        </p:nvPicPr>
        <p:blipFill rotWithShape="1">
          <a:blip r:embed="rId2">
            <a:alphaModFix/>
          </a:blip>
          <a:srcRect/>
          <a:stretch/>
        </p:blipFill>
        <p:spPr>
          <a:xfrm>
            <a:off x="2" y="0"/>
            <a:ext cx="9143996" cy="5148069"/>
          </a:xfrm>
          <a:prstGeom prst="rect">
            <a:avLst/>
          </a:prstGeom>
          <a:noFill/>
          <a:ln>
            <a:noFill/>
          </a:ln>
        </p:spPr>
      </p:pic>
      <p:sp>
        <p:nvSpPr>
          <p:cNvPr id="73" name="Google Shape;73;p64"/>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74" name="Google Shape;74;p64"/>
          <p:cNvGrpSpPr/>
          <p:nvPr/>
        </p:nvGrpSpPr>
        <p:grpSpPr>
          <a:xfrm>
            <a:off x="8454229" y="4848225"/>
            <a:ext cx="558437" cy="195774"/>
            <a:chOff x="5052" y="2910"/>
            <a:chExt cx="522" cy="183"/>
          </a:xfrm>
        </p:grpSpPr>
        <p:sp>
          <p:nvSpPr>
            <p:cNvPr id="75" name="Google Shape;75;p64"/>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64"/>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64"/>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64"/>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79" name="Google Shape;79;p64"/>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8_Title and Content">
  <p:cSld name="8_Title and Content">
    <p:spTree>
      <p:nvGrpSpPr>
        <p:cNvPr id="1" name="Shape 80"/>
        <p:cNvGrpSpPr/>
        <p:nvPr/>
      </p:nvGrpSpPr>
      <p:grpSpPr>
        <a:xfrm>
          <a:off x="0" y="0"/>
          <a:ext cx="0" cy="0"/>
          <a:chOff x="0" y="0"/>
          <a:chExt cx="0" cy="0"/>
        </a:xfrm>
      </p:grpSpPr>
      <p:pic>
        <p:nvPicPr>
          <p:cNvPr id="81" name="Google Shape;81;p65"/>
          <p:cNvPicPr preferRelativeResize="0"/>
          <p:nvPr/>
        </p:nvPicPr>
        <p:blipFill rotWithShape="1">
          <a:blip r:embed="rId2">
            <a:alphaModFix/>
          </a:blip>
          <a:srcRect/>
          <a:stretch/>
        </p:blipFill>
        <p:spPr>
          <a:xfrm>
            <a:off x="2" y="0"/>
            <a:ext cx="9143996" cy="5148069"/>
          </a:xfrm>
          <a:prstGeom prst="rect">
            <a:avLst/>
          </a:prstGeom>
          <a:noFill/>
          <a:ln>
            <a:noFill/>
          </a:ln>
        </p:spPr>
      </p:pic>
      <p:sp>
        <p:nvSpPr>
          <p:cNvPr id="82" name="Google Shape;82;p65"/>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83" name="Google Shape;83;p65"/>
          <p:cNvGrpSpPr/>
          <p:nvPr/>
        </p:nvGrpSpPr>
        <p:grpSpPr>
          <a:xfrm>
            <a:off x="8454229" y="4848225"/>
            <a:ext cx="558437" cy="195774"/>
            <a:chOff x="5052" y="2910"/>
            <a:chExt cx="522" cy="183"/>
          </a:xfrm>
        </p:grpSpPr>
        <p:sp>
          <p:nvSpPr>
            <p:cNvPr id="84" name="Google Shape;84;p65"/>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65"/>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 name="Google Shape;86;p65"/>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 name="Google Shape;87;p65"/>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88" name="Google Shape;88;p65"/>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2_Title and Content">
  <p:cSld name="12_Title and Content">
    <p:spTree>
      <p:nvGrpSpPr>
        <p:cNvPr id="1" name="Shape 89"/>
        <p:cNvGrpSpPr/>
        <p:nvPr/>
      </p:nvGrpSpPr>
      <p:grpSpPr>
        <a:xfrm>
          <a:off x="0" y="0"/>
          <a:ext cx="0" cy="0"/>
          <a:chOff x="0" y="0"/>
          <a:chExt cx="0" cy="0"/>
        </a:xfrm>
      </p:grpSpPr>
      <p:pic>
        <p:nvPicPr>
          <p:cNvPr id="90" name="Google Shape;90;p66"/>
          <p:cNvPicPr preferRelativeResize="0"/>
          <p:nvPr/>
        </p:nvPicPr>
        <p:blipFill rotWithShape="1">
          <a:blip r:embed="rId2">
            <a:alphaModFix/>
          </a:blip>
          <a:srcRect/>
          <a:stretch/>
        </p:blipFill>
        <p:spPr>
          <a:xfrm>
            <a:off x="0" y="0"/>
            <a:ext cx="9144000" cy="5148072"/>
          </a:xfrm>
          <a:prstGeom prst="rect">
            <a:avLst/>
          </a:prstGeom>
          <a:noFill/>
          <a:ln>
            <a:noFill/>
          </a:ln>
        </p:spPr>
      </p:pic>
      <p:sp>
        <p:nvSpPr>
          <p:cNvPr id="91" name="Google Shape;91;p66"/>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92" name="Google Shape;92;p66"/>
          <p:cNvGrpSpPr/>
          <p:nvPr/>
        </p:nvGrpSpPr>
        <p:grpSpPr>
          <a:xfrm>
            <a:off x="8454229" y="4848225"/>
            <a:ext cx="558437" cy="195774"/>
            <a:chOff x="5052" y="2910"/>
            <a:chExt cx="522" cy="183"/>
          </a:xfrm>
        </p:grpSpPr>
        <p:sp>
          <p:nvSpPr>
            <p:cNvPr id="93" name="Google Shape;93;p66"/>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66"/>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66"/>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66"/>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97" name="Google Shape;97;p66"/>
          <p:cNvSpPr txBox="1">
            <a:spLocks noGrp="1"/>
          </p:cNvSpPr>
          <p:nvPr>
            <p:ph type="title"/>
          </p:nvPr>
        </p:nvSpPr>
        <p:spPr>
          <a:xfrm>
            <a:off x="502920" y="1291590"/>
            <a:ext cx="2743200" cy="734221"/>
          </a:xfrm>
          <a:prstGeom prst="rect">
            <a:avLst/>
          </a:prstGeom>
          <a:noFill/>
          <a:ln>
            <a:noFill/>
          </a:ln>
        </p:spPr>
        <p:txBody>
          <a:bodyPr spcFirstLastPara="1" wrap="square" lIns="45700" tIns="45700" rIns="45700" bIns="45700" anchor="t" anchorCtr="0">
            <a:noAutofit/>
          </a:bodyPr>
          <a:lstStyle>
            <a:lvl1pPr lvl="0" algn="l">
              <a:lnSpc>
                <a:spcPct val="90000"/>
              </a:lnSpc>
              <a:spcBef>
                <a:spcPts val="0"/>
              </a:spcBef>
              <a:spcAft>
                <a:spcPts val="0"/>
              </a:spcAft>
              <a:buClr>
                <a:srgbClr val="4E4F53"/>
              </a:buClr>
              <a:buSzPts val="2400"/>
              <a:buFont typeface="Arial"/>
              <a:buNone/>
              <a:defRPr sz="2400">
                <a:solidFill>
                  <a:srgbClr val="4E4F5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66"/>
          <p:cNvSpPr txBox="1"/>
          <p:nvPr/>
        </p:nvSpPr>
        <p:spPr>
          <a:xfrm>
            <a:off x="502920" y="4969413"/>
            <a:ext cx="1987724" cy="92333"/>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2025 WNS (Holdings) Ltd. All rights reserved.</a:t>
            </a:r>
            <a:endParaRPr/>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57"/>
          <p:cNvPicPr preferRelativeResize="0"/>
          <p:nvPr/>
        </p:nvPicPr>
        <p:blipFill rotWithShape="1">
          <a:blip r:embed="rId16">
            <a:alphaModFix/>
          </a:blip>
          <a:srcRect/>
          <a:stretch/>
        </p:blipFill>
        <p:spPr>
          <a:xfrm>
            <a:off x="0" y="-4572"/>
            <a:ext cx="9144000" cy="5148072"/>
          </a:xfrm>
          <a:prstGeom prst="rect">
            <a:avLst/>
          </a:prstGeom>
          <a:noFill/>
          <a:ln>
            <a:noFill/>
          </a:ln>
        </p:spPr>
      </p:pic>
      <p:sp>
        <p:nvSpPr>
          <p:cNvPr id="11" name="Google Shape;11;p57"/>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57"/>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b="0" i="0" u="none" strike="noStrike" cap="none">
                <a:solidFill>
                  <a:schemeClr val="lt1"/>
                </a:solidFill>
                <a:latin typeface="Arial"/>
                <a:ea typeface="Arial"/>
                <a:cs typeface="Arial"/>
                <a:sym typeface="Arial"/>
              </a:rPr>
              <a:t>‹#›</a:t>
            </a:fld>
            <a:endParaRPr sz="600" b="0" i="0" u="none" strike="noStrike" cap="none">
              <a:solidFill>
                <a:schemeClr val="lt1"/>
              </a:solidFill>
              <a:latin typeface="Arial"/>
              <a:ea typeface="Arial"/>
              <a:cs typeface="Arial"/>
              <a:sym typeface="Arial"/>
            </a:endParaRPr>
          </a:p>
        </p:txBody>
      </p:sp>
      <p:grpSp>
        <p:nvGrpSpPr>
          <p:cNvPr id="13" name="Google Shape;13;p57"/>
          <p:cNvGrpSpPr/>
          <p:nvPr/>
        </p:nvGrpSpPr>
        <p:grpSpPr>
          <a:xfrm>
            <a:off x="8454229" y="4848225"/>
            <a:ext cx="558437" cy="195774"/>
            <a:chOff x="5052" y="2910"/>
            <a:chExt cx="522" cy="183"/>
          </a:xfrm>
        </p:grpSpPr>
        <p:sp>
          <p:nvSpPr>
            <p:cNvPr id="14" name="Google Shape;14;p57"/>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57"/>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57"/>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57"/>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8" name="Google Shape;18;p57"/>
          <p:cNvSpPr txBox="1">
            <a:spLocks noGrp="1"/>
          </p:cNvSpPr>
          <p:nvPr>
            <p:ph type="body" idx="1"/>
          </p:nvPr>
        </p:nvSpPr>
        <p:spPr>
          <a:xfrm>
            <a:off x="273369" y="794910"/>
            <a:ext cx="8595360" cy="815608"/>
          </a:xfrm>
          <a:prstGeom prst="rect">
            <a:avLst/>
          </a:prstGeom>
          <a:noFill/>
          <a:ln>
            <a:noFill/>
          </a:ln>
        </p:spPr>
        <p:txBody>
          <a:bodyPr spcFirstLastPara="1" wrap="square" lIns="45700" tIns="45700" rIns="45700" bIns="45700" anchor="t" anchorCtr="0">
            <a:spAutoFit/>
          </a:bodyPr>
          <a:lstStyle>
            <a:lvl1pPr marL="457200" marR="0" lvl="0" indent="-330200" algn="l" rtl="0">
              <a:lnSpc>
                <a:spcPct val="100000"/>
              </a:lnSpc>
              <a:spcBef>
                <a:spcPts val="600"/>
              </a:spcBef>
              <a:spcAft>
                <a:spcPts val="0"/>
              </a:spcAft>
              <a:buClr>
                <a:srgbClr val="000000"/>
              </a:buClr>
              <a:buSzPts val="1600"/>
              <a:buFont typeface="Noto Sans Symbols"/>
              <a:buChar char="▪"/>
              <a:defRPr sz="1600" b="0" i="0" u="none" strike="noStrike" cap="none">
                <a:solidFill>
                  <a:schemeClr val="dk1"/>
                </a:solidFill>
                <a:latin typeface="Arial"/>
                <a:ea typeface="Arial"/>
                <a:cs typeface="Arial"/>
                <a:sym typeface="Arial"/>
              </a:defRPr>
            </a:lvl1pPr>
            <a:lvl2pPr marL="914400" marR="0" lvl="1" indent="-317500" algn="l" rtl="0">
              <a:lnSpc>
                <a:spcPct val="100000"/>
              </a:lnSpc>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lnSpc>
                <a:spcPct val="10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 id="2147483662" r:id="rId11"/>
    <p:sldLayoutId id="2147483663" r:id="rId12"/>
    <p:sldLayoutId id="2147483664" r:id="rId13"/>
    <p:sldLayoutId id="2147483665" r:id="rId14"/>
  </p:sldLayoutIdLst>
  <p:transition spd="slow">
    <p:wipe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97">
          <p15:clr>
            <a:srgbClr val="A4A3A4"/>
          </p15:clr>
        </p15:guide>
        <p15:guide id="2" pos="2938">
          <p15:clr>
            <a:srgbClr val="A4A3A4"/>
          </p15:clr>
        </p15:guide>
        <p15:guide id="3" pos="173">
          <p15:clr>
            <a:srgbClr val="A4A3A4"/>
          </p15:clr>
        </p15:guide>
        <p15:guide id="4" pos="58">
          <p15:clr>
            <a:srgbClr val="A4A3A4"/>
          </p15:clr>
        </p15:guide>
        <p15:guide id="5" pos="5587">
          <p15:clr>
            <a:srgbClr val="A4A3A4"/>
          </p15:clr>
        </p15:guide>
        <p15:guide id="6" pos="5702">
          <p15:clr>
            <a:srgbClr val="A4A3A4"/>
          </p15:clr>
        </p15:guide>
        <p15:guide id="7" orient="horz" pos="373">
          <p15:clr>
            <a:srgbClr val="A4A3A4"/>
          </p15:clr>
        </p15:guide>
        <p15:guide id="8" orient="horz" pos="3002">
          <p15:clr>
            <a:srgbClr val="A4A3A4"/>
          </p15:clr>
        </p15:guide>
        <p15:guide id="9" pos="2822">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
          <p:cNvSpPr/>
          <p:nvPr/>
        </p:nvSpPr>
        <p:spPr>
          <a:xfrm>
            <a:off x="376603" y="1340219"/>
            <a:ext cx="4725218" cy="401392"/>
          </a:xfrm>
          <a:prstGeom prst="rect">
            <a:avLst/>
          </a:prstGeom>
          <a:noFill/>
          <a:ln>
            <a:noFill/>
          </a:ln>
        </p:spPr>
        <p:txBody>
          <a:bodyPr spcFirstLastPara="1" wrap="square" lIns="44450" tIns="44450" rIns="44450" bIns="44450" anchor="t" anchorCtr="0">
            <a:spAutoFit/>
          </a:bodyPr>
          <a:lstStyle/>
          <a:p>
            <a:pPr marL="0" marR="0" lvl="0" indent="0" algn="l" rtl="0">
              <a:spcBef>
                <a:spcPts val="0"/>
              </a:spcBef>
              <a:spcAft>
                <a:spcPts val="0"/>
              </a:spcAft>
              <a:buNone/>
            </a:pPr>
            <a:r>
              <a:rPr lang="en-US" sz="2000" b="1" dirty="0">
                <a:solidFill>
                  <a:schemeClr val="tx2">
                    <a:lumMod val="50000"/>
                  </a:schemeClr>
                </a:solidFill>
              </a:rPr>
              <a:t>(Power Query)</a:t>
            </a:r>
            <a:endParaRPr sz="2000" dirty="0">
              <a:solidFill>
                <a:schemeClr val="tx2">
                  <a:lumMod val="50000"/>
                </a:schemeClr>
              </a:solidFill>
              <a:latin typeface="Arial"/>
              <a:ea typeface="Arial"/>
              <a:cs typeface="Arial"/>
              <a:sym typeface="Arial"/>
            </a:endParaRPr>
          </a:p>
        </p:txBody>
      </p:sp>
      <p:sp>
        <p:nvSpPr>
          <p:cNvPr id="150" name="Google Shape;150;p1"/>
          <p:cNvSpPr/>
          <p:nvPr/>
        </p:nvSpPr>
        <p:spPr>
          <a:xfrm>
            <a:off x="376603" y="2571750"/>
            <a:ext cx="2177410" cy="243656"/>
          </a:xfrm>
          <a:prstGeom prst="rect">
            <a:avLst/>
          </a:prstGeom>
          <a:noFill/>
          <a:ln>
            <a:noFill/>
          </a:ln>
        </p:spPr>
        <p:txBody>
          <a:bodyPr spcFirstLastPara="1" wrap="square" lIns="44450" tIns="44450" rIns="44450" bIns="44450" anchor="t" anchorCtr="0">
            <a:spAutoFit/>
          </a:bodyPr>
          <a:lstStyle/>
          <a:p>
            <a:pPr marL="0" marR="0" lvl="0" indent="0" algn="l" rtl="0">
              <a:spcBef>
                <a:spcPts val="0"/>
              </a:spcBef>
              <a:spcAft>
                <a:spcPts val="0"/>
              </a:spcAft>
              <a:buNone/>
            </a:pPr>
            <a:r>
              <a:rPr lang="en-US" sz="1000" b="1" dirty="0">
                <a:solidFill>
                  <a:srgbClr val="4E4F53"/>
                </a:solidFill>
                <a:latin typeface="Arial"/>
                <a:ea typeface="Arial"/>
                <a:cs typeface="Arial"/>
                <a:sym typeface="Arial"/>
              </a:rPr>
              <a:t>Prepared By: Lougine De Mesa</a:t>
            </a:r>
            <a:endParaRPr sz="1000" dirty="0"/>
          </a:p>
        </p:txBody>
      </p:sp>
      <p:sp>
        <p:nvSpPr>
          <p:cNvPr id="151" name="Google Shape;151;p1"/>
          <p:cNvSpPr/>
          <p:nvPr/>
        </p:nvSpPr>
        <p:spPr>
          <a:xfrm>
            <a:off x="376603" y="822961"/>
            <a:ext cx="4725218" cy="520655"/>
          </a:xfrm>
          <a:prstGeom prst="rect">
            <a:avLst/>
          </a:prstGeom>
          <a:noFill/>
          <a:ln>
            <a:noFill/>
          </a:ln>
        </p:spPr>
        <p:txBody>
          <a:bodyPr spcFirstLastPara="1" wrap="square" lIns="44450" tIns="44450" rIns="44450" bIns="44450" anchor="t" anchorCtr="0">
            <a:spAutoFit/>
          </a:bodyPr>
          <a:lstStyle/>
          <a:p>
            <a:pPr marL="0" marR="0" lvl="0" indent="0" algn="l" rtl="0">
              <a:spcBef>
                <a:spcPts val="0"/>
              </a:spcBef>
              <a:spcAft>
                <a:spcPts val="0"/>
              </a:spcAft>
              <a:buNone/>
            </a:pPr>
            <a:r>
              <a:rPr lang="en-US" sz="2800" b="1" dirty="0">
                <a:solidFill>
                  <a:schemeClr val="tx2">
                    <a:lumMod val="50000"/>
                  </a:schemeClr>
                </a:solidFill>
              </a:rPr>
              <a:t>Basic Excel Tutorial</a:t>
            </a:r>
            <a:endParaRPr sz="2800" dirty="0">
              <a:solidFill>
                <a:schemeClr val="tx2">
                  <a:lumMod val="50000"/>
                </a:schemeClr>
              </a:solidFill>
              <a:latin typeface="Arial"/>
              <a:ea typeface="Arial"/>
              <a:cs typeface="Arial"/>
              <a:sym typeface="Arial"/>
            </a:endParaRP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5" name="Title 1">
            <a:extLst>
              <a:ext uri="{FF2B5EF4-FFF2-40B4-BE49-F238E27FC236}">
                <a16:creationId xmlns:a16="http://schemas.microsoft.com/office/drawing/2014/main" id="{EEE5DDC0-81E1-4599-8AC6-3ADD77EF8D24}"/>
              </a:ext>
            </a:extLst>
          </p:cNvPr>
          <p:cNvSpPr txBox="1">
            <a:spLocks/>
          </p:cNvSpPr>
          <p:nvPr/>
        </p:nvSpPr>
        <p:spPr>
          <a:xfrm>
            <a:off x="177236" y="331470"/>
            <a:ext cx="8593456" cy="822960"/>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a:effectLst>
                  <a:outerShdw blurRad="38100" dist="38100" dir="2700000" algn="tl">
                    <a:srgbClr val="000000">
                      <a:alpha val="43137"/>
                    </a:srgbClr>
                  </a:outerShdw>
                </a:effectLst>
                <a:latin typeface="Google Sans"/>
              </a:rPr>
              <a:t>Merging Queries - </a:t>
            </a:r>
            <a:r>
              <a:rPr lang="en-US" b="0">
                <a:latin typeface="Google Sans"/>
              </a:rPr>
              <a:t>Merging queries combines two tables based on matching values in one or more common columns, similar to a database join or a VLOOKUP. </a:t>
            </a:r>
            <a:br>
              <a:rPr lang="en-US" b="0">
                <a:latin typeface="Google Sans"/>
              </a:rPr>
            </a:br>
            <a:endParaRPr lang="en-US" dirty="0"/>
          </a:p>
        </p:txBody>
      </p:sp>
      <p:pic>
        <p:nvPicPr>
          <p:cNvPr id="6" name="Picture 5">
            <a:extLst>
              <a:ext uri="{FF2B5EF4-FFF2-40B4-BE49-F238E27FC236}">
                <a16:creationId xmlns:a16="http://schemas.microsoft.com/office/drawing/2014/main" id="{691E4310-88F2-472F-B84A-94A8B1774D9A}"/>
              </a:ext>
            </a:extLst>
          </p:cNvPr>
          <p:cNvPicPr>
            <a:picLocks noChangeAspect="1"/>
          </p:cNvPicPr>
          <p:nvPr/>
        </p:nvPicPr>
        <p:blipFill>
          <a:blip r:embed="rId3"/>
          <a:stretch>
            <a:fillRect/>
          </a:stretch>
        </p:blipFill>
        <p:spPr>
          <a:xfrm>
            <a:off x="295341" y="1373577"/>
            <a:ext cx="1463040" cy="2514600"/>
          </a:xfrm>
          <a:prstGeom prst="rect">
            <a:avLst/>
          </a:prstGeom>
        </p:spPr>
      </p:pic>
      <p:pic>
        <p:nvPicPr>
          <p:cNvPr id="7" name="Picture 6">
            <a:extLst>
              <a:ext uri="{FF2B5EF4-FFF2-40B4-BE49-F238E27FC236}">
                <a16:creationId xmlns:a16="http://schemas.microsoft.com/office/drawing/2014/main" id="{58458943-1BEC-463D-94AA-6A40B5A371B4}"/>
              </a:ext>
            </a:extLst>
          </p:cNvPr>
          <p:cNvPicPr>
            <a:picLocks noChangeAspect="1"/>
          </p:cNvPicPr>
          <p:nvPr/>
        </p:nvPicPr>
        <p:blipFill>
          <a:blip r:embed="rId4"/>
          <a:stretch>
            <a:fillRect/>
          </a:stretch>
        </p:blipFill>
        <p:spPr>
          <a:xfrm>
            <a:off x="2461992" y="1369851"/>
            <a:ext cx="2313908" cy="2514600"/>
          </a:xfrm>
          <a:prstGeom prst="rect">
            <a:avLst/>
          </a:prstGeom>
        </p:spPr>
      </p:pic>
      <p:pic>
        <p:nvPicPr>
          <p:cNvPr id="8" name="Picture 7">
            <a:extLst>
              <a:ext uri="{FF2B5EF4-FFF2-40B4-BE49-F238E27FC236}">
                <a16:creationId xmlns:a16="http://schemas.microsoft.com/office/drawing/2014/main" id="{9260BECC-EE62-4737-A073-10B90F26D7BC}"/>
              </a:ext>
            </a:extLst>
          </p:cNvPr>
          <p:cNvPicPr>
            <a:picLocks noChangeAspect="1"/>
          </p:cNvPicPr>
          <p:nvPr/>
        </p:nvPicPr>
        <p:blipFill>
          <a:blip r:embed="rId5"/>
          <a:stretch>
            <a:fillRect/>
          </a:stretch>
        </p:blipFill>
        <p:spPr>
          <a:xfrm>
            <a:off x="5957790" y="1348831"/>
            <a:ext cx="2793171" cy="2514600"/>
          </a:xfrm>
          <a:prstGeom prst="rect">
            <a:avLst/>
          </a:prstGeom>
        </p:spPr>
      </p:pic>
      <p:sp>
        <p:nvSpPr>
          <p:cNvPr id="9" name="Plus Sign 8">
            <a:extLst>
              <a:ext uri="{FF2B5EF4-FFF2-40B4-BE49-F238E27FC236}">
                <a16:creationId xmlns:a16="http://schemas.microsoft.com/office/drawing/2014/main" id="{DCDF2C74-413A-4A52-BA67-B4452C543CA1}"/>
              </a:ext>
            </a:extLst>
          </p:cNvPr>
          <p:cNvSpPr/>
          <p:nvPr/>
        </p:nvSpPr>
        <p:spPr>
          <a:xfrm>
            <a:off x="1849820" y="2287976"/>
            <a:ext cx="502920" cy="4572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Equals 9">
            <a:extLst>
              <a:ext uri="{FF2B5EF4-FFF2-40B4-BE49-F238E27FC236}">
                <a16:creationId xmlns:a16="http://schemas.microsoft.com/office/drawing/2014/main" id="{55377851-7B33-470D-B78D-65F4DAECC3C9}"/>
              </a:ext>
            </a:extLst>
          </p:cNvPr>
          <p:cNvSpPr/>
          <p:nvPr/>
        </p:nvSpPr>
        <p:spPr>
          <a:xfrm>
            <a:off x="5043390" y="2242257"/>
            <a:ext cx="640080" cy="457200"/>
          </a:xfrm>
          <a:prstGeom prst="mathEqua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23E3A64F-503C-4E52-B8D4-8FFBBA49BBD2}"/>
              </a:ext>
            </a:extLst>
          </p:cNvPr>
          <p:cNvSpPr/>
          <p:nvPr/>
        </p:nvSpPr>
        <p:spPr>
          <a:xfrm>
            <a:off x="2398460" y="1326507"/>
            <a:ext cx="960120" cy="2653109"/>
          </a:xfrm>
          <a:prstGeom prst="rect">
            <a:avLst/>
          </a:prstGeom>
          <a:solidFill>
            <a:schemeClr val="lt1">
              <a:alpha val="0"/>
            </a:schemeClr>
          </a:solidFill>
          <a:ln w="38100" cmpd="dbl">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18DB2FBE-403F-4ED3-BD5F-9B18EA592C3F}"/>
              </a:ext>
            </a:extLst>
          </p:cNvPr>
          <p:cNvSpPr/>
          <p:nvPr/>
        </p:nvSpPr>
        <p:spPr>
          <a:xfrm>
            <a:off x="166849" y="1344328"/>
            <a:ext cx="960120" cy="2653109"/>
          </a:xfrm>
          <a:prstGeom prst="rect">
            <a:avLst/>
          </a:prstGeom>
          <a:solidFill>
            <a:schemeClr val="lt1">
              <a:alpha val="0"/>
            </a:schemeClr>
          </a:solidFill>
          <a:ln w="38100" cmpd="dbl">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ircle(in)">
                                      <p:cBhvr>
                                        <p:cTn id="37" dur="2000"/>
                                        <p:tgtEl>
                                          <p:spTgt spid="12"/>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ircle(in)">
                                      <p:cBhvr>
                                        <p:cTn id="4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6F8E198-775E-4D44-8508-48C7574238BE}"/>
              </a:ext>
            </a:extLst>
          </p:cNvPr>
          <p:cNvSpPr>
            <a:spLocks noGrp="1"/>
          </p:cNvSpPr>
          <p:nvPr>
            <p:ph type="title"/>
          </p:nvPr>
        </p:nvSpPr>
        <p:spPr>
          <a:xfrm>
            <a:off x="294140" y="240030"/>
            <a:ext cx="8593456" cy="1097280"/>
          </a:xfrm>
        </p:spPr>
        <p:txBody>
          <a:bodyPr/>
          <a:lstStyle/>
          <a:p>
            <a:r>
              <a:rPr lang="en-US" sz="2000" b="1" i="0" dirty="0">
                <a:effectLst/>
                <a:latin typeface="+mj-lt"/>
              </a:rPr>
              <a:t>Appending Queries - </a:t>
            </a:r>
            <a:r>
              <a:rPr lang="en-US" b="0" i="0" dirty="0">
                <a:effectLst/>
                <a:latin typeface="+mj-lt"/>
              </a:rPr>
              <a:t>Appending queries combines rows from multiple tables into a single table. This is useful when you have tables with the same structure but different data (e.g., monthly sales reports).</a:t>
            </a:r>
            <a:br>
              <a:rPr lang="en-US" b="0" i="0" dirty="0">
                <a:effectLst/>
                <a:latin typeface="+mj-lt"/>
              </a:rPr>
            </a:br>
            <a:endParaRPr lang="en-US" dirty="0">
              <a:latin typeface="+mj-lt"/>
            </a:endParaRPr>
          </a:p>
        </p:txBody>
      </p:sp>
      <p:pic>
        <p:nvPicPr>
          <p:cNvPr id="4" name="Picture 3">
            <a:extLst>
              <a:ext uri="{FF2B5EF4-FFF2-40B4-BE49-F238E27FC236}">
                <a16:creationId xmlns:a16="http://schemas.microsoft.com/office/drawing/2014/main" id="{685D030A-69E9-41A7-B015-BBC792332CB4}"/>
              </a:ext>
            </a:extLst>
          </p:cNvPr>
          <p:cNvPicPr>
            <a:picLocks noChangeAspect="1"/>
          </p:cNvPicPr>
          <p:nvPr/>
        </p:nvPicPr>
        <p:blipFill>
          <a:blip r:embed="rId2"/>
          <a:stretch>
            <a:fillRect/>
          </a:stretch>
        </p:blipFill>
        <p:spPr>
          <a:xfrm>
            <a:off x="294140" y="1356606"/>
            <a:ext cx="1829055" cy="2676899"/>
          </a:xfrm>
          <a:prstGeom prst="rect">
            <a:avLst/>
          </a:prstGeom>
        </p:spPr>
      </p:pic>
      <p:pic>
        <p:nvPicPr>
          <p:cNvPr id="5" name="Picture 4">
            <a:extLst>
              <a:ext uri="{FF2B5EF4-FFF2-40B4-BE49-F238E27FC236}">
                <a16:creationId xmlns:a16="http://schemas.microsoft.com/office/drawing/2014/main" id="{FF591033-2BF9-42AE-A26F-41720639E94F}"/>
              </a:ext>
            </a:extLst>
          </p:cNvPr>
          <p:cNvPicPr>
            <a:picLocks noChangeAspect="1"/>
          </p:cNvPicPr>
          <p:nvPr/>
        </p:nvPicPr>
        <p:blipFill>
          <a:blip r:embed="rId3"/>
          <a:stretch>
            <a:fillRect/>
          </a:stretch>
        </p:blipFill>
        <p:spPr>
          <a:xfrm>
            <a:off x="3134058" y="1965801"/>
            <a:ext cx="1857634" cy="990738"/>
          </a:xfrm>
          <a:prstGeom prst="rect">
            <a:avLst/>
          </a:prstGeom>
        </p:spPr>
      </p:pic>
      <p:sp>
        <p:nvSpPr>
          <p:cNvPr id="6" name="Plus Sign 5">
            <a:extLst>
              <a:ext uri="{FF2B5EF4-FFF2-40B4-BE49-F238E27FC236}">
                <a16:creationId xmlns:a16="http://schemas.microsoft.com/office/drawing/2014/main" id="{BFD89875-32CE-4A73-86E3-AC7B9213DC36}"/>
              </a:ext>
            </a:extLst>
          </p:cNvPr>
          <p:cNvSpPr/>
          <p:nvPr/>
        </p:nvSpPr>
        <p:spPr>
          <a:xfrm>
            <a:off x="2385524" y="2232570"/>
            <a:ext cx="502920" cy="4572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Equals 6">
            <a:extLst>
              <a:ext uri="{FF2B5EF4-FFF2-40B4-BE49-F238E27FC236}">
                <a16:creationId xmlns:a16="http://schemas.microsoft.com/office/drawing/2014/main" id="{E4A707CC-8E82-44BE-B446-E1AD97BCAD92}"/>
              </a:ext>
            </a:extLst>
          </p:cNvPr>
          <p:cNvSpPr/>
          <p:nvPr/>
        </p:nvSpPr>
        <p:spPr>
          <a:xfrm>
            <a:off x="5221083" y="2232570"/>
            <a:ext cx="640080" cy="457200"/>
          </a:xfrm>
          <a:prstGeom prst="mathEqua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C850CD97-766A-47C0-9F9D-7C4AF4FB55C9}"/>
              </a:ext>
            </a:extLst>
          </p:cNvPr>
          <p:cNvPicPr>
            <a:picLocks noChangeAspect="1"/>
          </p:cNvPicPr>
          <p:nvPr/>
        </p:nvPicPr>
        <p:blipFill>
          <a:blip r:embed="rId4"/>
          <a:stretch>
            <a:fillRect/>
          </a:stretch>
        </p:blipFill>
        <p:spPr>
          <a:xfrm>
            <a:off x="6319870" y="1017270"/>
            <a:ext cx="1848108" cy="3429000"/>
          </a:xfrm>
          <a:prstGeom prst="rect">
            <a:avLst/>
          </a:prstGeom>
        </p:spPr>
      </p:pic>
    </p:spTree>
    <p:extLst>
      <p:ext uri="{BB962C8B-B14F-4D97-AF65-F5344CB8AC3E}">
        <p14:creationId xmlns:p14="http://schemas.microsoft.com/office/powerpoint/2010/main" val="420701878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2890A79-9179-40A5-83F5-C661B62E110C}"/>
              </a:ext>
            </a:extLst>
          </p:cNvPr>
          <p:cNvSpPr txBox="1">
            <a:spLocks/>
          </p:cNvSpPr>
          <p:nvPr/>
        </p:nvSpPr>
        <p:spPr>
          <a:xfrm>
            <a:off x="275272" y="240030"/>
            <a:ext cx="8593456" cy="1783080"/>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latin typeface="+mj-lt"/>
              </a:rPr>
              <a:t>Combine Files - </a:t>
            </a:r>
            <a:r>
              <a:rPr lang="en-US" b="0" dirty="0">
                <a:latin typeface="+mj-lt"/>
              </a:rPr>
              <a:t>Used to merge data from multiple files into a single table.</a:t>
            </a:r>
            <a:br>
              <a:rPr lang="en-US" b="0" dirty="0">
                <a:latin typeface="+mj-lt"/>
              </a:rPr>
            </a:br>
            <a:br>
              <a:rPr lang="en-US" b="0" dirty="0">
                <a:latin typeface="+mj-lt"/>
              </a:rPr>
            </a:br>
            <a:r>
              <a:rPr lang="en-US" b="0" dirty="0">
                <a:latin typeface="+mj-lt"/>
              </a:rPr>
              <a:t>Select Get Data &gt; From File &gt; From Folder.</a:t>
            </a:r>
            <a:br>
              <a:rPr lang="en-US" b="0" dirty="0">
                <a:latin typeface="+mj-lt"/>
              </a:rPr>
            </a:br>
            <a:r>
              <a:rPr lang="en-US" b="0" dirty="0">
                <a:latin typeface="+mj-lt"/>
              </a:rPr>
              <a:t>&gt;Transform Data.</a:t>
            </a:r>
            <a:br>
              <a:rPr lang="en-US" b="0" dirty="0">
                <a:latin typeface="+mj-lt"/>
              </a:rPr>
            </a:br>
            <a:br>
              <a:rPr lang="en-US" b="0" dirty="0">
                <a:latin typeface="+mj-lt"/>
              </a:rPr>
            </a:br>
            <a:br>
              <a:rPr lang="en-US" b="0" dirty="0">
                <a:solidFill>
                  <a:srgbClr val="C3C6D6"/>
                </a:solidFill>
                <a:latin typeface="+mj-lt"/>
              </a:rPr>
            </a:br>
            <a:endParaRPr lang="en-US" dirty="0">
              <a:latin typeface="+mj-lt"/>
            </a:endParaRPr>
          </a:p>
        </p:txBody>
      </p:sp>
      <p:pic>
        <p:nvPicPr>
          <p:cNvPr id="4" name="Picture 3">
            <a:extLst>
              <a:ext uri="{FF2B5EF4-FFF2-40B4-BE49-F238E27FC236}">
                <a16:creationId xmlns:a16="http://schemas.microsoft.com/office/drawing/2014/main" id="{7067608F-087C-4370-806C-DEA7B2B3198A}"/>
              </a:ext>
            </a:extLst>
          </p:cNvPr>
          <p:cNvPicPr>
            <a:picLocks noChangeAspect="1"/>
          </p:cNvPicPr>
          <p:nvPr/>
        </p:nvPicPr>
        <p:blipFill>
          <a:blip r:embed="rId2"/>
          <a:stretch>
            <a:fillRect/>
          </a:stretch>
        </p:blipFill>
        <p:spPr>
          <a:xfrm>
            <a:off x="275272" y="1371432"/>
            <a:ext cx="3032791" cy="1200318"/>
          </a:xfrm>
          <a:prstGeom prst="rect">
            <a:avLst/>
          </a:prstGeom>
        </p:spPr>
      </p:pic>
      <p:sp>
        <p:nvSpPr>
          <p:cNvPr id="5" name="Rectangle 4">
            <a:extLst>
              <a:ext uri="{FF2B5EF4-FFF2-40B4-BE49-F238E27FC236}">
                <a16:creationId xmlns:a16="http://schemas.microsoft.com/office/drawing/2014/main" id="{0436468A-1656-4C3C-A95F-334A577382EF}"/>
              </a:ext>
            </a:extLst>
          </p:cNvPr>
          <p:cNvSpPr/>
          <p:nvPr/>
        </p:nvSpPr>
        <p:spPr>
          <a:xfrm>
            <a:off x="1737361" y="1761203"/>
            <a:ext cx="228600" cy="274320"/>
          </a:xfrm>
          <a:prstGeom prst="rect">
            <a:avLst/>
          </a:prstGeom>
          <a:solidFill>
            <a:schemeClr val="accent1">
              <a:alpha val="0"/>
            </a:schemeClr>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F630969-83D3-4539-8D1D-E2803006CBA7}"/>
              </a:ext>
            </a:extLst>
          </p:cNvPr>
          <p:cNvPicPr>
            <a:picLocks noChangeAspect="1"/>
          </p:cNvPicPr>
          <p:nvPr/>
        </p:nvPicPr>
        <p:blipFill>
          <a:blip r:embed="rId3"/>
          <a:stretch>
            <a:fillRect/>
          </a:stretch>
        </p:blipFill>
        <p:spPr>
          <a:xfrm>
            <a:off x="3635494" y="1367622"/>
            <a:ext cx="4905803" cy="3352968"/>
          </a:xfrm>
          <a:prstGeom prst="rect">
            <a:avLst/>
          </a:prstGeom>
        </p:spPr>
      </p:pic>
      <p:sp>
        <p:nvSpPr>
          <p:cNvPr id="7" name="Rectangle 6">
            <a:extLst>
              <a:ext uri="{FF2B5EF4-FFF2-40B4-BE49-F238E27FC236}">
                <a16:creationId xmlns:a16="http://schemas.microsoft.com/office/drawing/2014/main" id="{49650B0E-595C-4090-8A6D-E92E199921AA}"/>
              </a:ext>
            </a:extLst>
          </p:cNvPr>
          <p:cNvSpPr/>
          <p:nvPr/>
        </p:nvSpPr>
        <p:spPr>
          <a:xfrm>
            <a:off x="3749040" y="1516380"/>
            <a:ext cx="457200" cy="1466850"/>
          </a:xfrm>
          <a:prstGeom prst="rect">
            <a:avLst/>
          </a:prstGeom>
          <a:solidFill>
            <a:schemeClr val="accent1">
              <a:alpha val="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84A1D4F-9270-4F75-8455-125B35C55E88}"/>
              </a:ext>
            </a:extLst>
          </p:cNvPr>
          <p:cNvSpPr/>
          <p:nvPr/>
        </p:nvSpPr>
        <p:spPr>
          <a:xfrm>
            <a:off x="3749040" y="2983230"/>
            <a:ext cx="457200" cy="1558290"/>
          </a:xfrm>
          <a:prstGeom prst="rect">
            <a:avLst/>
          </a:prstGeom>
          <a:solidFill>
            <a:schemeClr val="accent1">
              <a:alpha val="0"/>
            </a:schemeClr>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17212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0D11E8-10C6-4BE1-A63F-62C8AEDAE5FF}"/>
              </a:ext>
            </a:extLst>
          </p:cNvPr>
          <p:cNvSpPr txBox="1">
            <a:spLocks/>
          </p:cNvSpPr>
          <p:nvPr/>
        </p:nvSpPr>
        <p:spPr>
          <a:xfrm>
            <a:off x="275272" y="560070"/>
            <a:ext cx="8593456" cy="952262"/>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latin typeface="+mj-lt"/>
              </a:rPr>
              <a:t>Group By -</a:t>
            </a:r>
            <a:r>
              <a:rPr lang="en-US" sz="3200" dirty="0">
                <a:latin typeface="+mj-lt"/>
              </a:rPr>
              <a:t> </a:t>
            </a:r>
            <a:r>
              <a:rPr lang="en-US" b="0" dirty="0">
                <a:latin typeface="+mj-lt"/>
              </a:rPr>
              <a:t>While not directly combining tables, "Group By" allows for summarizing and aggregating data within a single table, which can be a form of data combination and transformation.</a:t>
            </a:r>
            <a:br>
              <a:rPr lang="en-US" b="0" dirty="0">
                <a:latin typeface="+mj-lt"/>
              </a:rPr>
            </a:br>
            <a:endParaRPr lang="en-US" dirty="0">
              <a:latin typeface="+mj-lt"/>
            </a:endParaRPr>
          </a:p>
        </p:txBody>
      </p:sp>
      <p:pic>
        <p:nvPicPr>
          <p:cNvPr id="4" name="Picture 3">
            <a:extLst>
              <a:ext uri="{FF2B5EF4-FFF2-40B4-BE49-F238E27FC236}">
                <a16:creationId xmlns:a16="http://schemas.microsoft.com/office/drawing/2014/main" id="{A99E14DB-1268-447C-9AE5-1763D849640C}"/>
              </a:ext>
            </a:extLst>
          </p:cNvPr>
          <p:cNvPicPr>
            <a:picLocks noChangeAspect="1"/>
          </p:cNvPicPr>
          <p:nvPr/>
        </p:nvPicPr>
        <p:blipFill>
          <a:blip r:embed="rId2"/>
          <a:stretch>
            <a:fillRect/>
          </a:stretch>
        </p:blipFill>
        <p:spPr>
          <a:xfrm>
            <a:off x="275272" y="1463040"/>
            <a:ext cx="4156317" cy="3028950"/>
          </a:xfrm>
          <a:prstGeom prst="rect">
            <a:avLst/>
          </a:prstGeom>
        </p:spPr>
      </p:pic>
      <p:pic>
        <p:nvPicPr>
          <p:cNvPr id="5" name="Picture 4">
            <a:extLst>
              <a:ext uri="{FF2B5EF4-FFF2-40B4-BE49-F238E27FC236}">
                <a16:creationId xmlns:a16="http://schemas.microsoft.com/office/drawing/2014/main" id="{6CB788A6-C8C8-46A8-BEB8-34A191ECA5ED}"/>
              </a:ext>
            </a:extLst>
          </p:cNvPr>
          <p:cNvPicPr>
            <a:picLocks noChangeAspect="1"/>
          </p:cNvPicPr>
          <p:nvPr/>
        </p:nvPicPr>
        <p:blipFill>
          <a:blip r:embed="rId3"/>
          <a:stretch>
            <a:fillRect/>
          </a:stretch>
        </p:blipFill>
        <p:spPr>
          <a:xfrm>
            <a:off x="5349240" y="1453272"/>
            <a:ext cx="3362796" cy="1519450"/>
          </a:xfrm>
          <a:prstGeom prst="rect">
            <a:avLst/>
          </a:prstGeom>
        </p:spPr>
      </p:pic>
      <p:sp>
        <p:nvSpPr>
          <p:cNvPr id="6" name="Rectangle 5">
            <a:extLst>
              <a:ext uri="{FF2B5EF4-FFF2-40B4-BE49-F238E27FC236}">
                <a16:creationId xmlns:a16="http://schemas.microsoft.com/office/drawing/2014/main" id="{2A265CFE-172C-4EEA-9CF4-EC0BC0A6E30C}"/>
              </a:ext>
            </a:extLst>
          </p:cNvPr>
          <p:cNvSpPr/>
          <p:nvPr/>
        </p:nvSpPr>
        <p:spPr>
          <a:xfrm>
            <a:off x="1828800" y="1453272"/>
            <a:ext cx="320040" cy="386958"/>
          </a:xfrm>
          <a:prstGeom prst="rect">
            <a:avLst/>
          </a:prstGeom>
          <a:solidFill>
            <a:schemeClr val="accent1">
              <a:alpha val="0"/>
            </a:schemeClr>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endParaRPr>
          </a:p>
        </p:txBody>
      </p:sp>
      <p:sp>
        <p:nvSpPr>
          <p:cNvPr id="7" name="Arrow: Right 6">
            <a:extLst>
              <a:ext uri="{FF2B5EF4-FFF2-40B4-BE49-F238E27FC236}">
                <a16:creationId xmlns:a16="http://schemas.microsoft.com/office/drawing/2014/main" id="{5A9CC5A7-B3E4-4251-ADE4-A717F16B869A}"/>
              </a:ext>
            </a:extLst>
          </p:cNvPr>
          <p:cNvSpPr/>
          <p:nvPr/>
        </p:nvSpPr>
        <p:spPr>
          <a:xfrm>
            <a:off x="4663440" y="1977390"/>
            <a:ext cx="480135" cy="32004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AC45A38-510E-496C-A330-1FD5BC674311}"/>
              </a:ext>
            </a:extLst>
          </p:cNvPr>
          <p:cNvPicPr>
            <a:picLocks noChangeAspect="1"/>
          </p:cNvPicPr>
          <p:nvPr/>
        </p:nvPicPr>
        <p:blipFill>
          <a:blip r:embed="rId4"/>
          <a:stretch>
            <a:fillRect/>
          </a:stretch>
        </p:blipFill>
        <p:spPr>
          <a:xfrm>
            <a:off x="5349240" y="3631169"/>
            <a:ext cx="3458058" cy="743054"/>
          </a:xfrm>
          <a:prstGeom prst="rect">
            <a:avLst/>
          </a:prstGeom>
        </p:spPr>
      </p:pic>
      <p:sp>
        <p:nvSpPr>
          <p:cNvPr id="9" name="Arrow: Down 8">
            <a:extLst>
              <a:ext uri="{FF2B5EF4-FFF2-40B4-BE49-F238E27FC236}">
                <a16:creationId xmlns:a16="http://schemas.microsoft.com/office/drawing/2014/main" id="{A52974E3-4B8A-45F0-9776-C3E52230FAF6}"/>
              </a:ext>
            </a:extLst>
          </p:cNvPr>
          <p:cNvSpPr/>
          <p:nvPr/>
        </p:nvSpPr>
        <p:spPr>
          <a:xfrm>
            <a:off x="6172200" y="3074670"/>
            <a:ext cx="320040" cy="36576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2930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C4637E8-DBC1-4CA2-87D5-1192C5AC6CAB}"/>
              </a:ext>
            </a:extLst>
          </p:cNvPr>
          <p:cNvSpPr>
            <a:spLocks noGrp="1"/>
          </p:cNvSpPr>
          <p:nvPr>
            <p:ph type="title"/>
          </p:nvPr>
        </p:nvSpPr>
        <p:spPr>
          <a:xfrm>
            <a:off x="274638" y="40482"/>
            <a:ext cx="8593456" cy="632222"/>
          </a:xfrm>
        </p:spPr>
        <p:txBody>
          <a:bodyPr/>
          <a:lstStyle/>
          <a:p>
            <a:r>
              <a:rPr lang="en-US" sz="2000" dirty="0">
                <a:effectLst>
                  <a:outerShdw blurRad="38100" dist="38100" dir="2700000" algn="tl">
                    <a:srgbClr val="000000">
                      <a:alpha val="43137"/>
                    </a:srgbClr>
                  </a:outerShdw>
                </a:effectLst>
              </a:rPr>
              <a:t>Basic Transformations</a:t>
            </a:r>
          </a:p>
        </p:txBody>
      </p:sp>
      <p:sp>
        <p:nvSpPr>
          <p:cNvPr id="4" name="Content Placeholder 2">
            <a:extLst>
              <a:ext uri="{FF2B5EF4-FFF2-40B4-BE49-F238E27FC236}">
                <a16:creationId xmlns:a16="http://schemas.microsoft.com/office/drawing/2014/main" id="{23B6CF10-3F76-47EB-8B7E-E287A99BD1B3}"/>
              </a:ext>
            </a:extLst>
          </p:cNvPr>
          <p:cNvSpPr txBox="1">
            <a:spLocks/>
          </p:cNvSpPr>
          <p:nvPr/>
        </p:nvSpPr>
        <p:spPr>
          <a:xfrm>
            <a:off x="548640" y="794909"/>
            <a:ext cx="8320088" cy="3629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Common tasks:</a:t>
            </a:r>
          </a:p>
          <a:p>
            <a:endParaRPr lang="en-US" b="1" dirty="0"/>
          </a:p>
          <a:p>
            <a:pPr marL="171450" indent="-171450">
              <a:buFont typeface="Arial" panose="020B0604020202020204" pitchFamily="34" charset="0"/>
              <a:buChar char="•"/>
            </a:pPr>
            <a:r>
              <a:rPr lang="en-US" sz="1200" dirty="0"/>
              <a:t>Remove columns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Rename headers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Remove duplicates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Fill down</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Split columns (by delimiter or number of characters)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Change data types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Replace values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Filter rows (e.g., remove nulls)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Sort</a:t>
            </a:r>
          </a:p>
          <a:p>
            <a:endParaRPr lang="en-US" sz="1200" dirty="0"/>
          </a:p>
        </p:txBody>
      </p:sp>
    </p:spTree>
    <p:extLst>
      <p:ext uri="{BB962C8B-B14F-4D97-AF65-F5344CB8AC3E}">
        <p14:creationId xmlns:p14="http://schemas.microsoft.com/office/powerpoint/2010/main" val="116675956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 calcmode="lin" valueType="num">
                                      <p:cBhvr additive="base">
                                        <p:cTn id="3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 calcmode="lin" valueType="num">
                                      <p:cBhvr additive="base">
                                        <p:cTn id="4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anim calcmode="lin" valueType="num">
                                      <p:cBhvr additive="base">
                                        <p:cTn id="4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anim calcmode="lin" valueType="num">
                                      <p:cBhvr additive="base">
                                        <p:cTn id="55"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8" end="18"/>
                                            </p:txEl>
                                          </p:spTgt>
                                        </p:tgtEl>
                                        <p:attrNameLst>
                                          <p:attrName>style.visibility</p:attrName>
                                        </p:attrNameLst>
                                      </p:cBhvr>
                                      <p:to>
                                        <p:strVal val="visible"/>
                                      </p:to>
                                    </p:set>
                                    <p:anim calcmode="lin" valueType="num">
                                      <p:cBhvr additive="base">
                                        <p:cTn id="61"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630FA6-4158-4C4C-9BB6-CBEB19648610}"/>
              </a:ext>
            </a:extLst>
          </p:cNvPr>
          <p:cNvSpPr>
            <a:spLocks noGrp="1"/>
          </p:cNvSpPr>
          <p:nvPr>
            <p:ph type="title"/>
          </p:nvPr>
        </p:nvSpPr>
        <p:spPr>
          <a:xfrm>
            <a:off x="272734" y="229032"/>
            <a:ext cx="8593456" cy="377100"/>
          </a:xfrm>
        </p:spPr>
        <p:txBody>
          <a:bodyPr/>
          <a:lstStyle/>
          <a:p>
            <a:r>
              <a:rPr lang="en-US" sz="2000" dirty="0"/>
              <a:t>How to Undo?</a:t>
            </a:r>
          </a:p>
        </p:txBody>
      </p:sp>
      <p:sp>
        <p:nvSpPr>
          <p:cNvPr id="4" name="Content Placeholder 2">
            <a:extLst>
              <a:ext uri="{FF2B5EF4-FFF2-40B4-BE49-F238E27FC236}">
                <a16:creationId xmlns:a16="http://schemas.microsoft.com/office/drawing/2014/main" id="{5C0ACE6C-4A9C-4E8E-9794-F2FA2DF62042}"/>
              </a:ext>
            </a:extLst>
          </p:cNvPr>
          <p:cNvSpPr txBox="1">
            <a:spLocks/>
          </p:cNvSpPr>
          <p:nvPr/>
        </p:nvSpPr>
        <p:spPr>
          <a:xfrm>
            <a:off x="365760" y="606132"/>
            <a:ext cx="8595360" cy="6463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latin typeface="+mj-lt"/>
              </a:rPr>
              <a:t>In Power Query, there is no traditional "undo" button like in other applications (e.g., </a:t>
            </a:r>
            <a:r>
              <a:rPr lang="en-US" sz="1800" dirty="0" err="1">
                <a:latin typeface="+mj-lt"/>
              </a:rPr>
              <a:t>Ctrl+Z</a:t>
            </a:r>
            <a:r>
              <a:rPr lang="en-US" sz="1800" dirty="0">
                <a:latin typeface="+mj-lt"/>
              </a:rPr>
              <a:t>). Instead, to undo a step, you directly manage the "Applied Steps" pane.</a:t>
            </a:r>
          </a:p>
        </p:txBody>
      </p:sp>
      <p:sp>
        <p:nvSpPr>
          <p:cNvPr id="5" name="TextBox 4">
            <a:extLst>
              <a:ext uri="{FF2B5EF4-FFF2-40B4-BE49-F238E27FC236}">
                <a16:creationId xmlns:a16="http://schemas.microsoft.com/office/drawing/2014/main" id="{28CEA9E6-6C56-4912-8742-7207E4F824C5}"/>
              </a:ext>
            </a:extLst>
          </p:cNvPr>
          <p:cNvSpPr txBox="1"/>
          <p:nvPr/>
        </p:nvSpPr>
        <p:spPr>
          <a:xfrm>
            <a:off x="272734" y="1310455"/>
            <a:ext cx="1874520" cy="3662541"/>
          </a:xfrm>
          <a:prstGeom prst="rect">
            <a:avLst/>
          </a:prstGeom>
          <a:noFill/>
        </p:spPr>
        <p:txBody>
          <a:bodyPr wrap="square">
            <a:spAutoFit/>
          </a:bodyPr>
          <a:lstStyle/>
          <a:p>
            <a:pPr algn="l" fontAlgn="ctr"/>
            <a:r>
              <a:rPr lang="en-US" sz="1400" b="1" i="0" dirty="0">
                <a:effectLst/>
                <a:latin typeface="+mj-lt"/>
              </a:rPr>
              <a:t>To undo a single step:</a:t>
            </a:r>
          </a:p>
          <a:p>
            <a:pPr algn="l" fontAlgn="ctr">
              <a:buFont typeface="Arial" panose="020B0604020202020204" pitchFamily="34" charset="0"/>
              <a:buChar char="•"/>
            </a:pPr>
            <a:r>
              <a:rPr lang="en-US" sz="1200" b="0" i="0" dirty="0">
                <a:effectLst/>
                <a:latin typeface="+mj-lt"/>
              </a:rPr>
              <a:t>Navigate to the "Applied Steps" pane in the Power Query Editor.</a:t>
            </a:r>
          </a:p>
          <a:p>
            <a:pPr algn="l" fontAlgn="ctr">
              <a:buFont typeface="Arial" panose="020B0604020202020204" pitchFamily="34" charset="0"/>
              <a:buChar char="•"/>
            </a:pPr>
            <a:endParaRPr lang="en-US" sz="1200" b="0" i="0" dirty="0">
              <a:effectLst/>
              <a:latin typeface="+mj-lt"/>
            </a:endParaRPr>
          </a:p>
          <a:p>
            <a:pPr algn="l" fontAlgn="ctr">
              <a:buFont typeface="Arial" panose="020B0604020202020204" pitchFamily="34" charset="0"/>
              <a:buChar char="•"/>
            </a:pPr>
            <a:r>
              <a:rPr lang="en-US" sz="1200" b="0" i="0" dirty="0">
                <a:effectLst/>
                <a:latin typeface="+mj-lt"/>
              </a:rPr>
              <a:t>Locate the specific step you wish to undo.</a:t>
            </a:r>
          </a:p>
          <a:p>
            <a:pPr algn="l" fontAlgn="ctr">
              <a:buFont typeface="Arial" panose="020B0604020202020204" pitchFamily="34" charset="0"/>
              <a:buChar char="•"/>
            </a:pPr>
            <a:endParaRPr lang="en-US" sz="1200" b="0" i="0" dirty="0">
              <a:effectLst/>
              <a:latin typeface="+mj-lt"/>
            </a:endParaRPr>
          </a:p>
          <a:p>
            <a:pPr algn="l" fontAlgn="ctr">
              <a:buFont typeface="Arial" panose="020B0604020202020204" pitchFamily="34" charset="0"/>
              <a:buChar char="•"/>
            </a:pPr>
            <a:r>
              <a:rPr lang="en-US" sz="1200" b="0" i="0" dirty="0">
                <a:effectLst/>
                <a:latin typeface="+mj-lt"/>
              </a:rPr>
              <a:t>Hover over the step, and an "X" (red cross mark) icon will appear next to it.</a:t>
            </a:r>
          </a:p>
          <a:p>
            <a:pPr algn="l" fontAlgn="ctr">
              <a:buFont typeface="Arial" panose="020B0604020202020204" pitchFamily="34" charset="0"/>
              <a:buChar char="•"/>
            </a:pPr>
            <a:endParaRPr lang="en-US" sz="1200" b="0" i="0" dirty="0">
              <a:effectLst/>
              <a:latin typeface="+mj-lt"/>
            </a:endParaRPr>
          </a:p>
          <a:p>
            <a:pPr algn="l">
              <a:buFont typeface="Arial" panose="020B0604020202020204" pitchFamily="34" charset="0"/>
              <a:buChar char="•"/>
            </a:pPr>
            <a:r>
              <a:rPr lang="en-US" sz="1200" b="0" i="0" dirty="0">
                <a:effectLst/>
                <a:latin typeface="+mj-lt"/>
              </a:rPr>
              <a:t>Click the "X" icon to delete that step. The data will revert to its state before that step was applied. </a:t>
            </a:r>
          </a:p>
        </p:txBody>
      </p:sp>
      <p:pic>
        <p:nvPicPr>
          <p:cNvPr id="6" name="Picture 5">
            <a:extLst>
              <a:ext uri="{FF2B5EF4-FFF2-40B4-BE49-F238E27FC236}">
                <a16:creationId xmlns:a16="http://schemas.microsoft.com/office/drawing/2014/main" id="{EF6E0615-B1C0-4C52-8B5A-E5A2ABF35047}"/>
              </a:ext>
            </a:extLst>
          </p:cNvPr>
          <p:cNvPicPr>
            <a:picLocks noChangeAspect="1"/>
          </p:cNvPicPr>
          <p:nvPr/>
        </p:nvPicPr>
        <p:blipFill>
          <a:blip r:embed="rId2"/>
          <a:stretch>
            <a:fillRect/>
          </a:stretch>
        </p:blipFill>
        <p:spPr>
          <a:xfrm>
            <a:off x="2240281" y="1383030"/>
            <a:ext cx="6537959" cy="3262432"/>
          </a:xfrm>
          <a:prstGeom prst="rect">
            <a:avLst/>
          </a:prstGeom>
        </p:spPr>
      </p:pic>
      <p:sp>
        <p:nvSpPr>
          <p:cNvPr id="7" name="Arrow: Right 6">
            <a:extLst>
              <a:ext uri="{FF2B5EF4-FFF2-40B4-BE49-F238E27FC236}">
                <a16:creationId xmlns:a16="http://schemas.microsoft.com/office/drawing/2014/main" id="{02D82A71-3277-448E-95AC-3D74F1950559}"/>
              </a:ext>
            </a:extLst>
          </p:cNvPr>
          <p:cNvSpPr/>
          <p:nvPr/>
        </p:nvSpPr>
        <p:spPr>
          <a:xfrm rot="19547341">
            <a:off x="7144432" y="3238039"/>
            <a:ext cx="502920" cy="2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922473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664F2B4-22C9-40B9-A95A-9C958C06706F}"/>
              </a:ext>
            </a:extLst>
          </p:cNvPr>
          <p:cNvSpPr txBox="1">
            <a:spLocks/>
          </p:cNvSpPr>
          <p:nvPr/>
        </p:nvSpPr>
        <p:spPr>
          <a:xfrm>
            <a:off x="1280161" y="1603943"/>
            <a:ext cx="7518758" cy="594360"/>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effectLst>
                  <a:outerShdw blurRad="38100" dist="38100" dir="2700000" algn="tl">
                    <a:srgbClr val="000000">
                      <a:alpha val="43137"/>
                    </a:srgbClr>
                  </a:outerShdw>
                </a:effectLst>
                <a:latin typeface="+mj-lt"/>
              </a:rPr>
              <a:t>Close &amp; Load </a:t>
            </a:r>
            <a:r>
              <a:rPr lang="en-US" b="0" dirty="0">
                <a:latin typeface="+mj-lt"/>
              </a:rPr>
              <a:t>- used to apply changes made in the Power Query Editor and either load the results into an Excel worksheet or create a connection to the data source. </a:t>
            </a:r>
            <a:endParaRPr lang="en-US" dirty="0">
              <a:latin typeface="+mj-lt"/>
            </a:endParaRPr>
          </a:p>
        </p:txBody>
      </p:sp>
      <p:sp>
        <p:nvSpPr>
          <p:cNvPr id="4" name="TextBox 3">
            <a:extLst>
              <a:ext uri="{FF2B5EF4-FFF2-40B4-BE49-F238E27FC236}">
                <a16:creationId xmlns:a16="http://schemas.microsoft.com/office/drawing/2014/main" id="{6639B35B-18F8-4859-AA63-FD45D6305A51}"/>
              </a:ext>
            </a:extLst>
          </p:cNvPr>
          <p:cNvSpPr txBox="1"/>
          <p:nvPr/>
        </p:nvSpPr>
        <p:spPr>
          <a:xfrm>
            <a:off x="1280161" y="441278"/>
            <a:ext cx="7518758" cy="677108"/>
          </a:xfrm>
          <a:prstGeom prst="rect">
            <a:avLst/>
          </a:prstGeom>
          <a:noFill/>
        </p:spPr>
        <p:txBody>
          <a:bodyPr wrap="square">
            <a:spAutoFit/>
          </a:bodyPr>
          <a:lstStyle/>
          <a:p>
            <a:r>
              <a:rPr lang="en-US" sz="2000" b="1" dirty="0">
                <a:effectLst>
                  <a:outerShdw blurRad="38100" dist="38100" dir="2700000" algn="tl">
                    <a:srgbClr val="000000">
                      <a:alpha val="43137"/>
                    </a:srgbClr>
                  </a:outerShdw>
                </a:effectLst>
              </a:rPr>
              <a:t>Refresh Preview </a:t>
            </a:r>
            <a:r>
              <a:rPr lang="en-US" dirty="0"/>
              <a:t>- </a:t>
            </a:r>
            <a:r>
              <a:rPr lang="en-US" sz="1800" dirty="0"/>
              <a:t>button updates the data preview within the Power Query Editor,</a:t>
            </a:r>
          </a:p>
        </p:txBody>
      </p:sp>
      <p:pic>
        <p:nvPicPr>
          <p:cNvPr id="5" name="Picture 4">
            <a:extLst>
              <a:ext uri="{FF2B5EF4-FFF2-40B4-BE49-F238E27FC236}">
                <a16:creationId xmlns:a16="http://schemas.microsoft.com/office/drawing/2014/main" id="{CE2915FB-8E53-4FDF-88C2-F665F7D3BB9A}"/>
              </a:ext>
            </a:extLst>
          </p:cNvPr>
          <p:cNvPicPr>
            <a:picLocks noChangeAspect="1"/>
          </p:cNvPicPr>
          <p:nvPr/>
        </p:nvPicPr>
        <p:blipFill>
          <a:blip r:embed="rId2"/>
          <a:stretch>
            <a:fillRect/>
          </a:stretch>
        </p:blipFill>
        <p:spPr>
          <a:xfrm>
            <a:off x="548640" y="1436269"/>
            <a:ext cx="543001" cy="724001"/>
          </a:xfrm>
          <a:prstGeom prst="rect">
            <a:avLst/>
          </a:prstGeom>
        </p:spPr>
      </p:pic>
      <p:pic>
        <p:nvPicPr>
          <p:cNvPr id="6" name="Picture 5">
            <a:extLst>
              <a:ext uri="{FF2B5EF4-FFF2-40B4-BE49-F238E27FC236}">
                <a16:creationId xmlns:a16="http://schemas.microsoft.com/office/drawing/2014/main" id="{A25C42EB-6FE0-423A-A86B-D83633A6E027}"/>
              </a:ext>
            </a:extLst>
          </p:cNvPr>
          <p:cNvPicPr>
            <a:picLocks noChangeAspect="1"/>
          </p:cNvPicPr>
          <p:nvPr/>
        </p:nvPicPr>
        <p:blipFill>
          <a:blip r:embed="rId3"/>
          <a:stretch>
            <a:fillRect/>
          </a:stretch>
        </p:blipFill>
        <p:spPr>
          <a:xfrm>
            <a:off x="516174" y="344692"/>
            <a:ext cx="581106" cy="809738"/>
          </a:xfrm>
          <a:prstGeom prst="rect">
            <a:avLst/>
          </a:prstGeom>
        </p:spPr>
      </p:pic>
      <p:pic>
        <p:nvPicPr>
          <p:cNvPr id="7" name="Picture 6">
            <a:extLst>
              <a:ext uri="{FF2B5EF4-FFF2-40B4-BE49-F238E27FC236}">
                <a16:creationId xmlns:a16="http://schemas.microsoft.com/office/drawing/2014/main" id="{37A7251F-02B5-4DF1-A56D-663E47D0D932}"/>
              </a:ext>
            </a:extLst>
          </p:cNvPr>
          <p:cNvPicPr>
            <a:picLocks noChangeAspect="1"/>
          </p:cNvPicPr>
          <p:nvPr/>
        </p:nvPicPr>
        <p:blipFill>
          <a:blip r:embed="rId4"/>
          <a:stretch>
            <a:fillRect/>
          </a:stretch>
        </p:blipFill>
        <p:spPr>
          <a:xfrm>
            <a:off x="365760" y="2891790"/>
            <a:ext cx="8433159" cy="1693651"/>
          </a:xfrm>
          <a:prstGeom prst="rect">
            <a:avLst/>
          </a:prstGeom>
        </p:spPr>
      </p:pic>
      <p:sp>
        <p:nvSpPr>
          <p:cNvPr id="8" name="Title 1">
            <a:extLst>
              <a:ext uri="{FF2B5EF4-FFF2-40B4-BE49-F238E27FC236}">
                <a16:creationId xmlns:a16="http://schemas.microsoft.com/office/drawing/2014/main" id="{72A10040-9C28-46CC-B7D0-7A0C5A607AF4}"/>
              </a:ext>
            </a:extLst>
          </p:cNvPr>
          <p:cNvSpPr txBox="1">
            <a:spLocks/>
          </p:cNvSpPr>
          <p:nvPr/>
        </p:nvSpPr>
        <p:spPr>
          <a:xfrm>
            <a:off x="365760" y="2551155"/>
            <a:ext cx="7518758" cy="340635"/>
          </a:xfrm>
          <a:prstGeom prst="rect">
            <a:avLst/>
          </a:prstGeom>
          <a:noFill/>
          <a:ln w="9525" algn="ctr">
            <a:noFill/>
            <a:miter lim="800000"/>
            <a:headEnd/>
            <a:tailEnd/>
          </a:ln>
        </p:spPr>
        <p:txBody>
          <a:bodyPr vert="horz" wrap="square" lIns="45720" tIns="45720" rIns="45720" bIns="45720" numCol="1" rtlCol="0" anchor="b" anchorCtr="0" compatLnSpc="1">
            <a:prstTxWarp prst="textNoShape">
              <a:avLst/>
            </a:prstTxWarp>
            <a:noAutofit/>
          </a:bodyPr>
          <a:lstStyle>
            <a:lvl1pPr algn="l" defTabSz="685800" rtl="0" eaLnBrk="1" latinLnBrk="0" hangingPunct="1">
              <a:lnSpc>
                <a:spcPct val="90000"/>
              </a:lnSpc>
              <a:spcBef>
                <a:spcPct val="0"/>
              </a:spcBef>
              <a:buNone/>
              <a:defRPr lang="en-US" sz="1800" b="1" kern="1200" spc="-80" baseline="0" dirty="0">
                <a:solidFill>
                  <a:schemeClr val="tx1"/>
                </a:solidFill>
                <a:latin typeface="Arial" panose="020B0604020202020204" pitchFamily="34" charset="0"/>
                <a:ea typeface="+mj-ea"/>
                <a:cs typeface="Arial" panose="020B0604020202020204" pitchFamily="34" charset="0"/>
              </a:defRPr>
            </a:lvl1pPr>
          </a:lstStyle>
          <a:p>
            <a:r>
              <a:rPr lang="en-US" b="0" dirty="0">
                <a:latin typeface="Google Sans"/>
              </a:rPr>
              <a:t>Output  sample: </a:t>
            </a:r>
            <a:endParaRPr lang="en-US" b="0" dirty="0"/>
          </a:p>
        </p:txBody>
      </p:sp>
    </p:spTree>
    <p:extLst>
      <p:ext uri="{BB962C8B-B14F-4D97-AF65-F5344CB8AC3E}">
        <p14:creationId xmlns:p14="http://schemas.microsoft.com/office/powerpoint/2010/main" val="113002827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FD4F351-E931-4DFA-84D9-8A7074528B21}"/>
              </a:ext>
            </a:extLst>
          </p:cNvPr>
          <p:cNvSpPr txBox="1">
            <a:spLocks/>
          </p:cNvSpPr>
          <p:nvPr/>
        </p:nvSpPr>
        <p:spPr>
          <a:xfrm>
            <a:off x="274638" y="150476"/>
            <a:ext cx="8593456" cy="400767"/>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b="0" dirty="0">
                <a:solidFill>
                  <a:schemeClr val="tx1"/>
                </a:solidFill>
                <a:latin typeface="+mj-lt"/>
              </a:rPr>
              <a:t>How to open </a:t>
            </a:r>
            <a:r>
              <a:rPr lang="en-US" dirty="0">
                <a:solidFill>
                  <a:schemeClr val="tx1"/>
                </a:solidFill>
                <a:latin typeface="+mj-lt"/>
              </a:rPr>
              <a:t>Power Query Editor </a:t>
            </a:r>
            <a:r>
              <a:rPr lang="en-US" b="0" dirty="0">
                <a:solidFill>
                  <a:schemeClr val="tx1"/>
                </a:solidFill>
                <a:latin typeface="+mj-lt"/>
              </a:rPr>
              <a:t>in Excel? </a:t>
            </a:r>
            <a:endParaRPr lang="en-US" dirty="0">
              <a:solidFill>
                <a:schemeClr val="tx1"/>
              </a:solidFill>
              <a:latin typeface="+mj-lt"/>
            </a:endParaRPr>
          </a:p>
        </p:txBody>
      </p:sp>
      <p:pic>
        <p:nvPicPr>
          <p:cNvPr id="4" name="Content Placeholder 8">
            <a:extLst>
              <a:ext uri="{FF2B5EF4-FFF2-40B4-BE49-F238E27FC236}">
                <a16:creationId xmlns:a16="http://schemas.microsoft.com/office/drawing/2014/main" id="{D5E494AD-096F-4F7A-9131-919A4293342F}"/>
              </a:ext>
            </a:extLst>
          </p:cNvPr>
          <p:cNvPicPr>
            <a:picLocks noChangeAspect="1"/>
          </p:cNvPicPr>
          <p:nvPr/>
        </p:nvPicPr>
        <p:blipFill>
          <a:blip r:embed="rId2"/>
          <a:stretch>
            <a:fillRect/>
          </a:stretch>
        </p:blipFill>
        <p:spPr>
          <a:xfrm>
            <a:off x="274638" y="795338"/>
            <a:ext cx="8593456" cy="3833812"/>
          </a:xfrm>
          <a:prstGeom prst="rect">
            <a:avLst/>
          </a:prstGeom>
        </p:spPr>
      </p:pic>
      <p:sp>
        <p:nvSpPr>
          <p:cNvPr id="5" name="Arrow: Left 4">
            <a:extLst>
              <a:ext uri="{FF2B5EF4-FFF2-40B4-BE49-F238E27FC236}">
                <a16:creationId xmlns:a16="http://schemas.microsoft.com/office/drawing/2014/main" id="{FFE92A9F-7DF1-40C3-9DAF-60D3956FBA7D}"/>
              </a:ext>
            </a:extLst>
          </p:cNvPr>
          <p:cNvSpPr/>
          <p:nvPr/>
        </p:nvSpPr>
        <p:spPr>
          <a:xfrm rot="1213724">
            <a:off x="2863735" y="1065845"/>
            <a:ext cx="594360" cy="274320"/>
          </a:xfrm>
          <a:prstGeom prst="leftArrow">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chemeClr val="bg1"/>
                </a:solidFill>
              </a:rPr>
              <a:t>1</a:t>
            </a:r>
          </a:p>
        </p:txBody>
      </p:sp>
      <p:sp>
        <p:nvSpPr>
          <p:cNvPr id="6" name="Arrow: Left 5">
            <a:extLst>
              <a:ext uri="{FF2B5EF4-FFF2-40B4-BE49-F238E27FC236}">
                <a16:creationId xmlns:a16="http://schemas.microsoft.com/office/drawing/2014/main" id="{0AA45A9F-1BBF-4805-89D3-569EB6E0E633}"/>
              </a:ext>
            </a:extLst>
          </p:cNvPr>
          <p:cNvSpPr/>
          <p:nvPr/>
        </p:nvSpPr>
        <p:spPr>
          <a:xfrm rot="1213724">
            <a:off x="584752" y="1297300"/>
            <a:ext cx="594360" cy="274320"/>
          </a:xfrm>
          <a:prstGeom prst="leftArrow">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chemeClr val="bg1"/>
                </a:solidFill>
              </a:rPr>
              <a:t>2</a:t>
            </a:r>
          </a:p>
        </p:txBody>
      </p:sp>
      <p:sp>
        <p:nvSpPr>
          <p:cNvPr id="7" name="TextBox 6">
            <a:extLst>
              <a:ext uri="{FF2B5EF4-FFF2-40B4-BE49-F238E27FC236}">
                <a16:creationId xmlns:a16="http://schemas.microsoft.com/office/drawing/2014/main" id="{A0600BFE-6E64-4407-BA93-571689B81B02}"/>
              </a:ext>
            </a:extLst>
          </p:cNvPr>
          <p:cNvSpPr txBox="1"/>
          <p:nvPr/>
        </p:nvSpPr>
        <p:spPr>
          <a:xfrm>
            <a:off x="4572000" y="2800350"/>
            <a:ext cx="3840480" cy="954107"/>
          </a:xfrm>
          <a:prstGeom prst="rect">
            <a:avLst/>
          </a:prstGeom>
          <a:noFill/>
        </p:spPr>
        <p:txBody>
          <a:bodyPr wrap="square" rtlCol="0">
            <a:spAutoFit/>
          </a:bodyPr>
          <a:lstStyle/>
          <a:p>
            <a:r>
              <a:rPr lang="en-US" sz="1400" b="0" i="0" dirty="0">
                <a:solidFill>
                  <a:schemeClr val="tx1"/>
                </a:solidFill>
                <a:effectLst/>
                <a:latin typeface="+mn-lt"/>
              </a:rPr>
              <a:t>**navigate to the (1) Data tab on the ribbon and select (2) Get Data from the Get &amp; Transform Data group. Then, choose (3) Launch Power Query Editor. </a:t>
            </a:r>
            <a:endParaRPr lang="en-US" sz="1400" dirty="0">
              <a:solidFill>
                <a:schemeClr val="tx1"/>
              </a:solidFill>
              <a:latin typeface="+mn-lt"/>
            </a:endParaRPr>
          </a:p>
        </p:txBody>
      </p:sp>
      <p:sp>
        <p:nvSpPr>
          <p:cNvPr id="8" name="Arrow: Left 7">
            <a:extLst>
              <a:ext uri="{FF2B5EF4-FFF2-40B4-BE49-F238E27FC236}">
                <a16:creationId xmlns:a16="http://schemas.microsoft.com/office/drawing/2014/main" id="{3B5EFEF7-273D-4DF8-8B9C-1DE1D823CEBA}"/>
              </a:ext>
            </a:extLst>
          </p:cNvPr>
          <p:cNvSpPr/>
          <p:nvPr/>
        </p:nvSpPr>
        <p:spPr>
          <a:xfrm rot="1213724">
            <a:off x="1675015" y="3123246"/>
            <a:ext cx="594360" cy="274320"/>
          </a:xfrm>
          <a:prstGeom prst="leftArrow">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chemeClr val="bg1"/>
                </a:solidFill>
              </a:rPr>
              <a:t>3</a:t>
            </a:r>
          </a:p>
        </p:txBody>
      </p:sp>
    </p:spTree>
    <p:extLst>
      <p:ext uri="{BB962C8B-B14F-4D97-AF65-F5344CB8AC3E}">
        <p14:creationId xmlns:p14="http://schemas.microsoft.com/office/powerpoint/2010/main" val="39183303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3C0E-8651-4B7A-81DD-444E5DAAF280}"/>
              </a:ext>
            </a:extLst>
          </p:cNvPr>
          <p:cNvSpPr>
            <a:spLocks noGrp="1"/>
          </p:cNvSpPr>
          <p:nvPr>
            <p:ph type="title"/>
          </p:nvPr>
        </p:nvSpPr>
        <p:spPr>
          <a:xfrm>
            <a:off x="3153204" y="2107694"/>
            <a:ext cx="2669527" cy="632222"/>
          </a:xfrm>
        </p:spPr>
        <p:txBody>
          <a:bodyPr/>
          <a:lstStyle/>
          <a:p>
            <a:r>
              <a:rPr lang="en-US" sz="8400" dirty="0"/>
              <a:t>Q&amp;A</a:t>
            </a:r>
          </a:p>
        </p:txBody>
      </p:sp>
    </p:spTree>
    <p:extLst>
      <p:ext uri="{BB962C8B-B14F-4D97-AF65-F5344CB8AC3E}">
        <p14:creationId xmlns:p14="http://schemas.microsoft.com/office/powerpoint/2010/main" val="1773662280"/>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E960DEC-A6E1-4C05-9734-C7447E136833}"/>
              </a:ext>
            </a:extLst>
          </p:cNvPr>
          <p:cNvSpPr>
            <a:spLocks noGrp="1"/>
          </p:cNvSpPr>
          <p:nvPr>
            <p:ph type="title"/>
          </p:nvPr>
        </p:nvSpPr>
        <p:spPr>
          <a:xfrm>
            <a:off x="275272" y="102870"/>
            <a:ext cx="8593456" cy="632222"/>
          </a:xfrm>
        </p:spPr>
        <p:txBody>
          <a:bodyPr/>
          <a:lstStyle/>
          <a:p>
            <a:pPr marL="285750" indent="-285750">
              <a:buFont typeface="Wingdings" panose="05000000000000000000" pitchFamily="2" charset="2"/>
              <a:buChar char="v"/>
            </a:pPr>
            <a:r>
              <a:rPr lang="en-US" dirty="0">
                <a:effectLst>
                  <a:outerShdw blurRad="38100" dist="38100" dir="2700000" algn="tl">
                    <a:srgbClr val="000000">
                      <a:alpha val="43137"/>
                    </a:srgbClr>
                  </a:outerShdw>
                </a:effectLst>
              </a:rPr>
              <a:t>Test your Knowledge</a:t>
            </a:r>
          </a:p>
        </p:txBody>
      </p:sp>
      <p:sp>
        <p:nvSpPr>
          <p:cNvPr id="4" name="Content Placeholder 2">
            <a:extLst>
              <a:ext uri="{FF2B5EF4-FFF2-40B4-BE49-F238E27FC236}">
                <a16:creationId xmlns:a16="http://schemas.microsoft.com/office/drawing/2014/main" id="{341235D5-EA84-4AA9-B5AF-5FB75095250C}"/>
              </a:ext>
            </a:extLst>
          </p:cNvPr>
          <p:cNvSpPr txBox="1">
            <a:spLocks/>
          </p:cNvSpPr>
          <p:nvPr/>
        </p:nvSpPr>
        <p:spPr>
          <a:xfrm>
            <a:off x="548639" y="971550"/>
            <a:ext cx="8395663" cy="2754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a:pPr>
            <a:r>
              <a:rPr lang="en-US" dirty="0"/>
              <a:t>Create a sample of CSAT report.</a:t>
            </a:r>
          </a:p>
          <a:p>
            <a:pPr marL="342900" indent="-342900">
              <a:buFont typeface="+mj-lt"/>
              <a:buAutoNum type="arabicPeriod"/>
            </a:pPr>
            <a:endParaRPr lang="en-US" dirty="0"/>
          </a:p>
          <a:p>
            <a:pPr marL="342900" indent="-342900">
              <a:buFont typeface="+mj-lt"/>
              <a:buAutoNum type="arabicPeriod"/>
            </a:pPr>
            <a:r>
              <a:rPr lang="en-US" dirty="0"/>
              <a:t>Use the provided Raw files and WNS Headcount </a:t>
            </a:r>
            <a:r>
              <a:rPr lang="en-US" dirty="0" err="1"/>
              <a:t>Masterlist</a:t>
            </a:r>
            <a:r>
              <a:rPr lang="en-US" dirty="0"/>
              <a:t>.</a:t>
            </a:r>
          </a:p>
          <a:p>
            <a:pPr marL="342900" indent="-342900">
              <a:buFont typeface="+mj-lt"/>
              <a:buAutoNum type="arabicPeriod"/>
            </a:pPr>
            <a:endParaRPr lang="en-US" dirty="0"/>
          </a:p>
          <a:p>
            <a:pPr marL="342900" indent="-342900">
              <a:buFont typeface="+mj-lt"/>
              <a:buAutoNum type="arabicPeriod"/>
            </a:pPr>
            <a:r>
              <a:rPr lang="en-US" dirty="0"/>
              <a:t>Use Power Query to get the data, clean, and transform.</a:t>
            </a:r>
          </a:p>
          <a:p>
            <a:pPr marL="342900" indent="-342900">
              <a:buFont typeface="+mj-lt"/>
              <a:buAutoNum type="arabicPeriod"/>
            </a:pPr>
            <a:endParaRPr lang="en-US" dirty="0"/>
          </a:p>
          <a:p>
            <a:pPr marL="342900" indent="-342900">
              <a:buFont typeface="+mj-lt"/>
              <a:buAutoNum type="arabicPeriod"/>
            </a:pPr>
            <a:r>
              <a:rPr lang="en-US" dirty="0"/>
              <a:t>Create a pivot table showing the CSAT % per Month, Site, Cluster, and TM.</a:t>
            </a:r>
          </a:p>
          <a:p>
            <a:pPr marL="342900" indent="-342900">
              <a:buFont typeface="+mj-lt"/>
              <a:buAutoNum type="arabicPeriod"/>
            </a:pPr>
            <a:endParaRPr lang="en-US" dirty="0"/>
          </a:p>
          <a:p>
            <a:pPr marL="342900" indent="-342900">
              <a:buFont typeface="+mj-lt"/>
              <a:buAutoNum type="arabicPeriod"/>
            </a:pPr>
            <a:r>
              <a:rPr lang="en-US" dirty="0"/>
              <a:t>Deadline is on dd/mm/yyyy.</a:t>
            </a:r>
          </a:p>
          <a:p>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62556741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4" dur="5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
          <p:cNvSpPr txBox="1">
            <a:spLocks noGrp="1"/>
          </p:cNvSpPr>
          <p:nvPr>
            <p:ph type="title"/>
          </p:nvPr>
        </p:nvSpPr>
        <p:spPr>
          <a:xfrm>
            <a:off x="274320" y="93055"/>
            <a:ext cx="8595360" cy="632222"/>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1800"/>
              <a:buFont typeface="Arial"/>
              <a:buNone/>
            </a:pPr>
            <a:r>
              <a:rPr lang="en-US" dirty="0"/>
              <a:t>TABLE OF CONTENTS</a:t>
            </a:r>
            <a:br>
              <a:rPr lang="en-US" dirty="0"/>
            </a:br>
            <a:endParaRPr dirty="0"/>
          </a:p>
        </p:txBody>
      </p:sp>
      <p:sp>
        <p:nvSpPr>
          <p:cNvPr id="157" name="Google Shape;157;p2"/>
          <p:cNvSpPr/>
          <p:nvPr/>
        </p:nvSpPr>
        <p:spPr>
          <a:xfrm>
            <a:off x="425547" y="1204380"/>
            <a:ext cx="746139" cy="746138"/>
          </a:xfrm>
          <a:prstGeom prst="roundRect">
            <a:avLst>
              <a:gd name="adj" fmla="val 16667"/>
            </a:avLst>
          </a:prstGeom>
          <a:solidFill>
            <a:srgbClr val="D84851"/>
          </a:solidFill>
          <a:ln>
            <a:noFill/>
          </a:ln>
        </p:spPr>
        <p:txBody>
          <a:bodyPr spcFirstLastPara="1" wrap="square" lIns="44450" tIns="44450" rIns="44450" bIns="44450" anchor="ctr" anchorCtr="0">
            <a:noAutofit/>
          </a:bodyPr>
          <a:lstStyle/>
          <a:p>
            <a:pPr marL="0" marR="0" lvl="0" indent="0" algn="ctr" rtl="0">
              <a:spcBef>
                <a:spcPts val="0"/>
              </a:spcBef>
              <a:spcAft>
                <a:spcPts val="0"/>
              </a:spcAft>
              <a:buNone/>
            </a:pPr>
            <a:r>
              <a:rPr lang="en-US" sz="3800" dirty="0">
                <a:solidFill>
                  <a:schemeClr val="lt1"/>
                </a:solidFill>
                <a:latin typeface="Arial"/>
                <a:ea typeface="Arial"/>
                <a:cs typeface="Arial"/>
                <a:sym typeface="Arial"/>
              </a:rPr>
              <a:t>01</a:t>
            </a:r>
            <a:endParaRPr dirty="0"/>
          </a:p>
        </p:txBody>
      </p:sp>
      <p:sp>
        <p:nvSpPr>
          <p:cNvPr id="158" name="Google Shape;158;p2"/>
          <p:cNvSpPr/>
          <p:nvPr/>
        </p:nvSpPr>
        <p:spPr>
          <a:xfrm>
            <a:off x="425547" y="2293419"/>
            <a:ext cx="746139" cy="746138"/>
          </a:xfrm>
          <a:prstGeom prst="roundRect">
            <a:avLst>
              <a:gd name="adj" fmla="val 16667"/>
            </a:avLst>
          </a:prstGeom>
          <a:solidFill>
            <a:srgbClr val="F9AC66"/>
          </a:solidFill>
          <a:ln>
            <a:noFill/>
          </a:ln>
        </p:spPr>
        <p:txBody>
          <a:bodyPr spcFirstLastPara="1" wrap="square" lIns="44450" tIns="44450" rIns="44450" bIns="44450" anchor="ctr" anchorCtr="0">
            <a:noAutofit/>
          </a:bodyPr>
          <a:lstStyle/>
          <a:p>
            <a:pPr marL="0" marR="0" lvl="0" indent="0" algn="ctr" rtl="0">
              <a:spcBef>
                <a:spcPts val="0"/>
              </a:spcBef>
              <a:spcAft>
                <a:spcPts val="0"/>
              </a:spcAft>
              <a:buNone/>
            </a:pPr>
            <a:r>
              <a:rPr lang="en-US" sz="3800">
                <a:solidFill>
                  <a:schemeClr val="dk1"/>
                </a:solidFill>
                <a:latin typeface="Arial"/>
                <a:ea typeface="Arial"/>
                <a:cs typeface="Arial"/>
                <a:sym typeface="Arial"/>
              </a:rPr>
              <a:t>02</a:t>
            </a:r>
            <a:endParaRPr sz="3800">
              <a:solidFill>
                <a:schemeClr val="dk1"/>
              </a:solidFill>
              <a:latin typeface="Arial"/>
              <a:ea typeface="Arial"/>
              <a:cs typeface="Arial"/>
              <a:sym typeface="Arial"/>
            </a:endParaRPr>
          </a:p>
        </p:txBody>
      </p:sp>
      <p:sp>
        <p:nvSpPr>
          <p:cNvPr id="159" name="Google Shape;159;p2"/>
          <p:cNvSpPr/>
          <p:nvPr/>
        </p:nvSpPr>
        <p:spPr>
          <a:xfrm>
            <a:off x="425547" y="3383929"/>
            <a:ext cx="746139" cy="746139"/>
          </a:xfrm>
          <a:prstGeom prst="roundRect">
            <a:avLst>
              <a:gd name="adj" fmla="val 16667"/>
            </a:avLst>
          </a:prstGeom>
          <a:solidFill>
            <a:srgbClr val="6D8A9C"/>
          </a:solidFill>
          <a:ln>
            <a:noFill/>
          </a:ln>
        </p:spPr>
        <p:txBody>
          <a:bodyPr spcFirstLastPara="1" wrap="square" lIns="44450" tIns="44450" rIns="44450" bIns="44450" anchor="ctr" anchorCtr="0">
            <a:noAutofit/>
          </a:bodyPr>
          <a:lstStyle/>
          <a:p>
            <a:pPr marL="0" marR="0" lvl="0" indent="0" algn="ctr" rtl="0">
              <a:spcBef>
                <a:spcPts val="0"/>
              </a:spcBef>
              <a:spcAft>
                <a:spcPts val="0"/>
              </a:spcAft>
              <a:buNone/>
            </a:pPr>
            <a:r>
              <a:rPr lang="en-US" sz="3800">
                <a:solidFill>
                  <a:schemeClr val="lt1"/>
                </a:solidFill>
                <a:latin typeface="Arial"/>
                <a:ea typeface="Arial"/>
                <a:cs typeface="Arial"/>
                <a:sym typeface="Arial"/>
              </a:rPr>
              <a:t>03</a:t>
            </a:r>
            <a:endParaRPr sz="3800">
              <a:solidFill>
                <a:schemeClr val="lt1"/>
              </a:solidFill>
              <a:latin typeface="Arial"/>
              <a:ea typeface="Arial"/>
              <a:cs typeface="Arial"/>
              <a:sym typeface="Arial"/>
            </a:endParaRPr>
          </a:p>
        </p:txBody>
      </p:sp>
      <p:sp>
        <p:nvSpPr>
          <p:cNvPr id="160" name="Google Shape;160;p2"/>
          <p:cNvSpPr/>
          <p:nvPr/>
        </p:nvSpPr>
        <p:spPr>
          <a:xfrm>
            <a:off x="3553200" y="1204380"/>
            <a:ext cx="746139" cy="746138"/>
          </a:xfrm>
          <a:prstGeom prst="roundRect">
            <a:avLst>
              <a:gd name="adj" fmla="val 16667"/>
            </a:avLst>
          </a:prstGeom>
          <a:solidFill>
            <a:srgbClr val="6D8A9C"/>
          </a:solidFill>
          <a:ln>
            <a:noFill/>
          </a:ln>
        </p:spPr>
        <p:txBody>
          <a:bodyPr spcFirstLastPara="1" wrap="square" lIns="44450" tIns="44450" rIns="44450" bIns="44450" anchor="ctr" anchorCtr="0">
            <a:noAutofit/>
          </a:bodyPr>
          <a:lstStyle/>
          <a:p>
            <a:pPr marL="0" marR="0" lvl="0" indent="0" algn="ctr" rtl="0">
              <a:spcBef>
                <a:spcPts val="0"/>
              </a:spcBef>
              <a:spcAft>
                <a:spcPts val="0"/>
              </a:spcAft>
              <a:buNone/>
            </a:pPr>
            <a:r>
              <a:rPr lang="en-US" sz="3800">
                <a:solidFill>
                  <a:schemeClr val="lt1"/>
                </a:solidFill>
                <a:latin typeface="Arial"/>
                <a:ea typeface="Arial"/>
                <a:cs typeface="Arial"/>
                <a:sym typeface="Arial"/>
              </a:rPr>
              <a:t>04</a:t>
            </a:r>
            <a:endParaRPr sz="3800">
              <a:solidFill>
                <a:schemeClr val="lt1"/>
              </a:solidFill>
              <a:latin typeface="Arial"/>
              <a:ea typeface="Arial"/>
              <a:cs typeface="Arial"/>
              <a:sym typeface="Arial"/>
            </a:endParaRPr>
          </a:p>
        </p:txBody>
      </p:sp>
      <p:sp>
        <p:nvSpPr>
          <p:cNvPr id="161" name="Google Shape;161;p2"/>
          <p:cNvSpPr/>
          <p:nvPr/>
        </p:nvSpPr>
        <p:spPr>
          <a:xfrm>
            <a:off x="3553200" y="2293419"/>
            <a:ext cx="746139" cy="746138"/>
          </a:xfrm>
          <a:prstGeom prst="roundRect">
            <a:avLst>
              <a:gd name="adj" fmla="val 16667"/>
            </a:avLst>
          </a:prstGeom>
          <a:solidFill>
            <a:srgbClr val="F9AC66"/>
          </a:solidFill>
          <a:ln>
            <a:noFill/>
          </a:ln>
        </p:spPr>
        <p:txBody>
          <a:bodyPr spcFirstLastPara="1" wrap="square" lIns="44450" tIns="44450" rIns="44450" bIns="44450" anchor="ctr" anchorCtr="0">
            <a:noAutofit/>
          </a:bodyPr>
          <a:lstStyle/>
          <a:p>
            <a:pPr marL="0" marR="0" lvl="0" indent="0" algn="ctr" rtl="0">
              <a:spcBef>
                <a:spcPts val="0"/>
              </a:spcBef>
              <a:spcAft>
                <a:spcPts val="0"/>
              </a:spcAft>
              <a:buNone/>
            </a:pPr>
            <a:r>
              <a:rPr lang="en-US" sz="3800">
                <a:solidFill>
                  <a:schemeClr val="dk1"/>
                </a:solidFill>
                <a:latin typeface="Arial"/>
                <a:ea typeface="Arial"/>
                <a:cs typeface="Arial"/>
                <a:sym typeface="Arial"/>
              </a:rPr>
              <a:t>05</a:t>
            </a:r>
            <a:endParaRPr sz="3800">
              <a:solidFill>
                <a:schemeClr val="dk1"/>
              </a:solidFill>
              <a:latin typeface="Arial"/>
              <a:ea typeface="Arial"/>
              <a:cs typeface="Arial"/>
              <a:sym typeface="Arial"/>
            </a:endParaRPr>
          </a:p>
        </p:txBody>
      </p:sp>
      <p:sp>
        <p:nvSpPr>
          <p:cNvPr id="162" name="Google Shape;162;p2"/>
          <p:cNvSpPr/>
          <p:nvPr/>
        </p:nvSpPr>
        <p:spPr>
          <a:xfrm>
            <a:off x="3553200" y="3383929"/>
            <a:ext cx="746139" cy="746139"/>
          </a:xfrm>
          <a:prstGeom prst="roundRect">
            <a:avLst>
              <a:gd name="adj" fmla="val 16667"/>
            </a:avLst>
          </a:prstGeom>
          <a:solidFill>
            <a:srgbClr val="D84851"/>
          </a:solidFill>
          <a:ln>
            <a:noFill/>
          </a:ln>
        </p:spPr>
        <p:txBody>
          <a:bodyPr spcFirstLastPara="1" wrap="square" lIns="44450" tIns="44450" rIns="44450" bIns="44450" anchor="ctr" anchorCtr="0">
            <a:noAutofit/>
          </a:bodyPr>
          <a:lstStyle/>
          <a:p>
            <a:pPr marL="0" marR="0" lvl="0" indent="0" algn="ctr" rtl="0">
              <a:spcBef>
                <a:spcPts val="0"/>
              </a:spcBef>
              <a:spcAft>
                <a:spcPts val="0"/>
              </a:spcAft>
              <a:buNone/>
            </a:pPr>
            <a:r>
              <a:rPr lang="en-US" sz="3800" dirty="0">
                <a:solidFill>
                  <a:schemeClr val="lt1"/>
                </a:solidFill>
                <a:latin typeface="Arial"/>
                <a:ea typeface="Arial"/>
                <a:cs typeface="Arial"/>
                <a:sym typeface="Arial"/>
              </a:rPr>
              <a:t>06</a:t>
            </a:r>
            <a:endParaRPr sz="3800" dirty="0">
              <a:solidFill>
                <a:schemeClr val="lt1"/>
              </a:solidFill>
              <a:latin typeface="Arial"/>
              <a:ea typeface="Arial"/>
              <a:cs typeface="Arial"/>
              <a:sym typeface="Arial"/>
            </a:endParaRPr>
          </a:p>
        </p:txBody>
      </p:sp>
      <p:sp>
        <p:nvSpPr>
          <p:cNvPr id="163" name="Google Shape;163;p2"/>
          <p:cNvSpPr txBox="1"/>
          <p:nvPr/>
        </p:nvSpPr>
        <p:spPr>
          <a:xfrm>
            <a:off x="1283956" y="1437744"/>
            <a:ext cx="2286629" cy="309916"/>
          </a:xfrm>
          <a:prstGeom prst="rect">
            <a:avLst/>
          </a:prstGeom>
          <a:noFill/>
          <a:ln>
            <a:noFill/>
          </a:ln>
        </p:spPr>
        <p:txBody>
          <a:bodyPr spcFirstLastPara="1" wrap="square" lIns="91425" tIns="45700" rIns="91425" bIns="45700" anchor="b" anchorCtr="0">
            <a:spAutoFit/>
          </a:bodyPr>
          <a:lstStyle/>
          <a:p>
            <a:pPr>
              <a:lnSpc>
                <a:spcPct val="101000"/>
              </a:lnSpc>
            </a:pPr>
            <a:r>
              <a:rPr lang="en-US" sz="1400" b="1" dirty="0"/>
              <a:t>What is Power Query? </a:t>
            </a:r>
          </a:p>
        </p:txBody>
      </p:sp>
      <p:sp>
        <p:nvSpPr>
          <p:cNvPr id="165" name="Google Shape;165;p2"/>
          <p:cNvSpPr txBox="1"/>
          <p:nvPr/>
        </p:nvSpPr>
        <p:spPr>
          <a:xfrm>
            <a:off x="4394224" y="1438663"/>
            <a:ext cx="2286629" cy="309916"/>
          </a:xfrm>
          <a:prstGeom prst="rect">
            <a:avLst/>
          </a:prstGeom>
          <a:noFill/>
          <a:ln>
            <a:noFill/>
          </a:ln>
        </p:spPr>
        <p:txBody>
          <a:bodyPr spcFirstLastPara="1" wrap="square" lIns="91425" tIns="45700" rIns="91425" bIns="45700" anchor="b" anchorCtr="0">
            <a:spAutoFit/>
          </a:bodyPr>
          <a:lstStyle/>
          <a:p>
            <a:pPr marL="0" marR="0" lvl="0" indent="0" algn="l" rtl="0">
              <a:lnSpc>
                <a:spcPct val="101000"/>
              </a:lnSpc>
              <a:spcBef>
                <a:spcPts val="0"/>
              </a:spcBef>
              <a:spcAft>
                <a:spcPts val="0"/>
              </a:spcAft>
              <a:buNone/>
            </a:pPr>
            <a:r>
              <a:rPr lang="en-US" b="1" dirty="0">
                <a:solidFill>
                  <a:schemeClr val="dk2"/>
                </a:solidFill>
                <a:latin typeface="Arial"/>
                <a:ea typeface="Arial"/>
                <a:cs typeface="Arial"/>
                <a:sym typeface="Arial"/>
              </a:rPr>
              <a:t>Power Query Editor</a:t>
            </a:r>
            <a:endParaRPr b="1" dirty="0">
              <a:solidFill>
                <a:schemeClr val="dk2"/>
              </a:solidFill>
              <a:latin typeface="Arial"/>
              <a:ea typeface="Arial"/>
              <a:cs typeface="Arial"/>
              <a:sym typeface="Arial"/>
            </a:endParaRPr>
          </a:p>
        </p:txBody>
      </p:sp>
      <p:sp>
        <p:nvSpPr>
          <p:cNvPr id="167" name="Google Shape;167;p2"/>
          <p:cNvSpPr txBox="1"/>
          <p:nvPr/>
        </p:nvSpPr>
        <p:spPr>
          <a:xfrm>
            <a:off x="1283956" y="2503740"/>
            <a:ext cx="2286629" cy="309916"/>
          </a:xfrm>
          <a:prstGeom prst="rect">
            <a:avLst/>
          </a:prstGeom>
          <a:noFill/>
          <a:ln>
            <a:noFill/>
          </a:ln>
        </p:spPr>
        <p:txBody>
          <a:bodyPr spcFirstLastPara="1" wrap="square" lIns="91425" tIns="45700" rIns="91425" bIns="45700" anchor="b" anchorCtr="0">
            <a:spAutoFit/>
          </a:bodyPr>
          <a:lstStyle/>
          <a:p>
            <a:pPr marL="0" marR="0" lvl="0" indent="0" algn="l" rtl="0">
              <a:lnSpc>
                <a:spcPct val="101000"/>
              </a:lnSpc>
              <a:spcBef>
                <a:spcPts val="0"/>
              </a:spcBef>
              <a:spcAft>
                <a:spcPts val="0"/>
              </a:spcAft>
              <a:buNone/>
            </a:pPr>
            <a:r>
              <a:rPr lang="en-US" b="1" dirty="0">
                <a:solidFill>
                  <a:schemeClr val="dk2"/>
                </a:solidFill>
                <a:latin typeface="Arial"/>
                <a:ea typeface="Arial"/>
                <a:cs typeface="Arial"/>
                <a:sym typeface="Arial"/>
              </a:rPr>
              <a:t>Sources</a:t>
            </a:r>
            <a:endParaRPr b="1" dirty="0">
              <a:solidFill>
                <a:schemeClr val="dk2"/>
              </a:solidFill>
              <a:latin typeface="Arial"/>
              <a:ea typeface="Arial"/>
              <a:cs typeface="Arial"/>
              <a:sym typeface="Arial"/>
            </a:endParaRPr>
          </a:p>
        </p:txBody>
      </p:sp>
      <p:sp>
        <p:nvSpPr>
          <p:cNvPr id="169" name="Google Shape;169;p2"/>
          <p:cNvSpPr txBox="1"/>
          <p:nvPr/>
        </p:nvSpPr>
        <p:spPr>
          <a:xfrm>
            <a:off x="4394224" y="2384901"/>
            <a:ext cx="2286629" cy="527540"/>
          </a:xfrm>
          <a:prstGeom prst="rect">
            <a:avLst/>
          </a:prstGeom>
          <a:noFill/>
          <a:ln>
            <a:noFill/>
          </a:ln>
        </p:spPr>
        <p:txBody>
          <a:bodyPr spcFirstLastPara="1" wrap="square" lIns="91425" tIns="45700" rIns="91425" bIns="45700" anchor="b" anchorCtr="0">
            <a:spAutoFit/>
          </a:bodyPr>
          <a:lstStyle/>
          <a:p>
            <a:pPr marL="0" marR="0" lvl="0" indent="0" algn="l" rtl="0">
              <a:lnSpc>
                <a:spcPct val="101000"/>
              </a:lnSpc>
              <a:spcBef>
                <a:spcPts val="0"/>
              </a:spcBef>
              <a:spcAft>
                <a:spcPts val="0"/>
              </a:spcAft>
              <a:buNone/>
            </a:pPr>
            <a:r>
              <a:rPr lang="en-US" b="1" dirty="0">
                <a:solidFill>
                  <a:schemeClr val="dk2"/>
                </a:solidFill>
                <a:latin typeface="Arial"/>
                <a:ea typeface="Arial"/>
                <a:cs typeface="Arial"/>
                <a:sym typeface="Arial"/>
              </a:rPr>
              <a:t>Combining Data and Transformation</a:t>
            </a:r>
            <a:endParaRPr b="1" dirty="0">
              <a:solidFill>
                <a:schemeClr val="dk2"/>
              </a:solidFill>
              <a:latin typeface="Arial"/>
              <a:ea typeface="Arial"/>
              <a:cs typeface="Arial"/>
              <a:sym typeface="Arial"/>
            </a:endParaRPr>
          </a:p>
        </p:txBody>
      </p:sp>
      <p:sp>
        <p:nvSpPr>
          <p:cNvPr id="171" name="Google Shape;171;p2"/>
          <p:cNvSpPr txBox="1"/>
          <p:nvPr/>
        </p:nvSpPr>
        <p:spPr>
          <a:xfrm>
            <a:off x="1275704" y="3569736"/>
            <a:ext cx="2286629" cy="309916"/>
          </a:xfrm>
          <a:prstGeom prst="rect">
            <a:avLst/>
          </a:prstGeom>
          <a:noFill/>
          <a:ln>
            <a:noFill/>
          </a:ln>
        </p:spPr>
        <p:txBody>
          <a:bodyPr spcFirstLastPara="1" wrap="square" lIns="91425" tIns="45700" rIns="91425" bIns="45700" anchor="b" anchorCtr="0">
            <a:spAutoFit/>
          </a:bodyPr>
          <a:lstStyle/>
          <a:p>
            <a:pPr marL="0" marR="0" lvl="0" indent="0" algn="l" rtl="0">
              <a:lnSpc>
                <a:spcPct val="101000"/>
              </a:lnSpc>
              <a:spcBef>
                <a:spcPts val="0"/>
              </a:spcBef>
              <a:spcAft>
                <a:spcPts val="0"/>
              </a:spcAft>
              <a:buNone/>
            </a:pPr>
            <a:r>
              <a:rPr lang="en-US" b="1" dirty="0">
                <a:solidFill>
                  <a:schemeClr val="dk2"/>
                </a:solidFill>
                <a:latin typeface="Arial"/>
                <a:ea typeface="Arial"/>
                <a:cs typeface="Arial"/>
                <a:sym typeface="Arial"/>
              </a:rPr>
              <a:t>Navigator</a:t>
            </a:r>
            <a:endParaRPr b="1" dirty="0">
              <a:solidFill>
                <a:schemeClr val="dk2"/>
              </a:solidFill>
              <a:latin typeface="Arial"/>
              <a:ea typeface="Arial"/>
              <a:cs typeface="Arial"/>
              <a:sym typeface="Arial"/>
            </a:endParaRPr>
          </a:p>
        </p:txBody>
      </p:sp>
      <p:sp>
        <p:nvSpPr>
          <p:cNvPr id="173" name="Google Shape;173;p2"/>
          <p:cNvSpPr txBox="1"/>
          <p:nvPr/>
        </p:nvSpPr>
        <p:spPr>
          <a:xfrm>
            <a:off x="4394224" y="3588308"/>
            <a:ext cx="2286629" cy="309916"/>
          </a:xfrm>
          <a:prstGeom prst="rect">
            <a:avLst/>
          </a:prstGeom>
          <a:noFill/>
          <a:ln>
            <a:noFill/>
          </a:ln>
        </p:spPr>
        <p:txBody>
          <a:bodyPr spcFirstLastPara="1" wrap="square" lIns="91425" tIns="45700" rIns="91425" bIns="45700" anchor="b" anchorCtr="0">
            <a:spAutoFit/>
          </a:bodyPr>
          <a:lstStyle/>
          <a:p>
            <a:pPr marL="0" marR="0" lvl="0" indent="0" algn="l" rtl="0">
              <a:lnSpc>
                <a:spcPct val="101000"/>
              </a:lnSpc>
              <a:spcBef>
                <a:spcPts val="0"/>
              </a:spcBef>
              <a:spcAft>
                <a:spcPts val="0"/>
              </a:spcAft>
              <a:buNone/>
            </a:pPr>
            <a:r>
              <a:rPr lang="en-US" b="1" dirty="0">
                <a:solidFill>
                  <a:schemeClr val="dk2"/>
                </a:solidFill>
                <a:latin typeface="Arial"/>
                <a:ea typeface="Arial"/>
                <a:cs typeface="Arial"/>
                <a:sym typeface="Arial"/>
              </a:rPr>
              <a:t>Q and A</a:t>
            </a:r>
            <a:endParaRPr b="1" dirty="0">
              <a:solidFill>
                <a:schemeClr val="dk2"/>
              </a:solidFill>
              <a:latin typeface="Arial"/>
              <a:ea typeface="Arial"/>
              <a:cs typeface="Arial"/>
              <a:sym typeface="Arial"/>
            </a:endParaRPr>
          </a:p>
        </p:txBody>
      </p:sp>
      <p:sp>
        <p:nvSpPr>
          <p:cNvPr id="21" name="Google Shape;157;p2">
            <a:extLst>
              <a:ext uri="{FF2B5EF4-FFF2-40B4-BE49-F238E27FC236}">
                <a16:creationId xmlns:a16="http://schemas.microsoft.com/office/drawing/2014/main" id="{51551B61-5266-47B9-A4B0-419515EC09F7}"/>
              </a:ext>
            </a:extLst>
          </p:cNvPr>
          <p:cNvSpPr/>
          <p:nvPr/>
        </p:nvSpPr>
        <p:spPr>
          <a:xfrm>
            <a:off x="6363673" y="1204380"/>
            <a:ext cx="746139" cy="746138"/>
          </a:xfrm>
          <a:prstGeom prst="roundRect">
            <a:avLst>
              <a:gd name="adj" fmla="val 16667"/>
            </a:avLst>
          </a:prstGeom>
          <a:solidFill>
            <a:srgbClr val="D84851"/>
          </a:solidFill>
          <a:ln>
            <a:noFill/>
          </a:ln>
        </p:spPr>
        <p:txBody>
          <a:bodyPr spcFirstLastPara="1" wrap="square" lIns="44450" tIns="44450" rIns="44450" bIns="44450" anchor="ctr" anchorCtr="0">
            <a:noAutofit/>
          </a:bodyPr>
          <a:lstStyle/>
          <a:p>
            <a:pPr marL="0" marR="0" lvl="0" indent="0" algn="ctr" rtl="0">
              <a:spcBef>
                <a:spcPts val="0"/>
              </a:spcBef>
              <a:spcAft>
                <a:spcPts val="0"/>
              </a:spcAft>
              <a:buNone/>
            </a:pPr>
            <a:r>
              <a:rPr lang="en-US" sz="3800" dirty="0">
                <a:solidFill>
                  <a:schemeClr val="lt1"/>
                </a:solidFill>
                <a:latin typeface="Arial"/>
                <a:ea typeface="Arial"/>
                <a:cs typeface="Arial"/>
                <a:sym typeface="Arial"/>
              </a:rPr>
              <a:t>07</a:t>
            </a:r>
            <a:endParaRPr dirty="0"/>
          </a:p>
        </p:txBody>
      </p:sp>
      <p:sp>
        <p:nvSpPr>
          <p:cNvPr id="22" name="Google Shape;163;p2">
            <a:extLst>
              <a:ext uri="{FF2B5EF4-FFF2-40B4-BE49-F238E27FC236}">
                <a16:creationId xmlns:a16="http://schemas.microsoft.com/office/drawing/2014/main" id="{9907F0F1-86A2-42B2-82F8-A550360A354E}"/>
              </a:ext>
            </a:extLst>
          </p:cNvPr>
          <p:cNvSpPr txBox="1"/>
          <p:nvPr/>
        </p:nvSpPr>
        <p:spPr>
          <a:xfrm>
            <a:off x="7222083" y="1437744"/>
            <a:ext cx="1428220" cy="309916"/>
          </a:xfrm>
          <a:prstGeom prst="rect">
            <a:avLst/>
          </a:prstGeom>
          <a:noFill/>
          <a:ln>
            <a:noFill/>
          </a:ln>
        </p:spPr>
        <p:txBody>
          <a:bodyPr spcFirstLastPara="1" wrap="square" lIns="91425" tIns="45700" rIns="91425" bIns="45700" anchor="b" anchorCtr="0">
            <a:spAutoFit/>
          </a:bodyPr>
          <a:lstStyle/>
          <a:p>
            <a:pPr>
              <a:lnSpc>
                <a:spcPct val="101000"/>
              </a:lnSpc>
            </a:pPr>
            <a:r>
              <a:rPr lang="en-US" sz="1400" b="1" dirty="0"/>
              <a:t>Assessment</a:t>
            </a:r>
          </a:p>
        </p:txBody>
      </p:sp>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1"/>
          <p:cNvSpPr txBox="1">
            <a:spLocks noGrp="1"/>
          </p:cNvSpPr>
          <p:nvPr>
            <p:ph type="title"/>
          </p:nvPr>
        </p:nvSpPr>
        <p:spPr>
          <a:xfrm>
            <a:off x="502920" y="1291590"/>
            <a:ext cx="2743200" cy="734221"/>
          </a:xfrm>
          <a:prstGeom prst="rect">
            <a:avLst/>
          </a:prstGeom>
          <a:noFill/>
          <a:ln>
            <a:noFill/>
          </a:ln>
        </p:spPr>
        <p:txBody>
          <a:bodyPr spcFirstLastPara="1" wrap="square" lIns="45700" tIns="45700" rIns="45700" bIns="45700" anchor="t" anchorCtr="0">
            <a:noAutofit/>
          </a:bodyPr>
          <a:lstStyle/>
          <a:p>
            <a:pPr marL="0" lvl="0" indent="0" algn="l" rtl="0">
              <a:lnSpc>
                <a:spcPct val="90000"/>
              </a:lnSpc>
              <a:spcBef>
                <a:spcPts val="0"/>
              </a:spcBef>
              <a:spcAft>
                <a:spcPts val="0"/>
              </a:spcAft>
              <a:buClr>
                <a:srgbClr val="4E4F53"/>
              </a:buClr>
              <a:buSzPts val="2400"/>
              <a:buFont typeface="Arial"/>
              <a:buNone/>
            </a:pPr>
            <a:r>
              <a:rPr lang="en-US" dirty="0"/>
              <a:t>Thank you</a:t>
            </a:r>
            <a:endParaRPr dirty="0"/>
          </a:p>
        </p:txBody>
      </p:sp>
      <p:cxnSp>
        <p:nvCxnSpPr>
          <p:cNvPr id="222" name="Google Shape;222;p11"/>
          <p:cNvCxnSpPr/>
          <p:nvPr/>
        </p:nvCxnSpPr>
        <p:spPr>
          <a:xfrm rot="10800000">
            <a:off x="414394" y="1278354"/>
            <a:ext cx="0" cy="686497"/>
          </a:xfrm>
          <a:prstGeom prst="straightConnector1">
            <a:avLst/>
          </a:prstGeom>
          <a:noFill/>
          <a:ln w="28575" cap="flat" cmpd="sng">
            <a:solidFill>
              <a:srgbClr val="E14842"/>
            </a:solidFill>
            <a:prstDash val="solid"/>
            <a:miter lim="800000"/>
            <a:headEnd type="none" w="sm" len="sm"/>
            <a:tailEnd type="none" w="sm" len="sm"/>
          </a:ln>
        </p:spPr>
      </p:cxn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Title 1">
            <a:extLst>
              <a:ext uri="{FF2B5EF4-FFF2-40B4-BE49-F238E27FC236}">
                <a16:creationId xmlns:a16="http://schemas.microsoft.com/office/drawing/2014/main" id="{D23975B8-FFEC-442C-A583-79A72DABAFA0}"/>
              </a:ext>
            </a:extLst>
          </p:cNvPr>
          <p:cNvSpPr txBox="1">
            <a:spLocks/>
          </p:cNvSpPr>
          <p:nvPr/>
        </p:nvSpPr>
        <p:spPr>
          <a:xfrm>
            <a:off x="274319" y="156448"/>
            <a:ext cx="8446955" cy="632222"/>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effectLst>
                  <a:outerShdw blurRad="38100" dist="38100" dir="2700000" algn="tl">
                    <a:srgbClr val="000000">
                      <a:alpha val="43137"/>
                    </a:srgbClr>
                  </a:outerShdw>
                </a:effectLst>
              </a:rPr>
              <a:t>What is Power Query?</a:t>
            </a:r>
          </a:p>
        </p:txBody>
      </p:sp>
      <p:sp>
        <p:nvSpPr>
          <p:cNvPr id="7" name="Content Placeholder 2">
            <a:extLst>
              <a:ext uri="{FF2B5EF4-FFF2-40B4-BE49-F238E27FC236}">
                <a16:creationId xmlns:a16="http://schemas.microsoft.com/office/drawing/2014/main" id="{C2D7CA4E-ED43-403A-8F8D-A2A38A665019}"/>
              </a:ext>
            </a:extLst>
          </p:cNvPr>
          <p:cNvSpPr txBox="1">
            <a:spLocks/>
          </p:cNvSpPr>
          <p:nvPr/>
        </p:nvSpPr>
        <p:spPr>
          <a:xfrm>
            <a:off x="274320" y="978645"/>
            <a:ext cx="8595360" cy="107721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Wingdings" panose="05000000000000000000" pitchFamily="2" charset="2"/>
              <a:buChar char="Ø"/>
            </a:pPr>
            <a:r>
              <a:rPr lang="en-US" sz="1800" dirty="0"/>
              <a:t>“</a:t>
            </a:r>
            <a:r>
              <a:rPr lang="en-US" sz="1800" b="1" dirty="0">
                <a:effectLst>
                  <a:outerShdw blurRad="38100" dist="38100" dir="2700000" algn="tl">
                    <a:srgbClr val="000000">
                      <a:alpha val="43137"/>
                    </a:srgbClr>
                  </a:outerShdw>
                </a:effectLst>
              </a:rPr>
              <a:t>Power Query </a:t>
            </a:r>
            <a:r>
              <a:rPr lang="en-US" sz="1800" dirty="0"/>
              <a:t>is a tool in Excel that helps you connect to, combine, and clean data easily— without needing to manually adjust your data every time.”</a:t>
            </a:r>
            <a:br>
              <a:rPr lang="en-US" sz="1800" dirty="0"/>
            </a:br>
            <a:br>
              <a:rPr lang="en-US" sz="1800" dirty="0"/>
            </a:br>
            <a:endParaRPr lang="en-US" sz="1800" dirty="0"/>
          </a:p>
        </p:txBody>
      </p:sp>
      <p:sp>
        <p:nvSpPr>
          <p:cNvPr id="8" name="TextBox 7">
            <a:extLst>
              <a:ext uri="{FF2B5EF4-FFF2-40B4-BE49-F238E27FC236}">
                <a16:creationId xmlns:a16="http://schemas.microsoft.com/office/drawing/2014/main" id="{1CAF2850-B2B3-43EE-B842-2CB2EE25DD8F}"/>
              </a:ext>
            </a:extLst>
          </p:cNvPr>
          <p:cNvSpPr txBox="1"/>
          <p:nvPr/>
        </p:nvSpPr>
        <p:spPr>
          <a:xfrm>
            <a:off x="274319" y="1772083"/>
            <a:ext cx="6583681" cy="2062103"/>
          </a:xfrm>
          <a:prstGeom prst="rect">
            <a:avLst/>
          </a:prstGeom>
          <a:noFill/>
        </p:spPr>
        <p:txBody>
          <a:bodyPr wrap="square">
            <a:spAutoFit/>
          </a:bodyPr>
          <a:lstStyle/>
          <a:p>
            <a:r>
              <a:rPr lang="en-US" sz="1600" b="1" dirty="0"/>
              <a:t>Highlight use cases:</a:t>
            </a:r>
          </a:p>
          <a:p>
            <a:pPr marL="285750" indent="-285750">
              <a:buFont typeface="Arial" panose="020B0604020202020204" pitchFamily="34" charset="0"/>
              <a:buChar char="•"/>
            </a:pPr>
            <a:r>
              <a:rPr lang="en-US" sz="1600" dirty="0"/>
              <a:t>Cleaning messy data</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Importing data from various sources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Merging multiple tables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Automating repetitive data prep tasks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additive="base">
                                        <p:cTn id="1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 calcmode="lin" valueType="num">
                                      <p:cBhvr additive="base">
                                        <p:cTn id="2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 calcmode="lin" valueType="num">
                                      <p:cBhvr additive="base">
                                        <p:cTn id="29"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 calcmode="lin" valueType="num">
                                      <p:cBhvr additive="base">
                                        <p:cTn id="3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5" name="Title 1">
            <a:extLst>
              <a:ext uri="{FF2B5EF4-FFF2-40B4-BE49-F238E27FC236}">
                <a16:creationId xmlns:a16="http://schemas.microsoft.com/office/drawing/2014/main" id="{E91E6735-BC45-4193-BDD8-7C7076FA41E2}"/>
              </a:ext>
            </a:extLst>
          </p:cNvPr>
          <p:cNvSpPr txBox="1">
            <a:spLocks/>
          </p:cNvSpPr>
          <p:nvPr/>
        </p:nvSpPr>
        <p:spPr>
          <a:xfrm>
            <a:off x="411480" y="835980"/>
            <a:ext cx="8593456" cy="632222"/>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fontAlgn="ctr"/>
            <a:r>
              <a:rPr lang="en-US" dirty="0">
                <a:effectLst>
                  <a:outerShdw blurRad="38100" dist="38100" dir="2700000" algn="tl">
                    <a:srgbClr val="000000">
                      <a:alpha val="43137"/>
                    </a:srgbClr>
                  </a:outerShdw>
                </a:effectLst>
                <a:latin typeface="+mj-lt"/>
              </a:rPr>
              <a:t>Sources</a:t>
            </a:r>
            <a:r>
              <a:rPr lang="en-US" dirty="0">
                <a:latin typeface="+mj-lt"/>
              </a:rPr>
              <a:t> - </a:t>
            </a:r>
            <a:r>
              <a:rPr lang="en-US" b="0" dirty="0">
                <a:latin typeface="+mj-lt"/>
              </a:rPr>
              <a:t>Power Query can connect to a wide variety of data sources to extract and transform data. The source of a Power Query refers to the origin from which the data is retrieved.</a:t>
            </a:r>
            <a:br>
              <a:rPr lang="en-US" b="0" dirty="0">
                <a:latin typeface="+mj-lt"/>
              </a:rPr>
            </a:br>
            <a:br>
              <a:rPr lang="en-US" b="0" dirty="0">
                <a:latin typeface="+mj-lt"/>
              </a:rPr>
            </a:br>
            <a:endParaRPr lang="en-US" dirty="0">
              <a:latin typeface="+mj-lt"/>
            </a:endParaRPr>
          </a:p>
        </p:txBody>
      </p:sp>
      <p:pic>
        <p:nvPicPr>
          <p:cNvPr id="6" name="Content Placeholder 4">
            <a:extLst>
              <a:ext uri="{FF2B5EF4-FFF2-40B4-BE49-F238E27FC236}">
                <a16:creationId xmlns:a16="http://schemas.microsoft.com/office/drawing/2014/main" id="{DC5DC12A-E845-449D-855B-8F34DD571EC8}"/>
              </a:ext>
            </a:extLst>
          </p:cNvPr>
          <p:cNvPicPr>
            <a:picLocks noChangeAspect="1"/>
          </p:cNvPicPr>
          <p:nvPr/>
        </p:nvPicPr>
        <p:blipFill>
          <a:blip r:embed="rId3"/>
          <a:stretch>
            <a:fillRect/>
          </a:stretch>
        </p:blipFill>
        <p:spPr>
          <a:xfrm>
            <a:off x="513430" y="1140884"/>
            <a:ext cx="1920240" cy="3449906"/>
          </a:xfrm>
          <a:prstGeom prst="rect">
            <a:avLst/>
          </a:prstGeom>
        </p:spPr>
      </p:pic>
      <p:sp>
        <p:nvSpPr>
          <p:cNvPr id="7" name="TextBox 6">
            <a:extLst>
              <a:ext uri="{FF2B5EF4-FFF2-40B4-BE49-F238E27FC236}">
                <a16:creationId xmlns:a16="http://schemas.microsoft.com/office/drawing/2014/main" id="{83A8E4F3-289E-4970-8B18-09B2AFC58931}"/>
              </a:ext>
            </a:extLst>
          </p:cNvPr>
          <p:cNvSpPr txBox="1"/>
          <p:nvPr/>
        </p:nvSpPr>
        <p:spPr>
          <a:xfrm>
            <a:off x="2902268" y="835980"/>
            <a:ext cx="5623560" cy="3816429"/>
          </a:xfrm>
          <a:prstGeom prst="rect">
            <a:avLst/>
          </a:prstGeom>
          <a:noFill/>
        </p:spPr>
        <p:txBody>
          <a:bodyPr wrap="square">
            <a:spAutoFit/>
          </a:bodyPr>
          <a:lstStyle/>
          <a:p>
            <a:pPr algn="l" fontAlgn="ctr"/>
            <a:r>
              <a:rPr lang="en-US" sz="1400" b="1" i="0" dirty="0">
                <a:effectLst/>
                <a:latin typeface="+mn-lt"/>
              </a:rPr>
              <a:t>Common sources for Power Query include:</a:t>
            </a:r>
            <a:br>
              <a:rPr lang="en-US" sz="1200" b="0" i="0" dirty="0">
                <a:effectLst/>
                <a:latin typeface="+mn-lt"/>
              </a:rPr>
            </a:br>
            <a:endParaRPr lang="en-US" sz="1200" b="0" i="0" dirty="0">
              <a:effectLst/>
              <a:latin typeface="+mn-lt"/>
            </a:endParaRPr>
          </a:p>
          <a:p>
            <a:pPr algn="l">
              <a:buFont typeface="Arial" panose="020B0604020202020204" pitchFamily="34" charset="0"/>
              <a:buChar char="•"/>
            </a:pPr>
            <a:r>
              <a:rPr lang="en-US" sz="1200" b="1" i="0" dirty="0">
                <a:effectLst/>
                <a:latin typeface="+mn-lt"/>
              </a:rPr>
              <a:t>Files:</a:t>
            </a:r>
            <a:endParaRPr lang="en-US" sz="1200" b="0" i="0" dirty="0">
              <a:effectLst/>
              <a:latin typeface="+mn-lt"/>
            </a:endParaRPr>
          </a:p>
          <a:p>
            <a:pPr algn="l">
              <a:buFont typeface="Arial" panose="020B0604020202020204" pitchFamily="34" charset="0"/>
              <a:buChar char="•"/>
            </a:pPr>
            <a:r>
              <a:rPr lang="en-US" sz="1200" b="0" i="0" dirty="0">
                <a:effectLst/>
                <a:latin typeface="+mn-lt"/>
              </a:rPr>
              <a:t>Excel Workbooks, Text/CSV files, XML files, JSON files, PDF files, SharePoint folders, and various other file types.</a:t>
            </a:r>
          </a:p>
          <a:p>
            <a:pPr algn="l">
              <a:buFont typeface="Arial" panose="020B0604020202020204" pitchFamily="34" charset="0"/>
              <a:buChar char="•"/>
            </a:pPr>
            <a:endParaRPr lang="en-US" sz="1200" b="0" i="0" dirty="0">
              <a:effectLst/>
              <a:latin typeface="+mn-lt"/>
            </a:endParaRPr>
          </a:p>
          <a:p>
            <a:pPr algn="l">
              <a:buFont typeface="Arial" panose="020B0604020202020204" pitchFamily="34" charset="0"/>
              <a:buChar char="•"/>
            </a:pPr>
            <a:r>
              <a:rPr lang="en-US" sz="1200" b="1" i="0" dirty="0">
                <a:effectLst/>
                <a:latin typeface="+mn-lt"/>
              </a:rPr>
              <a:t>Databases:</a:t>
            </a:r>
            <a:endParaRPr lang="en-US" sz="1200" b="0" i="0" dirty="0">
              <a:effectLst/>
              <a:latin typeface="+mn-lt"/>
            </a:endParaRPr>
          </a:p>
          <a:p>
            <a:pPr algn="l">
              <a:buFont typeface="Arial" panose="020B0604020202020204" pitchFamily="34" charset="0"/>
              <a:buChar char="•"/>
            </a:pPr>
            <a:r>
              <a:rPr lang="en-US" sz="1200" b="0" i="0" dirty="0">
                <a:effectLst/>
                <a:latin typeface="+mn-lt"/>
              </a:rPr>
              <a:t>SQL Server databases, Access databases, Oracle databases, MySQL databases, PostgreSQL databases, IBM Db2 databases, and many other relational and non-relational databases.</a:t>
            </a:r>
          </a:p>
          <a:p>
            <a:pPr algn="l">
              <a:buFont typeface="Arial" panose="020B0604020202020204" pitchFamily="34" charset="0"/>
              <a:buChar char="•"/>
            </a:pPr>
            <a:endParaRPr lang="en-US" sz="1200" b="0" i="0" dirty="0">
              <a:effectLst/>
              <a:latin typeface="+mn-lt"/>
            </a:endParaRPr>
          </a:p>
          <a:p>
            <a:pPr algn="l">
              <a:buFont typeface="Arial" panose="020B0604020202020204" pitchFamily="34" charset="0"/>
              <a:buChar char="•"/>
            </a:pPr>
            <a:r>
              <a:rPr lang="en-US" sz="1200" b="1" i="0" dirty="0">
                <a:effectLst/>
                <a:latin typeface="+mn-lt"/>
              </a:rPr>
              <a:t>Online Services:</a:t>
            </a:r>
            <a:endParaRPr lang="en-US" sz="1200" b="0" i="0" dirty="0">
              <a:effectLst/>
              <a:latin typeface="+mn-lt"/>
            </a:endParaRPr>
          </a:p>
          <a:p>
            <a:pPr algn="l">
              <a:buFont typeface="Arial" panose="020B0604020202020204" pitchFamily="34" charset="0"/>
              <a:buChar char="•"/>
            </a:pPr>
            <a:r>
              <a:rPr lang="en-US" sz="1200" b="0" i="0" dirty="0">
                <a:effectLst/>
                <a:latin typeface="+mn-lt"/>
              </a:rPr>
              <a:t>SharePoint Online lists, OData feeds, Azure services (like Azure SQL Database, Azure Data Lake Storage), Dynamics 365, Salesforce, and other cloud-based platforms.</a:t>
            </a:r>
          </a:p>
          <a:p>
            <a:pPr algn="l">
              <a:buFont typeface="Arial" panose="020B0604020202020204" pitchFamily="34" charset="0"/>
              <a:buChar char="•"/>
            </a:pPr>
            <a:endParaRPr lang="en-US" sz="1200" b="0" i="0" dirty="0">
              <a:effectLst/>
              <a:latin typeface="+mn-lt"/>
            </a:endParaRPr>
          </a:p>
          <a:p>
            <a:pPr algn="l">
              <a:buFont typeface="Arial" panose="020B0604020202020204" pitchFamily="34" charset="0"/>
              <a:buChar char="•"/>
            </a:pPr>
            <a:r>
              <a:rPr lang="en-US" sz="1200" b="1" i="0" dirty="0">
                <a:effectLst/>
                <a:latin typeface="+mn-lt"/>
              </a:rPr>
              <a:t>Other Sources:</a:t>
            </a:r>
            <a:endParaRPr lang="en-US" sz="1200" b="0" i="0" dirty="0">
              <a:effectLst/>
              <a:latin typeface="+mn-lt"/>
            </a:endParaRPr>
          </a:p>
          <a:p>
            <a:pPr algn="l">
              <a:buFont typeface="Arial" panose="020B0604020202020204" pitchFamily="34" charset="0"/>
              <a:buChar char="•"/>
            </a:pPr>
            <a:r>
              <a:rPr lang="en-US" sz="1200" b="0" i="0" dirty="0">
                <a:effectLst/>
                <a:latin typeface="+mn-lt"/>
              </a:rPr>
              <a:t>Blank queries (where data is manually entered or generated using M language), web pages (by extracting data from HTML tables), and existing tables or ranges within the current Excel workbook or Power BI data model.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5" name="Title 1">
            <a:extLst>
              <a:ext uri="{FF2B5EF4-FFF2-40B4-BE49-F238E27FC236}">
                <a16:creationId xmlns:a16="http://schemas.microsoft.com/office/drawing/2014/main" id="{9F767102-5D84-4422-9EA8-0293D172B693}"/>
              </a:ext>
            </a:extLst>
          </p:cNvPr>
          <p:cNvSpPr txBox="1">
            <a:spLocks/>
          </p:cNvSpPr>
          <p:nvPr/>
        </p:nvSpPr>
        <p:spPr>
          <a:xfrm>
            <a:off x="272957" y="341548"/>
            <a:ext cx="1965642" cy="2208202"/>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effectLst>
                  <a:outerShdw blurRad="38100" dist="38100" dir="2700000" algn="tl">
                    <a:srgbClr val="000000">
                      <a:alpha val="43137"/>
                    </a:srgbClr>
                  </a:outerShdw>
                </a:effectLst>
                <a:latin typeface="+mj-lt"/>
              </a:rPr>
              <a:t>Navigator</a:t>
            </a:r>
            <a:r>
              <a:rPr lang="en-US" dirty="0">
                <a:effectLst>
                  <a:outerShdw blurRad="38100" dist="38100" dir="2700000" algn="tl">
                    <a:srgbClr val="000000">
                      <a:alpha val="43137"/>
                    </a:srgbClr>
                  </a:outerShdw>
                </a:effectLst>
                <a:latin typeface="+mj-lt"/>
              </a:rPr>
              <a:t> - </a:t>
            </a:r>
            <a:r>
              <a:rPr lang="en-US" sz="1400" b="0" dirty="0">
                <a:latin typeface="+mj-lt"/>
              </a:rPr>
              <a:t>Power Query Navigator window is a crucial interface that appears when connecting to certain data sources within Power Query. It facilitates the selection and preview of data objects available within the chosen source.</a:t>
            </a:r>
            <a:endParaRPr lang="en-US" sz="1400" dirty="0">
              <a:effectLst>
                <a:outerShdw blurRad="38100" dist="38100" dir="2700000" algn="tl">
                  <a:srgbClr val="000000">
                    <a:alpha val="43137"/>
                  </a:srgbClr>
                </a:outerShdw>
              </a:effectLst>
              <a:latin typeface="+mj-lt"/>
            </a:endParaRPr>
          </a:p>
        </p:txBody>
      </p:sp>
      <p:pic>
        <p:nvPicPr>
          <p:cNvPr id="6" name="Picture 5">
            <a:extLst>
              <a:ext uri="{FF2B5EF4-FFF2-40B4-BE49-F238E27FC236}">
                <a16:creationId xmlns:a16="http://schemas.microsoft.com/office/drawing/2014/main" id="{057525F9-60D3-410C-8BF2-F35CA1965928}"/>
              </a:ext>
            </a:extLst>
          </p:cNvPr>
          <p:cNvPicPr>
            <a:picLocks noChangeAspect="1"/>
          </p:cNvPicPr>
          <p:nvPr/>
        </p:nvPicPr>
        <p:blipFill>
          <a:blip r:embed="rId3"/>
          <a:stretch>
            <a:fillRect/>
          </a:stretch>
        </p:blipFill>
        <p:spPr>
          <a:xfrm>
            <a:off x="2358298" y="258572"/>
            <a:ext cx="6509796" cy="3186068"/>
          </a:xfrm>
          <a:prstGeom prst="rect">
            <a:avLst/>
          </a:prstGeom>
        </p:spPr>
      </p:pic>
      <p:sp>
        <p:nvSpPr>
          <p:cNvPr id="7" name="TextBox 6">
            <a:extLst>
              <a:ext uri="{FF2B5EF4-FFF2-40B4-BE49-F238E27FC236}">
                <a16:creationId xmlns:a16="http://schemas.microsoft.com/office/drawing/2014/main" id="{D289B17A-1339-46DB-9A23-E1EDECB2CB00}"/>
              </a:ext>
            </a:extLst>
          </p:cNvPr>
          <p:cNvSpPr txBox="1"/>
          <p:nvPr/>
        </p:nvSpPr>
        <p:spPr>
          <a:xfrm>
            <a:off x="270007" y="3444640"/>
            <a:ext cx="3890513" cy="1231106"/>
          </a:xfrm>
          <a:prstGeom prst="rect">
            <a:avLst/>
          </a:prstGeom>
          <a:noFill/>
        </p:spPr>
        <p:txBody>
          <a:bodyPr wrap="square">
            <a:spAutoFit/>
          </a:bodyPr>
          <a:lstStyle/>
          <a:p>
            <a:pPr algn="l"/>
            <a:r>
              <a:rPr lang="en-US" sz="1400" b="1" i="0" dirty="0">
                <a:effectLst/>
                <a:latin typeface="+mn-lt"/>
              </a:rPr>
              <a:t>Load</a:t>
            </a:r>
            <a:r>
              <a:rPr lang="en-US" sz="1400" b="0" i="0" dirty="0">
                <a:effectLst/>
                <a:latin typeface="+mn-lt"/>
              </a:rPr>
              <a:t>:</a:t>
            </a:r>
          </a:p>
          <a:p>
            <a:pPr algn="l"/>
            <a:r>
              <a:rPr lang="en-US" sz="1200" b="0" i="0" dirty="0">
                <a:effectLst/>
                <a:latin typeface="+mn-lt"/>
              </a:rPr>
              <a:t>  Selecting this button directly loads the chosen data into your destination without opening the Power Query Editor. This option is suitable when the data is already in the desired format and requires no further cleaning or manipulation.</a:t>
            </a:r>
          </a:p>
        </p:txBody>
      </p:sp>
      <p:sp>
        <p:nvSpPr>
          <p:cNvPr id="8" name="TextBox 7">
            <a:extLst>
              <a:ext uri="{FF2B5EF4-FFF2-40B4-BE49-F238E27FC236}">
                <a16:creationId xmlns:a16="http://schemas.microsoft.com/office/drawing/2014/main" id="{DA64E3AD-1306-4B3E-851E-D62E86B58CA0}"/>
              </a:ext>
            </a:extLst>
          </p:cNvPr>
          <p:cNvSpPr txBox="1"/>
          <p:nvPr/>
        </p:nvSpPr>
        <p:spPr>
          <a:xfrm>
            <a:off x="4297680" y="3511380"/>
            <a:ext cx="4572000" cy="861774"/>
          </a:xfrm>
          <a:prstGeom prst="rect">
            <a:avLst/>
          </a:prstGeom>
          <a:noFill/>
        </p:spPr>
        <p:txBody>
          <a:bodyPr wrap="square">
            <a:spAutoFit/>
          </a:bodyPr>
          <a:lstStyle/>
          <a:p>
            <a:pPr algn="l"/>
            <a:r>
              <a:rPr lang="en-US" sz="1400" b="1" i="0" dirty="0">
                <a:effectLst/>
                <a:latin typeface="+mn-lt"/>
              </a:rPr>
              <a:t>Transform Data</a:t>
            </a:r>
            <a:r>
              <a:rPr lang="en-US" sz="1400" b="0" i="0" dirty="0">
                <a:effectLst/>
                <a:latin typeface="+mn-lt"/>
              </a:rPr>
              <a:t>:</a:t>
            </a:r>
          </a:p>
          <a:p>
            <a:pPr algn="l"/>
            <a:r>
              <a:rPr lang="en-US" sz="1200" b="0" i="0" dirty="0">
                <a:effectLst/>
                <a:latin typeface="+mn-lt"/>
              </a:rPr>
              <a:t>Clicking this button opens the Power Query Editor, a dedicated environment where you can apply a wide range of transformations to your data before loading it.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Title 1">
            <a:extLst>
              <a:ext uri="{FF2B5EF4-FFF2-40B4-BE49-F238E27FC236}">
                <a16:creationId xmlns:a16="http://schemas.microsoft.com/office/drawing/2014/main" id="{836DC52D-AE95-4339-8B68-595399174026}"/>
              </a:ext>
            </a:extLst>
          </p:cNvPr>
          <p:cNvSpPr>
            <a:spLocks noGrp="1"/>
          </p:cNvSpPr>
          <p:nvPr>
            <p:ph type="title"/>
          </p:nvPr>
        </p:nvSpPr>
        <p:spPr>
          <a:xfrm>
            <a:off x="275272" y="247888"/>
            <a:ext cx="8593456" cy="632222"/>
          </a:xfrm>
        </p:spPr>
        <p:txBody>
          <a:bodyPr/>
          <a:lstStyle/>
          <a:p>
            <a:r>
              <a:rPr lang="en-US" dirty="0">
                <a:effectLst>
                  <a:outerShdw blurRad="38100" dist="38100" dir="2700000" algn="tl">
                    <a:srgbClr val="000000">
                      <a:alpha val="43137"/>
                    </a:srgbClr>
                  </a:outerShdw>
                </a:effectLst>
                <a:latin typeface="+mj-lt"/>
              </a:rPr>
              <a:t>Data Preview </a:t>
            </a:r>
            <a:r>
              <a:rPr lang="en-US" dirty="0">
                <a:latin typeface="+mj-lt"/>
              </a:rPr>
              <a:t>- </a:t>
            </a:r>
            <a:r>
              <a:rPr lang="en-US" b="0" i="0" dirty="0">
                <a:effectLst/>
                <a:latin typeface="+mj-lt"/>
              </a:rPr>
              <a:t>the ability to view and interact with data before it's fully loaded into a worksheet or data model. </a:t>
            </a:r>
            <a:endParaRPr lang="en-US" dirty="0">
              <a:latin typeface="+mj-lt"/>
            </a:endParaRPr>
          </a:p>
        </p:txBody>
      </p:sp>
      <p:pic>
        <p:nvPicPr>
          <p:cNvPr id="6" name="Content Placeholder 10">
            <a:extLst>
              <a:ext uri="{FF2B5EF4-FFF2-40B4-BE49-F238E27FC236}">
                <a16:creationId xmlns:a16="http://schemas.microsoft.com/office/drawing/2014/main" id="{DC37160B-AB64-4A28-BD9A-3E4102805494}"/>
              </a:ext>
            </a:extLst>
          </p:cNvPr>
          <p:cNvPicPr>
            <a:picLocks noChangeAspect="1"/>
          </p:cNvPicPr>
          <p:nvPr/>
        </p:nvPicPr>
        <p:blipFill>
          <a:blip r:embed="rId3"/>
          <a:stretch>
            <a:fillRect/>
          </a:stretch>
        </p:blipFill>
        <p:spPr>
          <a:xfrm>
            <a:off x="274638" y="880110"/>
            <a:ext cx="8503601" cy="37490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itle 1">
            <a:extLst>
              <a:ext uri="{FF2B5EF4-FFF2-40B4-BE49-F238E27FC236}">
                <a16:creationId xmlns:a16="http://schemas.microsoft.com/office/drawing/2014/main" id="{7DF3AB11-09BF-4E8F-B33B-4D51BEAF675D}"/>
              </a:ext>
            </a:extLst>
          </p:cNvPr>
          <p:cNvSpPr>
            <a:spLocks noGrp="1"/>
          </p:cNvSpPr>
          <p:nvPr>
            <p:ph type="title"/>
          </p:nvPr>
        </p:nvSpPr>
        <p:spPr>
          <a:xfrm>
            <a:off x="274638" y="199286"/>
            <a:ext cx="8593456" cy="473417"/>
          </a:xfrm>
        </p:spPr>
        <p:txBody>
          <a:bodyPr/>
          <a:lstStyle/>
          <a:p>
            <a:r>
              <a:rPr lang="en-US" sz="2000" dirty="0">
                <a:effectLst>
                  <a:outerShdw blurRad="38100" dist="38100" dir="2700000" algn="tl">
                    <a:srgbClr val="000000">
                      <a:alpha val="43137"/>
                    </a:srgbClr>
                  </a:outerShdw>
                </a:effectLst>
              </a:rPr>
              <a:t>Power Query Editor</a:t>
            </a:r>
          </a:p>
        </p:txBody>
      </p:sp>
      <p:pic>
        <p:nvPicPr>
          <p:cNvPr id="6" name="Content Placeholder 4">
            <a:extLst>
              <a:ext uri="{FF2B5EF4-FFF2-40B4-BE49-F238E27FC236}">
                <a16:creationId xmlns:a16="http://schemas.microsoft.com/office/drawing/2014/main" id="{9F45F3D9-4296-4A9F-A3A8-3293EA7FF22E}"/>
              </a:ext>
            </a:extLst>
          </p:cNvPr>
          <p:cNvPicPr>
            <a:picLocks noChangeAspect="1"/>
          </p:cNvPicPr>
          <p:nvPr/>
        </p:nvPicPr>
        <p:blipFill>
          <a:blip r:embed="rId3"/>
          <a:stretch>
            <a:fillRect/>
          </a:stretch>
        </p:blipFill>
        <p:spPr>
          <a:xfrm>
            <a:off x="274638" y="795338"/>
            <a:ext cx="8593456" cy="3788092"/>
          </a:xfrm>
          <a:prstGeom prst="rect">
            <a:avLst/>
          </a:prstGeom>
        </p:spPr>
      </p:pic>
      <p:sp>
        <p:nvSpPr>
          <p:cNvPr id="7" name="Rectangle: Rounded Corners 6">
            <a:extLst>
              <a:ext uri="{FF2B5EF4-FFF2-40B4-BE49-F238E27FC236}">
                <a16:creationId xmlns:a16="http://schemas.microsoft.com/office/drawing/2014/main" id="{8CD93BBE-2396-4AD0-AC55-A7EEFD43BEEA}"/>
              </a:ext>
            </a:extLst>
          </p:cNvPr>
          <p:cNvSpPr/>
          <p:nvPr/>
        </p:nvSpPr>
        <p:spPr>
          <a:xfrm>
            <a:off x="548640" y="3851910"/>
            <a:ext cx="1051560" cy="27432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Queries pane</a:t>
            </a:r>
          </a:p>
        </p:txBody>
      </p:sp>
      <p:sp>
        <p:nvSpPr>
          <p:cNvPr id="8" name="Rectangle: Rounded Corners 7">
            <a:extLst>
              <a:ext uri="{FF2B5EF4-FFF2-40B4-BE49-F238E27FC236}">
                <a16:creationId xmlns:a16="http://schemas.microsoft.com/office/drawing/2014/main" id="{68867411-686D-4ED0-8F50-9FE67933D373}"/>
              </a:ext>
            </a:extLst>
          </p:cNvPr>
          <p:cNvSpPr/>
          <p:nvPr/>
        </p:nvSpPr>
        <p:spPr>
          <a:xfrm>
            <a:off x="4045586" y="3585087"/>
            <a:ext cx="1051560" cy="27432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Data Preview</a:t>
            </a:r>
          </a:p>
        </p:txBody>
      </p:sp>
      <p:sp>
        <p:nvSpPr>
          <p:cNvPr id="9" name="Rectangle: Rounded Corners 8">
            <a:extLst>
              <a:ext uri="{FF2B5EF4-FFF2-40B4-BE49-F238E27FC236}">
                <a16:creationId xmlns:a16="http://schemas.microsoft.com/office/drawing/2014/main" id="{2042DD63-7EBA-4FA8-999B-DA51E97E9EBA}"/>
              </a:ext>
            </a:extLst>
          </p:cNvPr>
          <p:cNvSpPr/>
          <p:nvPr/>
        </p:nvSpPr>
        <p:spPr>
          <a:xfrm>
            <a:off x="7531225" y="3353967"/>
            <a:ext cx="1051560" cy="27432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Applied Step</a:t>
            </a:r>
          </a:p>
        </p:txBody>
      </p:sp>
      <p:sp>
        <p:nvSpPr>
          <p:cNvPr id="10" name="Rectangle: Rounded Corners 9">
            <a:extLst>
              <a:ext uri="{FF2B5EF4-FFF2-40B4-BE49-F238E27FC236}">
                <a16:creationId xmlns:a16="http://schemas.microsoft.com/office/drawing/2014/main" id="{E342BD26-C1AE-4767-AE37-6DE59ED02D4D}"/>
              </a:ext>
            </a:extLst>
          </p:cNvPr>
          <p:cNvSpPr/>
          <p:nvPr/>
        </p:nvSpPr>
        <p:spPr>
          <a:xfrm>
            <a:off x="7607599" y="1154430"/>
            <a:ext cx="1260495" cy="27432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solidFill>
              </a:rPr>
              <a:t>Ribbon</a:t>
            </a:r>
            <a:endParaRPr lang="en-US" sz="1000" dirty="0">
              <a:solidFill>
                <a:schemeClr val="bg2"/>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5" name="Title 3">
            <a:extLst>
              <a:ext uri="{FF2B5EF4-FFF2-40B4-BE49-F238E27FC236}">
                <a16:creationId xmlns:a16="http://schemas.microsoft.com/office/drawing/2014/main" id="{3DC2D271-26B2-4B9B-AC1B-16C75B494A11}"/>
              </a:ext>
            </a:extLst>
          </p:cNvPr>
          <p:cNvSpPr>
            <a:spLocks noGrp="1"/>
          </p:cNvSpPr>
          <p:nvPr>
            <p:ph type="title"/>
          </p:nvPr>
        </p:nvSpPr>
        <p:spPr>
          <a:xfrm>
            <a:off x="285717" y="331470"/>
            <a:ext cx="3931920" cy="318931"/>
          </a:xfrm>
        </p:spPr>
        <p:txBody>
          <a:bodyPr/>
          <a:lstStyle/>
          <a:p>
            <a:r>
              <a:rPr lang="en-US" sz="2000" dirty="0">
                <a:effectLst>
                  <a:outerShdw blurRad="38100" dist="38100" dir="2700000" algn="tl">
                    <a:srgbClr val="000000">
                      <a:alpha val="43137"/>
                    </a:srgbClr>
                  </a:outerShdw>
                </a:effectLst>
              </a:rPr>
              <a:t>Basic Navigation and Interface</a:t>
            </a:r>
          </a:p>
        </p:txBody>
      </p:sp>
      <p:sp>
        <p:nvSpPr>
          <p:cNvPr id="6" name="Content Placeholder 2">
            <a:extLst>
              <a:ext uri="{FF2B5EF4-FFF2-40B4-BE49-F238E27FC236}">
                <a16:creationId xmlns:a16="http://schemas.microsoft.com/office/drawing/2014/main" id="{93EE0923-7CB1-42F8-A351-D2CF356C6689}"/>
              </a:ext>
            </a:extLst>
          </p:cNvPr>
          <p:cNvSpPr txBox="1">
            <a:spLocks/>
          </p:cNvSpPr>
          <p:nvPr/>
        </p:nvSpPr>
        <p:spPr>
          <a:xfrm>
            <a:off x="285717" y="742950"/>
            <a:ext cx="8446803" cy="3703320"/>
          </a:xfrm>
          <a:prstGeom prst="rect">
            <a:avLst/>
          </a:prstGeom>
        </p:spPr>
        <p:txBody>
          <a:bodyPr>
            <a:normAutofit fontScale="85000" lnSpcReduction="20000"/>
          </a:bodyPr>
          <a:lstStyle>
            <a:lvl1pPr marL="231775" indent="-231775" algn="l" defTabSz="914400" rtl="0" eaLnBrk="1" fontAlgn="base" latinLnBrk="0" hangingPunct="1">
              <a:lnSpc>
                <a:spcPct val="100000"/>
              </a:lnSpc>
              <a:spcBef>
                <a:spcPts val="600"/>
              </a:spcBef>
              <a:spcAft>
                <a:spcPts val="300"/>
              </a:spcAft>
              <a:buClr>
                <a:srgbClr val="000000"/>
              </a:buClr>
              <a:buFont typeface="Wingdings" pitchFamily="2" charset="2"/>
              <a:buChar char="§"/>
              <a:defRPr lang="en-US" sz="1600" b="0" kern="0" smtClean="0">
                <a:solidFill>
                  <a:schemeClr val="tx1"/>
                </a:solidFill>
                <a:latin typeface="Arial" panose="020B0604020202020204" pitchFamily="34" charset="0"/>
                <a:ea typeface="+mn-ea"/>
                <a:cs typeface="Arial" panose="020B0604020202020204" pitchFamily="34" charset="0"/>
              </a:defRPr>
            </a:lvl1pPr>
            <a:lvl2pPr marL="461963" indent="-227013" algn="l" defTabSz="685800" rtl="0" eaLnBrk="1" latinLnBrk="0" hangingPunct="1">
              <a:lnSpc>
                <a:spcPct val="100000"/>
              </a:lnSpc>
              <a:spcBef>
                <a:spcPts val="0"/>
              </a:spcBef>
              <a:spcAft>
                <a:spcPts val="300"/>
              </a:spcAft>
              <a:buFont typeface="Arial" panose="020B0604020202020204" pitchFamily="34" charset="0"/>
              <a:buChar char="–"/>
              <a:defRPr lang="en-US" sz="1400" b="0" kern="0" dirty="0" smtClean="0">
                <a:solidFill>
                  <a:schemeClr val="tx1"/>
                </a:solidFill>
                <a:latin typeface="Arial" panose="020B0604020202020204" pitchFamily="34" charset="0"/>
                <a:ea typeface="+mn-ea"/>
                <a:cs typeface="Arial" panose="020B0604020202020204" pitchFamily="34" charset="0"/>
              </a:defRPr>
            </a:lvl2pPr>
            <a:lvl3pPr marL="682625" indent="-220663" algn="l" defTabSz="685800" rtl="0" eaLnBrk="1" latinLnBrk="0" hangingPunct="1">
              <a:lnSpc>
                <a:spcPct val="100000"/>
              </a:lnSpc>
              <a:spcBef>
                <a:spcPts val="0"/>
              </a:spcBef>
              <a:spcAft>
                <a:spcPts val="300"/>
              </a:spcAft>
              <a:buFont typeface="Arial" panose="020B0604020202020204" pitchFamily="34" charset="0"/>
              <a:buChar char="□"/>
              <a:defRPr lang="en-US" sz="1200" b="0" kern="0" dirty="0" smtClean="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en-US" sz="2000" kern="1200" dirty="0" smtClean="0">
                <a:solidFill>
                  <a:schemeClr val="tx1"/>
                </a:solidFill>
                <a:latin typeface="+mn-lt"/>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en-US" sz="2000" kern="1200" dirty="0">
                <a:solidFill>
                  <a:schemeClr val="tx1"/>
                </a:solidFill>
                <a:latin typeface="+mn-lt"/>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2"/>
                </a:solidFill>
                <a:latin typeface="+mn-lt"/>
              </a:rPr>
              <a:t>This is where all the transformation happens— it records your steps and lets you undo, edit, and automate them.</a:t>
            </a:r>
            <a:br>
              <a:rPr lang="en-US" dirty="0">
                <a:solidFill>
                  <a:schemeClr val="bg2"/>
                </a:solidFill>
                <a:latin typeface="+mn-lt"/>
              </a:rPr>
            </a:br>
            <a:br>
              <a:rPr lang="en-US" dirty="0">
                <a:solidFill>
                  <a:schemeClr val="bg2"/>
                </a:solidFill>
                <a:latin typeface="+mn-lt"/>
              </a:rPr>
            </a:br>
            <a:br>
              <a:rPr lang="en-US" dirty="0">
                <a:solidFill>
                  <a:schemeClr val="bg2"/>
                </a:solidFill>
                <a:latin typeface="+mn-lt"/>
              </a:rPr>
            </a:br>
            <a:r>
              <a:rPr lang="en-US" b="1" dirty="0">
                <a:solidFill>
                  <a:schemeClr val="bg2"/>
                </a:solidFill>
                <a:latin typeface="+mn-lt"/>
              </a:rPr>
              <a:t>Key sections:</a:t>
            </a:r>
          </a:p>
          <a:p>
            <a:r>
              <a:rPr lang="en-US" b="1" i="1" dirty="0">
                <a:solidFill>
                  <a:schemeClr val="bg2"/>
                </a:solidFill>
                <a:latin typeface="+mn-lt"/>
              </a:rPr>
              <a:t>Top: Ribbon </a:t>
            </a:r>
            <a:r>
              <a:rPr lang="en-US" dirty="0">
                <a:solidFill>
                  <a:schemeClr val="bg2"/>
                </a:solidFill>
                <a:latin typeface="+mn-lt"/>
              </a:rPr>
              <a:t>- </a:t>
            </a:r>
            <a:r>
              <a:rPr lang="en-US" b="0" i="0" dirty="0">
                <a:solidFill>
                  <a:schemeClr val="bg2"/>
                </a:solidFill>
                <a:effectLst/>
                <a:latin typeface="+mn-lt"/>
              </a:rPr>
              <a:t>it usually refers to a section or a tab within the ribbon interface of a software application that specifically contains tools for data or object manipulation. </a:t>
            </a:r>
            <a:endParaRPr lang="en-US" dirty="0">
              <a:solidFill>
                <a:schemeClr val="bg2"/>
              </a:solidFill>
              <a:latin typeface="+mn-lt"/>
            </a:endParaRPr>
          </a:p>
          <a:p>
            <a:endParaRPr lang="en-US" b="1" dirty="0">
              <a:solidFill>
                <a:schemeClr val="bg2"/>
              </a:solidFill>
              <a:latin typeface="+mn-lt"/>
            </a:endParaRPr>
          </a:p>
          <a:p>
            <a:r>
              <a:rPr lang="en-US" b="1" i="1" dirty="0">
                <a:solidFill>
                  <a:schemeClr val="bg2"/>
                </a:solidFill>
                <a:latin typeface="+mn-lt"/>
              </a:rPr>
              <a:t>Left: Queries pane </a:t>
            </a:r>
            <a:r>
              <a:rPr lang="en-US" dirty="0">
                <a:solidFill>
                  <a:schemeClr val="bg2"/>
                </a:solidFill>
                <a:latin typeface="+mn-lt"/>
              </a:rPr>
              <a:t>- </a:t>
            </a:r>
            <a:r>
              <a:rPr lang="en-US" b="0" i="0" dirty="0">
                <a:solidFill>
                  <a:schemeClr val="bg2"/>
                </a:solidFill>
                <a:effectLst/>
                <a:latin typeface="+mn-lt"/>
              </a:rPr>
              <a:t>a user interface that lists all available queries, tables, parameters, and custom functions.</a:t>
            </a:r>
          </a:p>
          <a:p>
            <a:endParaRPr lang="en-US" dirty="0">
              <a:solidFill>
                <a:schemeClr val="bg2"/>
              </a:solidFill>
              <a:latin typeface="+mn-lt"/>
            </a:endParaRPr>
          </a:p>
          <a:p>
            <a:r>
              <a:rPr lang="en-US" b="1" i="1" dirty="0">
                <a:solidFill>
                  <a:schemeClr val="bg2"/>
                </a:solidFill>
                <a:latin typeface="+mn-lt"/>
              </a:rPr>
              <a:t>Center: Data preview </a:t>
            </a:r>
            <a:r>
              <a:rPr lang="en-US" dirty="0">
                <a:solidFill>
                  <a:schemeClr val="bg2"/>
                </a:solidFill>
                <a:latin typeface="+mn-lt"/>
              </a:rPr>
              <a:t>- </a:t>
            </a:r>
            <a:r>
              <a:rPr lang="en-US" b="0" i="0" dirty="0">
                <a:solidFill>
                  <a:schemeClr val="bg2"/>
                </a:solidFill>
                <a:effectLst/>
                <a:latin typeface="+mn-lt"/>
              </a:rPr>
              <a:t>a feature that allows you to inspect a sample of your data, often at different stages of processing or transformation, to ensure its quality and accuracy before committing to a full data pipeline or process.</a:t>
            </a:r>
          </a:p>
          <a:p>
            <a:endParaRPr lang="en-US" dirty="0">
              <a:solidFill>
                <a:schemeClr val="bg2"/>
              </a:solidFill>
              <a:latin typeface="+mn-lt"/>
            </a:endParaRPr>
          </a:p>
          <a:p>
            <a:r>
              <a:rPr lang="en-US" b="1" i="1" dirty="0">
                <a:solidFill>
                  <a:schemeClr val="bg2"/>
                </a:solidFill>
                <a:latin typeface="+mn-lt"/>
              </a:rPr>
              <a:t>Right: Applied Steps </a:t>
            </a:r>
            <a:r>
              <a:rPr lang="en-US" dirty="0">
                <a:solidFill>
                  <a:schemeClr val="bg2"/>
                </a:solidFill>
                <a:latin typeface="+mn-lt"/>
              </a:rPr>
              <a:t>- </a:t>
            </a:r>
            <a:r>
              <a:rPr lang="en-US" b="0" i="0" dirty="0">
                <a:solidFill>
                  <a:schemeClr val="bg2"/>
                </a:solidFill>
                <a:effectLst/>
                <a:latin typeface="+mn-lt"/>
              </a:rPr>
              <a:t>a list of all the transformations applied to your data.</a:t>
            </a:r>
          </a:p>
          <a:p>
            <a:endParaRPr lang="en-US" dirty="0">
              <a:solidFill>
                <a:schemeClr val="bg2"/>
              </a:solidFill>
              <a:latin typeface="+mn-lt"/>
            </a:endParaRPr>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5" name="Title 1">
            <a:extLst>
              <a:ext uri="{FF2B5EF4-FFF2-40B4-BE49-F238E27FC236}">
                <a16:creationId xmlns:a16="http://schemas.microsoft.com/office/drawing/2014/main" id="{7E51B30C-FB91-403E-95FD-CABCE62FD4E6}"/>
              </a:ext>
            </a:extLst>
          </p:cNvPr>
          <p:cNvSpPr txBox="1">
            <a:spLocks/>
          </p:cNvSpPr>
          <p:nvPr/>
        </p:nvSpPr>
        <p:spPr>
          <a:xfrm>
            <a:off x="365760" y="-36630"/>
            <a:ext cx="8593456" cy="1224271"/>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effectLst>
                  <a:outerShdw blurRad="38100" dist="38100" dir="2700000" algn="tl">
                    <a:srgbClr val="000000">
                      <a:alpha val="43137"/>
                    </a:srgbClr>
                  </a:outerShdw>
                </a:effectLst>
                <a:latin typeface="+mj-lt"/>
              </a:rPr>
              <a:t>Combining Data </a:t>
            </a:r>
            <a:r>
              <a:rPr lang="en-US" b="0" dirty="0">
                <a:latin typeface="+mj-lt"/>
              </a:rPr>
              <a:t>- in Power Query can be accomplished primarily through two methods: Merging Queries and Appending Queries.</a:t>
            </a:r>
            <a:br>
              <a:rPr lang="en-US" b="0" dirty="0">
                <a:latin typeface="+mj-lt"/>
              </a:rPr>
            </a:br>
            <a:endParaRPr lang="en-US" dirty="0">
              <a:latin typeface="+mj-lt"/>
            </a:endParaRPr>
          </a:p>
        </p:txBody>
      </p:sp>
      <p:sp>
        <p:nvSpPr>
          <p:cNvPr id="6" name="Content Placeholder 2">
            <a:extLst>
              <a:ext uri="{FF2B5EF4-FFF2-40B4-BE49-F238E27FC236}">
                <a16:creationId xmlns:a16="http://schemas.microsoft.com/office/drawing/2014/main" id="{CEFD1F91-6798-4E15-ABF7-E47CE65D3045}"/>
              </a:ext>
            </a:extLst>
          </p:cNvPr>
          <p:cNvSpPr txBox="1">
            <a:spLocks/>
          </p:cNvSpPr>
          <p:nvPr/>
        </p:nvSpPr>
        <p:spPr>
          <a:xfrm>
            <a:off x="363856" y="1017271"/>
            <a:ext cx="8505824" cy="15544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fontAlgn="ctr">
              <a:buFont typeface="Arial" panose="020B0604020202020204" pitchFamily="34" charset="0"/>
              <a:buChar char="•"/>
            </a:pPr>
            <a:r>
              <a:rPr lang="en-US" b="1" dirty="0">
                <a:solidFill>
                  <a:schemeClr val="tx1"/>
                </a:solidFill>
                <a:latin typeface="+mn-lt"/>
              </a:rPr>
              <a:t>Merging Queries</a:t>
            </a:r>
          </a:p>
          <a:p>
            <a:pPr marL="285750" indent="-285750" fontAlgn="ctr">
              <a:buFont typeface="Arial" panose="020B0604020202020204" pitchFamily="34" charset="0"/>
              <a:buChar char="•"/>
            </a:pPr>
            <a:endParaRPr lang="en-US" b="1" dirty="0">
              <a:solidFill>
                <a:schemeClr val="tx1"/>
              </a:solidFill>
              <a:latin typeface="+mn-lt"/>
            </a:endParaRPr>
          </a:p>
          <a:p>
            <a:pPr marL="285750" indent="-285750" fontAlgn="ctr">
              <a:buFont typeface="Arial" panose="020B0604020202020204" pitchFamily="34" charset="0"/>
              <a:buChar char="•"/>
            </a:pPr>
            <a:r>
              <a:rPr lang="en-US" b="1" dirty="0">
                <a:solidFill>
                  <a:schemeClr val="tx1"/>
                </a:solidFill>
                <a:latin typeface="+mn-lt"/>
              </a:rPr>
              <a:t>Appending Queries</a:t>
            </a:r>
          </a:p>
          <a:p>
            <a:pPr marL="285750" indent="-285750" fontAlgn="ctr">
              <a:buFont typeface="Arial" panose="020B0604020202020204" pitchFamily="34" charset="0"/>
              <a:buChar char="•"/>
            </a:pPr>
            <a:endParaRPr lang="en-US" b="1" dirty="0">
              <a:solidFill>
                <a:schemeClr val="tx1"/>
              </a:solidFill>
              <a:latin typeface="+mn-lt"/>
            </a:endParaRPr>
          </a:p>
          <a:p>
            <a:pPr marL="285750" indent="-285750" fontAlgn="ctr">
              <a:buFont typeface="Arial" panose="020B0604020202020204" pitchFamily="34" charset="0"/>
              <a:buChar char="•"/>
            </a:pPr>
            <a:r>
              <a:rPr lang="en-US" b="1" dirty="0">
                <a:solidFill>
                  <a:schemeClr val="tx1"/>
                </a:solidFill>
                <a:latin typeface="+mn-lt"/>
              </a:rPr>
              <a:t>Combine Files</a:t>
            </a:r>
          </a:p>
          <a:p>
            <a:pPr marL="285750" indent="-285750" fontAlgn="ctr">
              <a:buFont typeface="Arial" panose="020B0604020202020204" pitchFamily="34" charset="0"/>
              <a:buChar char="•"/>
            </a:pPr>
            <a:endParaRPr lang="en-US" b="1" dirty="0">
              <a:solidFill>
                <a:schemeClr val="tx1"/>
              </a:solidFill>
              <a:latin typeface="+mn-lt"/>
            </a:endParaRPr>
          </a:p>
          <a:p>
            <a:pPr marL="285750" indent="-285750" fontAlgn="ctr">
              <a:buFont typeface="Arial" panose="020B0604020202020204" pitchFamily="34" charset="0"/>
              <a:buChar char="•"/>
            </a:pPr>
            <a:r>
              <a:rPr lang="en-US" b="1" dirty="0">
                <a:solidFill>
                  <a:schemeClr val="tx1"/>
                </a:solidFill>
                <a:latin typeface="+mn-lt"/>
              </a:rPr>
              <a:t>Group By</a:t>
            </a:r>
            <a:br>
              <a:rPr lang="en-US" dirty="0">
                <a:solidFill>
                  <a:schemeClr val="tx1"/>
                </a:solidFill>
                <a:latin typeface="+mn-lt"/>
              </a:rPr>
            </a:br>
            <a:endParaRPr lang="en-US" sz="1000" dirty="0">
              <a:solidFill>
                <a:schemeClr val="tx1"/>
              </a:solidFill>
              <a:latin typeface="+mn-lt"/>
            </a:endParaRPr>
          </a:p>
          <a:p>
            <a:pPr fontAlgn="ctr"/>
            <a:endParaRPr lang="en-US" sz="1000" dirty="0">
              <a:solidFill>
                <a:schemeClr val="tx1"/>
              </a:solidFill>
              <a:latin typeface="+mn-lt"/>
            </a:endParaRPr>
          </a:p>
          <a:p>
            <a:endParaRPr lang="en-US" sz="1000" dirty="0">
              <a:solidFill>
                <a:schemeClr val="tx1"/>
              </a:solidFill>
              <a:latin typeface="+mn-lt"/>
            </a:endParaRPr>
          </a:p>
        </p:txBody>
      </p:sp>
      <p:pic>
        <p:nvPicPr>
          <p:cNvPr id="7" name="Picture 6">
            <a:extLst>
              <a:ext uri="{FF2B5EF4-FFF2-40B4-BE49-F238E27FC236}">
                <a16:creationId xmlns:a16="http://schemas.microsoft.com/office/drawing/2014/main" id="{F74ED66E-EF92-4344-A8DC-C6555C664F0C}"/>
              </a:ext>
            </a:extLst>
          </p:cNvPr>
          <p:cNvPicPr>
            <a:picLocks noChangeAspect="1"/>
          </p:cNvPicPr>
          <p:nvPr/>
        </p:nvPicPr>
        <p:blipFill>
          <a:blip r:embed="rId3"/>
          <a:stretch>
            <a:fillRect/>
          </a:stretch>
        </p:blipFill>
        <p:spPr>
          <a:xfrm>
            <a:off x="363856" y="2663191"/>
            <a:ext cx="8183880" cy="1463038"/>
          </a:xfrm>
          <a:prstGeom prst="rect">
            <a:avLst/>
          </a:prstGeom>
        </p:spPr>
      </p:pic>
      <p:sp>
        <p:nvSpPr>
          <p:cNvPr id="8" name="Rectangle 7">
            <a:extLst>
              <a:ext uri="{FF2B5EF4-FFF2-40B4-BE49-F238E27FC236}">
                <a16:creationId xmlns:a16="http://schemas.microsoft.com/office/drawing/2014/main" id="{1A35251D-BD8F-4B9D-BE2F-0303FD547C24}"/>
              </a:ext>
            </a:extLst>
          </p:cNvPr>
          <p:cNvSpPr/>
          <p:nvPr/>
        </p:nvSpPr>
        <p:spPr>
          <a:xfrm>
            <a:off x="5600418" y="2964552"/>
            <a:ext cx="1012098" cy="1070237"/>
          </a:xfrm>
          <a:prstGeom prst="rect">
            <a:avLst/>
          </a:prstGeom>
          <a:solidFill>
            <a:schemeClr val="lt1">
              <a:alpha val="0"/>
            </a:schemeClr>
          </a:solidFill>
          <a:ln w="38100" cmpd="dbl">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FCC686B6-87E2-40BD-9B28-1B6D1C524FCB}"/>
              </a:ext>
            </a:extLst>
          </p:cNvPr>
          <p:cNvSpPr/>
          <p:nvPr/>
        </p:nvSpPr>
        <p:spPr>
          <a:xfrm>
            <a:off x="4069080" y="2970571"/>
            <a:ext cx="441759" cy="1051559"/>
          </a:xfrm>
          <a:prstGeom prst="rect">
            <a:avLst/>
          </a:prstGeom>
          <a:solidFill>
            <a:schemeClr val="lt1">
              <a:alpha val="0"/>
            </a:schemeClr>
          </a:solidFill>
          <a:ln w="38100" cmpd="dbl">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randombar(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randombar(horizont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P spid="9" grpId="0" animBg="1"/>
    </p:bldLst>
  </p:timing>
</p:sld>
</file>

<file path=ppt/theme/theme1.xml><?xml version="1.0" encoding="utf-8"?>
<a:theme xmlns:a="http://schemas.openxmlformats.org/drawingml/2006/main" name="WNS-GROW-BIG-Template-PPT 2022">
  <a:themeElements>
    <a:clrScheme name="WNS 2024">
      <a:dk1>
        <a:srgbClr val="231F20"/>
      </a:dk1>
      <a:lt1>
        <a:srgbClr val="FFFFFF"/>
      </a:lt1>
      <a:dk2>
        <a:srgbClr val="040000"/>
      </a:dk2>
      <a:lt2>
        <a:srgbClr val="CAC4C5"/>
      </a:lt2>
      <a:accent1>
        <a:srgbClr val="D84851"/>
      </a:accent1>
      <a:accent2>
        <a:srgbClr val="FF6F4D"/>
      </a:accent2>
      <a:accent3>
        <a:srgbClr val="F9AC66"/>
      </a:accent3>
      <a:accent4>
        <a:srgbClr val="FECB5E"/>
      </a:accent4>
      <a:accent5>
        <a:srgbClr val="6D8A9C"/>
      </a:accent5>
      <a:accent6>
        <a:srgbClr val="7F7F7F"/>
      </a:accent6>
      <a:hlink>
        <a:srgbClr val="0070C0"/>
      </a:hlink>
      <a:folHlink>
        <a:srgbClr val="ED1C2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1062</Words>
  <Application>Microsoft Office PowerPoint</Application>
  <PresentationFormat>On-screen Show (16:9)</PresentationFormat>
  <Paragraphs>125</Paragraphs>
  <Slides>20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Wingdings</vt:lpstr>
      <vt:lpstr>Noto Sans Symbols</vt:lpstr>
      <vt:lpstr>Arial</vt:lpstr>
      <vt:lpstr>Google Sans</vt:lpstr>
      <vt:lpstr>WNS-GROW-BIG-Template-PPT 2022</vt:lpstr>
      <vt:lpstr>PowerPoint Presentation</vt:lpstr>
      <vt:lpstr>TABLE OF CONTENTS </vt:lpstr>
      <vt:lpstr>PowerPoint Presentation</vt:lpstr>
      <vt:lpstr>PowerPoint Presentation</vt:lpstr>
      <vt:lpstr>PowerPoint Presentation</vt:lpstr>
      <vt:lpstr>Data Preview - the ability to view and interact with data before it's fully loaded into a worksheet or data model. </vt:lpstr>
      <vt:lpstr>Power Query Editor</vt:lpstr>
      <vt:lpstr>Basic Navigation and Interface</vt:lpstr>
      <vt:lpstr>PowerPoint Presentation</vt:lpstr>
      <vt:lpstr>PowerPoint Presentation</vt:lpstr>
      <vt:lpstr>Appending Queries - Appending queries combines rows from multiple tables into a single table. This is useful when you have tables with the same structure but different data (e.g., monthly sales reports). </vt:lpstr>
      <vt:lpstr>PowerPoint Presentation</vt:lpstr>
      <vt:lpstr>PowerPoint Presentation</vt:lpstr>
      <vt:lpstr>Basic Transformations</vt:lpstr>
      <vt:lpstr>How to Undo?</vt:lpstr>
      <vt:lpstr>PowerPoint Presentation</vt:lpstr>
      <vt:lpstr>PowerPoint Presentation</vt:lpstr>
      <vt:lpstr>Q&amp;A</vt:lpstr>
      <vt:lpstr>Test your Knowledge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WNS</dc:creator>
  <cp:lastModifiedBy>Lougine De Mesa</cp:lastModifiedBy>
  <cp:revision>8</cp:revision>
  <dcterms:created xsi:type="dcterms:W3CDTF">2022-03-02T21:50:32Z</dcterms:created>
  <dcterms:modified xsi:type="dcterms:W3CDTF">2025-07-30T15:44:12Z</dcterms:modified>
</cp:coreProperties>
</file>