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oppins"/>
      <p:regular r:id="rId38"/>
      <p:bold r:id="rId39"/>
      <p:italic r:id="rId40"/>
      <p:boldItalic r:id="rId41"/>
    </p:embeddedFont>
    <p:embeddedFont>
      <p:font typeface="Lato Light"/>
      <p:regular r:id="rId42"/>
      <p:bold r:id="rId43"/>
      <p:italic r:id="rId44"/>
      <p:boldItalic r:id="rId45"/>
    </p:embeddedFont>
    <p:embeddedFont>
      <p:font typeface="Open Sans SemiBold"/>
      <p:regular r:id="rId46"/>
      <p:bold r:id="rId47"/>
      <p:italic r:id="rId48"/>
      <p:boldItalic r:id="rId49"/>
    </p:embeddedFont>
    <p:embeddedFont>
      <p:font typeface="Roboto 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45">
          <p15:clr>
            <a:srgbClr val="A4A3A4"/>
          </p15:clr>
        </p15:guide>
        <p15:guide id="2" pos="5587">
          <p15:clr>
            <a:srgbClr val="A4A3A4"/>
          </p15:clr>
        </p15:guide>
        <p15:guide id="3" pos="58">
          <p15:clr>
            <a:srgbClr val="A4A3A4"/>
          </p15:clr>
        </p15:guide>
        <p15:guide id="4" pos="173">
          <p15:clr>
            <a:srgbClr val="A4A3A4"/>
          </p15:clr>
        </p15:guide>
        <p15:guide id="5" pos="2822">
          <p15:clr>
            <a:srgbClr val="A4A3A4"/>
          </p15:clr>
        </p15:guide>
        <p15:guide id="6" pos="2938">
          <p15:clr>
            <a:srgbClr val="A4A3A4"/>
          </p15:clr>
        </p15:guide>
        <p15:guide id="7" pos="5702">
          <p15:clr>
            <a:srgbClr val="A4A3A4"/>
          </p15:clr>
        </p15:guide>
        <p15:guide id="8" orient="horz" pos="382">
          <p15:clr>
            <a:srgbClr val="A4A3A4"/>
          </p15:clr>
        </p15:guide>
        <p15:guide id="9" orient="horz" pos="497">
          <p15:clr>
            <a:srgbClr val="A4A3A4"/>
          </p15:clr>
        </p15:guide>
      </p15:sldGuideLst>
    </p:ext>
    <p:ext uri="GoogleSlidesCustomDataVersion2">
      <go:slidesCustomData xmlns:go="http://customooxmlschemas.google.com/" r:id="rId54" roundtripDataSignature="AMtx7mid07zag566LdSR5eGiOVt1XMYJ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45" orient="horz"/>
        <p:guide pos="5587"/>
        <p:guide pos="58"/>
        <p:guide pos="173"/>
        <p:guide pos="2822"/>
        <p:guide pos="2938"/>
        <p:guide pos="5702"/>
        <p:guide pos="382" orient="horz"/>
        <p:guide pos="4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italic.fntdata"/><Relationship Id="rId42" Type="http://schemas.openxmlformats.org/officeDocument/2006/relationships/font" Target="fonts/LatoLight-regular.fntdata"/><Relationship Id="rId41" Type="http://schemas.openxmlformats.org/officeDocument/2006/relationships/font" Target="fonts/Poppins-boldItalic.fntdata"/><Relationship Id="rId44" Type="http://schemas.openxmlformats.org/officeDocument/2006/relationships/font" Target="fonts/LatoLight-italic.fntdata"/><Relationship Id="rId43" Type="http://schemas.openxmlformats.org/officeDocument/2006/relationships/font" Target="fonts/LatoLight-bold.fntdata"/><Relationship Id="rId46" Type="http://schemas.openxmlformats.org/officeDocument/2006/relationships/font" Target="fonts/OpenSansSemiBold-regular.fntdata"/><Relationship Id="rId45" Type="http://schemas.openxmlformats.org/officeDocument/2006/relationships/font" Target="fonts/Lato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SemiBold-italic.fntdata"/><Relationship Id="rId47" Type="http://schemas.openxmlformats.org/officeDocument/2006/relationships/font" Target="fonts/OpenSansSemiBold-bold.fntdata"/><Relationship Id="rId49" Type="http://schemas.openxmlformats.org/officeDocument/2006/relationships/font" Target="fonts/OpenSans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oppins-bold.fntdata"/><Relationship Id="rId38" Type="http://schemas.openxmlformats.org/officeDocument/2006/relationships/font" Target="fonts/Poppins-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Light-bold.fntdata"/><Relationship Id="rId50" Type="http://schemas.openxmlformats.org/officeDocument/2006/relationships/font" Target="fonts/RobotoLight-regular.fntdata"/><Relationship Id="rId53" Type="http://schemas.openxmlformats.org/officeDocument/2006/relationships/font" Target="fonts/RobotoLight-boldItalic.fntdata"/><Relationship Id="rId52" Type="http://schemas.openxmlformats.org/officeDocument/2006/relationships/font" Target="fonts/RobotoLigh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0" name="Google Shape;60;p1:notes"/>
          <p:cNvSpPr txBox="1"/>
          <p:nvPr/>
        </p:nvSpPr>
        <p:spPr>
          <a:xfrm>
            <a:off x="3971925" y="8829675"/>
            <a:ext cx="303688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61" name="Google Shape;61;p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3" name="Google Shape;98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1" name="Google Shape;104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6" name="Google Shape;106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3" name="Google Shape;108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pic>
        <p:nvPicPr>
          <p:cNvPr id="20" name="Google Shape;20;p34"/>
          <p:cNvPicPr preferRelativeResize="0"/>
          <p:nvPr/>
        </p:nvPicPr>
        <p:blipFill rotWithShape="1">
          <a:blip r:embed="rId2">
            <a:alphaModFix/>
          </a:blip>
          <a:srcRect b="0" l="0" r="0" t="0"/>
          <a:stretch/>
        </p:blipFill>
        <p:spPr>
          <a:xfrm>
            <a:off x="4" y="0"/>
            <a:ext cx="9143991" cy="5148066"/>
          </a:xfrm>
          <a:prstGeom prst="rect">
            <a:avLst/>
          </a:prstGeom>
          <a:noFill/>
          <a:ln>
            <a:noFill/>
          </a:ln>
        </p:spPr>
      </p:pic>
      <p:sp>
        <p:nvSpPr>
          <p:cNvPr id="21" name="Google Shape;21;p34"/>
          <p:cNvSpPr txBox="1"/>
          <p:nvPr>
            <p:ph type="ctrTitle"/>
          </p:nvPr>
        </p:nvSpPr>
        <p:spPr>
          <a:xfrm>
            <a:off x="685800" y="1448860"/>
            <a:ext cx="3024226" cy="757130"/>
          </a:xfrm>
          <a:prstGeom prst="rect">
            <a:avLst/>
          </a:prstGeom>
          <a:noFill/>
          <a:ln>
            <a:noFill/>
          </a:ln>
        </p:spPr>
        <p:txBody>
          <a:bodyPr anchorCtr="0" anchor="b" bIns="45700" lIns="45700" spcFirstLastPara="1" rIns="45700" wrap="square" tIns="45700">
            <a:spAutoFit/>
          </a:bodyPr>
          <a:lstStyle>
            <a:lvl1pPr lvl="0" algn="l">
              <a:lnSpc>
                <a:spcPct val="90000"/>
              </a:lnSpc>
              <a:spcBef>
                <a:spcPts val="0"/>
              </a:spcBef>
              <a:spcAft>
                <a:spcPts val="0"/>
              </a:spcAft>
              <a:buClr>
                <a:schemeClr val="lt1"/>
              </a:buClr>
              <a:buSzPts val="2400"/>
              <a:buFont typeface="Arial"/>
              <a:buNone/>
              <a:defRPr sz="2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4"/>
          <p:cNvSpPr txBox="1"/>
          <p:nvPr>
            <p:ph idx="1" type="subTitle"/>
          </p:nvPr>
        </p:nvSpPr>
        <p:spPr>
          <a:xfrm>
            <a:off x="685800" y="2205990"/>
            <a:ext cx="3024226" cy="313932"/>
          </a:xfrm>
          <a:prstGeom prst="rect">
            <a:avLst/>
          </a:prstGeom>
          <a:noFill/>
          <a:ln>
            <a:noFill/>
          </a:ln>
        </p:spPr>
        <p:txBody>
          <a:bodyPr anchorCtr="0" anchor="t" bIns="45700" lIns="45700" spcFirstLastPara="1" rIns="45700" wrap="square" tIns="45700">
            <a:spAutoFit/>
          </a:bodyPr>
          <a:lstStyle>
            <a:lvl1pPr lvl="0" algn="l">
              <a:lnSpc>
                <a:spcPct val="100000"/>
              </a:lnSpc>
              <a:spcBef>
                <a:spcPts val="600"/>
              </a:spcBef>
              <a:spcAft>
                <a:spcPts val="0"/>
              </a:spcAft>
              <a:buSzPts val="1600"/>
              <a:buChar char="▪"/>
              <a:defRPr>
                <a:solidFill>
                  <a:schemeClr val="lt1"/>
                </a:solidFill>
                <a:latin typeface="Arial"/>
                <a:ea typeface="Arial"/>
                <a:cs typeface="Arial"/>
                <a:sym typeface="Arial"/>
              </a:defRPr>
            </a:lvl1pPr>
            <a:lvl2pPr lvl="1" algn="l">
              <a:lnSpc>
                <a:spcPct val="100000"/>
              </a:lnSpc>
              <a:spcBef>
                <a:spcPts val="300"/>
              </a:spcBef>
              <a:spcAft>
                <a:spcPts val="0"/>
              </a:spcAft>
              <a:buClr>
                <a:schemeClr val="dk1"/>
              </a:buClr>
              <a:buSzPts val="1800"/>
              <a:buChar char="–"/>
              <a:defRPr/>
            </a:lvl2pPr>
            <a:lvl3pPr lvl="2" algn="l">
              <a:lnSpc>
                <a:spcPct val="100000"/>
              </a:lnSpc>
              <a:spcBef>
                <a:spcPts val="300"/>
              </a:spcBef>
              <a:spcAft>
                <a:spcPts val="0"/>
              </a:spcAft>
              <a:buClr>
                <a:schemeClr val="dk1"/>
              </a:buClr>
              <a:buSzPts val="1800"/>
              <a:buChar char="□"/>
              <a:defRPr/>
            </a:lvl3pPr>
            <a:lvl4pPr lvl="3" algn="l">
              <a:lnSpc>
                <a:spcPct val="90000"/>
              </a:lnSpc>
              <a:spcBef>
                <a:spcPts val="375"/>
              </a:spcBef>
              <a:spcAft>
                <a:spcPts val="0"/>
              </a:spcAft>
              <a:buClr>
                <a:schemeClr val="dk1"/>
              </a:buClr>
              <a:buSzPts val="1800"/>
              <a:buChar char="•"/>
              <a:defRPr/>
            </a:lvl4pPr>
            <a:lvl5pPr lvl="4" algn="l">
              <a:lnSpc>
                <a:spcPct val="90000"/>
              </a:lnSpc>
              <a:spcBef>
                <a:spcPts val="375"/>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grpSp>
        <p:nvGrpSpPr>
          <p:cNvPr id="23" name="Google Shape;23;p34"/>
          <p:cNvGrpSpPr/>
          <p:nvPr/>
        </p:nvGrpSpPr>
        <p:grpSpPr>
          <a:xfrm>
            <a:off x="6920866" y="4601529"/>
            <a:ext cx="1987023" cy="357614"/>
            <a:chOff x="6920866" y="4601529"/>
            <a:chExt cx="1987023" cy="357614"/>
          </a:xfrm>
        </p:grpSpPr>
        <p:grpSp>
          <p:nvGrpSpPr>
            <p:cNvPr id="24" name="Google Shape;24;p34"/>
            <p:cNvGrpSpPr/>
            <p:nvPr/>
          </p:nvGrpSpPr>
          <p:grpSpPr>
            <a:xfrm>
              <a:off x="7997467" y="4639103"/>
              <a:ext cx="910422" cy="319171"/>
              <a:chOff x="5052" y="2910"/>
              <a:chExt cx="522" cy="183"/>
            </a:xfrm>
          </p:grpSpPr>
          <p:sp>
            <p:nvSpPr>
              <p:cNvPr id="25" name="Google Shape;25;p34"/>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34"/>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34"/>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34"/>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29" name="Google Shape;29;p34"/>
            <p:cNvCxnSpPr/>
            <p:nvPr/>
          </p:nvCxnSpPr>
          <p:spPr>
            <a:xfrm>
              <a:off x="7851947" y="4639103"/>
              <a:ext cx="0" cy="320040"/>
            </a:xfrm>
            <a:prstGeom prst="straightConnector1">
              <a:avLst/>
            </a:prstGeom>
            <a:noFill/>
            <a:ln cap="flat" cmpd="sng" w="9525">
              <a:solidFill>
                <a:srgbClr val="ED1B24"/>
              </a:solidFill>
              <a:prstDash val="solid"/>
              <a:miter lim="800000"/>
              <a:headEnd len="sm" w="sm" type="none"/>
              <a:tailEnd len="sm" w="sm" type="none"/>
            </a:ln>
          </p:spPr>
        </p:cxnSp>
        <p:pic>
          <p:nvPicPr>
            <p:cNvPr descr="Text&#10;&#10;Description automatically generated" id="30" name="Google Shape;30;p34"/>
            <p:cNvPicPr preferRelativeResize="0"/>
            <p:nvPr/>
          </p:nvPicPr>
          <p:blipFill rotWithShape="1">
            <a:blip r:embed="rId3">
              <a:alphaModFix/>
            </a:blip>
            <a:srcRect b="0" l="0" r="0" t="0"/>
            <a:stretch/>
          </p:blipFill>
          <p:spPr>
            <a:xfrm>
              <a:off x="6920866" y="4601529"/>
              <a:ext cx="776680" cy="344328"/>
            </a:xfrm>
            <a:prstGeom prst="rect">
              <a:avLst/>
            </a:prstGeom>
            <a:noFill/>
            <a:ln>
              <a:noFill/>
            </a:ln>
          </p:spPr>
        </p:pic>
      </p:grpSp>
      <p:sp>
        <p:nvSpPr>
          <p:cNvPr id="31" name="Google Shape;31;p34"/>
          <p:cNvSpPr txBox="1"/>
          <p:nvPr/>
        </p:nvSpPr>
        <p:spPr>
          <a:xfrm>
            <a:off x="4" y="4940301"/>
            <a:ext cx="2697476" cy="100329"/>
          </a:xfrm>
          <a:prstGeom prst="rect">
            <a:avLst/>
          </a:prstGeom>
          <a:solidFill>
            <a:srgbClr val="5D5256">
              <a:alpha val="57647"/>
            </a:srgbClr>
          </a:solidFill>
          <a:ln>
            <a:noFill/>
          </a:ln>
        </p:spPr>
        <p:txBody>
          <a:bodyPr anchorCtr="0" anchor="ctr" bIns="0" lIns="502900" spcFirstLastPara="1" rIns="0" wrap="square" tIns="0">
            <a:noAutofit/>
          </a:bodyPr>
          <a:lstStyle/>
          <a:p>
            <a:pPr indent="0" lvl="0" marL="0" marR="0" rtl="0" algn="l">
              <a:spcBef>
                <a:spcPts val="0"/>
              </a:spcBef>
              <a:spcAft>
                <a:spcPts val="0"/>
              </a:spcAft>
              <a:buNone/>
            </a:pPr>
            <a:r>
              <a:rPr lang="en-US" sz="600">
                <a:solidFill>
                  <a:schemeClr val="lt1"/>
                </a:solidFill>
                <a:latin typeface="Arial"/>
                <a:ea typeface="Arial"/>
                <a:cs typeface="Arial"/>
                <a:sym typeface="Arial"/>
              </a:rPr>
              <a:t>Copyright © 2025 WNS (Holdings) Ltd. All rights reserved.</a:t>
            </a:r>
            <a:endParaRPr/>
          </a:p>
        </p:txBody>
      </p:sp>
    </p:spTree>
  </p:cSld>
  <p:clrMapOvr>
    <a:masterClrMapping/>
  </p:clrMapOvr>
  <p:transition spd="slow" p14:dur="1500">
    <p:split orient="vert"/>
  </p:transition>
  <p:extLst>
    <p:ext uri="{DCECCB84-F9BA-43D5-87BE-67443E8EF086}">
      <p15:sldGuideLst>
        <p15:guide id="1" orient="horz" pos="497">
          <p15:clr>
            <a:srgbClr val="A4A3A4"/>
          </p15:clr>
        </p15:guide>
        <p15:guide id="2" pos="2938">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35"/>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spd="slow" p14:dur="1500">
    <p:split orient="ver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transition spd="slow" p14:dur="1500">
    <p:split orient="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5" name="Shape 35"/>
        <p:cNvGrpSpPr/>
        <p:nvPr/>
      </p:nvGrpSpPr>
      <p:grpSpPr>
        <a:xfrm>
          <a:off x="0" y="0"/>
          <a:ext cx="0" cy="0"/>
          <a:chOff x="0" y="0"/>
          <a:chExt cx="0" cy="0"/>
        </a:xfrm>
      </p:grpSpPr>
      <p:pic>
        <p:nvPicPr>
          <p:cNvPr id="36" name="Google Shape;36;p37"/>
          <p:cNvPicPr preferRelativeResize="0"/>
          <p:nvPr/>
        </p:nvPicPr>
        <p:blipFill rotWithShape="1">
          <a:blip r:embed="rId2">
            <a:alphaModFix/>
          </a:blip>
          <a:srcRect b="0" l="0" r="0" t="0"/>
          <a:stretch/>
        </p:blipFill>
        <p:spPr>
          <a:xfrm>
            <a:off x="4" y="-4568"/>
            <a:ext cx="9143991" cy="5148066"/>
          </a:xfrm>
          <a:prstGeom prst="rect">
            <a:avLst/>
          </a:prstGeom>
          <a:noFill/>
          <a:ln>
            <a:noFill/>
          </a:ln>
        </p:spPr>
      </p:pic>
      <p:sp>
        <p:nvSpPr>
          <p:cNvPr id="37" name="Google Shape;37;p37"/>
          <p:cNvSpPr txBox="1"/>
          <p:nvPr>
            <p:ph type="title"/>
          </p:nvPr>
        </p:nvSpPr>
        <p:spPr>
          <a:xfrm>
            <a:off x="502920" y="1901763"/>
            <a:ext cx="2743200" cy="734221"/>
          </a:xfrm>
          <a:prstGeom prst="rect">
            <a:avLst/>
          </a:prstGeom>
          <a:noFill/>
          <a:ln>
            <a:noFill/>
          </a:ln>
        </p:spPr>
        <p:txBody>
          <a:bodyPr anchorCtr="0" anchor="t" bIns="45700" lIns="45700" spcFirstLastPara="1" rIns="45700" wrap="square" tIns="45700">
            <a:noAutofit/>
          </a:bodyPr>
          <a:lstStyle>
            <a:lvl1pPr lvl="0" algn="l">
              <a:lnSpc>
                <a:spcPct val="90000"/>
              </a:lnSpc>
              <a:spcBef>
                <a:spcPts val="0"/>
              </a:spcBef>
              <a:spcAft>
                <a:spcPts val="0"/>
              </a:spcAft>
              <a:buClr>
                <a:schemeClr val="lt1"/>
              </a:buClr>
              <a:buSzPts val="2400"/>
              <a:buFont typeface="Arial"/>
              <a:buNone/>
              <a:defRPr sz="2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8" name="Google Shape;38;p37"/>
          <p:cNvGrpSpPr/>
          <p:nvPr/>
        </p:nvGrpSpPr>
        <p:grpSpPr>
          <a:xfrm>
            <a:off x="8454226" y="4848225"/>
            <a:ext cx="557784" cy="195545"/>
            <a:chOff x="5052" y="2910"/>
            <a:chExt cx="522" cy="183"/>
          </a:xfrm>
        </p:grpSpPr>
        <p:sp>
          <p:nvSpPr>
            <p:cNvPr id="39" name="Google Shape;39;p37"/>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37"/>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37"/>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37"/>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3" name="Google Shape;43;p37"/>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44" name="Google Shape;44;p37"/>
          <p:cNvSpPr txBox="1"/>
          <p:nvPr/>
        </p:nvSpPr>
        <p:spPr>
          <a:xfrm>
            <a:off x="518795" y="4969413"/>
            <a:ext cx="2010166" cy="9233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600">
                <a:solidFill>
                  <a:schemeClr val="lt1"/>
                </a:solidFill>
                <a:latin typeface="Arial"/>
                <a:ea typeface="Arial"/>
                <a:cs typeface="Arial"/>
                <a:sym typeface="Arial"/>
              </a:rPr>
              <a:t>Copyright © 2025 WNS (Holdings) Ltd. All rights reserved.</a:t>
            </a:r>
            <a:endParaRPr/>
          </a:p>
        </p:txBody>
      </p:sp>
    </p:spTree>
  </p:cSld>
  <p:clrMapOvr>
    <a:masterClrMapping/>
  </p:clrMapOvr>
  <p:transition spd="slow" p14:dur="1500">
    <p:split orient="vert"/>
  </p:transition>
  <p:extLst>
    <p:ext uri="{DCECCB84-F9BA-43D5-87BE-67443E8EF086}">
      <p15:sldGuideLst>
        <p15:guide id="1" orient="horz" pos="497">
          <p15:clr>
            <a:srgbClr val="A4A3A4"/>
          </p15:clr>
        </p15:guide>
        <p15:guide id="2" pos="2938">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45" name="Shape 45"/>
        <p:cNvGrpSpPr/>
        <p:nvPr/>
      </p:nvGrpSpPr>
      <p:grpSpPr>
        <a:xfrm>
          <a:off x="0" y="0"/>
          <a:ext cx="0" cy="0"/>
          <a:chOff x="0" y="0"/>
          <a:chExt cx="0" cy="0"/>
        </a:xfrm>
      </p:grpSpPr>
      <p:pic>
        <p:nvPicPr>
          <p:cNvPr id="46" name="Google Shape;46;p38"/>
          <p:cNvPicPr preferRelativeResize="0"/>
          <p:nvPr/>
        </p:nvPicPr>
        <p:blipFill rotWithShape="1">
          <a:blip r:embed="rId2">
            <a:alphaModFix/>
          </a:blip>
          <a:srcRect b="0" l="0" r="0" t="0"/>
          <a:stretch/>
        </p:blipFill>
        <p:spPr>
          <a:xfrm>
            <a:off x="3" y="-2286"/>
            <a:ext cx="9143994" cy="5148069"/>
          </a:xfrm>
          <a:prstGeom prst="rect">
            <a:avLst/>
          </a:prstGeom>
          <a:noFill/>
          <a:ln>
            <a:noFill/>
          </a:ln>
        </p:spPr>
      </p:pic>
      <p:grpSp>
        <p:nvGrpSpPr>
          <p:cNvPr id="47" name="Google Shape;47;p38"/>
          <p:cNvGrpSpPr/>
          <p:nvPr/>
        </p:nvGrpSpPr>
        <p:grpSpPr>
          <a:xfrm>
            <a:off x="7997467" y="4639103"/>
            <a:ext cx="910422" cy="319171"/>
            <a:chOff x="5052" y="2910"/>
            <a:chExt cx="522" cy="183"/>
          </a:xfrm>
        </p:grpSpPr>
        <p:sp>
          <p:nvSpPr>
            <p:cNvPr id="48" name="Google Shape;48;p38"/>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38"/>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38"/>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38"/>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2" name="Google Shape;52;p38"/>
          <p:cNvSpPr/>
          <p:nvPr/>
        </p:nvSpPr>
        <p:spPr>
          <a:xfrm>
            <a:off x="0" y="4740673"/>
            <a:ext cx="1066799" cy="207749"/>
          </a:xfrm>
          <a:prstGeom prst="rect">
            <a:avLst/>
          </a:prstGeom>
          <a:solidFill>
            <a:srgbClr val="F2F2F2"/>
          </a:solidFill>
          <a:ln>
            <a:noFill/>
          </a:ln>
        </p:spPr>
        <p:txBody>
          <a:bodyPr anchorCtr="0" anchor="t" bIns="45700" lIns="411475" spcFirstLastPara="1" rIns="91425" wrap="square" tIns="45700">
            <a:spAutoFit/>
          </a:bodyPr>
          <a:lstStyle/>
          <a:p>
            <a:pPr indent="0" lvl="0" marL="0" marR="0" rtl="0" algn="l">
              <a:spcBef>
                <a:spcPts val="0"/>
              </a:spcBef>
              <a:spcAft>
                <a:spcPts val="0"/>
              </a:spcAft>
              <a:buNone/>
            </a:pPr>
            <a:r>
              <a:rPr b="1" lang="en-US" sz="750">
                <a:solidFill>
                  <a:schemeClr val="dk1"/>
                </a:solidFill>
                <a:latin typeface="Arial"/>
                <a:ea typeface="Arial"/>
                <a:cs typeface="Arial"/>
                <a:sym typeface="Arial"/>
              </a:rPr>
              <a:t>WNS.COM</a:t>
            </a:r>
            <a:endParaRPr/>
          </a:p>
        </p:txBody>
      </p:sp>
      <p:sp>
        <p:nvSpPr>
          <p:cNvPr id="53" name="Google Shape;53;p38"/>
          <p:cNvSpPr txBox="1"/>
          <p:nvPr/>
        </p:nvSpPr>
        <p:spPr>
          <a:xfrm>
            <a:off x="409574" y="1651544"/>
            <a:ext cx="3750946" cy="1895904"/>
          </a:xfrm>
          <a:prstGeom prst="rect">
            <a:avLst/>
          </a:prstGeom>
          <a:noFill/>
          <a:ln>
            <a:noFill/>
          </a:ln>
        </p:spPr>
        <p:txBody>
          <a:bodyPr anchorCtr="0" anchor="t" bIns="0" lIns="0" spcFirstLastPara="1" rIns="0" wrap="square" tIns="0">
            <a:spAutoFit/>
          </a:bodyPr>
          <a:lstStyle/>
          <a:p>
            <a:pPr indent="0" lvl="0" marL="0" marR="0" rtl="0" algn="just">
              <a:lnSpc>
                <a:spcPct val="110000"/>
              </a:lnSpc>
              <a:spcBef>
                <a:spcPts val="0"/>
              </a:spcBef>
              <a:spcAft>
                <a:spcPts val="0"/>
              </a:spcAft>
              <a:buNone/>
            </a:pPr>
            <a:r>
              <a:rPr lang="en-US" sz="700">
                <a:solidFill>
                  <a:srgbClr val="F2F2F2"/>
                </a:solidFill>
                <a:latin typeface="Arial"/>
                <a:ea typeface="Arial"/>
                <a:cs typeface="Arial"/>
                <a:sym typeface="Arial"/>
              </a:rPr>
              <a:t>This presentation and any files attached and/or transmitted with it are confidential and intended solely for the use of the individual or entity to whom they are addressed. No part of this presentation may be given, lent, resold, or disclosed to any unintended recipients or exploited for any commercial purposes. If you are not the intended recipient and you have received this presentation in error, please return this material to the sender immediately and forthwith delete and destroy the presentation including any copies thereof from your records. We hereby notify that disclosing, distributing, copying, reproducing, storing in a retrieval system, or transmitting in any form or by any means, electronic, mechanical, photocopying, recording, or otherwise, or taking any action in reliance on the contents of the presentation in its entirety or any part thereof is strictly prohibited without the prior written consent of WNS, such consent being given at the sole discretion of WNS. Any views or opinion expressed in this presentation are those of the author and do not necessarily represent that of WNS. WNS makes no representations and to the full extent permissible by applicable law, WNS disclaims any warranties of any kind, express or implied, including any warranty of merchantability, accuracy, fitness or applicability for a particular purpose, and non-infringement of third party rights, as to the information, content and materials. </a:t>
            </a:r>
            <a:endParaRPr/>
          </a:p>
        </p:txBody>
      </p:sp>
      <p:pic>
        <p:nvPicPr>
          <p:cNvPr id="54" name="Google Shape;54;p38"/>
          <p:cNvPicPr preferRelativeResize="0"/>
          <p:nvPr/>
        </p:nvPicPr>
        <p:blipFill rotWithShape="1">
          <a:blip r:embed="rId3">
            <a:alphaModFix/>
          </a:blip>
          <a:srcRect b="0" l="0" r="0" t="0"/>
          <a:stretch/>
        </p:blipFill>
        <p:spPr>
          <a:xfrm>
            <a:off x="386714" y="496388"/>
            <a:ext cx="2103120" cy="1032054"/>
          </a:xfrm>
          <a:prstGeom prst="rect">
            <a:avLst/>
          </a:prstGeom>
          <a:noFill/>
          <a:ln>
            <a:noFill/>
          </a:ln>
        </p:spPr>
      </p:pic>
    </p:spTree>
  </p:cSld>
  <p:clrMapOvr>
    <a:masterClrMapping/>
  </p:clrMapOvr>
  <p:transition spd="slow" p14:dur="1500">
    <p:split orient="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 name="Shape 55"/>
        <p:cNvGrpSpPr/>
        <p:nvPr/>
      </p:nvGrpSpPr>
      <p:grpSpPr>
        <a:xfrm>
          <a:off x="0" y="0"/>
          <a:ext cx="0" cy="0"/>
          <a:chOff x="0" y="0"/>
          <a:chExt cx="0" cy="0"/>
        </a:xfrm>
      </p:grpSpPr>
      <p:sp>
        <p:nvSpPr>
          <p:cNvPr id="56" name="Google Shape;56;p39"/>
          <p:cNvSpPr txBox="1"/>
          <p:nvPr>
            <p:ph type="title"/>
          </p:nvPr>
        </p:nvSpPr>
        <p:spPr>
          <a:xfrm>
            <a:off x="274638" y="40482"/>
            <a:ext cx="8593456" cy="632222"/>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chemeClr val="dk1"/>
              </a:buClr>
              <a:buSzPts val="1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9"/>
          <p:cNvSpPr txBox="1"/>
          <p:nvPr>
            <p:ph idx="1" type="body"/>
          </p:nvPr>
        </p:nvSpPr>
        <p:spPr>
          <a:xfrm>
            <a:off x="273369" y="794910"/>
            <a:ext cx="8595360" cy="815608"/>
          </a:xfrm>
          <a:prstGeom prst="rect">
            <a:avLst/>
          </a:prstGeom>
          <a:noFill/>
          <a:ln>
            <a:noFill/>
          </a:ln>
        </p:spPr>
        <p:txBody>
          <a:bodyPr anchorCtr="0" anchor="t" bIns="45700" lIns="45700" spcFirstLastPara="1" rIns="45700" wrap="square" tIns="45700">
            <a:spAutoFit/>
          </a:bodyPr>
          <a:lstStyle>
            <a:lvl1pPr indent="-330200" lvl="0" marL="457200" algn="l">
              <a:lnSpc>
                <a:spcPct val="100000"/>
              </a:lnSpc>
              <a:spcBef>
                <a:spcPts val="600"/>
              </a:spcBef>
              <a:spcAft>
                <a:spcPts val="0"/>
              </a:spcAft>
              <a:buSzPts val="1600"/>
              <a:buChar char="▪"/>
              <a:defRPr/>
            </a:lvl1pPr>
            <a:lvl2pPr indent="-317500" lvl="1" marL="914400" algn="l">
              <a:lnSpc>
                <a:spcPct val="100000"/>
              </a:lnSpc>
              <a:spcBef>
                <a:spcPts val="300"/>
              </a:spcBef>
              <a:spcAft>
                <a:spcPts val="0"/>
              </a:spcAft>
              <a:buClr>
                <a:schemeClr val="dk1"/>
              </a:buClr>
              <a:buSzPts val="1400"/>
              <a:buChar char="–"/>
              <a:defRPr/>
            </a:lvl2pPr>
            <a:lvl3pPr indent="-304800" lvl="2" marL="1371600" algn="l">
              <a:lnSpc>
                <a:spcPct val="100000"/>
              </a:lnSpc>
              <a:spcBef>
                <a:spcPts val="300"/>
              </a:spcBef>
              <a:spcAft>
                <a:spcPts val="0"/>
              </a:spcAft>
              <a:buClr>
                <a:schemeClr val="dk1"/>
              </a:buClr>
              <a:buSzPts val="12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transition spd="slow" p14:dur="1500">
    <p:split orient="vert"/>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lvl1pPr lvl="0" marR="0" rtl="0" algn="l">
              <a:lnSpc>
                <a:spcPct val="90000"/>
              </a:lnSpc>
              <a:spcBef>
                <a:spcPts val="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273369" y="794910"/>
            <a:ext cx="8595360" cy="815608"/>
          </a:xfrm>
          <a:prstGeom prst="rect">
            <a:avLst/>
          </a:prstGeom>
          <a:noFill/>
          <a:ln>
            <a:noFill/>
          </a:ln>
        </p:spPr>
        <p:txBody>
          <a:bodyPr anchorCtr="0" anchor="t" bIns="45700" lIns="45700" spcFirstLastPara="1" rIns="45700" wrap="square" tIns="45700">
            <a:spAutoFit/>
          </a:bodyPr>
          <a:lstStyle>
            <a:lvl1pPr indent="-330200" lvl="0" marL="457200" marR="0" rtl="0" algn="l">
              <a:lnSpc>
                <a:spcPct val="100000"/>
              </a:lnSpc>
              <a:spcBef>
                <a:spcPts val="600"/>
              </a:spcBef>
              <a:spcAft>
                <a:spcPts val="0"/>
              </a:spcAft>
              <a:buClr>
                <a:srgbClr val="000000"/>
              </a:buClr>
              <a:buSzPts val="1600"/>
              <a:buFont typeface="Noto Sans Symbols"/>
              <a:buChar char="▪"/>
              <a:defRPr b="0" i="0" sz="1600" u="none" cap="none" strike="noStrike">
                <a:solidFill>
                  <a:schemeClr val="dk1"/>
                </a:solidFill>
                <a:latin typeface="Arial"/>
                <a:ea typeface="Arial"/>
                <a:cs typeface="Arial"/>
                <a:sym typeface="Arial"/>
              </a:defRPr>
            </a:lvl1pPr>
            <a:lvl2pPr indent="-317500" lvl="1" marL="914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3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55600" lvl="3" marL="1828800" marR="0" rtl="0" algn="l">
              <a:lnSpc>
                <a:spcPct val="90000"/>
              </a:lnSpc>
              <a:spcBef>
                <a:spcPts val="375"/>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375"/>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grpSp>
        <p:nvGrpSpPr>
          <p:cNvPr id="12" name="Google Shape;12;p33"/>
          <p:cNvGrpSpPr/>
          <p:nvPr/>
        </p:nvGrpSpPr>
        <p:grpSpPr>
          <a:xfrm>
            <a:off x="8454226" y="4848225"/>
            <a:ext cx="558437" cy="195774"/>
            <a:chOff x="5052" y="2910"/>
            <a:chExt cx="522" cy="183"/>
          </a:xfrm>
        </p:grpSpPr>
        <p:sp>
          <p:nvSpPr>
            <p:cNvPr id="13" name="Google Shape;13;p33"/>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33"/>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33"/>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33"/>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7" name="Google Shape;17;p33"/>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18" name="Google Shape;18;p33"/>
          <p:cNvSpPr txBox="1"/>
          <p:nvPr/>
        </p:nvSpPr>
        <p:spPr>
          <a:xfrm>
            <a:off x="518795" y="4969413"/>
            <a:ext cx="2010166" cy="9233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lang="en-US" sz="600" u="none">
                <a:solidFill>
                  <a:schemeClr val="dk1"/>
                </a:solidFill>
                <a:latin typeface="Arial"/>
                <a:ea typeface="Arial"/>
                <a:cs typeface="Arial"/>
                <a:sym typeface="Arial"/>
              </a:rPr>
              <a:t>Copyright © 2025 WNS (Holdings) Ltd. All rights reserved.</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transition spd="slow" p14:dur="1500">
    <p:split orient="ver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2">
          <p15:clr>
            <a:srgbClr val="A4A3A4"/>
          </p15:clr>
        </p15:guide>
        <p15:guide id="2" pos="2938">
          <p15:clr>
            <a:srgbClr val="A4A3A4"/>
          </p15:clr>
        </p15:guide>
        <p15:guide id="3" pos="173">
          <p15:clr>
            <a:srgbClr val="A4A3A4"/>
          </p15:clr>
        </p15:guide>
        <p15:guide id="4" pos="58">
          <p15:clr>
            <a:srgbClr val="A4A3A4"/>
          </p15:clr>
        </p15:guide>
        <p15:guide id="5" pos="5702">
          <p15:clr>
            <a:srgbClr val="A4A3A4"/>
          </p15:clr>
        </p15:guide>
        <p15:guide id="6" pos="5587">
          <p15:clr>
            <a:srgbClr val="A4A3A4"/>
          </p15:clr>
        </p15:guide>
        <p15:guide id="7" orient="horz" pos="497">
          <p15:clr>
            <a:srgbClr val="A4A3A4"/>
          </p15:clr>
        </p15:guide>
        <p15:guide id="8" orient="horz" pos="2945">
          <p15:clr>
            <a:srgbClr val="A4A3A4"/>
          </p15:clr>
        </p15:guide>
        <p15:guide id="9" pos="2822">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22.png"/><Relationship Id="rId6"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26.pn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jp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jp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p:nvPr/>
        </p:nvSpPr>
        <p:spPr>
          <a:xfrm>
            <a:off x="600456" y="1620207"/>
            <a:ext cx="4663440" cy="520655"/>
          </a:xfrm>
          <a:prstGeom prst="rect">
            <a:avLst/>
          </a:prstGeom>
          <a:noFill/>
          <a:ln>
            <a:noFill/>
          </a:ln>
        </p:spPr>
        <p:txBody>
          <a:bodyPr anchorCtr="0" anchor="t" bIns="44450" lIns="44450" spcFirstLastPara="1" rIns="44450" wrap="square" tIns="4445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WFM 101</a:t>
            </a:r>
            <a:endParaRPr/>
          </a:p>
        </p:txBody>
      </p:sp>
      <p:sp>
        <p:nvSpPr>
          <p:cNvPr id="65" name="Google Shape;65;p1"/>
          <p:cNvSpPr/>
          <p:nvPr/>
        </p:nvSpPr>
        <p:spPr>
          <a:xfrm>
            <a:off x="594360" y="3348990"/>
            <a:ext cx="1763071" cy="307777"/>
          </a:xfrm>
          <a:prstGeom prst="rect">
            <a:avLst/>
          </a:prstGeom>
          <a:noFill/>
          <a:ln>
            <a:noFill/>
          </a:ln>
        </p:spPr>
        <p:txBody>
          <a:bodyPr anchorCtr="0" anchor="t" bIns="44450" lIns="44450" spcFirstLastPara="1" rIns="44450" wrap="square" tIns="4445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12 September, 2025</a:t>
            </a:r>
            <a:endParaRPr sz="1100">
              <a:solidFill>
                <a:schemeClr val="lt1"/>
              </a:solidFill>
              <a:latin typeface="Arial"/>
              <a:ea typeface="Arial"/>
              <a:cs typeface="Arial"/>
              <a:sym typeface="Arial"/>
            </a:endParaRPr>
          </a:p>
        </p:txBody>
      </p:sp>
      <p:sp>
        <p:nvSpPr>
          <p:cNvPr id="66" name="Google Shape;66;p1"/>
          <p:cNvSpPr/>
          <p:nvPr/>
        </p:nvSpPr>
        <p:spPr>
          <a:xfrm>
            <a:off x="5943600" y="4309110"/>
            <a:ext cx="3154680" cy="305212"/>
          </a:xfrm>
          <a:prstGeom prst="rect">
            <a:avLst/>
          </a:prstGeom>
          <a:noFill/>
          <a:ln>
            <a:noFill/>
          </a:ln>
        </p:spPr>
        <p:txBody>
          <a:bodyPr anchorCtr="0" anchor="t" bIns="44450" lIns="44450" spcFirstLastPara="1" rIns="44450" wrap="square" tIns="4445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Prepared by: Carl Roldan Fernandez</a:t>
            </a:r>
            <a:endParaRPr sz="1100">
              <a:solidFill>
                <a:schemeClr val="lt1"/>
              </a:solidFill>
              <a:latin typeface="Arial"/>
              <a:ea typeface="Arial"/>
              <a:cs typeface="Arial"/>
              <a:sym typeface="Arial"/>
            </a:endParaRPr>
          </a:p>
        </p:txBody>
      </p:sp>
    </p:spTree>
  </p:cSld>
  <p:clrMapOvr>
    <a:masterClrMapping/>
  </p:clrMapOvr>
  <p:transition spd="slow" p14:dur="1500">
    <p:split orient="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10"/>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287" name="Google Shape;287;p10"/>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88" name="Google Shape;288;p10"/>
          <p:cNvGrpSpPr/>
          <p:nvPr/>
        </p:nvGrpSpPr>
        <p:grpSpPr>
          <a:xfrm>
            <a:off x="417575" y="0"/>
            <a:ext cx="5773677" cy="5143500"/>
            <a:chOff x="-1296926" y="0"/>
            <a:chExt cx="5773677" cy="5143500"/>
          </a:xfrm>
        </p:grpSpPr>
        <p:sp>
          <p:nvSpPr>
            <p:cNvPr id="289" name="Google Shape;289;p10"/>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0"/>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10"/>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292" name="Google Shape;292;p10"/>
            <p:cNvSpPr/>
            <p:nvPr/>
          </p:nvSpPr>
          <p:spPr>
            <a:xfrm rot="10800000">
              <a:off x="-1296925" y="2146298"/>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0"/>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0"/>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295" name="Google Shape;295;p10"/>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296" name="Google Shape;296;p10"/>
            <p:cNvSpPr txBox="1"/>
            <p:nvPr/>
          </p:nvSpPr>
          <p:spPr>
            <a:xfrm>
              <a:off x="-1247775" y="1047161"/>
              <a:ext cx="5605781" cy="428322"/>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The percentage of offered contacts where the caller disconnects before reaching an agent</a:t>
              </a:r>
              <a:endParaRPr b="0" i="0" sz="1100" u="none" cap="none" strike="noStrike">
                <a:solidFill>
                  <a:schemeClr val="dk1"/>
                </a:solidFill>
                <a:latin typeface="Arial"/>
                <a:ea typeface="Arial"/>
                <a:cs typeface="Arial"/>
                <a:sym typeface="Arial"/>
              </a:endParaRPr>
            </a:p>
          </p:txBody>
        </p:sp>
        <p:sp>
          <p:nvSpPr>
            <p:cNvPr id="297" name="Google Shape;297;p10"/>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98" name="Google Shape;298;p10"/>
            <p:cNvSpPr txBox="1"/>
            <p:nvPr/>
          </p:nvSpPr>
          <p:spPr>
            <a:xfrm>
              <a:off x="2272613" y="2296652"/>
              <a:ext cx="2085392" cy="1818447"/>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Staffing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Workload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Routing / Queue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Customer Behaviour</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Technology Factors</a:t>
              </a:r>
              <a:endParaRPr/>
            </a:p>
          </p:txBody>
        </p:sp>
      </p:grpSp>
      <p:sp>
        <p:nvSpPr>
          <p:cNvPr id="299" name="Google Shape;299;p10"/>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Understaffing in the morning intervals</a:t>
            </a:r>
            <a:endParaRPr/>
          </a:p>
        </p:txBody>
      </p:sp>
      <p:cxnSp>
        <p:nvCxnSpPr>
          <p:cNvPr id="300" name="Google Shape;300;p10"/>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301" name="Google Shape;301;p10"/>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302" name="Google Shape;302;p10"/>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303" name="Google Shape;303;p10"/>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304" name="Google Shape;304;p10"/>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305" name="Google Shape;305;p10"/>
          <p:cNvSpPr txBox="1"/>
          <p:nvPr/>
        </p:nvSpPr>
        <p:spPr>
          <a:xfrm>
            <a:off x="6274112" y="2371725"/>
            <a:ext cx="1635448"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The forecast matched demand perfectly, staffing was scheduled accordingly.</a:t>
            </a:r>
            <a:endParaRPr b="0" i="0" sz="1200" u="none" cap="none" strike="noStrike">
              <a:solidFill>
                <a:schemeClr val="dk1"/>
              </a:solidFill>
              <a:latin typeface="Arial"/>
              <a:ea typeface="Arial"/>
              <a:cs typeface="Arial"/>
              <a:sym typeface="Arial"/>
            </a:endParaRPr>
          </a:p>
        </p:txBody>
      </p:sp>
      <p:sp>
        <p:nvSpPr>
          <p:cNvPr id="306" name="Google Shape;306;p10"/>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 routing issue prevents calls from being assigned correctly.</a:t>
            </a:r>
            <a:endParaRPr b="0" i="0" sz="1200" u="none" cap="none" strike="noStrike">
              <a:solidFill>
                <a:schemeClr val="dk1"/>
              </a:solidFill>
              <a:latin typeface="Arial"/>
              <a:ea typeface="Arial"/>
              <a:cs typeface="Arial"/>
              <a:sym typeface="Arial"/>
            </a:endParaRPr>
          </a:p>
        </p:txBody>
      </p:sp>
      <p:sp>
        <p:nvSpPr>
          <p:cNvPr id="307" name="Google Shape;307;p10"/>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08" name="Google Shape;308;p10"/>
          <p:cNvSpPr txBox="1"/>
          <p:nvPr>
            <p:ph type="title"/>
          </p:nvPr>
        </p:nvSpPr>
        <p:spPr>
          <a:xfrm>
            <a:off x="2013649" y="156448"/>
            <a:ext cx="2486705"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Call Abandonment Rate</a:t>
            </a:r>
            <a:endParaRPr/>
          </a:p>
        </p:txBody>
      </p:sp>
      <p:grpSp>
        <p:nvGrpSpPr>
          <p:cNvPr id="309" name="Google Shape;309;p10"/>
          <p:cNvGrpSpPr/>
          <p:nvPr/>
        </p:nvGrpSpPr>
        <p:grpSpPr>
          <a:xfrm>
            <a:off x="8275295" y="4848340"/>
            <a:ext cx="557784" cy="195545"/>
            <a:chOff x="5052" y="2910"/>
            <a:chExt cx="522" cy="183"/>
          </a:xfrm>
        </p:grpSpPr>
        <p:sp>
          <p:nvSpPr>
            <p:cNvPr id="310" name="Google Shape;310;p10"/>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10"/>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10"/>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10"/>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14" name="Google Shape;314;p10"/>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pic>
        <p:nvPicPr>
          <p:cNvPr id="315" name="Google Shape;315;p10"/>
          <p:cNvPicPr preferRelativeResize="0"/>
          <p:nvPr/>
        </p:nvPicPr>
        <p:blipFill rotWithShape="1">
          <a:blip r:embed="rId5">
            <a:alphaModFix/>
          </a:blip>
          <a:srcRect b="0" l="0" r="0" t="0"/>
          <a:stretch/>
        </p:blipFill>
        <p:spPr>
          <a:xfrm>
            <a:off x="411455" y="2507885"/>
            <a:ext cx="3460703" cy="983437"/>
          </a:xfrm>
          <a:prstGeom prst="rect">
            <a:avLst/>
          </a:prstGeom>
          <a:noFill/>
          <a:ln>
            <a:noFill/>
          </a:ln>
        </p:spPr>
      </p:pic>
      <p:sp>
        <p:nvSpPr>
          <p:cNvPr id="316" name="Google Shape;316;p10"/>
          <p:cNvSpPr/>
          <p:nvPr/>
        </p:nvSpPr>
        <p:spPr>
          <a:xfrm flipH="1">
            <a:off x="7985133" y="2561843"/>
            <a:ext cx="274295" cy="411839"/>
          </a:xfrm>
          <a:prstGeom prst="downArrow">
            <a:avLst>
              <a:gd fmla="val 50000" name="adj1"/>
              <a:gd fmla="val 50000" name="adj2"/>
            </a:avLst>
          </a:prstGeom>
          <a:solidFill>
            <a:srgbClr val="00B05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10"/>
          <p:cNvSpPr/>
          <p:nvPr/>
        </p:nvSpPr>
        <p:spPr>
          <a:xfrm rot="10800000">
            <a:off x="7985132" y="1684169"/>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8" name="Google Shape;318;p10"/>
          <p:cNvSpPr/>
          <p:nvPr/>
        </p:nvSpPr>
        <p:spPr>
          <a:xfrm rot="10800000">
            <a:off x="7985132" y="3398179"/>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9" name="Google Shape;319;p10"/>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10"/>
          <p:cNvSpPr/>
          <p:nvPr/>
        </p:nvSpPr>
        <p:spPr>
          <a:xfrm>
            <a:off x="6274111" y="2376998"/>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1" name="Google Shape;321;p10"/>
          <p:cNvSpPr/>
          <p:nvPr/>
        </p:nvSpPr>
        <p:spPr>
          <a:xfrm>
            <a:off x="6268224" y="323433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9"/>
                                        </p:tgtEl>
                                      </p:cBhvr>
                                    </p:animEffect>
                                    <p:set>
                                      <p:cBhvr>
                                        <p:cTn dur="1" fill="hold">
                                          <p:stCondLst>
                                            <p:cond delay="500"/>
                                          </p:stCondLst>
                                        </p:cTn>
                                        <p:tgtEl>
                                          <p:spTgt spid="3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0"/>
                                        </p:tgtEl>
                                      </p:cBhvr>
                                    </p:animEffect>
                                    <p:set>
                                      <p:cBhvr>
                                        <p:cTn dur="1" fill="hold">
                                          <p:stCondLst>
                                            <p:cond delay="500"/>
                                          </p:stCondLst>
                                        </p:cTn>
                                        <p:tgtEl>
                                          <p:spTgt spid="3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1"/>
                                        </p:tgtEl>
                                      </p:cBhvr>
                                    </p:animEffect>
                                    <p:set>
                                      <p:cBhvr>
                                        <p:cTn dur="1" fill="hold">
                                          <p:stCondLst>
                                            <p:cond delay="500"/>
                                          </p:stCondLst>
                                        </p:cTn>
                                        <p:tgtEl>
                                          <p:spTgt spid="3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11"/>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327" name="Google Shape;327;p11"/>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28" name="Google Shape;328;p11"/>
          <p:cNvGrpSpPr/>
          <p:nvPr/>
        </p:nvGrpSpPr>
        <p:grpSpPr>
          <a:xfrm>
            <a:off x="419225" y="0"/>
            <a:ext cx="5773677" cy="5143500"/>
            <a:chOff x="-1296926" y="0"/>
            <a:chExt cx="5773677" cy="5143500"/>
          </a:xfrm>
        </p:grpSpPr>
        <p:sp>
          <p:nvSpPr>
            <p:cNvPr id="329" name="Google Shape;329;p11"/>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0" name="Google Shape;330;p11"/>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1" name="Google Shape;331;p11"/>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332" name="Google Shape;332;p11"/>
            <p:cNvSpPr/>
            <p:nvPr/>
          </p:nvSpPr>
          <p:spPr>
            <a:xfrm rot="10800000">
              <a:off x="-1296925" y="2146298"/>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11"/>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4" name="Google Shape;334;p11"/>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IMPORTANCE</a:t>
              </a:r>
              <a:endParaRPr/>
            </a:p>
          </p:txBody>
        </p:sp>
        <p:sp>
          <p:nvSpPr>
            <p:cNvPr id="335" name="Google Shape;335;p11"/>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336" name="Google Shape;336;p11"/>
            <p:cNvSpPr txBox="1"/>
            <p:nvPr/>
          </p:nvSpPr>
          <p:spPr>
            <a:xfrm>
              <a:off x="-1247775" y="1047161"/>
              <a:ext cx="5605781" cy="597599"/>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The process of predicting the number of inbound contacts (calls, chats, emails, etc.) expected to arrive in a given time interval, based on historical data, patterns, and known events, so staffing can be planned to meet service goals.</a:t>
              </a:r>
              <a:endParaRPr b="0" i="0" sz="1100" u="none" cap="none" strike="noStrike">
                <a:solidFill>
                  <a:schemeClr val="dk1"/>
                </a:solidFill>
                <a:latin typeface="Arial"/>
                <a:ea typeface="Arial"/>
                <a:cs typeface="Arial"/>
                <a:sym typeface="Arial"/>
              </a:endParaRPr>
            </a:p>
          </p:txBody>
        </p:sp>
        <p:sp>
          <p:nvSpPr>
            <p:cNvPr id="337" name="Google Shape;337;p11"/>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grpSp>
      <p:sp>
        <p:nvSpPr>
          <p:cNvPr id="338" name="Google Shape;338;p11"/>
          <p:cNvSpPr txBox="1"/>
          <p:nvPr/>
        </p:nvSpPr>
        <p:spPr>
          <a:xfrm>
            <a:off x="6274112" y="1511753"/>
            <a:ext cx="1772608"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The marketing team launches a surprise promotion that drives thousands of extra calls.</a:t>
            </a:r>
            <a:endParaRPr b="0" i="0" sz="1200" u="none" cap="none" strike="noStrike">
              <a:solidFill>
                <a:schemeClr val="dk1"/>
              </a:solidFill>
              <a:latin typeface="Arial"/>
              <a:ea typeface="Arial"/>
              <a:cs typeface="Arial"/>
              <a:sym typeface="Arial"/>
            </a:endParaRPr>
          </a:p>
        </p:txBody>
      </p:sp>
      <p:cxnSp>
        <p:nvCxnSpPr>
          <p:cNvPr id="339" name="Google Shape;339;p11"/>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340" name="Google Shape;340;p11"/>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341" name="Google Shape;341;p11"/>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342" name="Google Shape;342;p11"/>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343" name="Google Shape;343;p11"/>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344" name="Google Shape;344;p11"/>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The forecast model includes past years’ data showing call volume spikes</a:t>
            </a:r>
            <a:endParaRPr b="0" i="0" sz="1200" u="none" cap="none" strike="noStrike">
              <a:solidFill>
                <a:schemeClr val="dk1"/>
              </a:solidFill>
              <a:latin typeface="Arial"/>
              <a:ea typeface="Arial"/>
              <a:cs typeface="Arial"/>
              <a:sym typeface="Arial"/>
            </a:endParaRPr>
          </a:p>
        </p:txBody>
      </p:sp>
      <p:sp>
        <p:nvSpPr>
          <p:cNvPr id="345" name="Google Shape;345;p11"/>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An unexpected system outage happens, generating a huge call surge</a:t>
            </a:r>
            <a:endParaRPr b="0" i="0" sz="1200" u="none" cap="none" strike="noStrike">
              <a:solidFill>
                <a:schemeClr val="dk1"/>
              </a:solidFill>
              <a:latin typeface="Arial"/>
              <a:ea typeface="Arial"/>
              <a:cs typeface="Arial"/>
              <a:sym typeface="Arial"/>
            </a:endParaRPr>
          </a:p>
        </p:txBody>
      </p:sp>
      <p:sp>
        <p:nvSpPr>
          <p:cNvPr id="346" name="Google Shape;346;p11"/>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7" name="Google Shape;347;p11"/>
          <p:cNvSpPr txBox="1"/>
          <p:nvPr>
            <p:ph type="title"/>
          </p:nvPr>
        </p:nvSpPr>
        <p:spPr>
          <a:xfrm>
            <a:off x="2000686" y="156448"/>
            <a:ext cx="2512631"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Call Volume Forecasting</a:t>
            </a:r>
            <a:endParaRPr/>
          </a:p>
        </p:txBody>
      </p:sp>
      <p:grpSp>
        <p:nvGrpSpPr>
          <p:cNvPr id="348" name="Google Shape;348;p11"/>
          <p:cNvGrpSpPr/>
          <p:nvPr/>
        </p:nvGrpSpPr>
        <p:grpSpPr>
          <a:xfrm>
            <a:off x="8275295" y="4848340"/>
            <a:ext cx="557784" cy="195545"/>
            <a:chOff x="5052" y="2910"/>
            <a:chExt cx="522" cy="183"/>
          </a:xfrm>
        </p:grpSpPr>
        <p:sp>
          <p:nvSpPr>
            <p:cNvPr id="349" name="Google Shape;349;p11"/>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1"/>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1"/>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1"/>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53" name="Google Shape;353;p11"/>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pic>
        <p:nvPicPr>
          <p:cNvPr id="354" name="Google Shape;354;p11"/>
          <p:cNvPicPr preferRelativeResize="0"/>
          <p:nvPr/>
        </p:nvPicPr>
        <p:blipFill rotWithShape="1">
          <a:blip r:embed="rId5">
            <a:alphaModFix/>
          </a:blip>
          <a:srcRect b="0" l="0" r="0" t="0"/>
          <a:stretch/>
        </p:blipFill>
        <p:spPr>
          <a:xfrm>
            <a:off x="417572" y="2419457"/>
            <a:ext cx="3432022" cy="1262725"/>
          </a:xfrm>
          <a:prstGeom prst="rect">
            <a:avLst/>
          </a:prstGeom>
          <a:noFill/>
          <a:ln>
            <a:noFill/>
          </a:ln>
        </p:spPr>
      </p:pic>
      <p:sp>
        <p:nvSpPr>
          <p:cNvPr id="355" name="Google Shape;355;p11"/>
          <p:cNvSpPr txBox="1"/>
          <p:nvPr/>
        </p:nvSpPr>
        <p:spPr>
          <a:xfrm>
            <a:off x="3988765" y="2296652"/>
            <a:ext cx="2085392" cy="249555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Data Quality &amp; Historical Accuracy</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Pattern Stability &amp; Historical Trends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External &amp; Event-Based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Operational &amp; Structural Changes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Modelling &amp; Forecasting Methodology</a:t>
            </a:r>
            <a:endParaRPr/>
          </a:p>
        </p:txBody>
      </p:sp>
      <p:sp>
        <p:nvSpPr>
          <p:cNvPr id="356" name="Google Shape;356;p11"/>
          <p:cNvSpPr/>
          <p:nvPr/>
        </p:nvSpPr>
        <p:spPr>
          <a:xfrm rot="10800000">
            <a:off x="7985133" y="2561843"/>
            <a:ext cx="274295" cy="411839"/>
          </a:xfrm>
          <a:prstGeom prst="downArrow">
            <a:avLst>
              <a:gd fmla="val 50000" name="adj1"/>
              <a:gd fmla="val 50000" name="adj2"/>
            </a:avLst>
          </a:prstGeom>
          <a:solidFill>
            <a:srgbClr val="00B05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11"/>
          <p:cNvSpPr/>
          <p:nvPr/>
        </p:nvSpPr>
        <p:spPr>
          <a:xfrm flipH="1">
            <a:off x="7978385" y="1694018"/>
            <a:ext cx="274295" cy="411839"/>
          </a:xfrm>
          <a:prstGeom prst="downArrow">
            <a:avLst>
              <a:gd fmla="val 50000" name="adj1"/>
              <a:gd fmla="val 50000" name="adj2"/>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8" name="Google Shape;358;p11"/>
          <p:cNvSpPr/>
          <p:nvPr/>
        </p:nvSpPr>
        <p:spPr>
          <a:xfrm flipH="1">
            <a:off x="7985133" y="3388035"/>
            <a:ext cx="274295" cy="411839"/>
          </a:xfrm>
          <a:prstGeom prst="downArrow">
            <a:avLst>
              <a:gd fmla="val 50000" name="adj1"/>
              <a:gd fmla="val 50000" name="adj2"/>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9" name="Google Shape;359;p11"/>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0" name="Google Shape;360;p11"/>
          <p:cNvSpPr/>
          <p:nvPr/>
        </p:nvSpPr>
        <p:spPr>
          <a:xfrm>
            <a:off x="6275763" y="2365032"/>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1" name="Google Shape;361;p11"/>
          <p:cNvSpPr/>
          <p:nvPr/>
        </p:nvSpPr>
        <p:spPr>
          <a:xfrm>
            <a:off x="6268225" y="3213359"/>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59"/>
                                        </p:tgtEl>
                                      </p:cBhvr>
                                    </p:animEffect>
                                    <p:set>
                                      <p:cBhvr>
                                        <p:cTn dur="1" fill="hold">
                                          <p:stCondLst>
                                            <p:cond delay="500"/>
                                          </p:stCondLst>
                                        </p:cTn>
                                        <p:tgtEl>
                                          <p:spTgt spid="3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60"/>
                                        </p:tgtEl>
                                      </p:cBhvr>
                                    </p:animEffect>
                                    <p:set>
                                      <p:cBhvr>
                                        <p:cTn dur="1" fill="hold">
                                          <p:stCondLst>
                                            <p:cond delay="500"/>
                                          </p:stCondLst>
                                        </p:cTn>
                                        <p:tgtEl>
                                          <p:spTgt spid="3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61"/>
                                        </p:tgtEl>
                                      </p:cBhvr>
                                    </p:animEffect>
                                    <p:set>
                                      <p:cBhvr>
                                        <p:cTn dur="1" fill="hold">
                                          <p:stCondLst>
                                            <p:cond delay="500"/>
                                          </p:stCondLst>
                                        </p:cTn>
                                        <p:tgtEl>
                                          <p:spTgt spid="3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12"/>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367" name="Google Shape;367;p12"/>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68" name="Google Shape;368;p12"/>
          <p:cNvGrpSpPr/>
          <p:nvPr/>
        </p:nvGrpSpPr>
        <p:grpSpPr>
          <a:xfrm>
            <a:off x="417575" y="0"/>
            <a:ext cx="5773677" cy="5143500"/>
            <a:chOff x="-1296926" y="0"/>
            <a:chExt cx="5773677" cy="5143500"/>
          </a:xfrm>
        </p:grpSpPr>
        <p:sp>
          <p:nvSpPr>
            <p:cNvPr id="369" name="Google Shape;369;p12"/>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12"/>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1" name="Google Shape;371;p12"/>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372" name="Google Shape;372;p12"/>
            <p:cNvSpPr/>
            <p:nvPr/>
          </p:nvSpPr>
          <p:spPr>
            <a:xfrm rot="10800000">
              <a:off x="-1296925" y="2146298"/>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12"/>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4" name="Google Shape;374;p12"/>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375" name="Google Shape;375;p12"/>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376" name="Google Shape;376;p12"/>
            <p:cNvSpPr txBox="1"/>
            <p:nvPr/>
          </p:nvSpPr>
          <p:spPr>
            <a:xfrm>
              <a:off x="-1247775" y="1047161"/>
              <a:ext cx="5605781" cy="597599"/>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A metric that measures the percentage of customer issues resolved in the first interaction, without the need for the customer to call back, be transferred, or have the case escalated.</a:t>
              </a:r>
              <a:endParaRPr b="0" i="0" sz="1100" u="none" cap="none" strike="noStrike">
                <a:solidFill>
                  <a:schemeClr val="dk1"/>
                </a:solidFill>
                <a:latin typeface="Arial"/>
                <a:ea typeface="Arial"/>
                <a:cs typeface="Arial"/>
                <a:sym typeface="Arial"/>
              </a:endParaRPr>
            </a:p>
          </p:txBody>
        </p:sp>
        <p:sp>
          <p:nvSpPr>
            <p:cNvPr id="377" name="Google Shape;377;p12"/>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378" name="Google Shape;378;p12"/>
            <p:cNvSpPr txBox="1"/>
            <p:nvPr/>
          </p:nvSpPr>
          <p:spPr>
            <a:xfrm>
              <a:off x="2272613" y="2296652"/>
              <a:ext cx="2085392" cy="2546851"/>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Agent Capability &amp; Performance</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Process &amp; Policy Design</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Customer Behaviour &amp; Preparedness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Technology &amp; Systems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Call Routing &amp; Skill Alignment</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External or Event-Based Factors</a:t>
              </a:r>
              <a:endParaRPr/>
            </a:p>
          </p:txBody>
        </p:sp>
      </p:grpSp>
      <p:sp>
        <p:nvSpPr>
          <p:cNvPr id="379" name="Google Shape;379;p12"/>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Agents are required to take knowledge base exercises regularly</a:t>
            </a:r>
            <a:endParaRPr b="0" i="0" sz="1200" u="none" cap="none" strike="noStrike">
              <a:solidFill>
                <a:schemeClr val="dk1"/>
              </a:solidFill>
              <a:latin typeface="Arial"/>
              <a:ea typeface="Arial"/>
              <a:cs typeface="Arial"/>
              <a:sym typeface="Arial"/>
            </a:endParaRPr>
          </a:p>
        </p:txBody>
      </p:sp>
      <p:cxnSp>
        <p:nvCxnSpPr>
          <p:cNvPr id="380" name="Google Shape;380;p12"/>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381" name="Google Shape;381;p12"/>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382" name="Google Shape;382;p12"/>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383" name="Google Shape;383;p12"/>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384" name="Google Shape;384;p12"/>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385" name="Google Shape;385;p12"/>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 new policy requires agents to transfer all billing disputes to a specialized team</a:t>
            </a:r>
            <a:endParaRPr b="0" i="0" sz="1200" u="none" cap="none" strike="noStrike">
              <a:solidFill>
                <a:schemeClr val="dk1"/>
              </a:solidFill>
              <a:latin typeface="Arial"/>
              <a:ea typeface="Arial"/>
              <a:cs typeface="Arial"/>
              <a:sym typeface="Arial"/>
            </a:endParaRPr>
          </a:p>
        </p:txBody>
      </p:sp>
      <p:sp>
        <p:nvSpPr>
          <p:cNvPr id="386" name="Google Shape;386;p12"/>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Agents must log into 3 different systems to resolve an account issue</a:t>
            </a:r>
            <a:endParaRPr b="0" i="0" sz="1200" u="none" cap="none" strike="noStrike">
              <a:solidFill>
                <a:schemeClr val="dk1"/>
              </a:solidFill>
              <a:latin typeface="Arial"/>
              <a:ea typeface="Arial"/>
              <a:cs typeface="Arial"/>
              <a:sym typeface="Arial"/>
            </a:endParaRPr>
          </a:p>
        </p:txBody>
      </p:sp>
      <p:sp>
        <p:nvSpPr>
          <p:cNvPr id="387" name="Google Shape;387;p12"/>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88" name="Google Shape;388;p12"/>
          <p:cNvSpPr txBox="1"/>
          <p:nvPr>
            <p:ph type="title"/>
          </p:nvPr>
        </p:nvSpPr>
        <p:spPr>
          <a:xfrm>
            <a:off x="2199945" y="156448"/>
            <a:ext cx="2114114"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First Call Resolution</a:t>
            </a:r>
            <a:endParaRPr/>
          </a:p>
        </p:txBody>
      </p:sp>
      <p:grpSp>
        <p:nvGrpSpPr>
          <p:cNvPr id="389" name="Google Shape;389;p12"/>
          <p:cNvGrpSpPr/>
          <p:nvPr/>
        </p:nvGrpSpPr>
        <p:grpSpPr>
          <a:xfrm>
            <a:off x="8275295" y="4848340"/>
            <a:ext cx="557784" cy="195545"/>
            <a:chOff x="5052" y="2910"/>
            <a:chExt cx="522" cy="183"/>
          </a:xfrm>
        </p:grpSpPr>
        <p:sp>
          <p:nvSpPr>
            <p:cNvPr id="390" name="Google Shape;390;p12"/>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12"/>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12"/>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12"/>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94" name="Google Shape;394;p12"/>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pic>
        <p:nvPicPr>
          <p:cNvPr id="395" name="Google Shape;395;p12"/>
          <p:cNvPicPr preferRelativeResize="0"/>
          <p:nvPr/>
        </p:nvPicPr>
        <p:blipFill rotWithShape="1">
          <a:blip r:embed="rId5">
            <a:alphaModFix/>
          </a:blip>
          <a:srcRect b="0" l="0" r="0" t="0"/>
          <a:stretch/>
        </p:blipFill>
        <p:spPr>
          <a:xfrm>
            <a:off x="417572" y="2426174"/>
            <a:ext cx="3432021" cy="1122320"/>
          </a:xfrm>
          <a:prstGeom prst="rect">
            <a:avLst/>
          </a:prstGeom>
          <a:noFill/>
          <a:ln>
            <a:noFill/>
          </a:ln>
        </p:spPr>
      </p:pic>
      <p:sp>
        <p:nvSpPr>
          <p:cNvPr id="396" name="Google Shape;396;p12"/>
          <p:cNvSpPr/>
          <p:nvPr/>
        </p:nvSpPr>
        <p:spPr>
          <a:xfrm flipH="1">
            <a:off x="7985133" y="2561843"/>
            <a:ext cx="274295" cy="411839"/>
          </a:xfrm>
          <a:prstGeom prst="downArrow">
            <a:avLst>
              <a:gd fmla="val 50000" name="adj1"/>
              <a:gd fmla="val 50000" name="adj2"/>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7" name="Google Shape;397;p12"/>
          <p:cNvSpPr/>
          <p:nvPr/>
        </p:nvSpPr>
        <p:spPr>
          <a:xfrm>
            <a:off x="7994252" y="3342574"/>
            <a:ext cx="274295" cy="411839"/>
          </a:xfrm>
          <a:prstGeom prst="downArrow">
            <a:avLst>
              <a:gd fmla="val 50000" name="adj1"/>
              <a:gd fmla="val 50000" name="adj2"/>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8" name="Google Shape;398;p12"/>
          <p:cNvSpPr/>
          <p:nvPr/>
        </p:nvSpPr>
        <p:spPr>
          <a:xfrm rot="10800000">
            <a:off x="7985132" y="1684169"/>
            <a:ext cx="274295" cy="411839"/>
          </a:xfrm>
          <a:prstGeom prst="downArrow">
            <a:avLst>
              <a:gd fmla="val 50000" name="adj1"/>
              <a:gd fmla="val 50000" name="adj2"/>
            </a:avLst>
          </a:prstGeom>
          <a:solidFill>
            <a:srgbClr val="00B05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12"/>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0" name="Google Shape;400;p12"/>
          <p:cNvSpPr/>
          <p:nvPr/>
        </p:nvSpPr>
        <p:spPr>
          <a:xfrm>
            <a:off x="6274111" y="2371722"/>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1" name="Google Shape;401;p12"/>
          <p:cNvSpPr/>
          <p:nvPr/>
        </p:nvSpPr>
        <p:spPr>
          <a:xfrm>
            <a:off x="6274111" y="3231689"/>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99"/>
                                        </p:tgtEl>
                                      </p:cBhvr>
                                    </p:animEffect>
                                    <p:set>
                                      <p:cBhvr>
                                        <p:cTn dur="1" fill="hold">
                                          <p:stCondLst>
                                            <p:cond delay="500"/>
                                          </p:stCondLst>
                                        </p:cTn>
                                        <p:tgtEl>
                                          <p:spTgt spid="3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00"/>
                                        </p:tgtEl>
                                      </p:cBhvr>
                                    </p:animEffect>
                                    <p:set>
                                      <p:cBhvr>
                                        <p:cTn dur="1" fill="hold">
                                          <p:stCondLst>
                                            <p:cond delay="500"/>
                                          </p:stCondLst>
                                        </p:cTn>
                                        <p:tgtEl>
                                          <p:spTgt spid="4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01"/>
                                        </p:tgtEl>
                                      </p:cBhvr>
                                    </p:animEffect>
                                    <p:set>
                                      <p:cBhvr>
                                        <p:cTn dur="1" fill="hold">
                                          <p:stCondLst>
                                            <p:cond delay="500"/>
                                          </p:stCondLst>
                                        </p:cTn>
                                        <p:tgtEl>
                                          <p:spTgt spid="4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13"/>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407" name="Google Shape;407;p13"/>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08" name="Google Shape;408;p13"/>
          <p:cNvGrpSpPr/>
          <p:nvPr/>
        </p:nvGrpSpPr>
        <p:grpSpPr>
          <a:xfrm>
            <a:off x="417575" y="0"/>
            <a:ext cx="5773677" cy="5143500"/>
            <a:chOff x="-1296926" y="0"/>
            <a:chExt cx="5773677" cy="5143500"/>
          </a:xfrm>
        </p:grpSpPr>
        <p:sp>
          <p:nvSpPr>
            <p:cNvPr id="409" name="Google Shape;409;p13"/>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0" name="Google Shape;410;p13"/>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1" name="Google Shape;411;p13"/>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412" name="Google Shape;412;p13"/>
            <p:cNvSpPr/>
            <p:nvPr/>
          </p:nvSpPr>
          <p:spPr>
            <a:xfrm rot="10800000">
              <a:off x="-1296925" y="2146298"/>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 name="Google Shape;413;p13"/>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4" name="Google Shape;414;p13"/>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415" name="Google Shape;415;p13"/>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416" name="Google Shape;416;p13"/>
            <p:cNvSpPr txBox="1"/>
            <p:nvPr/>
          </p:nvSpPr>
          <p:spPr>
            <a:xfrm>
              <a:off x="-1247775" y="1047161"/>
              <a:ext cx="5605781" cy="428322"/>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The average amount of time callers spend waiting in queue before being connected to an agent, excluding calls that abandon.</a:t>
              </a:r>
              <a:endParaRPr b="0" i="0" sz="1100" u="none" cap="none" strike="noStrike">
                <a:solidFill>
                  <a:schemeClr val="dk1"/>
                </a:solidFill>
                <a:latin typeface="Arial"/>
                <a:ea typeface="Arial"/>
                <a:cs typeface="Arial"/>
                <a:sym typeface="Arial"/>
              </a:endParaRPr>
            </a:p>
          </p:txBody>
        </p:sp>
        <p:sp>
          <p:nvSpPr>
            <p:cNvPr id="417" name="Google Shape;417;p13"/>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418" name="Google Shape;418;p13"/>
            <p:cNvSpPr txBox="1"/>
            <p:nvPr/>
          </p:nvSpPr>
          <p:spPr>
            <a:xfrm>
              <a:off x="2272613" y="2296652"/>
              <a:ext cx="2085392" cy="2377574"/>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Staffing Levels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Calls offered vs. forecasted</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Call Routing &amp; IVR Efficiency</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Technology &amp; Systems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Call Routing &amp; Skill Alignment</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External or Event-Based Factors</a:t>
              </a:r>
              <a:endParaRPr/>
            </a:p>
          </p:txBody>
        </p:sp>
      </p:grpSp>
      <p:sp>
        <p:nvSpPr>
          <p:cNvPr id="419" name="Google Shape;419;p13"/>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Call volume is much higher than forecasted</a:t>
            </a:r>
            <a:endParaRPr b="0" i="0" sz="1200" u="none" cap="none" strike="noStrike">
              <a:solidFill>
                <a:schemeClr val="dk1"/>
              </a:solidFill>
              <a:latin typeface="Arial"/>
              <a:ea typeface="Arial"/>
              <a:cs typeface="Arial"/>
              <a:sym typeface="Arial"/>
            </a:endParaRPr>
          </a:p>
        </p:txBody>
      </p:sp>
      <p:cxnSp>
        <p:nvCxnSpPr>
          <p:cNvPr id="420" name="Google Shape;420;p13"/>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421" name="Google Shape;421;p13"/>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422" name="Google Shape;422;p13"/>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423" name="Google Shape;423;p13"/>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424" name="Google Shape;424;p13"/>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425" name="Google Shape;425;p13"/>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Call volume is light, but a full team of agents is scheduled</a:t>
            </a:r>
            <a:endParaRPr b="0" i="0" sz="1200" u="none" cap="none" strike="noStrike">
              <a:solidFill>
                <a:schemeClr val="dk1"/>
              </a:solidFill>
              <a:latin typeface="Arial"/>
              <a:ea typeface="Arial"/>
              <a:cs typeface="Arial"/>
              <a:sym typeface="Arial"/>
            </a:endParaRPr>
          </a:p>
        </p:txBody>
      </p:sp>
      <p:sp>
        <p:nvSpPr>
          <p:cNvPr id="426" name="Google Shape;426;p13"/>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Agents are taking longer than usual per call because of a new system</a:t>
            </a:r>
            <a:endParaRPr b="0" i="0" sz="1200" u="none" cap="none" strike="noStrike">
              <a:solidFill>
                <a:schemeClr val="dk1"/>
              </a:solidFill>
              <a:latin typeface="Arial"/>
              <a:ea typeface="Arial"/>
              <a:cs typeface="Arial"/>
              <a:sym typeface="Arial"/>
            </a:endParaRPr>
          </a:p>
        </p:txBody>
      </p:sp>
      <p:sp>
        <p:nvSpPr>
          <p:cNvPr id="427" name="Google Shape;427;p13"/>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28" name="Google Shape;428;p13"/>
          <p:cNvSpPr txBox="1"/>
          <p:nvPr>
            <p:ph type="title"/>
          </p:nvPr>
        </p:nvSpPr>
        <p:spPr>
          <a:xfrm>
            <a:off x="1873924" y="156448"/>
            <a:ext cx="2766156"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Average Speed of Answer</a:t>
            </a:r>
            <a:endParaRPr/>
          </a:p>
        </p:txBody>
      </p:sp>
      <p:grpSp>
        <p:nvGrpSpPr>
          <p:cNvPr id="429" name="Google Shape;429;p13"/>
          <p:cNvGrpSpPr/>
          <p:nvPr/>
        </p:nvGrpSpPr>
        <p:grpSpPr>
          <a:xfrm>
            <a:off x="8275295" y="4848340"/>
            <a:ext cx="557784" cy="195545"/>
            <a:chOff x="5052" y="2910"/>
            <a:chExt cx="522" cy="183"/>
          </a:xfrm>
        </p:grpSpPr>
        <p:sp>
          <p:nvSpPr>
            <p:cNvPr id="430" name="Google Shape;430;p13"/>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13"/>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13"/>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13"/>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34" name="Google Shape;434;p13"/>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pic>
        <p:nvPicPr>
          <p:cNvPr id="435" name="Google Shape;435;p13"/>
          <p:cNvPicPr preferRelativeResize="0"/>
          <p:nvPr/>
        </p:nvPicPr>
        <p:blipFill rotWithShape="1">
          <a:blip r:embed="rId5">
            <a:alphaModFix/>
          </a:blip>
          <a:srcRect b="0" l="0" r="0" t="0"/>
          <a:stretch/>
        </p:blipFill>
        <p:spPr>
          <a:xfrm>
            <a:off x="854108" y="2401293"/>
            <a:ext cx="2513163" cy="1019905"/>
          </a:xfrm>
          <a:prstGeom prst="rect">
            <a:avLst/>
          </a:prstGeom>
          <a:noFill/>
          <a:ln>
            <a:noFill/>
          </a:ln>
        </p:spPr>
      </p:pic>
      <p:sp>
        <p:nvSpPr>
          <p:cNvPr id="436" name="Google Shape;436;p13"/>
          <p:cNvSpPr/>
          <p:nvPr/>
        </p:nvSpPr>
        <p:spPr>
          <a:xfrm rot="10800000">
            <a:off x="7985132" y="1684169"/>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7" name="Google Shape;437;p13"/>
          <p:cNvSpPr/>
          <p:nvPr/>
        </p:nvSpPr>
        <p:spPr>
          <a:xfrm flipH="1">
            <a:off x="7985132" y="2498390"/>
            <a:ext cx="274295" cy="411839"/>
          </a:xfrm>
          <a:prstGeom prst="downArrow">
            <a:avLst>
              <a:gd fmla="val 50000" name="adj1"/>
              <a:gd fmla="val 50000" name="adj2"/>
            </a:avLst>
          </a:prstGeom>
          <a:solidFill>
            <a:srgbClr val="00B05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8" name="Google Shape;438;p13"/>
          <p:cNvSpPr/>
          <p:nvPr/>
        </p:nvSpPr>
        <p:spPr>
          <a:xfrm rot="10800000">
            <a:off x="7994251" y="3399169"/>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9" name="Google Shape;439;p13"/>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0" name="Google Shape;440;p13"/>
          <p:cNvSpPr/>
          <p:nvPr/>
        </p:nvSpPr>
        <p:spPr>
          <a:xfrm>
            <a:off x="6274111" y="2371722"/>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1" name="Google Shape;441;p13"/>
          <p:cNvSpPr/>
          <p:nvPr/>
        </p:nvSpPr>
        <p:spPr>
          <a:xfrm>
            <a:off x="6265414" y="3234594"/>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39"/>
                                        </p:tgtEl>
                                      </p:cBhvr>
                                    </p:animEffect>
                                    <p:set>
                                      <p:cBhvr>
                                        <p:cTn dur="1" fill="hold">
                                          <p:stCondLst>
                                            <p:cond delay="500"/>
                                          </p:stCondLst>
                                        </p:cTn>
                                        <p:tgtEl>
                                          <p:spTgt spid="4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40"/>
                                        </p:tgtEl>
                                      </p:cBhvr>
                                    </p:animEffect>
                                    <p:set>
                                      <p:cBhvr>
                                        <p:cTn dur="1" fill="hold">
                                          <p:stCondLst>
                                            <p:cond delay="500"/>
                                          </p:stCondLst>
                                        </p:cTn>
                                        <p:tgtEl>
                                          <p:spTgt spid="4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41"/>
                                        </p:tgtEl>
                                      </p:cBhvr>
                                    </p:animEffect>
                                    <p:set>
                                      <p:cBhvr>
                                        <p:cTn dur="1" fill="hold">
                                          <p:stCondLst>
                                            <p:cond delay="500"/>
                                          </p:stCondLst>
                                        </p:cTn>
                                        <p:tgtEl>
                                          <p:spTgt spid="4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4"/>
          <p:cNvSpPr txBox="1"/>
          <p:nvPr>
            <p:ph type="title"/>
          </p:nvPr>
        </p:nvSpPr>
        <p:spPr>
          <a:xfrm>
            <a:off x="731520" y="2086422"/>
            <a:ext cx="2743200" cy="41148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Clr>
                <a:schemeClr val="lt1"/>
              </a:buClr>
              <a:buSzPts val="2800"/>
              <a:buFont typeface="Arial"/>
              <a:buNone/>
            </a:pPr>
            <a:r>
              <a:rPr lang="en-US" sz="2800"/>
              <a:t>PRODUCTIVITY</a:t>
            </a:r>
            <a:endParaRPr/>
          </a:p>
        </p:txBody>
      </p:sp>
      <p:cxnSp>
        <p:nvCxnSpPr>
          <p:cNvPr id="447" name="Google Shape;447;p14"/>
          <p:cNvCxnSpPr/>
          <p:nvPr/>
        </p:nvCxnSpPr>
        <p:spPr>
          <a:xfrm rot="10800000">
            <a:off x="571500" y="1948914"/>
            <a:ext cx="0" cy="686497"/>
          </a:xfrm>
          <a:prstGeom prst="straightConnector1">
            <a:avLst/>
          </a:prstGeom>
          <a:noFill/>
          <a:ln cap="flat" cmpd="sng" w="28575">
            <a:solidFill>
              <a:srgbClr val="E14842"/>
            </a:solidFill>
            <a:prstDash val="solid"/>
            <a:miter lim="800000"/>
            <a:headEnd len="sm" w="sm" type="none"/>
            <a:tailEnd len="sm" w="sm" type="none"/>
          </a:ln>
        </p:spPr>
      </p:cxnSp>
    </p:spTree>
  </p:cSld>
  <p:clrMapOvr>
    <a:masterClrMapping/>
  </p:clrMapOvr>
  <p:transition spd="slow" p14:dur="1500">
    <p:split orient="ver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5"/>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PRODUCTIVITY</a:t>
            </a:r>
            <a:endParaRPr/>
          </a:p>
        </p:txBody>
      </p:sp>
      <p:sp>
        <p:nvSpPr>
          <p:cNvPr id="453" name="Google Shape;453;p15"/>
          <p:cNvSpPr/>
          <p:nvPr/>
        </p:nvSpPr>
        <p:spPr>
          <a:xfrm>
            <a:off x="2483931" y="2113376"/>
            <a:ext cx="1549201" cy="2018905"/>
          </a:xfrm>
          <a:custGeom>
            <a:rect b="b" l="l" r="r" t="t"/>
            <a:pathLst>
              <a:path extrusionOk="0" h="4321" w="3315">
                <a:moveTo>
                  <a:pt x="3265" y="3050"/>
                </a:moveTo>
                <a:lnTo>
                  <a:pt x="3265" y="3050"/>
                </a:lnTo>
                <a:cubicBezTo>
                  <a:pt x="3233" y="3029"/>
                  <a:pt x="3194" y="3027"/>
                  <a:pt x="3160" y="3044"/>
                </a:cubicBezTo>
                <a:lnTo>
                  <a:pt x="3160" y="3044"/>
                </a:lnTo>
                <a:cubicBezTo>
                  <a:pt x="3024" y="3110"/>
                  <a:pt x="2890" y="3150"/>
                  <a:pt x="2786" y="3157"/>
                </a:cubicBezTo>
                <a:lnTo>
                  <a:pt x="2786" y="3157"/>
                </a:lnTo>
                <a:cubicBezTo>
                  <a:pt x="2775" y="3157"/>
                  <a:pt x="2766" y="3158"/>
                  <a:pt x="2756" y="3158"/>
                </a:cubicBezTo>
                <a:lnTo>
                  <a:pt x="2756" y="3158"/>
                </a:lnTo>
                <a:cubicBezTo>
                  <a:pt x="2622" y="3158"/>
                  <a:pt x="2511" y="3107"/>
                  <a:pt x="2432" y="3011"/>
                </a:cubicBezTo>
                <a:lnTo>
                  <a:pt x="2432" y="3011"/>
                </a:lnTo>
                <a:cubicBezTo>
                  <a:pt x="2431" y="3009"/>
                  <a:pt x="2430" y="3008"/>
                  <a:pt x="2429" y="3006"/>
                </a:cubicBezTo>
                <a:lnTo>
                  <a:pt x="2429" y="3006"/>
                </a:lnTo>
                <a:cubicBezTo>
                  <a:pt x="2427" y="3005"/>
                  <a:pt x="2426" y="3004"/>
                  <a:pt x="2426" y="3002"/>
                </a:cubicBezTo>
                <a:lnTo>
                  <a:pt x="2426" y="3002"/>
                </a:lnTo>
                <a:cubicBezTo>
                  <a:pt x="2422" y="2998"/>
                  <a:pt x="2420" y="2994"/>
                  <a:pt x="2417" y="2991"/>
                </a:cubicBezTo>
                <a:lnTo>
                  <a:pt x="2417" y="2991"/>
                </a:lnTo>
                <a:cubicBezTo>
                  <a:pt x="2414" y="2987"/>
                  <a:pt x="2411" y="2982"/>
                  <a:pt x="2408" y="2979"/>
                </a:cubicBezTo>
                <a:lnTo>
                  <a:pt x="2408" y="2979"/>
                </a:lnTo>
                <a:cubicBezTo>
                  <a:pt x="2408" y="2977"/>
                  <a:pt x="2407" y="2977"/>
                  <a:pt x="2407" y="2976"/>
                </a:cubicBezTo>
                <a:lnTo>
                  <a:pt x="2407" y="2976"/>
                </a:lnTo>
                <a:cubicBezTo>
                  <a:pt x="2356" y="2899"/>
                  <a:pt x="2326" y="2802"/>
                  <a:pt x="2322" y="2690"/>
                </a:cubicBezTo>
                <a:lnTo>
                  <a:pt x="2322" y="2690"/>
                </a:lnTo>
                <a:cubicBezTo>
                  <a:pt x="2322" y="2681"/>
                  <a:pt x="2322" y="2673"/>
                  <a:pt x="2322" y="2664"/>
                </a:cubicBezTo>
                <a:lnTo>
                  <a:pt x="2322" y="2664"/>
                </a:lnTo>
                <a:cubicBezTo>
                  <a:pt x="2322" y="2387"/>
                  <a:pt x="2475" y="2196"/>
                  <a:pt x="2709" y="2172"/>
                </a:cubicBezTo>
                <a:lnTo>
                  <a:pt x="2709" y="2172"/>
                </a:lnTo>
                <a:cubicBezTo>
                  <a:pt x="2724" y="2171"/>
                  <a:pt x="2740" y="2171"/>
                  <a:pt x="2756" y="2171"/>
                </a:cubicBezTo>
                <a:lnTo>
                  <a:pt x="2756" y="2171"/>
                </a:lnTo>
                <a:cubicBezTo>
                  <a:pt x="2862" y="2171"/>
                  <a:pt x="3010" y="2214"/>
                  <a:pt x="3160" y="2291"/>
                </a:cubicBezTo>
                <a:lnTo>
                  <a:pt x="3160" y="2291"/>
                </a:lnTo>
                <a:cubicBezTo>
                  <a:pt x="3193" y="2308"/>
                  <a:pt x="3231" y="2306"/>
                  <a:pt x="3263" y="2287"/>
                </a:cubicBezTo>
                <a:lnTo>
                  <a:pt x="3263" y="2287"/>
                </a:lnTo>
                <a:cubicBezTo>
                  <a:pt x="3294" y="2267"/>
                  <a:pt x="3314" y="2233"/>
                  <a:pt x="3314" y="2195"/>
                </a:cubicBezTo>
                <a:lnTo>
                  <a:pt x="3314" y="993"/>
                </a:lnTo>
                <a:lnTo>
                  <a:pt x="2112" y="993"/>
                </a:lnTo>
                <a:lnTo>
                  <a:pt x="2112" y="993"/>
                </a:lnTo>
                <a:cubicBezTo>
                  <a:pt x="2104" y="993"/>
                  <a:pt x="2097" y="992"/>
                  <a:pt x="2089" y="991"/>
                </a:cubicBezTo>
                <a:lnTo>
                  <a:pt x="2089" y="991"/>
                </a:lnTo>
                <a:cubicBezTo>
                  <a:pt x="2038" y="984"/>
                  <a:pt x="1992" y="955"/>
                  <a:pt x="1964" y="910"/>
                </a:cubicBezTo>
                <a:lnTo>
                  <a:pt x="1964" y="910"/>
                </a:lnTo>
                <a:cubicBezTo>
                  <a:pt x="1936" y="865"/>
                  <a:pt x="1931" y="812"/>
                  <a:pt x="1949" y="764"/>
                </a:cubicBezTo>
                <a:lnTo>
                  <a:pt x="1949" y="764"/>
                </a:lnTo>
                <a:cubicBezTo>
                  <a:pt x="1951" y="757"/>
                  <a:pt x="1953" y="750"/>
                  <a:pt x="1957" y="743"/>
                </a:cubicBezTo>
                <a:lnTo>
                  <a:pt x="1957" y="743"/>
                </a:lnTo>
                <a:cubicBezTo>
                  <a:pt x="1966" y="726"/>
                  <a:pt x="1974" y="708"/>
                  <a:pt x="1982" y="691"/>
                </a:cubicBezTo>
                <a:lnTo>
                  <a:pt x="1982" y="691"/>
                </a:lnTo>
                <a:cubicBezTo>
                  <a:pt x="2038" y="569"/>
                  <a:pt x="2070" y="452"/>
                  <a:pt x="2070" y="369"/>
                </a:cubicBezTo>
                <a:lnTo>
                  <a:pt x="2070" y="369"/>
                </a:lnTo>
                <a:cubicBezTo>
                  <a:pt x="2070" y="256"/>
                  <a:pt x="2028" y="161"/>
                  <a:pt x="1947" y="96"/>
                </a:cubicBezTo>
                <a:lnTo>
                  <a:pt x="1947" y="96"/>
                </a:lnTo>
                <a:cubicBezTo>
                  <a:pt x="1871" y="34"/>
                  <a:pt x="1763" y="0"/>
                  <a:pt x="1643" y="0"/>
                </a:cubicBezTo>
                <a:lnTo>
                  <a:pt x="1643" y="0"/>
                </a:lnTo>
                <a:cubicBezTo>
                  <a:pt x="1522" y="0"/>
                  <a:pt x="1413" y="34"/>
                  <a:pt x="1337" y="96"/>
                </a:cubicBezTo>
                <a:lnTo>
                  <a:pt x="1337" y="96"/>
                </a:lnTo>
                <a:cubicBezTo>
                  <a:pt x="1257" y="161"/>
                  <a:pt x="1215" y="256"/>
                  <a:pt x="1215" y="369"/>
                </a:cubicBezTo>
                <a:lnTo>
                  <a:pt x="1215" y="369"/>
                </a:lnTo>
                <a:cubicBezTo>
                  <a:pt x="1215" y="466"/>
                  <a:pt x="1254" y="607"/>
                  <a:pt x="1322" y="744"/>
                </a:cubicBezTo>
                <a:lnTo>
                  <a:pt x="1322" y="744"/>
                </a:lnTo>
                <a:cubicBezTo>
                  <a:pt x="1348" y="798"/>
                  <a:pt x="1345" y="861"/>
                  <a:pt x="1313" y="912"/>
                </a:cubicBezTo>
                <a:lnTo>
                  <a:pt x="1313" y="912"/>
                </a:lnTo>
                <a:cubicBezTo>
                  <a:pt x="1305" y="925"/>
                  <a:pt x="1296" y="936"/>
                  <a:pt x="1285" y="946"/>
                </a:cubicBezTo>
                <a:lnTo>
                  <a:pt x="1285" y="946"/>
                </a:lnTo>
                <a:cubicBezTo>
                  <a:pt x="1254" y="976"/>
                  <a:pt x="1213" y="993"/>
                  <a:pt x="1168" y="993"/>
                </a:cubicBezTo>
                <a:lnTo>
                  <a:pt x="1168" y="993"/>
                </a:lnTo>
                <a:lnTo>
                  <a:pt x="0" y="993"/>
                </a:lnTo>
                <a:lnTo>
                  <a:pt x="0" y="993"/>
                </a:lnTo>
                <a:cubicBezTo>
                  <a:pt x="9" y="2822"/>
                  <a:pt x="1486" y="4304"/>
                  <a:pt x="3314" y="4320"/>
                </a:cubicBezTo>
                <a:lnTo>
                  <a:pt x="3314" y="3139"/>
                </a:lnTo>
                <a:lnTo>
                  <a:pt x="3314" y="3139"/>
                </a:lnTo>
                <a:cubicBezTo>
                  <a:pt x="3314" y="3102"/>
                  <a:pt x="3296" y="3069"/>
                  <a:pt x="3265" y="3050"/>
                </a:cubicBezTo>
              </a:path>
            </a:pathLst>
          </a:custGeom>
          <a:solidFill>
            <a:srgbClr val="6D8A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54" name="Google Shape;454;p15"/>
          <p:cNvSpPr/>
          <p:nvPr/>
        </p:nvSpPr>
        <p:spPr>
          <a:xfrm>
            <a:off x="3590209" y="2578961"/>
            <a:ext cx="2016844" cy="1555382"/>
          </a:xfrm>
          <a:custGeom>
            <a:rect b="b" l="l" r="r" t="t"/>
            <a:pathLst>
              <a:path extrusionOk="0" h="3328" w="4317">
                <a:moveTo>
                  <a:pt x="4316" y="0"/>
                </a:moveTo>
                <a:lnTo>
                  <a:pt x="3137" y="0"/>
                </a:lnTo>
                <a:lnTo>
                  <a:pt x="3137" y="0"/>
                </a:lnTo>
                <a:cubicBezTo>
                  <a:pt x="3100" y="0"/>
                  <a:pt x="3068" y="18"/>
                  <a:pt x="3048" y="49"/>
                </a:cubicBezTo>
                <a:lnTo>
                  <a:pt x="3048" y="49"/>
                </a:lnTo>
                <a:cubicBezTo>
                  <a:pt x="3029" y="81"/>
                  <a:pt x="3026" y="120"/>
                  <a:pt x="3043" y="154"/>
                </a:cubicBezTo>
                <a:lnTo>
                  <a:pt x="3043" y="154"/>
                </a:lnTo>
                <a:cubicBezTo>
                  <a:pt x="3109" y="289"/>
                  <a:pt x="3149" y="424"/>
                  <a:pt x="3156" y="528"/>
                </a:cubicBezTo>
                <a:lnTo>
                  <a:pt x="3156" y="528"/>
                </a:lnTo>
                <a:cubicBezTo>
                  <a:pt x="3156" y="538"/>
                  <a:pt x="3157" y="548"/>
                  <a:pt x="3157" y="558"/>
                </a:cubicBezTo>
                <a:lnTo>
                  <a:pt x="3157" y="558"/>
                </a:lnTo>
                <a:cubicBezTo>
                  <a:pt x="3157" y="691"/>
                  <a:pt x="3106" y="804"/>
                  <a:pt x="3009" y="882"/>
                </a:cubicBezTo>
                <a:lnTo>
                  <a:pt x="3009" y="882"/>
                </a:lnTo>
                <a:cubicBezTo>
                  <a:pt x="3008" y="883"/>
                  <a:pt x="3006" y="884"/>
                  <a:pt x="3005" y="885"/>
                </a:cubicBezTo>
                <a:lnTo>
                  <a:pt x="3005" y="885"/>
                </a:lnTo>
                <a:cubicBezTo>
                  <a:pt x="3004" y="887"/>
                  <a:pt x="3002" y="887"/>
                  <a:pt x="3001" y="889"/>
                </a:cubicBezTo>
                <a:lnTo>
                  <a:pt x="3001" y="889"/>
                </a:lnTo>
                <a:cubicBezTo>
                  <a:pt x="2997" y="891"/>
                  <a:pt x="2994" y="894"/>
                  <a:pt x="2990" y="897"/>
                </a:cubicBezTo>
                <a:lnTo>
                  <a:pt x="2990" y="897"/>
                </a:lnTo>
                <a:cubicBezTo>
                  <a:pt x="2985" y="900"/>
                  <a:pt x="2981" y="902"/>
                  <a:pt x="2977" y="906"/>
                </a:cubicBezTo>
                <a:lnTo>
                  <a:pt x="2977" y="906"/>
                </a:lnTo>
                <a:cubicBezTo>
                  <a:pt x="2976" y="906"/>
                  <a:pt x="2975" y="907"/>
                  <a:pt x="2974" y="907"/>
                </a:cubicBezTo>
                <a:lnTo>
                  <a:pt x="2974" y="907"/>
                </a:lnTo>
                <a:cubicBezTo>
                  <a:pt x="2898" y="958"/>
                  <a:pt x="2801" y="988"/>
                  <a:pt x="2689" y="992"/>
                </a:cubicBezTo>
                <a:lnTo>
                  <a:pt x="2689" y="992"/>
                </a:lnTo>
                <a:cubicBezTo>
                  <a:pt x="2680" y="992"/>
                  <a:pt x="2672" y="992"/>
                  <a:pt x="2663" y="992"/>
                </a:cubicBezTo>
                <a:lnTo>
                  <a:pt x="2663" y="992"/>
                </a:lnTo>
                <a:cubicBezTo>
                  <a:pt x="2386" y="992"/>
                  <a:pt x="2195" y="838"/>
                  <a:pt x="2172" y="605"/>
                </a:cubicBezTo>
                <a:lnTo>
                  <a:pt x="2172" y="605"/>
                </a:lnTo>
                <a:cubicBezTo>
                  <a:pt x="2170" y="589"/>
                  <a:pt x="2169" y="574"/>
                  <a:pt x="2169" y="558"/>
                </a:cubicBezTo>
                <a:lnTo>
                  <a:pt x="2169" y="558"/>
                </a:lnTo>
                <a:cubicBezTo>
                  <a:pt x="2169" y="451"/>
                  <a:pt x="2213" y="304"/>
                  <a:pt x="2290" y="154"/>
                </a:cubicBezTo>
                <a:lnTo>
                  <a:pt x="2290" y="154"/>
                </a:lnTo>
                <a:cubicBezTo>
                  <a:pt x="2307" y="121"/>
                  <a:pt x="2305" y="82"/>
                  <a:pt x="2285" y="51"/>
                </a:cubicBezTo>
                <a:lnTo>
                  <a:pt x="2285" y="51"/>
                </a:lnTo>
                <a:cubicBezTo>
                  <a:pt x="2266" y="19"/>
                  <a:pt x="2232" y="0"/>
                  <a:pt x="2194" y="0"/>
                </a:cubicBezTo>
                <a:lnTo>
                  <a:pt x="991" y="0"/>
                </a:lnTo>
                <a:lnTo>
                  <a:pt x="991" y="1202"/>
                </a:lnTo>
                <a:lnTo>
                  <a:pt x="991" y="1202"/>
                </a:lnTo>
                <a:cubicBezTo>
                  <a:pt x="991" y="1210"/>
                  <a:pt x="991" y="1217"/>
                  <a:pt x="990" y="1225"/>
                </a:cubicBezTo>
                <a:lnTo>
                  <a:pt x="990" y="1225"/>
                </a:lnTo>
                <a:cubicBezTo>
                  <a:pt x="983" y="1276"/>
                  <a:pt x="955" y="1322"/>
                  <a:pt x="910" y="1350"/>
                </a:cubicBezTo>
                <a:lnTo>
                  <a:pt x="910" y="1350"/>
                </a:lnTo>
                <a:cubicBezTo>
                  <a:pt x="865" y="1377"/>
                  <a:pt x="812" y="1383"/>
                  <a:pt x="764" y="1366"/>
                </a:cubicBezTo>
                <a:lnTo>
                  <a:pt x="764" y="1366"/>
                </a:lnTo>
                <a:cubicBezTo>
                  <a:pt x="757" y="1363"/>
                  <a:pt x="750" y="1360"/>
                  <a:pt x="743" y="1357"/>
                </a:cubicBezTo>
                <a:lnTo>
                  <a:pt x="743" y="1357"/>
                </a:lnTo>
                <a:cubicBezTo>
                  <a:pt x="726" y="1348"/>
                  <a:pt x="708" y="1339"/>
                  <a:pt x="691" y="1331"/>
                </a:cubicBezTo>
                <a:lnTo>
                  <a:pt x="691" y="1331"/>
                </a:lnTo>
                <a:cubicBezTo>
                  <a:pt x="569" y="1276"/>
                  <a:pt x="452" y="1243"/>
                  <a:pt x="369" y="1243"/>
                </a:cubicBezTo>
                <a:lnTo>
                  <a:pt x="369" y="1243"/>
                </a:lnTo>
                <a:cubicBezTo>
                  <a:pt x="255" y="1243"/>
                  <a:pt x="161" y="1286"/>
                  <a:pt x="96" y="1366"/>
                </a:cubicBezTo>
                <a:lnTo>
                  <a:pt x="96" y="1366"/>
                </a:lnTo>
                <a:cubicBezTo>
                  <a:pt x="34" y="1442"/>
                  <a:pt x="0" y="1550"/>
                  <a:pt x="0" y="1671"/>
                </a:cubicBezTo>
                <a:lnTo>
                  <a:pt x="0" y="1671"/>
                </a:lnTo>
                <a:cubicBezTo>
                  <a:pt x="0" y="1792"/>
                  <a:pt x="34" y="1901"/>
                  <a:pt x="96" y="1976"/>
                </a:cubicBezTo>
                <a:lnTo>
                  <a:pt x="96" y="1976"/>
                </a:lnTo>
                <a:cubicBezTo>
                  <a:pt x="161" y="2057"/>
                  <a:pt x="255" y="2099"/>
                  <a:pt x="369" y="2099"/>
                </a:cubicBezTo>
                <a:lnTo>
                  <a:pt x="369" y="2099"/>
                </a:lnTo>
                <a:cubicBezTo>
                  <a:pt x="466" y="2099"/>
                  <a:pt x="606" y="2059"/>
                  <a:pt x="744" y="1992"/>
                </a:cubicBezTo>
                <a:lnTo>
                  <a:pt x="744" y="1992"/>
                </a:lnTo>
                <a:cubicBezTo>
                  <a:pt x="798" y="1965"/>
                  <a:pt x="861" y="1969"/>
                  <a:pt x="912" y="2000"/>
                </a:cubicBezTo>
                <a:lnTo>
                  <a:pt x="912" y="2000"/>
                </a:lnTo>
                <a:cubicBezTo>
                  <a:pt x="925" y="2008"/>
                  <a:pt x="936" y="2017"/>
                  <a:pt x="946" y="2028"/>
                </a:cubicBezTo>
                <a:lnTo>
                  <a:pt x="946" y="2028"/>
                </a:lnTo>
                <a:cubicBezTo>
                  <a:pt x="975" y="2060"/>
                  <a:pt x="991" y="2101"/>
                  <a:pt x="991" y="2146"/>
                </a:cubicBezTo>
                <a:lnTo>
                  <a:pt x="991" y="2146"/>
                </a:lnTo>
                <a:lnTo>
                  <a:pt x="991" y="3327"/>
                </a:lnTo>
                <a:lnTo>
                  <a:pt x="991" y="3327"/>
                </a:lnTo>
                <a:cubicBezTo>
                  <a:pt x="2825" y="3318"/>
                  <a:pt x="4309" y="1833"/>
                  <a:pt x="4316" y="0"/>
                </a:cubicBezTo>
              </a:path>
            </a:pathLst>
          </a:custGeom>
          <a:solidFill>
            <a:srgbClr val="FF6F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55" name="Google Shape;455;p15"/>
          <p:cNvSpPr/>
          <p:nvPr/>
        </p:nvSpPr>
        <p:spPr>
          <a:xfrm>
            <a:off x="4053734" y="1009160"/>
            <a:ext cx="1553321" cy="2014784"/>
          </a:xfrm>
          <a:custGeom>
            <a:rect b="b" l="l" r="r" t="t"/>
            <a:pathLst>
              <a:path extrusionOk="0" h="4312" w="3326">
                <a:moveTo>
                  <a:pt x="50" y="1262"/>
                </a:moveTo>
                <a:lnTo>
                  <a:pt x="50" y="1262"/>
                </a:lnTo>
                <a:cubicBezTo>
                  <a:pt x="82" y="1283"/>
                  <a:pt x="121" y="1284"/>
                  <a:pt x="154" y="1268"/>
                </a:cubicBezTo>
                <a:lnTo>
                  <a:pt x="154" y="1268"/>
                </a:lnTo>
                <a:cubicBezTo>
                  <a:pt x="290" y="1202"/>
                  <a:pt x="425" y="1162"/>
                  <a:pt x="529" y="1155"/>
                </a:cubicBezTo>
                <a:lnTo>
                  <a:pt x="529" y="1155"/>
                </a:lnTo>
                <a:cubicBezTo>
                  <a:pt x="539" y="1154"/>
                  <a:pt x="549" y="1154"/>
                  <a:pt x="558" y="1154"/>
                </a:cubicBezTo>
                <a:lnTo>
                  <a:pt x="558" y="1154"/>
                </a:lnTo>
                <a:cubicBezTo>
                  <a:pt x="692" y="1154"/>
                  <a:pt x="804" y="1205"/>
                  <a:pt x="883" y="1301"/>
                </a:cubicBezTo>
                <a:lnTo>
                  <a:pt x="883" y="1301"/>
                </a:lnTo>
                <a:cubicBezTo>
                  <a:pt x="884" y="1303"/>
                  <a:pt x="885" y="1304"/>
                  <a:pt x="886" y="1306"/>
                </a:cubicBezTo>
                <a:lnTo>
                  <a:pt x="886" y="1306"/>
                </a:lnTo>
                <a:cubicBezTo>
                  <a:pt x="887" y="1307"/>
                  <a:pt x="888" y="1308"/>
                  <a:pt x="890" y="1309"/>
                </a:cubicBezTo>
                <a:lnTo>
                  <a:pt x="890" y="1309"/>
                </a:lnTo>
                <a:cubicBezTo>
                  <a:pt x="892" y="1313"/>
                  <a:pt x="895" y="1317"/>
                  <a:pt x="897" y="1321"/>
                </a:cubicBezTo>
                <a:lnTo>
                  <a:pt x="897" y="1321"/>
                </a:lnTo>
                <a:cubicBezTo>
                  <a:pt x="901" y="1325"/>
                  <a:pt x="903" y="1329"/>
                  <a:pt x="907" y="1333"/>
                </a:cubicBezTo>
                <a:lnTo>
                  <a:pt x="907" y="1333"/>
                </a:lnTo>
                <a:cubicBezTo>
                  <a:pt x="907" y="1335"/>
                  <a:pt x="908" y="1335"/>
                  <a:pt x="908" y="1336"/>
                </a:cubicBezTo>
                <a:lnTo>
                  <a:pt x="908" y="1336"/>
                </a:lnTo>
                <a:cubicBezTo>
                  <a:pt x="959" y="1412"/>
                  <a:pt x="989" y="1509"/>
                  <a:pt x="992" y="1622"/>
                </a:cubicBezTo>
                <a:lnTo>
                  <a:pt x="992" y="1622"/>
                </a:lnTo>
                <a:cubicBezTo>
                  <a:pt x="993" y="1631"/>
                  <a:pt x="993" y="1639"/>
                  <a:pt x="993" y="1648"/>
                </a:cubicBezTo>
                <a:lnTo>
                  <a:pt x="993" y="1648"/>
                </a:lnTo>
                <a:cubicBezTo>
                  <a:pt x="993" y="1925"/>
                  <a:pt x="839" y="2116"/>
                  <a:pt x="606" y="2139"/>
                </a:cubicBezTo>
                <a:lnTo>
                  <a:pt x="606" y="2139"/>
                </a:lnTo>
                <a:cubicBezTo>
                  <a:pt x="591" y="2141"/>
                  <a:pt x="575" y="2141"/>
                  <a:pt x="558" y="2141"/>
                </a:cubicBezTo>
                <a:lnTo>
                  <a:pt x="558" y="2141"/>
                </a:lnTo>
                <a:cubicBezTo>
                  <a:pt x="452" y="2141"/>
                  <a:pt x="305" y="2097"/>
                  <a:pt x="154" y="2021"/>
                </a:cubicBezTo>
                <a:lnTo>
                  <a:pt x="154" y="2021"/>
                </a:lnTo>
                <a:cubicBezTo>
                  <a:pt x="121" y="2004"/>
                  <a:pt x="83" y="2006"/>
                  <a:pt x="52" y="2025"/>
                </a:cubicBezTo>
                <a:lnTo>
                  <a:pt x="52" y="2025"/>
                </a:lnTo>
                <a:cubicBezTo>
                  <a:pt x="20" y="2045"/>
                  <a:pt x="0" y="2079"/>
                  <a:pt x="0" y="2117"/>
                </a:cubicBezTo>
                <a:lnTo>
                  <a:pt x="0" y="3318"/>
                </a:lnTo>
                <a:lnTo>
                  <a:pt x="1203" y="3318"/>
                </a:lnTo>
                <a:lnTo>
                  <a:pt x="1203" y="3318"/>
                </a:lnTo>
                <a:cubicBezTo>
                  <a:pt x="1211" y="3318"/>
                  <a:pt x="1218" y="3319"/>
                  <a:pt x="1225" y="3319"/>
                </a:cubicBezTo>
                <a:lnTo>
                  <a:pt x="1225" y="3319"/>
                </a:lnTo>
                <a:cubicBezTo>
                  <a:pt x="1277" y="3326"/>
                  <a:pt x="1322" y="3355"/>
                  <a:pt x="1351" y="3401"/>
                </a:cubicBezTo>
                <a:lnTo>
                  <a:pt x="1351" y="3401"/>
                </a:lnTo>
                <a:cubicBezTo>
                  <a:pt x="1378" y="3446"/>
                  <a:pt x="1384" y="3499"/>
                  <a:pt x="1367" y="3547"/>
                </a:cubicBezTo>
                <a:lnTo>
                  <a:pt x="1367" y="3547"/>
                </a:lnTo>
                <a:cubicBezTo>
                  <a:pt x="1364" y="3554"/>
                  <a:pt x="1361" y="3561"/>
                  <a:pt x="1357" y="3568"/>
                </a:cubicBezTo>
                <a:lnTo>
                  <a:pt x="1357" y="3568"/>
                </a:lnTo>
                <a:cubicBezTo>
                  <a:pt x="1349" y="3585"/>
                  <a:pt x="1340" y="3603"/>
                  <a:pt x="1332" y="3620"/>
                </a:cubicBezTo>
                <a:lnTo>
                  <a:pt x="1332" y="3620"/>
                </a:lnTo>
                <a:cubicBezTo>
                  <a:pt x="1276" y="3741"/>
                  <a:pt x="1244" y="3859"/>
                  <a:pt x="1244" y="3942"/>
                </a:cubicBezTo>
                <a:lnTo>
                  <a:pt x="1244" y="3942"/>
                </a:lnTo>
                <a:cubicBezTo>
                  <a:pt x="1244" y="4055"/>
                  <a:pt x="1286" y="4150"/>
                  <a:pt x="1367" y="4215"/>
                </a:cubicBezTo>
                <a:lnTo>
                  <a:pt x="1367" y="4215"/>
                </a:lnTo>
                <a:cubicBezTo>
                  <a:pt x="1443" y="4277"/>
                  <a:pt x="1551" y="4311"/>
                  <a:pt x="1672" y="4311"/>
                </a:cubicBezTo>
                <a:lnTo>
                  <a:pt x="1672" y="4311"/>
                </a:lnTo>
                <a:cubicBezTo>
                  <a:pt x="1793" y="4311"/>
                  <a:pt x="1902" y="4277"/>
                  <a:pt x="1977" y="4215"/>
                </a:cubicBezTo>
                <a:lnTo>
                  <a:pt x="1977" y="4215"/>
                </a:lnTo>
                <a:cubicBezTo>
                  <a:pt x="2057" y="4150"/>
                  <a:pt x="2100" y="4055"/>
                  <a:pt x="2100" y="3942"/>
                </a:cubicBezTo>
                <a:lnTo>
                  <a:pt x="2100" y="3942"/>
                </a:lnTo>
                <a:cubicBezTo>
                  <a:pt x="2100" y="3845"/>
                  <a:pt x="2060" y="3705"/>
                  <a:pt x="1993" y="3567"/>
                </a:cubicBezTo>
                <a:lnTo>
                  <a:pt x="1993" y="3567"/>
                </a:lnTo>
                <a:cubicBezTo>
                  <a:pt x="1966" y="3513"/>
                  <a:pt x="1970" y="3450"/>
                  <a:pt x="2001" y="3398"/>
                </a:cubicBezTo>
                <a:lnTo>
                  <a:pt x="2001" y="3398"/>
                </a:lnTo>
                <a:cubicBezTo>
                  <a:pt x="2009" y="3386"/>
                  <a:pt x="2018" y="3374"/>
                  <a:pt x="2029" y="3365"/>
                </a:cubicBezTo>
                <a:lnTo>
                  <a:pt x="2029" y="3365"/>
                </a:lnTo>
                <a:cubicBezTo>
                  <a:pt x="2060" y="3335"/>
                  <a:pt x="2102" y="3318"/>
                  <a:pt x="2146" y="3318"/>
                </a:cubicBezTo>
                <a:lnTo>
                  <a:pt x="2146" y="3318"/>
                </a:lnTo>
                <a:lnTo>
                  <a:pt x="3325" y="3318"/>
                </a:lnTo>
                <a:lnTo>
                  <a:pt x="3325" y="3318"/>
                </a:lnTo>
                <a:cubicBezTo>
                  <a:pt x="3313" y="1490"/>
                  <a:pt x="1831" y="10"/>
                  <a:pt x="0" y="0"/>
                </a:cubicBezTo>
                <a:lnTo>
                  <a:pt x="0" y="1173"/>
                </a:lnTo>
                <a:lnTo>
                  <a:pt x="0" y="1173"/>
                </a:lnTo>
                <a:cubicBezTo>
                  <a:pt x="0" y="1210"/>
                  <a:pt x="19" y="1243"/>
                  <a:pt x="50" y="1262"/>
                </a:cubicBezTo>
              </a:path>
            </a:pathLst>
          </a:custGeom>
          <a:solidFill>
            <a:srgbClr val="F9AC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56" name="Google Shape;456;p15"/>
          <p:cNvSpPr/>
          <p:nvPr/>
        </p:nvSpPr>
        <p:spPr>
          <a:xfrm>
            <a:off x="2483931" y="1009158"/>
            <a:ext cx="2010664" cy="1549200"/>
          </a:xfrm>
          <a:custGeom>
            <a:rect b="b" l="l" r="r" t="t"/>
            <a:pathLst>
              <a:path extrusionOk="0" h="3318" w="4306">
                <a:moveTo>
                  <a:pt x="1257" y="3268"/>
                </a:moveTo>
                <a:lnTo>
                  <a:pt x="1257" y="3268"/>
                </a:lnTo>
                <a:cubicBezTo>
                  <a:pt x="1277" y="3236"/>
                  <a:pt x="1279" y="3197"/>
                  <a:pt x="1262" y="3163"/>
                </a:cubicBezTo>
                <a:lnTo>
                  <a:pt x="1262" y="3163"/>
                </a:lnTo>
                <a:cubicBezTo>
                  <a:pt x="1196" y="3027"/>
                  <a:pt x="1157" y="2893"/>
                  <a:pt x="1150" y="2789"/>
                </a:cubicBezTo>
                <a:lnTo>
                  <a:pt x="1150" y="2789"/>
                </a:lnTo>
                <a:cubicBezTo>
                  <a:pt x="1149" y="2779"/>
                  <a:pt x="1149" y="2769"/>
                  <a:pt x="1149" y="2759"/>
                </a:cubicBezTo>
                <a:lnTo>
                  <a:pt x="1149" y="2759"/>
                </a:lnTo>
                <a:cubicBezTo>
                  <a:pt x="1149" y="2626"/>
                  <a:pt x="1199" y="2513"/>
                  <a:pt x="1296" y="2435"/>
                </a:cubicBezTo>
                <a:lnTo>
                  <a:pt x="1296" y="2435"/>
                </a:lnTo>
                <a:cubicBezTo>
                  <a:pt x="1297" y="2434"/>
                  <a:pt x="1299" y="2433"/>
                  <a:pt x="1300" y="2432"/>
                </a:cubicBezTo>
                <a:lnTo>
                  <a:pt x="1300" y="2432"/>
                </a:lnTo>
                <a:cubicBezTo>
                  <a:pt x="1302" y="2430"/>
                  <a:pt x="1303" y="2430"/>
                  <a:pt x="1305" y="2428"/>
                </a:cubicBezTo>
                <a:lnTo>
                  <a:pt x="1305" y="2428"/>
                </a:lnTo>
                <a:cubicBezTo>
                  <a:pt x="1308" y="2426"/>
                  <a:pt x="1312" y="2423"/>
                  <a:pt x="1316" y="2420"/>
                </a:cubicBezTo>
                <a:lnTo>
                  <a:pt x="1316" y="2420"/>
                </a:lnTo>
                <a:cubicBezTo>
                  <a:pt x="1320" y="2417"/>
                  <a:pt x="1324" y="2414"/>
                  <a:pt x="1329" y="2411"/>
                </a:cubicBezTo>
                <a:lnTo>
                  <a:pt x="1329" y="2411"/>
                </a:lnTo>
                <a:cubicBezTo>
                  <a:pt x="1329" y="2411"/>
                  <a:pt x="1330" y="2410"/>
                  <a:pt x="1331" y="2410"/>
                </a:cubicBezTo>
                <a:lnTo>
                  <a:pt x="1331" y="2410"/>
                </a:lnTo>
                <a:cubicBezTo>
                  <a:pt x="1407" y="2359"/>
                  <a:pt x="1504" y="2329"/>
                  <a:pt x="1616" y="2325"/>
                </a:cubicBezTo>
                <a:lnTo>
                  <a:pt x="1616" y="2325"/>
                </a:lnTo>
                <a:cubicBezTo>
                  <a:pt x="1625" y="2325"/>
                  <a:pt x="1634" y="2324"/>
                  <a:pt x="1643" y="2324"/>
                </a:cubicBezTo>
                <a:lnTo>
                  <a:pt x="1643" y="2324"/>
                </a:lnTo>
                <a:cubicBezTo>
                  <a:pt x="1919" y="2324"/>
                  <a:pt x="2111" y="2478"/>
                  <a:pt x="2134" y="2712"/>
                </a:cubicBezTo>
                <a:lnTo>
                  <a:pt x="2134" y="2712"/>
                </a:lnTo>
                <a:cubicBezTo>
                  <a:pt x="2136" y="2727"/>
                  <a:pt x="2136" y="2743"/>
                  <a:pt x="2136" y="2759"/>
                </a:cubicBezTo>
                <a:lnTo>
                  <a:pt x="2136" y="2759"/>
                </a:lnTo>
                <a:cubicBezTo>
                  <a:pt x="2136" y="2865"/>
                  <a:pt x="2092" y="3013"/>
                  <a:pt x="2016" y="3164"/>
                </a:cubicBezTo>
                <a:lnTo>
                  <a:pt x="2016" y="3164"/>
                </a:lnTo>
                <a:cubicBezTo>
                  <a:pt x="1999" y="3196"/>
                  <a:pt x="2001" y="3235"/>
                  <a:pt x="2020" y="3266"/>
                </a:cubicBezTo>
                <a:lnTo>
                  <a:pt x="2020" y="3266"/>
                </a:lnTo>
                <a:cubicBezTo>
                  <a:pt x="2040" y="3298"/>
                  <a:pt x="2074" y="3317"/>
                  <a:pt x="2112" y="3317"/>
                </a:cubicBezTo>
                <a:lnTo>
                  <a:pt x="3314" y="3317"/>
                </a:lnTo>
                <a:lnTo>
                  <a:pt x="3314" y="2116"/>
                </a:lnTo>
                <a:lnTo>
                  <a:pt x="3314" y="2116"/>
                </a:lnTo>
                <a:cubicBezTo>
                  <a:pt x="3314" y="2108"/>
                  <a:pt x="3315" y="2100"/>
                  <a:pt x="3315" y="2093"/>
                </a:cubicBezTo>
                <a:lnTo>
                  <a:pt x="3315" y="2093"/>
                </a:lnTo>
                <a:cubicBezTo>
                  <a:pt x="3322" y="2042"/>
                  <a:pt x="3350" y="1996"/>
                  <a:pt x="3396" y="1968"/>
                </a:cubicBezTo>
                <a:lnTo>
                  <a:pt x="3396" y="1968"/>
                </a:lnTo>
                <a:cubicBezTo>
                  <a:pt x="3440" y="1941"/>
                  <a:pt x="3494" y="1935"/>
                  <a:pt x="3542" y="1952"/>
                </a:cubicBezTo>
                <a:lnTo>
                  <a:pt x="3542" y="1952"/>
                </a:lnTo>
                <a:cubicBezTo>
                  <a:pt x="3549" y="1955"/>
                  <a:pt x="3556" y="1958"/>
                  <a:pt x="3563" y="1961"/>
                </a:cubicBezTo>
                <a:lnTo>
                  <a:pt x="3563" y="1961"/>
                </a:lnTo>
                <a:cubicBezTo>
                  <a:pt x="3580" y="1970"/>
                  <a:pt x="3597" y="1978"/>
                  <a:pt x="3615" y="1986"/>
                </a:cubicBezTo>
                <a:lnTo>
                  <a:pt x="3615" y="1986"/>
                </a:lnTo>
                <a:cubicBezTo>
                  <a:pt x="3736" y="2042"/>
                  <a:pt x="3854" y="2075"/>
                  <a:pt x="3936" y="2075"/>
                </a:cubicBezTo>
                <a:lnTo>
                  <a:pt x="3936" y="2075"/>
                </a:lnTo>
                <a:cubicBezTo>
                  <a:pt x="4050" y="2075"/>
                  <a:pt x="4144" y="2032"/>
                  <a:pt x="4210" y="1952"/>
                </a:cubicBezTo>
                <a:lnTo>
                  <a:pt x="4210" y="1952"/>
                </a:lnTo>
                <a:cubicBezTo>
                  <a:pt x="4272" y="1876"/>
                  <a:pt x="4305" y="1768"/>
                  <a:pt x="4305" y="1647"/>
                </a:cubicBezTo>
                <a:lnTo>
                  <a:pt x="4305" y="1647"/>
                </a:lnTo>
                <a:cubicBezTo>
                  <a:pt x="4305" y="1526"/>
                  <a:pt x="4272" y="1417"/>
                  <a:pt x="4210" y="1342"/>
                </a:cubicBezTo>
                <a:lnTo>
                  <a:pt x="4210" y="1342"/>
                </a:lnTo>
                <a:cubicBezTo>
                  <a:pt x="4144" y="1261"/>
                  <a:pt x="4050" y="1219"/>
                  <a:pt x="3936" y="1219"/>
                </a:cubicBezTo>
                <a:lnTo>
                  <a:pt x="3936" y="1219"/>
                </a:lnTo>
                <a:cubicBezTo>
                  <a:pt x="3840" y="1219"/>
                  <a:pt x="3700" y="1259"/>
                  <a:pt x="3562" y="1326"/>
                </a:cubicBezTo>
                <a:lnTo>
                  <a:pt x="3562" y="1326"/>
                </a:lnTo>
                <a:cubicBezTo>
                  <a:pt x="3508" y="1353"/>
                  <a:pt x="3445" y="1349"/>
                  <a:pt x="3393" y="1317"/>
                </a:cubicBezTo>
                <a:lnTo>
                  <a:pt x="3393" y="1317"/>
                </a:lnTo>
                <a:cubicBezTo>
                  <a:pt x="3381" y="1310"/>
                  <a:pt x="3369" y="1300"/>
                  <a:pt x="3360" y="1290"/>
                </a:cubicBezTo>
                <a:lnTo>
                  <a:pt x="3360" y="1290"/>
                </a:lnTo>
                <a:cubicBezTo>
                  <a:pt x="3331" y="1258"/>
                  <a:pt x="3314" y="1217"/>
                  <a:pt x="3314" y="1172"/>
                </a:cubicBezTo>
                <a:lnTo>
                  <a:pt x="3314" y="1172"/>
                </a:lnTo>
                <a:lnTo>
                  <a:pt x="3314" y="0"/>
                </a:lnTo>
                <a:lnTo>
                  <a:pt x="3314" y="0"/>
                </a:lnTo>
                <a:cubicBezTo>
                  <a:pt x="1489" y="15"/>
                  <a:pt x="14" y="1493"/>
                  <a:pt x="0" y="3317"/>
                </a:cubicBezTo>
                <a:lnTo>
                  <a:pt x="1168" y="3317"/>
                </a:lnTo>
                <a:lnTo>
                  <a:pt x="1168" y="3317"/>
                </a:lnTo>
                <a:cubicBezTo>
                  <a:pt x="1205" y="3317"/>
                  <a:pt x="1238" y="3299"/>
                  <a:pt x="1257" y="3268"/>
                </a:cubicBezTo>
              </a:path>
            </a:pathLst>
          </a:custGeom>
          <a:solidFill>
            <a:srgbClr val="D848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57" name="Google Shape;457;p15"/>
          <p:cNvSpPr/>
          <p:nvPr/>
        </p:nvSpPr>
        <p:spPr>
          <a:xfrm>
            <a:off x="3054582" y="1557146"/>
            <a:ext cx="405841" cy="405842"/>
          </a:xfrm>
          <a:custGeom>
            <a:rect b="b" l="l" r="r" t="t"/>
            <a:pathLst>
              <a:path extrusionOk="0" h="869" w="868">
                <a:moveTo>
                  <a:pt x="175" y="710"/>
                </a:moveTo>
                <a:lnTo>
                  <a:pt x="296" y="528"/>
                </a:lnTo>
                <a:lnTo>
                  <a:pt x="356" y="619"/>
                </a:lnTo>
                <a:lnTo>
                  <a:pt x="356" y="619"/>
                </a:lnTo>
                <a:cubicBezTo>
                  <a:pt x="359" y="626"/>
                  <a:pt x="366" y="631"/>
                  <a:pt x="374" y="631"/>
                </a:cubicBezTo>
                <a:lnTo>
                  <a:pt x="374" y="631"/>
                </a:lnTo>
                <a:cubicBezTo>
                  <a:pt x="379" y="631"/>
                  <a:pt x="384" y="628"/>
                  <a:pt x="388" y="625"/>
                </a:cubicBezTo>
                <a:lnTo>
                  <a:pt x="449" y="564"/>
                </a:lnTo>
                <a:lnTo>
                  <a:pt x="537" y="710"/>
                </a:lnTo>
                <a:lnTo>
                  <a:pt x="175" y="710"/>
                </a:lnTo>
                <a:close/>
                <a:moveTo>
                  <a:pt x="589" y="722"/>
                </a:moveTo>
                <a:lnTo>
                  <a:pt x="589" y="722"/>
                </a:lnTo>
                <a:lnTo>
                  <a:pt x="589" y="722"/>
                </a:lnTo>
                <a:cubicBezTo>
                  <a:pt x="589" y="721"/>
                  <a:pt x="589" y="721"/>
                  <a:pt x="589" y="721"/>
                </a:cubicBezTo>
                <a:lnTo>
                  <a:pt x="471" y="525"/>
                </a:lnTo>
                <a:lnTo>
                  <a:pt x="471" y="525"/>
                </a:lnTo>
                <a:lnTo>
                  <a:pt x="471" y="525"/>
                </a:lnTo>
                <a:cubicBezTo>
                  <a:pt x="468" y="518"/>
                  <a:pt x="461" y="513"/>
                  <a:pt x="453" y="513"/>
                </a:cubicBezTo>
                <a:lnTo>
                  <a:pt x="453" y="513"/>
                </a:lnTo>
                <a:cubicBezTo>
                  <a:pt x="447" y="513"/>
                  <a:pt x="442" y="515"/>
                  <a:pt x="439" y="518"/>
                </a:cubicBezTo>
                <a:lnTo>
                  <a:pt x="377" y="581"/>
                </a:lnTo>
                <a:lnTo>
                  <a:pt x="314" y="485"/>
                </a:lnTo>
                <a:lnTo>
                  <a:pt x="314" y="485"/>
                </a:lnTo>
                <a:cubicBezTo>
                  <a:pt x="310" y="478"/>
                  <a:pt x="304" y="473"/>
                  <a:pt x="295" y="473"/>
                </a:cubicBezTo>
                <a:lnTo>
                  <a:pt x="295" y="473"/>
                </a:lnTo>
                <a:cubicBezTo>
                  <a:pt x="288" y="473"/>
                  <a:pt x="283" y="477"/>
                  <a:pt x="279" y="482"/>
                </a:cubicBezTo>
                <a:lnTo>
                  <a:pt x="279" y="482"/>
                </a:lnTo>
                <a:lnTo>
                  <a:pt x="121" y="718"/>
                </a:lnTo>
                <a:lnTo>
                  <a:pt x="121" y="719"/>
                </a:lnTo>
                <a:lnTo>
                  <a:pt x="121" y="719"/>
                </a:lnTo>
                <a:cubicBezTo>
                  <a:pt x="120" y="722"/>
                  <a:pt x="118" y="725"/>
                  <a:pt x="118" y="729"/>
                </a:cubicBezTo>
                <a:lnTo>
                  <a:pt x="118" y="729"/>
                </a:lnTo>
                <a:cubicBezTo>
                  <a:pt x="118" y="740"/>
                  <a:pt x="127" y="749"/>
                  <a:pt x="137" y="749"/>
                </a:cubicBezTo>
                <a:lnTo>
                  <a:pt x="571" y="749"/>
                </a:lnTo>
                <a:lnTo>
                  <a:pt x="571" y="749"/>
                </a:lnTo>
                <a:cubicBezTo>
                  <a:pt x="582" y="749"/>
                  <a:pt x="591" y="740"/>
                  <a:pt x="591" y="729"/>
                </a:cubicBezTo>
                <a:lnTo>
                  <a:pt x="591" y="729"/>
                </a:lnTo>
                <a:cubicBezTo>
                  <a:pt x="591" y="727"/>
                  <a:pt x="590" y="725"/>
                  <a:pt x="589" y="722"/>
                </a:cubicBezTo>
                <a:close/>
                <a:moveTo>
                  <a:pt x="670" y="789"/>
                </a:moveTo>
                <a:lnTo>
                  <a:pt x="670" y="789"/>
                </a:lnTo>
                <a:cubicBezTo>
                  <a:pt x="670" y="810"/>
                  <a:pt x="652" y="828"/>
                  <a:pt x="630" y="828"/>
                </a:cubicBezTo>
                <a:lnTo>
                  <a:pt x="79" y="828"/>
                </a:lnTo>
                <a:lnTo>
                  <a:pt x="79" y="828"/>
                </a:lnTo>
                <a:cubicBezTo>
                  <a:pt x="57" y="828"/>
                  <a:pt x="39" y="810"/>
                  <a:pt x="39" y="789"/>
                </a:cubicBezTo>
                <a:lnTo>
                  <a:pt x="39" y="237"/>
                </a:lnTo>
                <a:lnTo>
                  <a:pt x="39" y="237"/>
                </a:lnTo>
                <a:cubicBezTo>
                  <a:pt x="39" y="215"/>
                  <a:pt x="57" y="197"/>
                  <a:pt x="79" y="197"/>
                </a:cubicBezTo>
                <a:lnTo>
                  <a:pt x="630" y="197"/>
                </a:lnTo>
                <a:lnTo>
                  <a:pt x="630" y="197"/>
                </a:lnTo>
                <a:cubicBezTo>
                  <a:pt x="652" y="197"/>
                  <a:pt x="670" y="215"/>
                  <a:pt x="670" y="237"/>
                </a:cubicBezTo>
                <a:lnTo>
                  <a:pt x="670" y="789"/>
                </a:lnTo>
                <a:close/>
                <a:moveTo>
                  <a:pt x="630" y="158"/>
                </a:moveTo>
                <a:lnTo>
                  <a:pt x="79" y="158"/>
                </a:lnTo>
                <a:lnTo>
                  <a:pt x="79" y="158"/>
                </a:lnTo>
                <a:cubicBezTo>
                  <a:pt x="35" y="158"/>
                  <a:pt x="0" y="193"/>
                  <a:pt x="0" y="237"/>
                </a:cubicBezTo>
                <a:lnTo>
                  <a:pt x="0" y="789"/>
                </a:lnTo>
                <a:lnTo>
                  <a:pt x="0" y="789"/>
                </a:lnTo>
                <a:cubicBezTo>
                  <a:pt x="0" y="832"/>
                  <a:pt x="35" y="868"/>
                  <a:pt x="79" y="868"/>
                </a:cubicBezTo>
                <a:lnTo>
                  <a:pt x="630" y="868"/>
                </a:lnTo>
                <a:lnTo>
                  <a:pt x="630" y="868"/>
                </a:lnTo>
                <a:cubicBezTo>
                  <a:pt x="674" y="868"/>
                  <a:pt x="709" y="832"/>
                  <a:pt x="709" y="789"/>
                </a:cubicBezTo>
                <a:lnTo>
                  <a:pt x="709" y="237"/>
                </a:lnTo>
                <a:lnTo>
                  <a:pt x="709" y="237"/>
                </a:lnTo>
                <a:cubicBezTo>
                  <a:pt x="709" y="193"/>
                  <a:pt x="674" y="158"/>
                  <a:pt x="630" y="158"/>
                </a:cubicBezTo>
                <a:close/>
                <a:moveTo>
                  <a:pt x="788" y="0"/>
                </a:moveTo>
                <a:lnTo>
                  <a:pt x="236" y="0"/>
                </a:lnTo>
                <a:lnTo>
                  <a:pt x="236" y="0"/>
                </a:lnTo>
                <a:cubicBezTo>
                  <a:pt x="192" y="0"/>
                  <a:pt x="158" y="36"/>
                  <a:pt x="158" y="79"/>
                </a:cubicBezTo>
                <a:lnTo>
                  <a:pt x="158" y="99"/>
                </a:lnTo>
                <a:lnTo>
                  <a:pt x="158" y="99"/>
                </a:lnTo>
                <a:cubicBezTo>
                  <a:pt x="158" y="110"/>
                  <a:pt x="166" y="118"/>
                  <a:pt x="177" y="118"/>
                </a:cubicBezTo>
                <a:lnTo>
                  <a:pt x="177" y="118"/>
                </a:lnTo>
                <a:cubicBezTo>
                  <a:pt x="188" y="118"/>
                  <a:pt x="197" y="110"/>
                  <a:pt x="197" y="99"/>
                </a:cubicBezTo>
                <a:lnTo>
                  <a:pt x="197" y="79"/>
                </a:lnTo>
                <a:lnTo>
                  <a:pt x="197" y="79"/>
                </a:lnTo>
                <a:cubicBezTo>
                  <a:pt x="197" y="57"/>
                  <a:pt x="214" y="40"/>
                  <a:pt x="236" y="40"/>
                </a:cubicBezTo>
                <a:lnTo>
                  <a:pt x="788" y="40"/>
                </a:lnTo>
                <a:lnTo>
                  <a:pt x="788" y="40"/>
                </a:lnTo>
                <a:cubicBezTo>
                  <a:pt x="809" y="40"/>
                  <a:pt x="827" y="57"/>
                  <a:pt x="827" y="79"/>
                </a:cubicBezTo>
                <a:lnTo>
                  <a:pt x="827" y="631"/>
                </a:lnTo>
                <a:lnTo>
                  <a:pt x="827" y="631"/>
                </a:lnTo>
                <a:cubicBezTo>
                  <a:pt x="827" y="653"/>
                  <a:pt x="809" y="670"/>
                  <a:pt x="788" y="670"/>
                </a:cubicBezTo>
                <a:lnTo>
                  <a:pt x="768" y="670"/>
                </a:lnTo>
                <a:lnTo>
                  <a:pt x="768" y="670"/>
                </a:lnTo>
                <a:cubicBezTo>
                  <a:pt x="757" y="670"/>
                  <a:pt x="748" y="679"/>
                  <a:pt x="748" y="690"/>
                </a:cubicBezTo>
                <a:lnTo>
                  <a:pt x="748" y="690"/>
                </a:lnTo>
                <a:cubicBezTo>
                  <a:pt x="748" y="701"/>
                  <a:pt x="757" y="710"/>
                  <a:pt x="768" y="710"/>
                </a:cubicBezTo>
                <a:lnTo>
                  <a:pt x="788" y="710"/>
                </a:lnTo>
                <a:lnTo>
                  <a:pt x="788" y="710"/>
                </a:lnTo>
                <a:cubicBezTo>
                  <a:pt x="832" y="710"/>
                  <a:pt x="867" y="674"/>
                  <a:pt x="867" y="631"/>
                </a:cubicBezTo>
                <a:lnTo>
                  <a:pt x="867" y="79"/>
                </a:lnTo>
                <a:lnTo>
                  <a:pt x="867" y="79"/>
                </a:lnTo>
                <a:cubicBezTo>
                  <a:pt x="867" y="36"/>
                  <a:pt x="832" y="0"/>
                  <a:pt x="788" y="0"/>
                </a:cubicBezTo>
                <a:close/>
                <a:moveTo>
                  <a:pt x="197" y="315"/>
                </a:moveTo>
                <a:lnTo>
                  <a:pt x="197" y="315"/>
                </a:lnTo>
                <a:cubicBezTo>
                  <a:pt x="219" y="315"/>
                  <a:pt x="236" y="333"/>
                  <a:pt x="236" y="355"/>
                </a:cubicBezTo>
                <a:lnTo>
                  <a:pt x="236" y="355"/>
                </a:lnTo>
                <a:cubicBezTo>
                  <a:pt x="236" y="377"/>
                  <a:pt x="219" y="394"/>
                  <a:pt x="197" y="394"/>
                </a:cubicBezTo>
                <a:lnTo>
                  <a:pt x="197" y="394"/>
                </a:lnTo>
                <a:cubicBezTo>
                  <a:pt x="175" y="394"/>
                  <a:pt x="158" y="377"/>
                  <a:pt x="158" y="355"/>
                </a:cubicBezTo>
                <a:lnTo>
                  <a:pt x="158" y="355"/>
                </a:lnTo>
                <a:cubicBezTo>
                  <a:pt x="158" y="333"/>
                  <a:pt x="175" y="315"/>
                  <a:pt x="197" y="315"/>
                </a:cubicBezTo>
                <a:close/>
                <a:moveTo>
                  <a:pt x="197" y="434"/>
                </a:moveTo>
                <a:lnTo>
                  <a:pt x="197" y="434"/>
                </a:lnTo>
                <a:cubicBezTo>
                  <a:pt x="240" y="434"/>
                  <a:pt x="276" y="398"/>
                  <a:pt x="276" y="355"/>
                </a:cubicBezTo>
                <a:lnTo>
                  <a:pt x="276" y="355"/>
                </a:lnTo>
                <a:cubicBezTo>
                  <a:pt x="276" y="312"/>
                  <a:pt x="240" y="276"/>
                  <a:pt x="197" y="276"/>
                </a:cubicBezTo>
                <a:lnTo>
                  <a:pt x="197" y="276"/>
                </a:lnTo>
                <a:cubicBezTo>
                  <a:pt x="153" y="276"/>
                  <a:pt x="118" y="312"/>
                  <a:pt x="118" y="355"/>
                </a:cubicBezTo>
                <a:lnTo>
                  <a:pt x="118" y="355"/>
                </a:lnTo>
                <a:cubicBezTo>
                  <a:pt x="118" y="398"/>
                  <a:pt x="153" y="434"/>
                  <a:pt x="197" y="43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58" name="Google Shape;458;p15"/>
          <p:cNvSpPr/>
          <p:nvPr/>
        </p:nvSpPr>
        <p:spPr>
          <a:xfrm>
            <a:off x="4554341" y="1553027"/>
            <a:ext cx="405841" cy="405842"/>
          </a:xfrm>
          <a:custGeom>
            <a:rect b="b" l="l" r="r" t="t"/>
            <a:pathLst>
              <a:path extrusionOk="0" h="868" w="869">
                <a:moveTo>
                  <a:pt x="729" y="651"/>
                </a:moveTo>
                <a:lnTo>
                  <a:pt x="375" y="651"/>
                </a:lnTo>
                <a:lnTo>
                  <a:pt x="375" y="651"/>
                </a:lnTo>
                <a:cubicBezTo>
                  <a:pt x="364" y="651"/>
                  <a:pt x="355" y="659"/>
                  <a:pt x="355" y="670"/>
                </a:cubicBezTo>
                <a:lnTo>
                  <a:pt x="355" y="670"/>
                </a:lnTo>
                <a:cubicBezTo>
                  <a:pt x="355" y="681"/>
                  <a:pt x="364" y="690"/>
                  <a:pt x="375" y="690"/>
                </a:cubicBezTo>
                <a:lnTo>
                  <a:pt x="729" y="690"/>
                </a:lnTo>
                <a:lnTo>
                  <a:pt x="729" y="690"/>
                </a:lnTo>
                <a:cubicBezTo>
                  <a:pt x="740" y="690"/>
                  <a:pt x="749" y="681"/>
                  <a:pt x="749" y="670"/>
                </a:cubicBezTo>
                <a:lnTo>
                  <a:pt x="749" y="670"/>
                </a:lnTo>
                <a:cubicBezTo>
                  <a:pt x="749" y="659"/>
                  <a:pt x="740" y="651"/>
                  <a:pt x="729" y="651"/>
                </a:cubicBezTo>
                <a:close/>
                <a:moveTo>
                  <a:pt x="729" y="414"/>
                </a:moveTo>
                <a:lnTo>
                  <a:pt x="375" y="414"/>
                </a:lnTo>
                <a:lnTo>
                  <a:pt x="375" y="414"/>
                </a:lnTo>
                <a:cubicBezTo>
                  <a:pt x="364" y="414"/>
                  <a:pt x="355" y="423"/>
                  <a:pt x="355" y="434"/>
                </a:cubicBezTo>
                <a:lnTo>
                  <a:pt x="355" y="434"/>
                </a:lnTo>
                <a:cubicBezTo>
                  <a:pt x="355" y="444"/>
                  <a:pt x="364" y="453"/>
                  <a:pt x="375" y="453"/>
                </a:cubicBezTo>
                <a:lnTo>
                  <a:pt x="729" y="453"/>
                </a:lnTo>
                <a:lnTo>
                  <a:pt x="729" y="453"/>
                </a:lnTo>
                <a:cubicBezTo>
                  <a:pt x="740" y="453"/>
                  <a:pt x="749" y="444"/>
                  <a:pt x="749" y="434"/>
                </a:cubicBezTo>
                <a:lnTo>
                  <a:pt x="749" y="434"/>
                </a:lnTo>
                <a:cubicBezTo>
                  <a:pt x="749" y="423"/>
                  <a:pt x="740" y="414"/>
                  <a:pt x="729" y="414"/>
                </a:cubicBezTo>
                <a:close/>
                <a:moveTo>
                  <a:pt x="828" y="788"/>
                </a:moveTo>
                <a:lnTo>
                  <a:pt x="828" y="788"/>
                </a:lnTo>
                <a:cubicBezTo>
                  <a:pt x="828" y="810"/>
                  <a:pt x="810" y="828"/>
                  <a:pt x="789" y="828"/>
                </a:cubicBezTo>
                <a:lnTo>
                  <a:pt x="79" y="828"/>
                </a:lnTo>
                <a:lnTo>
                  <a:pt x="79" y="828"/>
                </a:lnTo>
                <a:cubicBezTo>
                  <a:pt x="57" y="828"/>
                  <a:pt x="39" y="810"/>
                  <a:pt x="39" y="788"/>
                </a:cubicBezTo>
                <a:lnTo>
                  <a:pt x="39" y="79"/>
                </a:lnTo>
                <a:lnTo>
                  <a:pt x="39" y="79"/>
                </a:lnTo>
                <a:cubicBezTo>
                  <a:pt x="39" y="57"/>
                  <a:pt x="57" y="40"/>
                  <a:pt x="79" y="40"/>
                </a:cubicBezTo>
                <a:lnTo>
                  <a:pt x="789" y="40"/>
                </a:lnTo>
                <a:lnTo>
                  <a:pt x="789" y="40"/>
                </a:lnTo>
                <a:cubicBezTo>
                  <a:pt x="810" y="40"/>
                  <a:pt x="828" y="57"/>
                  <a:pt x="828" y="79"/>
                </a:cubicBezTo>
                <a:lnTo>
                  <a:pt x="828" y="788"/>
                </a:lnTo>
                <a:close/>
                <a:moveTo>
                  <a:pt x="789" y="0"/>
                </a:moveTo>
                <a:lnTo>
                  <a:pt x="79" y="0"/>
                </a:lnTo>
                <a:lnTo>
                  <a:pt x="79" y="0"/>
                </a:lnTo>
                <a:cubicBezTo>
                  <a:pt x="36" y="0"/>
                  <a:pt x="0" y="35"/>
                  <a:pt x="0" y="79"/>
                </a:cubicBezTo>
                <a:lnTo>
                  <a:pt x="0" y="788"/>
                </a:lnTo>
                <a:lnTo>
                  <a:pt x="0" y="788"/>
                </a:lnTo>
                <a:cubicBezTo>
                  <a:pt x="0" y="832"/>
                  <a:pt x="36" y="867"/>
                  <a:pt x="79" y="867"/>
                </a:cubicBezTo>
                <a:lnTo>
                  <a:pt x="789" y="867"/>
                </a:lnTo>
                <a:lnTo>
                  <a:pt x="789" y="867"/>
                </a:lnTo>
                <a:cubicBezTo>
                  <a:pt x="832" y="867"/>
                  <a:pt x="868" y="832"/>
                  <a:pt x="868" y="788"/>
                </a:cubicBezTo>
                <a:lnTo>
                  <a:pt x="868" y="79"/>
                </a:lnTo>
                <a:lnTo>
                  <a:pt x="868" y="79"/>
                </a:lnTo>
                <a:cubicBezTo>
                  <a:pt x="868" y="35"/>
                  <a:pt x="832" y="0"/>
                  <a:pt x="789" y="0"/>
                </a:cubicBezTo>
                <a:close/>
                <a:moveTo>
                  <a:pt x="729" y="177"/>
                </a:moveTo>
                <a:lnTo>
                  <a:pt x="375" y="177"/>
                </a:lnTo>
                <a:lnTo>
                  <a:pt x="375" y="177"/>
                </a:lnTo>
                <a:cubicBezTo>
                  <a:pt x="364" y="177"/>
                  <a:pt x="355" y="186"/>
                  <a:pt x="355" y="197"/>
                </a:cubicBezTo>
                <a:lnTo>
                  <a:pt x="355" y="197"/>
                </a:lnTo>
                <a:cubicBezTo>
                  <a:pt x="355" y="208"/>
                  <a:pt x="364" y="217"/>
                  <a:pt x="375" y="217"/>
                </a:cubicBezTo>
                <a:lnTo>
                  <a:pt x="729" y="217"/>
                </a:lnTo>
                <a:lnTo>
                  <a:pt x="729" y="217"/>
                </a:lnTo>
                <a:cubicBezTo>
                  <a:pt x="740" y="217"/>
                  <a:pt x="749" y="208"/>
                  <a:pt x="749" y="197"/>
                </a:cubicBezTo>
                <a:lnTo>
                  <a:pt x="749" y="197"/>
                </a:lnTo>
                <a:cubicBezTo>
                  <a:pt x="749" y="186"/>
                  <a:pt x="740" y="177"/>
                  <a:pt x="729" y="177"/>
                </a:cubicBezTo>
                <a:close/>
                <a:moveTo>
                  <a:pt x="197" y="119"/>
                </a:moveTo>
                <a:lnTo>
                  <a:pt x="176" y="176"/>
                </a:lnTo>
                <a:lnTo>
                  <a:pt x="118" y="176"/>
                </a:lnTo>
                <a:lnTo>
                  <a:pt x="165" y="212"/>
                </a:lnTo>
                <a:lnTo>
                  <a:pt x="143" y="276"/>
                </a:lnTo>
                <a:lnTo>
                  <a:pt x="197" y="237"/>
                </a:lnTo>
                <a:lnTo>
                  <a:pt x="251" y="276"/>
                </a:lnTo>
                <a:lnTo>
                  <a:pt x="230" y="212"/>
                </a:lnTo>
                <a:lnTo>
                  <a:pt x="276" y="176"/>
                </a:lnTo>
                <a:lnTo>
                  <a:pt x="219" y="176"/>
                </a:lnTo>
                <a:lnTo>
                  <a:pt x="197" y="119"/>
                </a:lnTo>
                <a:close/>
                <a:moveTo>
                  <a:pt x="219" y="649"/>
                </a:moveTo>
                <a:lnTo>
                  <a:pt x="197" y="591"/>
                </a:lnTo>
                <a:lnTo>
                  <a:pt x="176" y="649"/>
                </a:lnTo>
                <a:lnTo>
                  <a:pt x="118" y="649"/>
                </a:lnTo>
                <a:lnTo>
                  <a:pt x="165" y="684"/>
                </a:lnTo>
                <a:lnTo>
                  <a:pt x="143" y="749"/>
                </a:lnTo>
                <a:lnTo>
                  <a:pt x="197" y="709"/>
                </a:lnTo>
                <a:lnTo>
                  <a:pt x="251" y="749"/>
                </a:lnTo>
                <a:lnTo>
                  <a:pt x="230" y="684"/>
                </a:lnTo>
                <a:lnTo>
                  <a:pt x="276" y="649"/>
                </a:lnTo>
                <a:lnTo>
                  <a:pt x="219" y="649"/>
                </a:lnTo>
                <a:close/>
                <a:moveTo>
                  <a:pt x="197" y="355"/>
                </a:moveTo>
                <a:lnTo>
                  <a:pt x="176" y="412"/>
                </a:lnTo>
                <a:lnTo>
                  <a:pt x="118" y="412"/>
                </a:lnTo>
                <a:lnTo>
                  <a:pt x="165" y="448"/>
                </a:lnTo>
                <a:lnTo>
                  <a:pt x="143" y="512"/>
                </a:lnTo>
                <a:lnTo>
                  <a:pt x="197" y="473"/>
                </a:lnTo>
                <a:lnTo>
                  <a:pt x="251" y="512"/>
                </a:lnTo>
                <a:lnTo>
                  <a:pt x="230" y="448"/>
                </a:lnTo>
                <a:lnTo>
                  <a:pt x="276" y="412"/>
                </a:lnTo>
                <a:lnTo>
                  <a:pt x="219" y="412"/>
                </a:lnTo>
                <a:lnTo>
                  <a:pt x="197" y="3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59" name="Google Shape;459;p15"/>
          <p:cNvSpPr/>
          <p:nvPr/>
        </p:nvSpPr>
        <p:spPr>
          <a:xfrm>
            <a:off x="3011319" y="3122828"/>
            <a:ext cx="405842" cy="405842"/>
          </a:xfrm>
          <a:custGeom>
            <a:rect b="b" l="l" r="r" t="t"/>
            <a:pathLst>
              <a:path extrusionOk="0" h="868" w="868">
                <a:moveTo>
                  <a:pt x="591" y="473"/>
                </a:moveTo>
                <a:lnTo>
                  <a:pt x="591" y="473"/>
                </a:lnTo>
                <a:cubicBezTo>
                  <a:pt x="569" y="473"/>
                  <a:pt x="552" y="455"/>
                  <a:pt x="552" y="433"/>
                </a:cubicBezTo>
                <a:lnTo>
                  <a:pt x="552" y="433"/>
                </a:lnTo>
                <a:cubicBezTo>
                  <a:pt x="552" y="411"/>
                  <a:pt x="569" y="394"/>
                  <a:pt x="591" y="394"/>
                </a:cubicBezTo>
                <a:lnTo>
                  <a:pt x="591" y="394"/>
                </a:lnTo>
                <a:cubicBezTo>
                  <a:pt x="613" y="394"/>
                  <a:pt x="630" y="411"/>
                  <a:pt x="630" y="433"/>
                </a:cubicBezTo>
                <a:lnTo>
                  <a:pt x="630" y="433"/>
                </a:lnTo>
                <a:cubicBezTo>
                  <a:pt x="630" y="455"/>
                  <a:pt x="613" y="473"/>
                  <a:pt x="591" y="473"/>
                </a:cubicBezTo>
                <a:close/>
                <a:moveTo>
                  <a:pt x="729" y="413"/>
                </a:moveTo>
                <a:lnTo>
                  <a:pt x="667" y="413"/>
                </a:lnTo>
                <a:lnTo>
                  <a:pt x="667" y="413"/>
                </a:lnTo>
                <a:cubicBezTo>
                  <a:pt x="658" y="380"/>
                  <a:pt x="628" y="355"/>
                  <a:pt x="591" y="355"/>
                </a:cubicBezTo>
                <a:lnTo>
                  <a:pt x="591" y="355"/>
                </a:lnTo>
                <a:cubicBezTo>
                  <a:pt x="555" y="355"/>
                  <a:pt x="524" y="380"/>
                  <a:pt x="515" y="413"/>
                </a:cubicBezTo>
                <a:lnTo>
                  <a:pt x="138" y="413"/>
                </a:lnTo>
                <a:lnTo>
                  <a:pt x="138" y="413"/>
                </a:lnTo>
                <a:cubicBezTo>
                  <a:pt x="127" y="413"/>
                  <a:pt x="118" y="422"/>
                  <a:pt x="118" y="433"/>
                </a:cubicBezTo>
                <a:lnTo>
                  <a:pt x="118" y="433"/>
                </a:lnTo>
                <a:cubicBezTo>
                  <a:pt x="118" y="444"/>
                  <a:pt x="127" y="453"/>
                  <a:pt x="138" y="453"/>
                </a:cubicBezTo>
                <a:lnTo>
                  <a:pt x="515" y="453"/>
                </a:lnTo>
                <a:lnTo>
                  <a:pt x="515" y="453"/>
                </a:lnTo>
                <a:cubicBezTo>
                  <a:pt x="524" y="487"/>
                  <a:pt x="555" y="512"/>
                  <a:pt x="591" y="512"/>
                </a:cubicBezTo>
                <a:lnTo>
                  <a:pt x="591" y="512"/>
                </a:lnTo>
                <a:cubicBezTo>
                  <a:pt x="628" y="512"/>
                  <a:pt x="658" y="487"/>
                  <a:pt x="667" y="453"/>
                </a:cubicBezTo>
                <a:lnTo>
                  <a:pt x="729" y="453"/>
                </a:lnTo>
                <a:lnTo>
                  <a:pt x="729" y="453"/>
                </a:lnTo>
                <a:cubicBezTo>
                  <a:pt x="740" y="453"/>
                  <a:pt x="749" y="444"/>
                  <a:pt x="749" y="433"/>
                </a:cubicBezTo>
                <a:lnTo>
                  <a:pt x="749" y="433"/>
                </a:lnTo>
                <a:cubicBezTo>
                  <a:pt x="749" y="422"/>
                  <a:pt x="740" y="413"/>
                  <a:pt x="729" y="413"/>
                </a:cubicBezTo>
                <a:close/>
                <a:moveTo>
                  <a:pt x="315" y="256"/>
                </a:moveTo>
                <a:lnTo>
                  <a:pt x="315" y="256"/>
                </a:lnTo>
                <a:cubicBezTo>
                  <a:pt x="294" y="256"/>
                  <a:pt x="276" y="238"/>
                  <a:pt x="276" y="216"/>
                </a:cubicBezTo>
                <a:lnTo>
                  <a:pt x="276" y="216"/>
                </a:lnTo>
                <a:cubicBezTo>
                  <a:pt x="276" y="195"/>
                  <a:pt x="294" y="177"/>
                  <a:pt x="315" y="177"/>
                </a:cubicBezTo>
                <a:lnTo>
                  <a:pt x="315" y="177"/>
                </a:lnTo>
                <a:cubicBezTo>
                  <a:pt x="337" y="177"/>
                  <a:pt x="355" y="195"/>
                  <a:pt x="355" y="216"/>
                </a:cubicBezTo>
                <a:lnTo>
                  <a:pt x="355" y="216"/>
                </a:lnTo>
                <a:cubicBezTo>
                  <a:pt x="355" y="238"/>
                  <a:pt x="337" y="256"/>
                  <a:pt x="315" y="256"/>
                </a:cubicBezTo>
                <a:close/>
                <a:moveTo>
                  <a:pt x="729" y="197"/>
                </a:moveTo>
                <a:lnTo>
                  <a:pt x="391" y="197"/>
                </a:lnTo>
                <a:lnTo>
                  <a:pt x="391" y="197"/>
                </a:lnTo>
                <a:cubicBezTo>
                  <a:pt x="383" y="163"/>
                  <a:pt x="352" y="138"/>
                  <a:pt x="315" y="138"/>
                </a:cubicBezTo>
                <a:lnTo>
                  <a:pt x="315" y="138"/>
                </a:lnTo>
                <a:cubicBezTo>
                  <a:pt x="279" y="138"/>
                  <a:pt x="248" y="163"/>
                  <a:pt x="239" y="197"/>
                </a:cubicBezTo>
                <a:lnTo>
                  <a:pt x="138" y="197"/>
                </a:lnTo>
                <a:lnTo>
                  <a:pt x="138" y="197"/>
                </a:lnTo>
                <a:cubicBezTo>
                  <a:pt x="127" y="197"/>
                  <a:pt x="118" y="205"/>
                  <a:pt x="118" y="216"/>
                </a:cubicBezTo>
                <a:lnTo>
                  <a:pt x="118" y="216"/>
                </a:lnTo>
                <a:cubicBezTo>
                  <a:pt x="118" y="227"/>
                  <a:pt x="127" y="236"/>
                  <a:pt x="138" y="236"/>
                </a:cubicBezTo>
                <a:lnTo>
                  <a:pt x="239" y="236"/>
                </a:lnTo>
                <a:lnTo>
                  <a:pt x="239" y="236"/>
                </a:lnTo>
                <a:cubicBezTo>
                  <a:pt x="248" y="270"/>
                  <a:pt x="279" y="295"/>
                  <a:pt x="315" y="295"/>
                </a:cubicBezTo>
                <a:lnTo>
                  <a:pt x="315" y="295"/>
                </a:lnTo>
                <a:cubicBezTo>
                  <a:pt x="352" y="295"/>
                  <a:pt x="383" y="270"/>
                  <a:pt x="391" y="236"/>
                </a:cubicBezTo>
                <a:lnTo>
                  <a:pt x="729" y="236"/>
                </a:lnTo>
                <a:lnTo>
                  <a:pt x="729" y="236"/>
                </a:lnTo>
                <a:cubicBezTo>
                  <a:pt x="740" y="236"/>
                  <a:pt x="749" y="227"/>
                  <a:pt x="749" y="216"/>
                </a:cubicBezTo>
                <a:lnTo>
                  <a:pt x="749" y="216"/>
                </a:lnTo>
                <a:cubicBezTo>
                  <a:pt x="749" y="205"/>
                  <a:pt x="740" y="197"/>
                  <a:pt x="729" y="197"/>
                </a:cubicBezTo>
                <a:close/>
                <a:moveTo>
                  <a:pt x="827" y="788"/>
                </a:moveTo>
                <a:lnTo>
                  <a:pt x="827" y="788"/>
                </a:lnTo>
                <a:cubicBezTo>
                  <a:pt x="827" y="810"/>
                  <a:pt x="810" y="827"/>
                  <a:pt x="788" y="827"/>
                </a:cubicBezTo>
                <a:lnTo>
                  <a:pt x="79" y="827"/>
                </a:lnTo>
                <a:lnTo>
                  <a:pt x="79" y="827"/>
                </a:lnTo>
                <a:cubicBezTo>
                  <a:pt x="57" y="827"/>
                  <a:pt x="40" y="810"/>
                  <a:pt x="40" y="788"/>
                </a:cubicBezTo>
                <a:lnTo>
                  <a:pt x="40" y="79"/>
                </a:lnTo>
                <a:lnTo>
                  <a:pt x="40" y="79"/>
                </a:lnTo>
                <a:cubicBezTo>
                  <a:pt x="40" y="57"/>
                  <a:pt x="57" y="39"/>
                  <a:pt x="79" y="39"/>
                </a:cubicBezTo>
                <a:lnTo>
                  <a:pt x="788" y="39"/>
                </a:lnTo>
                <a:lnTo>
                  <a:pt x="788" y="39"/>
                </a:lnTo>
                <a:cubicBezTo>
                  <a:pt x="810" y="39"/>
                  <a:pt x="827" y="57"/>
                  <a:pt x="827" y="79"/>
                </a:cubicBezTo>
                <a:lnTo>
                  <a:pt x="827" y="788"/>
                </a:lnTo>
                <a:close/>
                <a:moveTo>
                  <a:pt x="788" y="0"/>
                </a:moveTo>
                <a:lnTo>
                  <a:pt x="79" y="0"/>
                </a:lnTo>
                <a:lnTo>
                  <a:pt x="79" y="0"/>
                </a:lnTo>
                <a:cubicBezTo>
                  <a:pt x="36" y="0"/>
                  <a:pt x="0" y="35"/>
                  <a:pt x="0" y="79"/>
                </a:cubicBezTo>
                <a:lnTo>
                  <a:pt x="0" y="788"/>
                </a:lnTo>
                <a:lnTo>
                  <a:pt x="0" y="788"/>
                </a:lnTo>
                <a:cubicBezTo>
                  <a:pt x="0" y="832"/>
                  <a:pt x="36" y="867"/>
                  <a:pt x="79" y="867"/>
                </a:cubicBezTo>
                <a:lnTo>
                  <a:pt x="788" y="867"/>
                </a:lnTo>
                <a:lnTo>
                  <a:pt x="788" y="867"/>
                </a:lnTo>
                <a:cubicBezTo>
                  <a:pt x="832" y="867"/>
                  <a:pt x="867" y="832"/>
                  <a:pt x="867" y="788"/>
                </a:cubicBezTo>
                <a:lnTo>
                  <a:pt x="867" y="79"/>
                </a:lnTo>
                <a:lnTo>
                  <a:pt x="867" y="79"/>
                </a:lnTo>
                <a:cubicBezTo>
                  <a:pt x="867" y="35"/>
                  <a:pt x="832" y="0"/>
                  <a:pt x="788" y="0"/>
                </a:cubicBezTo>
                <a:close/>
                <a:moveTo>
                  <a:pt x="394" y="689"/>
                </a:moveTo>
                <a:lnTo>
                  <a:pt x="394" y="689"/>
                </a:lnTo>
                <a:cubicBezTo>
                  <a:pt x="372" y="689"/>
                  <a:pt x="355" y="672"/>
                  <a:pt x="355" y="650"/>
                </a:cubicBezTo>
                <a:lnTo>
                  <a:pt x="355" y="650"/>
                </a:lnTo>
                <a:cubicBezTo>
                  <a:pt x="355" y="628"/>
                  <a:pt x="372" y="611"/>
                  <a:pt x="394" y="611"/>
                </a:cubicBezTo>
                <a:lnTo>
                  <a:pt x="394" y="611"/>
                </a:lnTo>
                <a:cubicBezTo>
                  <a:pt x="416" y="611"/>
                  <a:pt x="434" y="628"/>
                  <a:pt x="434" y="650"/>
                </a:cubicBezTo>
                <a:lnTo>
                  <a:pt x="434" y="650"/>
                </a:lnTo>
                <a:cubicBezTo>
                  <a:pt x="434" y="672"/>
                  <a:pt x="416" y="689"/>
                  <a:pt x="394" y="689"/>
                </a:cubicBezTo>
                <a:close/>
                <a:moveTo>
                  <a:pt x="729" y="630"/>
                </a:moveTo>
                <a:lnTo>
                  <a:pt x="470" y="630"/>
                </a:lnTo>
                <a:lnTo>
                  <a:pt x="470" y="630"/>
                </a:lnTo>
                <a:cubicBezTo>
                  <a:pt x="462" y="596"/>
                  <a:pt x="431" y="571"/>
                  <a:pt x="394" y="571"/>
                </a:cubicBezTo>
                <a:lnTo>
                  <a:pt x="394" y="571"/>
                </a:lnTo>
                <a:cubicBezTo>
                  <a:pt x="358" y="571"/>
                  <a:pt x="327" y="596"/>
                  <a:pt x="318" y="630"/>
                </a:cubicBezTo>
                <a:lnTo>
                  <a:pt x="138" y="630"/>
                </a:lnTo>
                <a:lnTo>
                  <a:pt x="138" y="630"/>
                </a:lnTo>
                <a:cubicBezTo>
                  <a:pt x="127" y="630"/>
                  <a:pt x="118" y="639"/>
                  <a:pt x="118" y="650"/>
                </a:cubicBezTo>
                <a:lnTo>
                  <a:pt x="118" y="650"/>
                </a:lnTo>
                <a:cubicBezTo>
                  <a:pt x="118" y="661"/>
                  <a:pt x="127" y="669"/>
                  <a:pt x="138" y="669"/>
                </a:cubicBezTo>
                <a:lnTo>
                  <a:pt x="318" y="669"/>
                </a:lnTo>
                <a:lnTo>
                  <a:pt x="318" y="669"/>
                </a:lnTo>
                <a:cubicBezTo>
                  <a:pt x="327" y="704"/>
                  <a:pt x="358" y="729"/>
                  <a:pt x="394" y="729"/>
                </a:cubicBezTo>
                <a:lnTo>
                  <a:pt x="394" y="729"/>
                </a:lnTo>
                <a:cubicBezTo>
                  <a:pt x="431" y="729"/>
                  <a:pt x="462" y="704"/>
                  <a:pt x="470" y="669"/>
                </a:cubicBezTo>
                <a:lnTo>
                  <a:pt x="729" y="669"/>
                </a:lnTo>
                <a:lnTo>
                  <a:pt x="729" y="669"/>
                </a:lnTo>
                <a:cubicBezTo>
                  <a:pt x="740" y="669"/>
                  <a:pt x="749" y="661"/>
                  <a:pt x="749" y="650"/>
                </a:cubicBezTo>
                <a:lnTo>
                  <a:pt x="749" y="650"/>
                </a:lnTo>
                <a:cubicBezTo>
                  <a:pt x="749" y="639"/>
                  <a:pt x="740" y="630"/>
                  <a:pt x="729" y="63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60" name="Google Shape;460;p15"/>
          <p:cNvSpPr/>
          <p:nvPr/>
        </p:nvSpPr>
        <p:spPr>
          <a:xfrm>
            <a:off x="2088392" y="1756877"/>
            <a:ext cx="904387" cy="20601"/>
          </a:xfrm>
          <a:custGeom>
            <a:rect b="b" l="l" r="r" t="t"/>
            <a:pathLst>
              <a:path extrusionOk="0" h="42" w="1938">
                <a:moveTo>
                  <a:pt x="1937" y="41"/>
                </a:moveTo>
                <a:lnTo>
                  <a:pt x="0" y="41"/>
                </a:lnTo>
                <a:lnTo>
                  <a:pt x="0" y="0"/>
                </a:lnTo>
                <a:lnTo>
                  <a:pt x="1937" y="0"/>
                </a:lnTo>
                <a:lnTo>
                  <a:pt x="1937" y="41"/>
                </a:lnTo>
              </a:path>
            </a:pathLst>
          </a:custGeom>
          <a:solidFill>
            <a:srgbClr val="D848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61" name="Google Shape;461;p15"/>
          <p:cNvSpPr/>
          <p:nvPr/>
        </p:nvSpPr>
        <p:spPr>
          <a:xfrm>
            <a:off x="2032768" y="1709493"/>
            <a:ext cx="115366" cy="115367"/>
          </a:xfrm>
          <a:custGeom>
            <a:rect b="b" l="l" r="r" t="t"/>
            <a:pathLst>
              <a:path extrusionOk="0" h="246" w="246">
                <a:moveTo>
                  <a:pt x="0" y="123"/>
                </a:moveTo>
                <a:lnTo>
                  <a:pt x="0" y="123"/>
                </a:lnTo>
                <a:cubicBezTo>
                  <a:pt x="0" y="190"/>
                  <a:pt x="55" y="245"/>
                  <a:pt x="122" y="245"/>
                </a:cubicBezTo>
                <a:lnTo>
                  <a:pt x="122" y="245"/>
                </a:lnTo>
                <a:cubicBezTo>
                  <a:pt x="190" y="245"/>
                  <a:pt x="245" y="190"/>
                  <a:pt x="245" y="123"/>
                </a:cubicBezTo>
                <a:lnTo>
                  <a:pt x="245" y="123"/>
                </a:lnTo>
                <a:cubicBezTo>
                  <a:pt x="245" y="55"/>
                  <a:pt x="190" y="0"/>
                  <a:pt x="122" y="0"/>
                </a:cubicBezTo>
                <a:lnTo>
                  <a:pt x="122" y="0"/>
                </a:lnTo>
                <a:cubicBezTo>
                  <a:pt x="55" y="0"/>
                  <a:pt x="0" y="55"/>
                  <a:pt x="0" y="123"/>
                </a:cubicBezTo>
              </a:path>
            </a:pathLst>
          </a:custGeom>
          <a:solidFill>
            <a:srgbClr val="D848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62" name="Google Shape;462;p15"/>
          <p:cNvSpPr/>
          <p:nvPr/>
        </p:nvSpPr>
        <p:spPr>
          <a:xfrm>
            <a:off x="2090451" y="3299897"/>
            <a:ext cx="617220" cy="20601"/>
          </a:xfrm>
          <a:custGeom>
            <a:rect b="b" l="l" r="r" t="t"/>
            <a:pathLst>
              <a:path extrusionOk="0" h="42" w="967">
                <a:moveTo>
                  <a:pt x="0" y="0"/>
                </a:moveTo>
                <a:lnTo>
                  <a:pt x="966" y="0"/>
                </a:lnTo>
                <a:lnTo>
                  <a:pt x="966" y="41"/>
                </a:lnTo>
                <a:lnTo>
                  <a:pt x="0" y="41"/>
                </a:lnTo>
                <a:lnTo>
                  <a:pt x="0" y="0"/>
                </a:lnTo>
              </a:path>
            </a:pathLst>
          </a:custGeom>
          <a:solidFill>
            <a:srgbClr val="6D8A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63" name="Google Shape;463;p15"/>
          <p:cNvSpPr/>
          <p:nvPr/>
        </p:nvSpPr>
        <p:spPr>
          <a:xfrm>
            <a:off x="2026587" y="3252514"/>
            <a:ext cx="115366" cy="115367"/>
          </a:xfrm>
          <a:custGeom>
            <a:rect b="b" l="l" r="r" t="t"/>
            <a:pathLst>
              <a:path extrusionOk="0" h="246" w="246">
                <a:moveTo>
                  <a:pt x="0" y="123"/>
                </a:moveTo>
                <a:lnTo>
                  <a:pt x="0" y="123"/>
                </a:lnTo>
                <a:cubicBezTo>
                  <a:pt x="0" y="190"/>
                  <a:pt x="55" y="245"/>
                  <a:pt x="122" y="245"/>
                </a:cubicBezTo>
                <a:lnTo>
                  <a:pt x="122" y="245"/>
                </a:lnTo>
                <a:cubicBezTo>
                  <a:pt x="190" y="245"/>
                  <a:pt x="245" y="190"/>
                  <a:pt x="245" y="123"/>
                </a:cubicBezTo>
                <a:lnTo>
                  <a:pt x="245" y="123"/>
                </a:lnTo>
                <a:cubicBezTo>
                  <a:pt x="245" y="55"/>
                  <a:pt x="190" y="0"/>
                  <a:pt x="122" y="0"/>
                </a:cubicBezTo>
                <a:lnTo>
                  <a:pt x="122" y="0"/>
                </a:lnTo>
                <a:cubicBezTo>
                  <a:pt x="55" y="0"/>
                  <a:pt x="0" y="55"/>
                  <a:pt x="0" y="123"/>
                </a:cubicBezTo>
              </a:path>
            </a:pathLst>
          </a:custGeom>
          <a:solidFill>
            <a:srgbClr val="6D8A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64" name="Google Shape;464;p15"/>
          <p:cNvSpPr/>
          <p:nvPr/>
        </p:nvSpPr>
        <p:spPr>
          <a:xfrm>
            <a:off x="4621934" y="3124489"/>
            <a:ext cx="404170" cy="404180"/>
          </a:xfrm>
          <a:custGeom>
            <a:rect b="b" l="l" r="r" t="t"/>
            <a:pathLst>
              <a:path extrusionOk="0" h="21600" w="2160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l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b="1" sz="1125">
              <a:solidFill>
                <a:srgbClr val="FFFFFF"/>
              </a:solidFill>
              <a:latin typeface="Open Sans SemiBold"/>
              <a:ea typeface="Open Sans SemiBold"/>
              <a:cs typeface="Open Sans SemiBold"/>
              <a:sym typeface="Open Sans SemiBold"/>
            </a:endParaRPr>
          </a:p>
        </p:txBody>
      </p:sp>
      <p:sp>
        <p:nvSpPr>
          <p:cNvPr id="465" name="Google Shape;465;p15"/>
          <p:cNvSpPr txBox="1"/>
          <p:nvPr/>
        </p:nvSpPr>
        <p:spPr>
          <a:xfrm>
            <a:off x="321323" y="1567681"/>
            <a:ext cx="1546745" cy="973600"/>
          </a:xfrm>
          <a:prstGeom prst="rect">
            <a:avLst/>
          </a:prstGeom>
          <a:noFill/>
          <a:ln>
            <a:noFill/>
          </a:ln>
        </p:spPr>
        <p:txBody>
          <a:bodyPr anchorCtr="0" anchor="t" bIns="45700" lIns="91425" spcFirstLastPara="1" rIns="91425" wrap="square" tIns="45700">
            <a:spAutoFit/>
          </a:bodyPr>
          <a:lstStyle/>
          <a:p>
            <a:pPr indent="0" lvl="0" marL="0" marR="0" rtl="0" algn="r">
              <a:lnSpc>
                <a:spcPct val="138461"/>
              </a:lnSpc>
              <a:spcBef>
                <a:spcPts val="0"/>
              </a:spcBef>
              <a:spcAft>
                <a:spcPts val="0"/>
              </a:spcAft>
              <a:buNone/>
            </a:pPr>
            <a:r>
              <a:rPr lang="en-US" sz="975">
                <a:solidFill>
                  <a:schemeClr val="dk1"/>
                </a:solidFill>
                <a:latin typeface="Arial"/>
                <a:ea typeface="Arial"/>
                <a:cs typeface="Arial"/>
                <a:sym typeface="Arial"/>
              </a:rPr>
              <a:t>The percentage of an agent’s available time that is actually spent handling customer interactions</a:t>
            </a:r>
            <a:endParaRPr/>
          </a:p>
        </p:txBody>
      </p:sp>
      <p:sp>
        <p:nvSpPr>
          <p:cNvPr id="466" name="Google Shape;466;p15"/>
          <p:cNvSpPr txBox="1"/>
          <p:nvPr/>
        </p:nvSpPr>
        <p:spPr>
          <a:xfrm>
            <a:off x="593232" y="1250472"/>
            <a:ext cx="1274836" cy="297517"/>
          </a:xfrm>
          <a:prstGeom prst="rect">
            <a:avLst/>
          </a:prstGeom>
          <a:noFill/>
          <a:ln>
            <a:noFill/>
          </a:ln>
        </p:spPr>
        <p:txBody>
          <a:bodyPr anchorCtr="0" anchor="b" bIns="45700" lIns="91425" spcFirstLastPara="1" rIns="91425" wrap="square" tIns="45700">
            <a:spAutoFit/>
          </a:bodyPr>
          <a:lstStyle/>
          <a:p>
            <a:pPr indent="0" lvl="0" marL="0" marR="0" rtl="0" algn="r">
              <a:lnSpc>
                <a:spcPct val="120000"/>
              </a:lnSpc>
              <a:spcBef>
                <a:spcPts val="0"/>
              </a:spcBef>
              <a:spcAft>
                <a:spcPts val="0"/>
              </a:spcAft>
              <a:buNone/>
            </a:pPr>
            <a:r>
              <a:rPr b="1" lang="en-US" sz="1350">
                <a:solidFill>
                  <a:schemeClr val="dk1"/>
                </a:solidFill>
                <a:latin typeface="Arial"/>
                <a:ea typeface="Arial"/>
                <a:cs typeface="Arial"/>
                <a:sym typeface="Arial"/>
              </a:rPr>
              <a:t>OCCUPANCY</a:t>
            </a:r>
            <a:endParaRPr/>
          </a:p>
        </p:txBody>
      </p:sp>
      <p:sp>
        <p:nvSpPr>
          <p:cNvPr id="467" name="Google Shape;467;p15"/>
          <p:cNvSpPr txBox="1"/>
          <p:nvPr/>
        </p:nvSpPr>
        <p:spPr>
          <a:xfrm>
            <a:off x="321323" y="3104819"/>
            <a:ext cx="1546745" cy="810478"/>
          </a:xfrm>
          <a:prstGeom prst="rect">
            <a:avLst/>
          </a:prstGeom>
          <a:noFill/>
          <a:ln>
            <a:noFill/>
          </a:ln>
        </p:spPr>
        <p:txBody>
          <a:bodyPr anchorCtr="0" anchor="t" bIns="45700" lIns="91425" spcFirstLastPara="1" rIns="91425" wrap="square" tIns="45700">
            <a:spAutoFit/>
          </a:bodyPr>
          <a:lstStyle/>
          <a:p>
            <a:pPr indent="0" lvl="0" marL="0" marR="0" rtl="0" algn="r">
              <a:lnSpc>
                <a:spcPct val="138461"/>
              </a:lnSpc>
              <a:spcBef>
                <a:spcPts val="0"/>
              </a:spcBef>
              <a:spcAft>
                <a:spcPts val="0"/>
              </a:spcAft>
              <a:buNone/>
            </a:pPr>
            <a:r>
              <a:rPr lang="en-US" sz="975">
                <a:solidFill>
                  <a:schemeClr val="dk1"/>
                </a:solidFill>
                <a:latin typeface="Arial"/>
                <a:ea typeface="Arial"/>
                <a:cs typeface="Arial"/>
                <a:sym typeface="Arial"/>
              </a:rPr>
              <a:t>The percentage of total paid time that is spent on billable or productive tasks</a:t>
            </a:r>
            <a:endParaRPr/>
          </a:p>
        </p:txBody>
      </p:sp>
      <p:sp>
        <p:nvSpPr>
          <p:cNvPr id="468" name="Google Shape;468;p15"/>
          <p:cNvSpPr txBox="1"/>
          <p:nvPr/>
        </p:nvSpPr>
        <p:spPr>
          <a:xfrm>
            <a:off x="634524" y="2787610"/>
            <a:ext cx="1233544" cy="297517"/>
          </a:xfrm>
          <a:prstGeom prst="rect">
            <a:avLst/>
          </a:prstGeom>
          <a:noFill/>
          <a:ln>
            <a:noFill/>
          </a:ln>
        </p:spPr>
        <p:txBody>
          <a:bodyPr anchorCtr="0" anchor="b" bIns="45700" lIns="91425" spcFirstLastPara="1" rIns="91425" wrap="square" tIns="45700">
            <a:spAutoFit/>
          </a:bodyPr>
          <a:lstStyle/>
          <a:p>
            <a:pPr indent="0" lvl="0" marL="0" marR="0" rtl="0" algn="r">
              <a:lnSpc>
                <a:spcPct val="120000"/>
              </a:lnSpc>
              <a:spcBef>
                <a:spcPts val="0"/>
              </a:spcBef>
              <a:spcAft>
                <a:spcPts val="0"/>
              </a:spcAft>
              <a:buNone/>
            </a:pPr>
            <a:r>
              <a:rPr b="1" lang="en-US" sz="1350">
                <a:solidFill>
                  <a:schemeClr val="dk1"/>
                </a:solidFill>
                <a:latin typeface="Arial"/>
                <a:ea typeface="Arial"/>
                <a:cs typeface="Arial"/>
                <a:sym typeface="Arial"/>
              </a:rPr>
              <a:t>UTILIZATION</a:t>
            </a:r>
            <a:endParaRPr/>
          </a:p>
        </p:txBody>
      </p:sp>
      <p:sp>
        <p:nvSpPr>
          <p:cNvPr id="469" name="Google Shape;469;p15"/>
          <p:cNvSpPr/>
          <p:nvPr/>
        </p:nvSpPr>
        <p:spPr>
          <a:xfrm>
            <a:off x="5318886" y="1745647"/>
            <a:ext cx="904387" cy="20601"/>
          </a:xfrm>
          <a:custGeom>
            <a:rect b="b" l="l" r="r" t="t"/>
            <a:pathLst>
              <a:path extrusionOk="0" h="42" w="1938">
                <a:moveTo>
                  <a:pt x="1937" y="41"/>
                </a:moveTo>
                <a:lnTo>
                  <a:pt x="0" y="41"/>
                </a:lnTo>
                <a:lnTo>
                  <a:pt x="0" y="0"/>
                </a:lnTo>
                <a:lnTo>
                  <a:pt x="1937" y="0"/>
                </a:lnTo>
                <a:lnTo>
                  <a:pt x="1937" y="41"/>
                </a:lnTo>
              </a:path>
            </a:pathLst>
          </a:custGeom>
          <a:solidFill>
            <a:srgbClr val="F9AC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70" name="Google Shape;470;p15"/>
          <p:cNvSpPr/>
          <p:nvPr/>
        </p:nvSpPr>
        <p:spPr>
          <a:xfrm>
            <a:off x="6165590" y="1698263"/>
            <a:ext cx="115366" cy="115367"/>
          </a:xfrm>
          <a:custGeom>
            <a:rect b="b" l="l" r="r" t="t"/>
            <a:pathLst>
              <a:path extrusionOk="0" h="246" w="246">
                <a:moveTo>
                  <a:pt x="0" y="123"/>
                </a:moveTo>
                <a:lnTo>
                  <a:pt x="0" y="123"/>
                </a:lnTo>
                <a:cubicBezTo>
                  <a:pt x="0" y="190"/>
                  <a:pt x="55" y="245"/>
                  <a:pt x="122" y="245"/>
                </a:cubicBezTo>
                <a:lnTo>
                  <a:pt x="122" y="245"/>
                </a:lnTo>
                <a:cubicBezTo>
                  <a:pt x="190" y="245"/>
                  <a:pt x="245" y="190"/>
                  <a:pt x="245" y="123"/>
                </a:cubicBezTo>
                <a:lnTo>
                  <a:pt x="245" y="123"/>
                </a:lnTo>
                <a:cubicBezTo>
                  <a:pt x="245" y="55"/>
                  <a:pt x="190" y="0"/>
                  <a:pt x="122" y="0"/>
                </a:cubicBezTo>
                <a:lnTo>
                  <a:pt x="122" y="0"/>
                </a:lnTo>
                <a:cubicBezTo>
                  <a:pt x="55" y="0"/>
                  <a:pt x="0" y="55"/>
                  <a:pt x="0" y="123"/>
                </a:cubicBezTo>
              </a:path>
            </a:pathLst>
          </a:custGeom>
          <a:solidFill>
            <a:srgbClr val="F9AC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71" name="Google Shape;471;p15"/>
          <p:cNvSpPr/>
          <p:nvPr/>
        </p:nvSpPr>
        <p:spPr>
          <a:xfrm>
            <a:off x="5290599" y="3293039"/>
            <a:ext cx="905256" cy="20601"/>
          </a:xfrm>
          <a:custGeom>
            <a:rect b="b" l="l" r="r" t="t"/>
            <a:pathLst>
              <a:path extrusionOk="0" h="42" w="967">
                <a:moveTo>
                  <a:pt x="0" y="0"/>
                </a:moveTo>
                <a:lnTo>
                  <a:pt x="966" y="0"/>
                </a:lnTo>
                <a:lnTo>
                  <a:pt x="966" y="41"/>
                </a:lnTo>
                <a:lnTo>
                  <a:pt x="0" y="41"/>
                </a:lnTo>
                <a:lnTo>
                  <a:pt x="0" y="0"/>
                </a:lnTo>
              </a:path>
            </a:pathLst>
          </a:custGeom>
          <a:solidFill>
            <a:srgbClr val="FF6F4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72" name="Google Shape;472;p15"/>
          <p:cNvSpPr/>
          <p:nvPr/>
        </p:nvSpPr>
        <p:spPr>
          <a:xfrm>
            <a:off x="6165590" y="3253447"/>
            <a:ext cx="115366" cy="115367"/>
          </a:xfrm>
          <a:custGeom>
            <a:rect b="b" l="l" r="r" t="t"/>
            <a:pathLst>
              <a:path extrusionOk="0" h="246" w="246">
                <a:moveTo>
                  <a:pt x="0" y="123"/>
                </a:moveTo>
                <a:lnTo>
                  <a:pt x="0" y="123"/>
                </a:lnTo>
                <a:cubicBezTo>
                  <a:pt x="0" y="190"/>
                  <a:pt x="55" y="245"/>
                  <a:pt x="122" y="245"/>
                </a:cubicBezTo>
                <a:lnTo>
                  <a:pt x="122" y="245"/>
                </a:lnTo>
                <a:cubicBezTo>
                  <a:pt x="190" y="245"/>
                  <a:pt x="245" y="190"/>
                  <a:pt x="245" y="123"/>
                </a:cubicBezTo>
                <a:lnTo>
                  <a:pt x="245" y="123"/>
                </a:lnTo>
                <a:cubicBezTo>
                  <a:pt x="245" y="55"/>
                  <a:pt x="190" y="0"/>
                  <a:pt x="122" y="0"/>
                </a:cubicBezTo>
                <a:lnTo>
                  <a:pt x="122" y="0"/>
                </a:lnTo>
                <a:cubicBezTo>
                  <a:pt x="55" y="0"/>
                  <a:pt x="0" y="55"/>
                  <a:pt x="0" y="123"/>
                </a:cubicBezTo>
              </a:path>
            </a:pathLst>
          </a:custGeom>
          <a:solidFill>
            <a:srgbClr val="FF6F4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49">
              <a:solidFill>
                <a:srgbClr val="747993"/>
              </a:solidFill>
              <a:latin typeface="Calibri"/>
              <a:ea typeface="Calibri"/>
              <a:cs typeface="Calibri"/>
              <a:sym typeface="Calibri"/>
            </a:endParaRPr>
          </a:p>
        </p:txBody>
      </p:sp>
      <p:sp>
        <p:nvSpPr>
          <p:cNvPr id="473" name="Google Shape;473;p15"/>
          <p:cNvSpPr txBox="1"/>
          <p:nvPr/>
        </p:nvSpPr>
        <p:spPr>
          <a:xfrm>
            <a:off x="6312287" y="1567681"/>
            <a:ext cx="1546745" cy="810478"/>
          </a:xfrm>
          <a:prstGeom prst="rect">
            <a:avLst/>
          </a:prstGeom>
          <a:noFill/>
          <a:ln>
            <a:noFill/>
          </a:ln>
        </p:spPr>
        <p:txBody>
          <a:bodyPr anchorCtr="0" anchor="t" bIns="45700" lIns="91425" spcFirstLastPara="1" rIns="91425" wrap="square" tIns="45700">
            <a:spAutoFit/>
          </a:bodyPr>
          <a:lstStyle/>
          <a:p>
            <a:pPr indent="0" lvl="0" marL="0" marR="0" rtl="0" algn="r">
              <a:lnSpc>
                <a:spcPct val="138461"/>
              </a:lnSpc>
              <a:spcBef>
                <a:spcPts val="0"/>
              </a:spcBef>
              <a:spcAft>
                <a:spcPts val="0"/>
              </a:spcAft>
              <a:buNone/>
            </a:pPr>
            <a:r>
              <a:rPr lang="en-US" sz="975">
                <a:solidFill>
                  <a:schemeClr val="dk1"/>
                </a:solidFill>
                <a:latin typeface="Arial"/>
                <a:ea typeface="Arial"/>
                <a:cs typeface="Arial"/>
                <a:sym typeface="Arial"/>
              </a:rPr>
              <a:t>The percentage of time an agent is available for calls exactly as scheduled</a:t>
            </a:r>
            <a:endParaRPr/>
          </a:p>
        </p:txBody>
      </p:sp>
      <p:sp>
        <p:nvSpPr>
          <p:cNvPr id="474" name="Google Shape;474;p15"/>
          <p:cNvSpPr txBox="1"/>
          <p:nvPr/>
        </p:nvSpPr>
        <p:spPr>
          <a:xfrm>
            <a:off x="6223273" y="1250472"/>
            <a:ext cx="2249590" cy="297517"/>
          </a:xfrm>
          <a:prstGeom prst="rect">
            <a:avLst/>
          </a:prstGeom>
          <a:noFill/>
          <a:ln>
            <a:noFill/>
          </a:ln>
        </p:spPr>
        <p:txBody>
          <a:bodyPr anchorCtr="0" anchor="b" bIns="45700" lIns="91425" spcFirstLastPara="1" rIns="91425" wrap="square" tIns="45700">
            <a:spAutoFit/>
          </a:bodyPr>
          <a:lstStyle/>
          <a:p>
            <a:pPr indent="0" lvl="0" marL="0" marR="0" rtl="0" algn="r">
              <a:lnSpc>
                <a:spcPct val="120000"/>
              </a:lnSpc>
              <a:spcBef>
                <a:spcPts val="0"/>
              </a:spcBef>
              <a:spcAft>
                <a:spcPts val="0"/>
              </a:spcAft>
              <a:buNone/>
            </a:pPr>
            <a:r>
              <a:rPr b="1" lang="en-US" sz="1350">
                <a:solidFill>
                  <a:schemeClr val="dk1"/>
                </a:solidFill>
                <a:latin typeface="Arial"/>
                <a:ea typeface="Arial"/>
                <a:cs typeface="Arial"/>
                <a:sym typeface="Arial"/>
              </a:rPr>
              <a:t>SCHEDULE ADHERENCE</a:t>
            </a:r>
            <a:endParaRPr/>
          </a:p>
        </p:txBody>
      </p:sp>
      <p:sp>
        <p:nvSpPr>
          <p:cNvPr id="475" name="Google Shape;475;p15"/>
          <p:cNvSpPr txBox="1"/>
          <p:nvPr/>
        </p:nvSpPr>
        <p:spPr>
          <a:xfrm>
            <a:off x="6312287" y="3104819"/>
            <a:ext cx="1546745" cy="810478"/>
          </a:xfrm>
          <a:prstGeom prst="rect">
            <a:avLst/>
          </a:prstGeom>
          <a:noFill/>
          <a:ln>
            <a:noFill/>
          </a:ln>
        </p:spPr>
        <p:txBody>
          <a:bodyPr anchorCtr="0" anchor="t" bIns="45700" lIns="91425" spcFirstLastPara="1" rIns="91425" wrap="square" tIns="45700">
            <a:spAutoFit/>
          </a:bodyPr>
          <a:lstStyle/>
          <a:p>
            <a:pPr indent="0" lvl="0" marL="0" marR="0" rtl="0" algn="r">
              <a:lnSpc>
                <a:spcPct val="138461"/>
              </a:lnSpc>
              <a:spcBef>
                <a:spcPts val="0"/>
              </a:spcBef>
              <a:spcAft>
                <a:spcPts val="0"/>
              </a:spcAft>
              <a:buNone/>
            </a:pPr>
            <a:r>
              <a:rPr lang="en-US" sz="975">
                <a:solidFill>
                  <a:schemeClr val="dk1"/>
                </a:solidFill>
                <a:latin typeface="Arial"/>
                <a:ea typeface="Arial"/>
                <a:cs typeface="Arial"/>
                <a:sym typeface="Arial"/>
              </a:rPr>
              <a:t>Measures whether an agent worked the total scheduled shift duration, regardless of specific</a:t>
            </a:r>
            <a:endParaRPr/>
          </a:p>
        </p:txBody>
      </p:sp>
      <p:sp>
        <p:nvSpPr>
          <p:cNvPr id="476" name="Google Shape;476;p15"/>
          <p:cNvSpPr txBox="1"/>
          <p:nvPr/>
        </p:nvSpPr>
        <p:spPr>
          <a:xfrm>
            <a:off x="6280956" y="2823275"/>
            <a:ext cx="2541721" cy="297517"/>
          </a:xfrm>
          <a:prstGeom prst="rect">
            <a:avLst/>
          </a:prstGeom>
          <a:noFill/>
          <a:ln>
            <a:noFill/>
          </a:ln>
        </p:spPr>
        <p:txBody>
          <a:bodyPr anchorCtr="0" anchor="b" bIns="45700" lIns="91425" spcFirstLastPara="1" rIns="91425" wrap="square" tIns="45700">
            <a:spAutoFit/>
          </a:bodyPr>
          <a:lstStyle/>
          <a:p>
            <a:pPr indent="0" lvl="0" marL="0" marR="0" rtl="0" algn="r">
              <a:lnSpc>
                <a:spcPct val="120000"/>
              </a:lnSpc>
              <a:spcBef>
                <a:spcPts val="0"/>
              </a:spcBef>
              <a:spcAft>
                <a:spcPts val="0"/>
              </a:spcAft>
              <a:buNone/>
            </a:pPr>
            <a:r>
              <a:rPr b="1" lang="en-US" sz="1350">
                <a:solidFill>
                  <a:schemeClr val="dk1"/>
                </a:solidFill>
                <a:latin typeface="Arial"/>
                <a:ea typeface="Arial"/>
                <a:cs typeface="Arial"/>
                <a:sym typeface="Arial"/>
              </a:rPr>
              <a:t>SCHEDULE CONFORMANCE</a:t>
            </a:r>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gtEl>
                                        <p:attrNameLst>
                                          <p:attrName>style.visibility</p:attrName>
                                        </p:attrNameLst>
                                      </p:cBhvr>
                                      <p:to>
                                        <p:strVal val="visible"/>
                                      </p:to>
                                    </p:set>
                                    <p:anim calcmode="lin" valueType="num">
                                      <p:cBhvr additive="base">
                                        <p:cTn dur="500"/>
                                        <p:tgtEl>
                                          <p:spTgt spid="4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500"/>
                                        <p:tgtEl>
                                          <p:spTgt spid="4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500"/>
                                        <p:tgtEl>
                                          <p:spTgt spid="4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16"/>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482" name="Google Shape;482;p16"/>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83" name="Google Shape;483;p16"/>
          <p:cNvGrpSpPr/>
          <p:nvPr/>
        </p:nvGrpSpPr>
        <p:grpSpPr>
          <a:xfrm>
            <a:off x="419225" y="0"/>
            <a:ext cx="5773677" cy="5143500"/>
            <a:chOff x="-1296926" y="0"/>
            <a:chExt cx="5773677" cy="5143500"/>
          </a:xfrm>
        </p:grpSpPr>
        <p:sp>
          <p:nvSpPr>
            <p:cNvPr id="484" name="Google Shape;484;p16"/>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5" name="Google Shape;485;p16"/>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6" name="Google Shape;486;p16"/>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487" name="Google Shape;487;p16"/>
            <p:cNvSpPr/>
            <p:nvPr/>
          </p:nvSpPr>
          <p:spPr>
            <a:xfrm rot="10800000">
              <a:off x="-1243902" y="2164172"/>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8" name="Google Shape;488;p16"/>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9" name="Google Shape;489;p16"/>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490" name="Google Shape;490;p16"/>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491" name="Google Shape;491;p16"/>
            <p:cNvSpPr txBox="1"/>
            <p:nvPr/>
          </p:nvSpPr>
          <p:spPr>
            <a:xfrm>
              <a:off x="-1247775" y="1047161"/>
              <a:ext cx="5605781" cy="428322"/>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Occupancy is the percentage of time that available agents are actively engaged in handling contacts compared to their total logged-in, available-to-work time</a:t>
              </a:r>
              <a:endParaRPr b="0" i="0" sz="1100" u="none" cap="none" strike="noStrike">
                <a:solidFill>
                  <a:schemeClr val="dk1"/>
                </a:solidFill>
                <a:latin typeface="Arial"/>
                <a:ea typeface="Arial"/>
                <a:cs typeface="Arial"/>
                <a:sym typeface="Arial"/>
              </a:endParaRPr>
            </a:p>
          </p:txBody>
        </p:sp>
        <p:sp>
          <p:nvSpPr>
            <p:cNvPr id="492" name="Google Shape;492;p16"/>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grpSp>
      <p:sp>
        <p:nvSpPr>
          <p:cNvPr id="493" name="Google Shape;493;p16"/>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Call volume is heavy, but staffing matches the forecast</a:t>
            </a:r>
            <a:endParaRPr b="0" i="0" sz="1200" u="none" cap="none" strike="noStrike">
              <a:solidFill>
                <a:schemeClr val="dk1"/>
              </a:solidFill>
              <a:latin typeface="Arial"/>
              <a:ea typeface="Arial"/>
              <a:cs typeface="Arial"/>
              <a:sym typeface="Arial"/>
            </a:endParaRPr>
          </a:p>
        </p:txBody>
      </p:sp>
      <p:cxnSp>
        <p:nvCxnSpPr>
          <p:cNvPr id="494" name="Google Shape;494;p16"/>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495" name="Google Shape;495;p16"/>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496" name="Google Shape;496;p16"/>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497" name="Google Shape;497;p16"/>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498" name="Google Shape;498;p16"/>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499" name="Google Shape;499;p16"/>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Only a few calls are arriving, but many agents are scheduled</a:t>
            </a:r>
            <a:endParaRPr b="0" i="0" sz="1200" u="none" cap="none" strike="noStrike">
              <a:solidFill>
                <a:schemeClr val="dk1"/>
              </a:solidFill>
              <a:latin typeface="Arial"/>
              <a:ea typeface="Arial"/>
              <a:cs typeface="Arial"/>
              <a:sym typeface="Arial"/>
            </a:endParaRPr>
          </a:p>
        </p:txBody>
      </p:sp>
      <p:sp>
        <p:nvSpPr>
          <p:cNvPr id="500" name="Google Shape;500;p16"/>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Agents must document calls in detail after each interaction</a:t>
            </a:r>
            <a:endParaRPr b="0" i="0" sz="1200" u="none" cap="none" strike="noStrike">
              <a:solidFill>
                <a:schemeClr val="dk1"/>
              </a:solidFill>
              <a:latin typeface="Arial"/>
              <a:ea typeface="Arial"/>
              <a:cs typeface="Arial"/>
              <a:sym typeface="Arial"/>
            </a:endParaRPr>
          </a:p>
        </p:txBody>
      </p:sp>
      <p:sp>
        <p:nvSpPr>
          <p:cNvPr id="501" name="Google Shape;501;p16"/>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02" name="Google Shape;502;p16"/>
          <p:cNvSpPr txBox="1"/>
          <p:nvPr>
            <p:ph type="title"/>
          </p:nvPr>
        </p:nvSpPr>
        <p:spPr>
          <a:xfrm>
            <a:off x="2487974" y="156450"/>
            <a:ext cx="1406100" cy="632100"/>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Occupancy</a:t>
            </a:r>
            <a:endParaRPr/>
          </a:p>
        </p:txBody>
      </p:sp>
      <p:grpSp>
        <p:nvGrpSpPr>
          <p:cNvPr id="503" name="Google Shape;503;p16"/>
          <p:cNvGrpSpPr/>
          <p:nvPr/>
        </p:nvGrpSpPr>
        <p:grpSpPr>
          <a:xfrm>
            <a:off x="8275295" y="4848340"/>
            <a:ext cx="557784" cy="195545"/>
            <a:chOff x="5052" y="2910"/>
            <a:chExt cx="522" cy="183"/>
          </a:xfrm>
        </p:grpSpPr>
        <p:sp>
          <p:nvSpPr>
            <p:cNvPr id="504" name="Google Shape;504;p16"/>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p16"/>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Google Shape;506;p16"/>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p16"/>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08" name="Google Shape;508;p16"/>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509" name="Google Shape;509;p16"/>
          <p:cNvSpPr txBox="1"/>
          <p:nvPr/>
        </p:nvSpPr>
        <p:spPr>
          <a:xfrm>
            <a:off x="3988765" y="2296652"/>
            <a:ext cx="2085392" cy="1818447"/>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Staffing Levels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Forecast Accuracy</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Multi-Skilling and Call Routing</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Customer Behaviour</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Technology and Systems</a:t>
            </a:r>
            <a:endParaRPr/>
          </a:p>
        </p:txBody>
      </p:sp>
      <p:pic>
        <p:nvPicPr>
          <p:cNvPr id="510" name="Google Shape;510;p16"/>
          <p:cNvPicPr preferRelativeResize="0"/>
          <p:nvPr/>
        </p:nvPicPr>
        <p:blipFill rotWithShape="1">
          <a:blip r:embed="rId5">
            <a:alphaModFix/>
          </a:blip>
          <a:srcRect b="0" l="0" r="0" t="0"/>
          <a:stretch/>
        </p:blipFill>
        <p:spPr>
          <a:xfrm>
            <a:off x="413126" y="2485657"/>
            <a:ext cx="3443160" cy="1606011"/>
          </a:xfrm>
          <a:prstGeom prst="rect">
            <a:avLst/>
          </a:prstGeom>
          <a:noFill/>
          <a:ln>
            <a:noFill/>
          </a:ln>
        </p:spPr>
      </p:pic>
      <p:sp>
        <p:nvSpPr>
          <p:cNvPr id="511" name="Google Shape;511;p16"/>
          <p:cNvSpPr/>
          <p:nvPr/>
        </p:nvSpPr>
        <p:spPr>
          <a:xfrm flipH="1">
            <a:off x="7985132" y="2498390"/>
            <a:ext cx="274295" cy="411839"/>
          </a:xfrm>
          <a:prstGeom prst="downArrow">
            <a:avLst>
              <a:gd fmla="val 50000" name="adj1"/>
              <a:gd fmla="val 5000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2" name="Google Shape;512;p16"/>
          <p:cNvSpPr/>
          <p:nvPr/>
        </p:nvSpPr>
        <p:spPr>
          <a:xfrm rot="10800000">
            <a:off x="8004023" y="1613005"/>
            <a:ext cx="274295" cy="411839"/>
          </a:xfrm>
          <a:prstGeom prst="downArrow">
            <a:avLst>
              <a:gd fmla="val 50000" name="adj1"/>
              <a:gd fmla="val 5000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3" name="Google Shape;513;p16"/>
          <p:cNvSpPr/>
          <p:nvPr/>
        </p:nvSpPr>
        <p:spPr>
          <a:xfrm rot="10800000">
            <a:off x="7985132" y="3357490"/>
            <a:ext cx="274295" cy="411839"/>
          </a:xfrm>
          <a:prstGeom prst="downArrow">
            <a:avLst>
              <a:gd fmla="val 50000" name="adj1"/>
              <a:gd fmla="val 5000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4" name="Google Shape;514;p16"/>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5" name="Google Shape;515;p16"/>
          <p:cNvSpPr/>
          <p:nvPr/>
        </p:nvSpPr>
        <p:spPr>
          <a:xfrm>
            <a:off x="6272459" y="2371722"/>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6" name="Google Shape;516;p16"/>
          <p:cNvSpPr/>
          <p:nvPr/>
        </p:nvSpPr>
        <p:spPr>
          <a:xfrm>
            <a:off x="6279372" y="3231689"/>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4"/>
                                        </p:tgtEl>
                                      </p:cBhvr>
                                    </p:animEffect>
                                    <p:set>
                                      <p:cBhvr>
                                        <p:cTn dur="1" fill="hold">
                                          <p:stCondLst>
                                            <p:cond delay="500"/>
                                          </p:stCondLst>
                                        </p:cTn>
                                        <p:tgtEl>
                                          <p:spTgt spid="5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5"/>
                                        </p:tgtEl>
                                      </p:cBhvr>
                                    </p:animEffect>
                                    <p:set>
                                      <p:cBhvr>
                                        <p:cTn dur="1" fill="hold">
                                          <p:stCondLst>
                                            <p:cond delay="500"/>
                                          </p:stCondLst>
                                        </p:cTn>
                                        <p:tgtEl>
                                          <p:spTgt spid="5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6"/>
                                        </p:tgtEl>
                                      </p:cBhvr>
                                    </p:animEffect>
                                    <p:set>
                                      <p:cBhvr>
                                        <p:cTn dur="1" fill="hold">
                                          <p:stCondLst>
                                            <p:cond delay="500"/>
                                          </p:stCondLst>
                                        </p:cTn>
                                        <p:tgtEl>
                                          <p:spTgt spid="5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17"/>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522" name="Google Shape;522;p17"/>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23" name="Google Shape;523;p17"/>
          <p:cNvGrpSpPr/>
          <p:nvPr/>
        </p:nvGrpSpPr>
        <p:grpSpPr>
          <a:xfrm>
            <a:off x="419225" y="0"/>
            <a:ext cx="5773677" cy="5143500"/>
            <a:chOff x="-1296926" y="0"/>
            <a:chExt cx="5773677" cy="5143500"/>
          </a:xfrm>
        </p:grpSpPr>
        <p:sp>
          <p:nvSpPr>
            <p:cNvPr id="524" name="Google Shape;524;p17"/>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5" name="Google Shape;525;p17"/>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6" name="Google Shape;526;p17"/>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527" name="Google Shape;527;p17"/>
            <p:cNvSpPr/>
            <p:nvPr/>
          </p:nvSpPr>
          <p:spPr>
            <a:xfrm rot="10800000">
              <a:off x="-1243902" y="2164172"/>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8" name="Google Shape;528;p17"/>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9" name="Google Shape;529;p17"/>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530" name="Google Shape;530;p17"/>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531" name="Google Shape;531;p17"/>
            <p:cNvSpPr txBox="1"/>
            <p:nvPr/>
          </p:nvSpPr>
          <p:spPr>
            <a:xfrm>
              <a:off x="-1247775" y="1047161"/>
              <a:ext cx="5605781" cy="428322"/>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Utilization is the ratio of time agents spend handling contacts compared to their total paid/shift time</a:t>
              </a:r>
              <a:endParaRPr b="0" i="0" sz="1100" u="none" cap="none" strike="noStrike">
                <a:solidFill>
                  <a:schemeClr val="dk1"/>
                </a:solidFill>
                <a:latin typeface="Arial"/>
                <a:ea typeface="Arial"/>
                <a:cs typeface="Arial"/>
                <a:sym typeface="Arial"/>
              </a:endParaRPr>
            </a:p>
          </p:txBody>
        </p:sp>
        <p:sp>
          <p:nvSpPr>
            <p:cNvPr id="532" name="Google Shape;532;p17"/>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grpSp>
      <p:sp>
        <p:nvSpPr>
          <p:cNvPr id="533" name="Google Shape;533;p17"/>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Agents spend 2–3 hours in training and meetings instead of handling calls</a:t>
            </a:r>
            <a:endParaRPr b="0" i="0" sz="1200" u="none" cap="none" strike="noStrike">
              <a:solidFill>
                <a:schemeClr val="dk1"/>
              </a:solidFill>
              <a:latin typeface="Arial"/>
              <a:ea typeface="Arial"/>
              <a:cs typeface="Arial"/>
              <a:sym typeface="Arial"/>
            </a:endParaRPr>
          </a:p>
        </p:txBody>
      </p:sp>
      <p:cxnSp>
        <p:nvCxnSpPr>
          <p:cNvPr id="534" name="Google Shape;534;p17"/>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535" name="Google Shape;535;p17"/>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536" name="Google Shape;536;p17"/>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537" name="Google Shape;537;p17"/>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538" name="Google Shape;538;p17"/>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539" name="Google Shape;539;p17"/>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Overtime agents spend nearly all of their shift taking calls</a:t>
            </a:r>
            <a:endParaRPr b="0" i="0" sz="1200" u="none" cap="none" strike="noStrike">
              <a:solidFill>
                <a:schemeClr val="dk1"/>
              </a:solidFill>
              <a:latin typeface="Arial"/>
              <a:ea typeface="Arial"/>
              <a:cs typeface="Arial"/>
              <a:sym typeface="Arial"/>
            </a:endParaRPr>
          </a:p>
        </p:txBody>
      </p:sp>
      <p:sp>
        <p:nvSpPr>
          <p:cNvPr id="540" name="Google Shape;540;p17"/>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Supervisors allow extra-long breaks due to system downtime</a:t>
            </a:r>
            <a:endParaRPr b="0" i="0" sz="1200" u="none" cap="none" strike="noStrike">
              <a:solidFill>
                <a:schemeClr val="dk1"/>
              </a:solidFill>
              <a:latin typeface="Arial"/>
              <a:ea typeface="Arial"/>
              <a:cs typeface="Arial"/>
              <a:sym typeface="Arial"/>
            </a:endParaRPr>
          </a:p>
        </p:txBody>
      </p:sp>
      <p:sp>
        <p:nvSpPr>
          <p:cNvPr id="541" name="Google Shape;541;p17"/>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42" name="Google Shape;542;p17"/>
          <p:cNvSpPr txBox="1"/>
          <p:nvPr>
            <p:ph type="title"/>
          </p:nvPr>
        </p:nvSpPr>
        <p:spPr>
          <a:xfrm>
            <a:off x="2721020" y="156448"/>
            <a:ext cx="1100491"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Utilization</a:t>
            </a:r>
            <a:endParaRPr/>
          </a:p>
        </p:txBody>
      </p:sp>
      <p:grpSp>
        <p:nvGrpSpPr>
          <p:cNvPr id="543" name="Google Shape;543;p17"/>
          <p:cNvGrpSpPr/>
          <p:nvPr/>
        </p:nvGrpSpPr>
        <p:grpSpPr>
          <a:xfrm>
            <a:off x="8275295" y="4848340"/>
            <a:ext cx="557784" cy="195545"/>
            <a:chOff x="5052" y="2910"/>
            <a:chExt cx="522" cy="183"/>
          </a:xfrm>
        </p:grpSpPr>
        <p:sp>
          <p:nvSpPr>
            <p:cNvPr id="544" name="Google Shape;544;p17"/>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p17"/>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p17"/>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p17"/>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48" name="Google Shape;548;p17"/>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549" name="Google Shape;549;p17"/>
          <p:cNvSpPr txBox="1"/>
          <p:nvPr/>
        </p:nvSpPr>
        <p:spPr>
          <a:xfrm>
            <a:off x="3988765" y="2296652"/>
            <a:ext cx="2085392" cy="2546851"/>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Staffing Levels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Forecast Accuracy</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Schedule Adherence and Conformance</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Multi-Skilling and Call Routing</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Channel Mix &amp; Workload Type</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Technology and Process Delays</a:t>
            </a:r>
            <a:endParaRPr/>
          </a:p>
        </p:txBody>
      </p:sp>
      <p:pic>
        <p:nvPicPr>
          <p:cNvPr id="550" name="Google Shape;550;p17"/>
          <p:cNvPicPr preferRelativeResize="0"/>
          <p:nvPr/>
        </p:nvPicPr>
        <p:blipFill rotWithShape="1">
          <a:blip r:embed="rId5">
            <a:alphaModFix/>
          </a:blip>
          <a:srcRect b="0" l="0" r="0" t="0"/>
          <a:stretch/>
        </p:blipFill>
        <p:spPr>
          <a:xfrm>
            <a:off x="415143" y="2341176"/>
            <a:ext cx="3492411" cy="1472756"/>
          </a:xfrm>
          <a:prstGeom prst="rect">
            <a:avLst/>
          </a:prstGeom>
          <a:noFill/>
          <a:ln>
            <a:noFill/>
          </a:ln>
        </p:spPr>
      </p:pic>
      <p:sp>
        <p:nvSpPr>
          <p:cNvPr id="551" name="Google Shape;551;p17"/>
          <p:cNvSpPr/>
          <p:nvPr/>
        </p:nvSpPr>
        <p:spPr>
          <a:xfrm rot="10800000">
            <a:off x="7985132" y="2498390"/>
            <a:ext cx="274295" cy="411839"/>
          </a:xfrm>
          <a:prstGeom prst="downArrow">
            <a:avLst>
              <a:gd fmla="val 50000" name="adj1"/>
              <a:gd fmla="val 50000" name="adj2"/>
            </a:avLst>
          </a:prstGeom>
          <a:solidFill>
            <a:srgbClr val="00B05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2" name="Google Shape;552;p17"/>
          <p:cNvSpPr/>
          <p:nvPr/>
        </p:nvSpPr>
        <p:spPr>
          <a:xfrm flipH="1">
            <a:off x="7984479" y="1684169"/>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3" name="Google Shape;553;p17"/>
          <p:cNvSpPr/>
          <p:nvPr/>
        </p:nvSpPr>
        <p:spPr>
          <a:xfrm flipH="1">
            <a:off x="7997927" y="3368337"/>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4" name="Google Shape;554;p17"/>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5" name="Google Shape;555;p17"/>
          <p:cNvSpPr/>
          <p:nvPr/>
        </p:nvSpPr>
        <p:spPr>
          <a:xfrm>
            <a:off x="6274111" y="2362556"/>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6" name="Google Shape;556;p17"/>
          <p:cNvSpPr/>
          <p:nvPr/>
        </p:nvSpPr>
        <p:spPr>
          <a:xfrm>
            <a:off x="6274110" y="3222270"/>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54"/>
                                        </p:tgtEl>
                                      </p:cBhvr>
                                    </p:animEffect>
                                    <p:set>
                                      <p:cBhvr>
                                        <p:cTn dur="1" fill="hold">
                                          <p:stCondLst>
                                            <p:cond delay="500"/>
                                          </p:stCondLst>
                                        </p:cTn>
                                        <p:tgtEl>
                                          <p:spTgt spid="5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55"/>
                                        </p:tgtEl>
                                      </p:cBhvr>
                                    </p:animEffect>
                                    <p:set>
                                      <p:cBhvr>
                                        <p:cTn dur="1" fill="hold">
                                          <p:stCondLst>
                                            <p:cond delay="500"/>
                                          </p:stCondLst>
                                        </p:cTn>
                                        <p:tgtEl>
                                          <p:spTgt spid="5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56"/>
                                        </p:tgtEl>
                                      </p:cBhvr>
                                    </p:animEffect>
                                    <p:set>
                                      <p:cBhvr>
                                        <p:cTn dur="1" fill="hold">
                                          <p:stCondLst>
                                            <p:cond delay="500"/>
                                          </p:stCondLst>
                                        </p:cTn>
                                        <p:tgtEl>
                                          <p:spTgt spid="5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p18"/>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562" name="Google Shape;562;p18"/>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63" name="Google Shape;563;p18"/>
          <p:cNvGrpSpPr/>
          <p:nvPr/>
        </p:nvGrpSpPr>
        <p:grpSpPr>
          <a:xfrm>
            <a:off x="419225" y="0"/>
            <a:ext cx="5773677" cy="5143500"/>
            <a:chOff x="-1296926" y="0"/>
            <a:chExt cx="5773677" cy="5143500"/>
          </a:xfrm>
        </p:grpSpPr>
        <p:sp>
          <p:nvSpPr>
            <p:cNvPr id="564" name="Google Shape;564;p18"/>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5" name="Google Shape;565;p18"/>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6" name="Google Shape;566;p18"/>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567" name="Google Shape;567;p18"/>
            <p:cNvSpPr/>
            <p:nvPr/>
          </p:nvSpPr>
          <p:spPr>
            <a:xfrm rot="10800000">
              <a:off x="-1243902" y="2164172"/>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8" name="Google Shape;568;p18"/>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9" name="Google Shape;569;p18"/>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570" name="Google Shape;570;p18"/>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571" name="Google Shape;571;p18"/>
            <p:cNvSpPr txBox="1"/>
            <p:nvPr/>
          </p:nvSpPr>
          <p:spPr>
            <a:xfrm>
              <a:off x="-1247775" y="1047161"/>
              <a:ext cx="5605781" cy="428322"/>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Schedule adherence is the percentage of time an agent follows their assigned schedule during the period they are logged in.</a:t>
              </a:r>
              <a:endParaRPr b="0" i="0" sz="1100" u="none" cap="none" strike="noStrike">
                <a:solidFill>
                  <a:schemeClr val="dk1"/>
                </a:solidFill>
                <a:latin typeface="Arial"/>
                <a:ea typeface="Arial"/>
                <a:cs typeface="Arial"/>
                <a:sym typeface="Arial"/>
              </a:endParaRPr>
            </a:p>
          </p:txBody>
        </p:sp>
        <p:sp>
          <p:nvSpPr>
            <p:cNvPr id="572" name="Google Shape;572;p18"/>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grpSp>
      <p:sp>
        <p:nvSpPr>
          <p:cNvPr id="573" name="Google Shape;573;p18"/>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An agent is scheduled to start at 9:00 a.m. but logs in at 9:15 a.m</a:t>
            </a:r>
            <a:endParaRPr b="0" i="0" sz="1200" u="none" cap="none" strike="noStrike">
              <a:solidFill>
                <a:schemeClr val="dk1"/>
              </a:solidFill>
              <a:latin typeface="Arial"/>
              <a:ea typeface="Arial"/>
              <a:cs typeface="Arial"/>
              <a:sym typeface="Arial"/>
            </a:endParaRPr>
          </a:p>
        </p:txBody>
      </p:sp>
      <p:cxnSp>
        <p:nvCxnSpPr>
          <p:cNvPr id="574" name="Google Shape;574;p18"/>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575" name="Google Shape;575;p18"/>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576" name="Google Shape;576;p18"/>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577" name="Google Shape;577;p18"/>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578" name="Google Shape;578;p18"/>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579" name="Google Shape;579;p18"/>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An agent takes all breaks and lunches at the times as scheduled</a:t>
            </a:r>
            <a:endParaRPr b="0" i="0" sz="1200" u="none" cap="none" strike="noStrike">
              <a:solidFill>
                <a:schemeClr val="dk1"/>
              </a:solidFill>
              <a:latin typeface="Arial"/>
              <a:ea typeface="Arial"/>
              <a:cs typeface="Arial"/>
              <a:sym typeface="Arial"/>
            </a:endParaRPr>
          </a:p>
        </p:txBody>
      </p:sp>
      <p:sp>
        <p:nvSpPr>
          <p:cNvPr id="580" name="Google Shape;580;p18"/>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An agent stays in ACW for 10 minutes after each call</a:t>
            </a:r>
            <a:endParaRPr b="0" i="0" sz="1200" u="none" cap="none" strike="noStrike">
              <a:solidFill>
                <a:schemeClr val="dk1"/>
              </a:solidFill>
              <a:latin typeface="Arial"/>
              <a:ea typeface="Arial"/>
              <a:cs typeface="Arial"/>
              <a:sym typeface="Arial"/>
            </a:endParaRPr>
          </a:p>
        </p:txBody>
      </p:sp>
      <p:sp>
        <p:nvSpPr>
          <p:cNvPr id="581" name="Google Shape;581;p18"/>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82" name="Google Shape;582;p18"/>
          <p:cNvSpPr txBox="1"/>
          <p:nvPr>
            <p:ph type="title"/>
          </p:nvPr>
        </p:nvSpPr>
        <p:spPr>
          <a:xfrm>
            <a:off x="2176717" y="156448"/>
            <a:ext cx="2197771"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Schedule Adherence</a:t>
            </a:r>
            <a:endParaRPr/>
          </a:p>
        </p:txBody>
      </p:sp>
      <p:grpSp>
        <p:nvGrpSpPr>
          <p:cNvPr id="583" name="Google Shape;583;p18"/>
          <p:cNvGrpSpPr/>
          <p:nvPr/>
        </p:nvGrpSpPr>
        <p:grpSpPr>
          <a:xfrm>
            <a:off x="8275295" y="4848340"/>
            <a:ext cx="557784" cy="195545"/>
            <a:chOff x="5052" y="2910"/>
            <a:chExt cx="522" cy="183"/>
          </a:xfrm>
        </p:grpSpPr>
        <p:sp>
          <p:nvSpPr>
            <p:cNvPr id="584" name="Google Shape;584;p18"/>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18"/>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18"/>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18"/>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88" name="Google Shape;588;p18"/>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589" name="Google Shape;589;p18"/>
          <p:cNvSpPr txBox="1"/>
          <p:nvPr/>
        </p:nvSpPr>
        <p:spPr>
          <a:xfrm>
            <a:off x="3988765" y="2296652"/>
            <a:ext cx="2085392" cy="2208297"/>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Agent Behaviour</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RTM &amp; Supervision</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System/Technology Issues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Schedule Quality</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Unplanned Shrinkage</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Workload Variability</a:t>
            </a:r>
            <a:endParaRPr/>
          </a:p>
        </p:txBody>
      </p:sp>
      <p:pic>
        <p:nvPicPr>
          <p:cNvPr id="590" name="Google Shape;590;p18"/>
          <p:cNvPicPr preferRelativeResize="0"/>
          <p:nvPr/>
        </p:nvPicPr>
        <p:blipFill rotWithShape="1">
          <a:blip r:embed="rId5">
            <a:alphaModFix/>
          </a:blip>
          <a:srcRect b="0" l="0" r="0" t="0"/>
          <a:stretch/>
        </p:blipFill>
        <p:spPr>
          <a:xfrm>
            <a:off x="1054331" y="2540621"/>
            <a:ext cx="2186815" cy="476240"/>
          </a:xfrm>
          <a:prstGeom prst="rect">
            <a:avLst/>
          </a:prstGeom>
          <a:noFill/>
          <a:ln>
            <a:noFill/>
          </a:ln>
        </p:spPr>
      </p:pic>
      <p:pic>
        <p:nvPicPr>
          <p:cNvPr id="591" name="Google Shape;591;p18"/>
          <p:cNvPicPr preferRelativeResize="0"/>
          <p:nvPr/>
        </p:nvPicPr>
        <p:blipFill rotWithShape="1">
          <a:blip r:embed="rId6">
            <a:alphaModFix/>
          </a:blip>
          <a:srcRect b="0" l="0" r="0" t="0"/>
          <a:stretch/>
        </p:blipFill>
        <p:spPr>
          <a:xfrm>
            <a:off x="419224" y="3035198"/>
            <a:ext cx="3432019" cy="1020553"/>
          </a:xfrm>
          <a:prstGeom prst="rect">
            <a:avLst/>
          </a:prstGeom>
          <a:noFill/>
          <a:ln>
            <a:noFill/>
          </a:ln>
        </p:spPr>
      </p:pic>
      <p:sp>
        <p:nvSpPr>
          <p:cNvPr id="592" name="Google Shape;592;p18"/>
          <p:cNvSpPr/>
          <p:nvPr/>
        </p:nvSpPr>
        <p:spPr>
          <a:xfrm rot="10800000">
            <a:off x="7985132" y="2498390"/>
            <a:ext cx="274295" cy="411839"/>
          </a:xfrm>
          <a:prstGeom prst="downArrow">
            <a:avLst>
              <a:gd fmla="val 50000" name="adj1"/>
              <a:gd fmla="val 50000" name="adj2"/>
            </a:avLst>
          </a:prstGeom>
          <a:solidFill>
            <a:srgbClr val="00B05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3" name="Google Shape;593;p18"/>
          <p:cNvSpPr/>
          <p:nvPr/>
        </p:nvSpPr>
        <p:spPr>
          <a:xfrm flipH="1">
            <a:off x="7985131" y="1684169"/>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4" name="Google Shape;594;p18"/>
          <p:cNvSpPr/>
          <p:nvPr/>
        </p:nvSpPr>
        <p:spPr>
          <a:xfrm flipH="1">
            <a:off x="7994250" y="3349287"/>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5" name="Google Shape;595;p18"/>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6" name="Google Shape;596;p18"/>
          <p:cNvSpPr/>
          <p:nvPr/>
        </p:nvSpPr>
        <p:spPr>
          <a:xfrm>
            <a:off x="6276107" y="2362556"/>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7" name="Google Shape;597;p18"/>
          <p:cNvSpPr/>
          <p:nvPr/>
        </p:nvSpPr>
        <p:spPr>
          <a:xfrm>
            <a:off x="6274111" y="3216176"/>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95"/>
                                        </p:tgtEl>
                                      </p:cBhvr>
                                    </p:animEffect>
                                    <p:set>
                                      <p:cBhvr>
                                        <p:cTn dur="1" fill="hold">
                                          <p:stCondLst>
                                            <p:cond delay="500"/>
                                          </p:stCondLst>
                                        </p:cTn>
                                        <p:tgtEl>
                                          <p:spTgt spid="5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96"/>
                                        </p:tgtEl>
                                      </p:cBhvr>
                                    </p:animEffect>
                                    <p:set>
                                      <p:cBhvr>
                                        <p:cTn dur="1" fill="hold">
                                          <p:stCondLst>
                                            <p:cond delay="500"/>
                                          </p:stCondLst>
                                        </p:cTn>
                                        <p:tgtEl>
                                          <p:spTgt spid="5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97"/>
                                        </p:tgtEl>
                                      </p:cBhvr>
                                    </p:animEffect>
                                    <p:set>
                                      <p:cBhvr>
                                        <p:cTn dur="1" fill="hold">
                                          <p:stCondLst>
                                            <p:cond delay="500"/>
                                          </p:stCondLst>
                                        </p:cTn>
                                        <p:tgtEl>
                                          <p:spTgt spid="5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19"/>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603" name="Google Shape;603;p19"/>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04" name="Google Shape;604;p19"/>
          <p:cNvGrpSpPr/>
          <p:nvPr/>
        </p:nvGrpSpPr>
        <p:grpSpPr>
          <a:xfrm>
            <a:off x="419225" y="0"/>
            <a:ext cx="5773677" cy="5143500"/>
            <a:chOff x="-1296926" y="0"/>
            <a:chExt cx="5773677" cy="5143500"/>
          </a:xfrm>
        </p:grpSpPr>
        <p:sp>
          <p:nvSpPr>
            <p:cNvPr id="605" name="Google Shape;605;p19"/>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6" name="Google Shape;606;p19"/>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7" name="Google Shape;607;p19"/>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608" name="Google Shape;608;p19"/>
            <p:cNvSpPr/>
            <p:nvPr/>
          </p:nvSpPr>
          <p:spPr>
            <a:xfrm rot="10800000">
              <a:off x="-1243902" y="2164172"/>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9" name="Google Shape;609;p19"/>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0" name="Google Shape;610;p19"/>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611" name="Google Shape;611;p19"/>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612" name="Google Shape;612;p19"/>
            <p:cNvSpPr txBox="1"/>
            <p:nvPr/>
          </p:nvSpPr>
          <p:spPr>
            <a:xfrm>
              <a:off x="-1247775" y="1047161"/>
              <a:ext cx="5605781" cy="428322"/>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Schedule conformance is the percentage of time an agent actually works compared to the total time they were scheduled to work</a:t>
              </a:r>
              <a:endParaRPr b="0" i="0" sz="1100" u="none" cap="none" strike="noStrike">
                <a:solidFill>
                  <a:schemeClr val="dk1"/>
                </a:solidFill>
                <a:latin typeface="Arial"/>
                <a:ea typeface="Arial"/>
                <a:cs typeface="Arial"/>
                <a:sym typeface="Arial"/>
              </a:endParaRPr>
            </a:p>
          </p:txBody>
        </p:sp>
        <p:sp>
          <p:nvSpPr>
            <p:cNvPr id="613" name="Google Shape;613;p19"/>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grpSp>
      <p:sp>
        <p:nvSpPr>
          <p:cNvPr id="614" name="Google Shape;614;p19"/>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An agent is scheduled 9:00–5:00 but instead works 9:30–5:30</a:t>
            </a:r>
            <a:endParaRPr b="0" i="0" sz="1200" u="none" cap="none" strike="noStrike">
              <a:solidFill>
                <a:schemeClr val="dk1"/>
              </a:solidFill>
              <a:latin typeface="Arial"/>
              <a:ea typeface="Arial"/>
              <a:cs typeface="Arial"/>
              <a:sym typeface="Arial"/>
            </a:endParaRPr>
          </a:p>
        </p:txBody>
      </p:sp>
      <p:cxnSp>
        <p:nvCxnSpPr>
          <p:cNvPr id="615" name="Google Shape;615;p19"/>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616" name="Google Shape;616;p19"/>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617" name="Google Shape;617;p19"/>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618" name="Google Shape;618;p19"/>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619" name="Google Shape;619;p19"/>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620" name="Google Shape;620;p19"/>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An agent is scheduled for 8 hours but leaves after 6 hours</a:t>
            </a:r>
            <a:endParaRPr b="0" i="0" sz="1200" u="none" cap="none" strike="noStrike">
              <a:solidFill>
                <a:schemeClr val="dk1"/>
              </a:solidFill>
              <a:latin typeface="Arial"/>
              <a:ea typeface="Arial"/>
              <a:cs typeface="Arial"/>
              <a:sym typeface="Arial"/>
            </a:endParaRPr>
          </a:p>
        </p:txBody>
      </p:sp>
      <p:sp>
        <p:nvSpPr>
          <p:cNvPr id="621" name="Google Shape;621;p19"/>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An agent is scheduled for 8 hours but stays an extra 2 hours</a:t>
            </a:r>
            <a:endParaRPr b="0" i="0" sz="1200" u="none" cap="none" strike="noStrike">
              <a:solidFill>
                <a:schemeClr val="dk1"/>
              </a:solidFill>
              <a:latin typeface="Arial"/>
              <a:ea typeface="Arial"/>
              <a:cs typeface="Arial"/>
              <a:sym typeface="Arial"/>
            </a:endParaRPr>
          </a:p>
        </p:txBody>
      </p:sp>
      <p:sp>
        <p:nvSpPr>
          <p:cNvPr id="622" name="Google Shape;622;p19"/>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623" name="Google Shape;623;p19"/>
          <p:cNvSpPr txBox="1"/>
          <p:nvPr>
            <p:ph type="title"/>
          </p:nvPr>
        </p:nvSpPr>
        <p:spPr>
          <a:xfrm>
            <a:off x="1999746" y="156448"/>
            <a:ext cx="2517811"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Schedule Conformance</a:t>
            </a:r>
            <a:endParaRPr/>
          </a:p>
        </p:txBody>
      </p:sp>
      <p:grpSp>
        <p:nvGrpSpPr>
          <p:cNvPr id="624" name="Google Shape;624;p19"/>
          <p:cNvGrpSpPr/>
          <p:nvPr/>
        </p:nvGrpSpPr>
        <p:grpSpPr>
          <a:xfrm>
            <a:off x="8275295" y="4848340"/>
            <a:ext cx="557784" cy="195545"/>
            <a:chOff x="5052" y="2910"/>
            <a:chExt cx="522" cy="183"/>
          </a:xfrm>
        </p:grpSpPr>
        <p:sp>
          <p:nvSpPr>
            <p:cNvPr id="625" name="Google Shape;625;p19"/>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6" name="Google Shape;626;p19"/>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p19"/>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8" name="Google Shape;628;p19"/>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29" name="Google Shape;629;p19"/>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630" name="Google Shape;630;p19"/>
          <p:cNvSpPr txBox="1"/>
          <p:nvPr/>
        </p:nvSpPr>
        <p:spPr>
          <a:xfrm>
            <a:off x="3988765" y="2296652"/>
            <a:ext cx="2085392" cy="2208297"/>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Agent Behaviour</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RTM &amp; Supervision</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System/Technology Issues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Schedule Quality</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Absenteeism/Tardiness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Overtime/Extra Hours</a:t>
            </a:r>
            <a:endParaRPr/>
          </a:p>
        </p:txBody>
      </p:sp>
      <p:pic>
        <p:nvPicPr>
          <p:cNvPr id="631" name="Google Shape;631;p19"/>
          <p:cNvPicPr preferRelativeResize="0"/>
          <p:nvPr/>
        </p:nvPicPr>
        <p:blipFill rotWithShape="1">
          <a:blip r:embed="rId5">
            <a:alphaModFix/>
          </a:blip>
          <a:srcRect b="0" l="0" r="0" t="0"/>
          <a:stretch/>
        </p:blipFill>
        <p:spPr>
          <a:xfrm>
            <a:off x="968358" y="2447530"/>
            <a:ext cx="2369695" cy="520177"/>
          </a:xfrm>
          <a:prstGeom prst="rect">
            <a:avLst/>
          </a:prstGeom>
          <a:noFill/>
          <a:ln>
            <a:noFill/>
          </a:ln>
        </p:spPr>
      </p:pic>
      <p:pic>
        <p:nvPicPr>
          <p:cNvPr id="632" name="Google Shape;632;p19"/>
          <p:cNvPicPr preferRelativeResize="0"/>
          <p:nvPr/>
        </p:nvPicPr>
        <p:blipFill rotWithShape="1">
          <a:blip r:embed="rId6">
            <a:alphaModFix/>
          </a:blip>
          <a:srcRect b="0" l="0" r="0" t="0"/>
          <a:stretch/>
        </p:blipFill>
        <p:spPr>
          <a:xfrm>
            <a:off x="419225" y="2994561"/>
            <a:ext cx="3488330" cy="1092037"/>
          </a:xfrm>
          <a:prstGeom prst="rect">
            <a:avLst/>
          </a:prstGeom>
          <a:noFill/>
          <a:ln>
            <a:noFill/>
          </a:ln>
        </p:spPr>
      </p:pic>
      <p:sp>
        <p:nvSpPr>
          <p:cNvPr id="633" name="Google Shape;633;p19"/>
          <p:cNvSpPr/>
          <p:nvPr/>
        </p:nvSpPr>
        <p:spPr>
          <a:xfrm flipH="1">
            <a:off x="7985132" y="2498390"/>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4" name="Google Shape;634;p19"/>
          <p:cNvSpPr/>
          <p:nvPr/>
        </p:nvSpPr>
        <p:spPr>
          <a:xfrm rot="10800000">
            <a:off x="7982059" y="1684169"/>
            <a:ext cx="274295" cy="411839"/>
          </a:xfrm>
          <a:prstGeom prst="downArrow">
            <a:avLst>
              <a:gd fmla="val 50000" name="adj1"/>
              <a:gd fmla="val 50000" name="adj2"/>
            </a:avLst>
          </a:prstGeom>
          <a:solidFill>
            <a:srgbClr val="00B05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5" name="Google Shape;635;p19"/>
          <p:cNvSpPr/>
          <p:nvPr/>
        </p:nvSpPr>
        <p:spPr>
          <a:xfrm>
            <a:off x="7863840" y="3400800"/>
            <a:ext cx="441111" cy="332741"/>
          </a:xfrm>
          <a:prstGeom prst="mathEqual">
            <a:avLst>
              <a:gd fmla="val 23520" name="adj1"/>
              <a:gd fmla="val 1176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36" name="Google Shape;636;p19"/>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7" name="Google Shape;637;p19"/>
          <p:cNvSpPr/>
          <p:nvPr/>
        </p:nvSpPr>
        <p:spPr>
          <a:xfrm>
            <a:off x="6268224" y="2375584"/>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8" name="Google Shape;638;p19"/>
          <p:cNvSpPr/>
          <p:nvPr/>
        </p:nvSpPr>
        <p:spPr>
          <a:xfrm>
            <a:off x="6268223" y="3238110"/>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36"/>
                                        </p:tgtEl>
                                      </p:cBhvr>
                                    </p:animEffect>
                                    <p:set>
                                      <p:cBhvr>
                                        <p:cTn dur="1" fill="hold">
                                          <p:stCondLst>
                                            <p:cond delay="500"/>
                                          </p:stCondLst>
                                        </p:cTn>
                                        <p:tgtEl>
                                          <p:spTgt spid="6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37"/>
                                        </p:tgtEl>
                                      </p:cBhvr>
                                    </p:animEffect>
                                    <p:set>
                                      <p:cBhvr>
                                        <p:cTn dur="1" fill="hold">
                                          <p:stCondLst>
                                            <p:cond delay="500"/>
                                          </p:stCondLst>
                                        </p:cTn>
                                        <p:tgtEl>
                                          <p:spTgt spid="6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38"/>
                                        </p:tgtEl>
                                      </p:cBhvr>
                                    </p:animEffect>
                                    <p:set>
                                      <p:cBhvr>
                                        <p:cTn dur="1" fill="hold">
                                          <p:stCondLst>
                                            <p:cond delay="500"/>
                                          </p:stCondLst>
                                        </p:cTn>
                                        <p:tgtEl>
                                          <p:spTgt spid="6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TABLE OF CONTENTS</a:t>
            </a:r>
            <a:br>
              <a:rPr lang="en-US"/>
            </a:br>
            <a:endParaRPr sz="1400">
              <a:solidFill>
                <a:schemeClr val="accent5"/>
              </a:solidFill>
            </a:endParaRPr>
          </a:p>
        </p:txBody>
      </p:sp>
      <p:sp>
        <p:nvSpPr>
          <p:cNvPr id="72" name="Google Shape;72;p2"/>
          <p:cNvSpPr/>
          <p:nvPr/>
        </p:nvSpPr>
        <p:spPr>
          <a:xfrm>
            <a:off x="1003603" y="1204380"/>
            <a:ext cx="746139" cy="746138"/>
          </a:xfrm>
          <a:prstGeom prst="roundRect">
            <a:avLst>
              <a:gd fmla="val 16667"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lt1"/>
                </a:solidFill>
                <a:latin typeface="Arial"/>
                <a:ea typeface="Arial"/>
                <a:cs typeface="Arial"/>
                <a:sym typeface="Arial"/>
              </a:rPr>
              <a:t>01</a:t>
            </a:r>
            <a:endParaRPr/>
          </a:p>
        </p:txBody>
      </p:sp>
      <p:sp>
        <p:nvSpPr>
          <p:cNvPr id="73" name="Google Shape;73;p2"/>
          <p:cNvSpPr/>
          <p:nvPr/>
        </p:nvSpPr>
        <p:spPr>
          <a:xfrm>
            <a:off x="1003603" y="2293419"/>
            <a:ext cx="746139" cy="746138"/>
          </a:xfrm>
          <a:prstGeom prst="roundRect">
            <a:avLst>
              <a:gd fmla="val 16667" name="adj"/>
            </a:avLst>
          </a:prstGeom>
          <a:solidFill>
            <a:srgbClr val="F9AC66"/>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dk1"/>
                </a:solidFill>
                <a:latin typeface="Arial"/>
                <a:ea typeface="Arial"/>
                <a:cs typeface="Arial"/>
                <a:sym typeface="Arial"/>
              </a:rPr>
              <a:t>02</a:t>
            </a:r>
            <a:endParaRPr/>
          </a:p>
        </p:txBody>
      </p:sp>
      <p:sp>
        <p:nvSpPr>
          <p:cNvPr id="74" name="Google Shape;74;p2"/>
          <p:cNvSpPr/>
          <p:nvPr/>
        </p:nvSpPr>
        <p:spPr>
          <a:xfrm>
            <a:off x="1003603" y="3383929"/>
            <a:ext cx="746139" cy="746139"/>
          </a:xfrm>
          <a:prstGeom prst="roundRect">
            <a:avLst>
              <a:gd fmla="val 16667"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lt1"/>
                </a:solidFill>
                <a:latin typeface="Arial"/>
                <a:ea typeface="Arial"/>
                <a:cs typeface="Arial"/>
                <a:sym typeface="Arial"/>
              </a:rPr>
              <a:t>03</a:t>
            </a:r>
            <a:endParaRPr/>
          </a:p>
        </p:txBody>
      </p:sp>
      <p:sp>
        <p:nvSpPr>
          <p:cNvPr id="75" name="Google Shape;75;p2"/>
          <p:cNvSpPr/>
          <p:nvPr/>
        </p:nvSpPr>
        <p:spPr>
          <a:xfrm>
            <a:off x="5003612" y="1204380"/>
            <a:ext cx="746139" cy="746138"/>
          </a:xfrm>
          <a:prstGeom prst="roundRect">
            <a:avLst>
              <a:gd fmla="val 16667"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lt1"/>
                </a:solidFill>
                <a:latin typeface="Arial"/>
                <a:ea typeface="Arial"/>
                <a:cs typeface="Arial"/>
                <a:sym typeface="Arial"/>
              </a:rPr>
              <a:t>04</a:t>
            </a:r>
            <a:endParaRPr/>
          </a:p>
        </p:txBody>
      </p:sp>
      <p:sp>
        <p:nvSpPr>
          <p:cNvPr id="76" name="Google Shape;76;p2"/>
          <p:cNvSpPr/>
          <p:nvPr/>
        </p:nvSpPr>
        <p:spPr>
          <a:xfrm>
            <a:off x="5003612" y="2293419"/>
            <a:ext cx="746139" cy="746138"/>
          </a:xfrm>
          <a:prstGeom prst="roundRect">
            <a:avLst>
              <a:gd fmla="val 16667" name="adj"/>
            </a:avLst>
          </a:prstGeom>
          <a:solidFill>
            <a:srgbClr val="F9AC66"/>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dk1"/>
                </a:solidFill>
                <a:latin typeface="Arial"/>
                <a:ea typeface="Arial"/>
                <a:cs typeface="Arial"/>
                <a:sym typeface="Arial"/>
              </a:rPr>
              <a:t>05</a:t>
            </a:r>
            <a:endParaRPr/>
          </a:p>
        </p:txBody>
      </p:sp>
      <p:sp>
        <p:nvSpPr>
          <p:cNvPr id="77" name="Google Shape;77;p2"/>
          <p:cNvSpPr/>
          <p:nvPr/>
        </p:nvSpPr>
        <p:spPr>
          <a:xfrm>
            <a:off x="5003612" y="3383929"/>
            <a:ext cx="746139" cy="746139"/>
          </a:xfrm>
          <a:prstGeom prst="roundRect">
            <a:avLst>
              <a:gd fmla="val 16667"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lt1"/>
                </a:solidFill>
                <a:latin typeface="Arial"/>
                <a:ea typeface="Arial"/>
                <a:cs typeface="Arial"/>
                <a:sym typeface="Arial"/>
              </a:rPr>
              <a:t>06</a:t>
            </a:r>
            <a:endParaRPr/>
          </a:p>
        </p:txBody>
      </p:sp>
      <p:sp>
        <p:nvSpPr>
          <p:cNvPr id="78" name="Google Shape;78;p2"/>
          <p:cNvSpPr txBox="1"/>
          <p:nvPr/>
        </p:nvSpPr>
        <p:spPr>
          <a:xfrm>
            <a:off x="1749742" y="1447926"/>
            <a:ext cx="2286629" cy="259045"/>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INTRODUCTION</a:t>
            </a:r>
            <a:endParaRPr b="1" sz="1300">
              <a:solidFill>
                <a:schemeClr val="dk2"/>
              </a:solidFill>
              <a:latin typeface="Arial"/>
              <a:ea typeface="Arial"/>
              <a:cs typeface="Arial"/>
              <a:sym typeface="Arial"/>
            </a:endParaRPr>
          </a:p>
        </p:txBody>
      </p:sp>
      <p:sp>
        <p:nvSpPr>
          <p:cNvPr id="79" name="Google Shape;79;p2"/>
          <p:cNvSpPr txBox="1"/>
          <p:nvPr/>
        </p:nvSpPr>
        <p:spPr>
          <a:xfrm>
            <a:off x="5749750" y="1446455"/>
            <a:ext cx="2286629" cy="259045"/>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STAFFING</a:t>
            </a:r>
            <a:endParaRPr b="1" sz="1300">
              <a:solidFill>
                <a:schemeClr val="dk2"/>
              </a:solidFill>
              <a:latin typeface="Arial"/>
              <a:ea typeface="Arial"/>
              <a:cs typeface="Arial"/>
              <a:sym typeface="Arial"/>
            </a:endParaRPr>
          </a:p>
        </p:txBody>
      </p:sp>
      <p:sp>
        <p:nvSpPr>
          <p:cNvPr id="80" name="Google Shape;80;p2"/>
          <p:cNvSpPr txBox="1"/>
          <p:nvPr/>
        </p:nvSpPr>
        <p:spPr>
          <a:xfrm>
            <a:off x="1749741" y="2536965"/>
            <a:ext cx="2286629" cy="259045"/>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CALL HANDLING</a:t>
            </a:r>
            <a:endParaRPr b="1" sz="1300">
              <a:solidFill>
                <a:schemeClr val="dk2"/>
              </a:solidFill>
              <a:latin typeface="Arial"/>
              <a:ea typeface="Arial"/>
              <a:cs typeface="Arial"/>
              <a:sym typeface="Arial"/>
            </a:endParaRPr>
          </a:p>
        </p:txBody>
      </p:sp>
      <p:sp>
        <p:nvSpPr>
          <p:cNvPr id="81" name="Google Shape;81;p2"/>
          <p:cNvSpPr txBox="1"/>
          <p:nvPr/>
        </p:nvSpPr>
        <p:spPr>
          <a:xfrm>
            <a:off x="5749751" y="2536965"/>
            <a:ext cx="2286629" cy="259045"/>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BILLING</a:t>
            </a:r>
            <a:endParaRPr b="1" sz="1300">
              <a:solidFill>
                <a:schemeClr val="dk2"/>
              </a:solidFill>
              <a:latin typeface="Arial"/>
              <a:ea typeface="Arial"/>
              <a:cs typeface="Arial"/>
              <a:sym typeface="Arial"/>
            </a:endParaRPr>
          </a:p>
        </p:txBody>
      </p:sp>
      <p:sp>
        <p:nvSpPr>
          <p:cNvPr id="82" name="Google Shape;82;p2"/>
          <p:cNvSpPr txBox="1"/>
          <p:nvPr/>
        </p:nvSpPr>
        <p:spPr>
          <a:xfrm>
            <a:off x="1749741" y="3626004"/>
            <a:ext cx="2286629" cy="259045"/>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PRODUCTIVITY</a:t>
            </a:r>
            <a:endParaRPr b="1" sz="1300">
              <a:solidFill>
                <a:schemeClr val="dk2"/>
              </a:solidFill>
              <a:latin typeface="Arial"/>
              <a:ea typeface="Arial"/>
              <a:cs typeface="Arial"/>
              <a:sym typeface="Arial"/>
            </a:endParaRPr>
          </a:p>
        </p:txBody>
      </p:sp>
      <p:sp>
        <p:nvSpPr>
          <p:cNvPr id="83" name="Google Shape;83;p2"/>
          <p:cNvSpPr txBox="1"/>
          <p:nvPr/>
        </p:nvSpPr>
        <p:spPr>
          <a:xfrm>
            <a:off x="5743654" y="3626004"/>
            <a:ext cx="2286629" cy="259045"/>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EXERCISES</a:t>
            </a:r>
            <a:endParaRPr b="1" sz="1300">
              <a:solidFill>
                <a:schemeClr val="dk2"/>
              </a:solidFill>
              <a:latin typeface="Arial"/>
              <a:ea typeface="Arial"/>
              <a:cs typeface="Arial"/>
              <a:sym typeface="Arial"/>
            </a:endParaRPr>
          </a:p>
        </p:txBody>
      </p:sp>
    </p:spTree>
  </p:cSld>
  <p:clrMapOvr>
    <a:masterClrMapping/>
  </p:clrMapOvr>
  <p:transition spd="slow" p14:dur="1500">
    <p:split orient="ver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20"/>
          <p:cNvSpPr txBox="1"/>
          <p:nvPr>
            <p:ph type="title"/>
          </p:nvPr>
        </p:nvSpPr>
        <p:spPr>
          <a:xfrm>
            <a:off x="685800" y="2086422"/>
            <a:ext cx="2743200" cy="41148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Clr>
                <a:schemeClr val="lt1"/>
              </a:buClr>
              <a:buSzPts val="2800"/>
              <a:buFont typeface="Arial"/>
              <a:buNone/>
            </a:pPr>
            <a:r>
              <a:rPr lang="en-US" sz="2800"/>
              <a:t>STAFFING</a:t>
            </a:r>
            <a:endParaRPr/>
          </a:p>
        </p:txBody>
      </p:sp>
      <p:cxnSp>
        <p:nvCxnSpPr>
          <p:cNvPr id="644" name="Google Shape;644;p20"/>
          <p:cNvCxnSpPr/>
          <p:nvPr/>
        </p:nvCxnSpPr>
        <p:spPr>
          <a:xfrm rot="10800000">
            <a:off x="571500" y="1948914"/>
            <a:ext cx="0" cy="686497"/>
          </a:xfrm>
          <a:prstGeom prst="straightConnector1">
            <a:avLst/>
          </a:prstGeom>
          <a:noFill/>
          <a:ln cap="flat" cmpd="sng" w="28575">
            <a:solidFill>
              <a:srgbClr val="E14842"/>
            </a:solidFill>
            <a:prstDash val="solid"/>
            <a:miter lim="800000"/>
            <a:headEnd len="sm" w="sm" type="none"/>
            <a:tailEnd len="sm" w="sm" type="none"/>
          </a:ln>
        </p:spPr>
      </p:cxnSp>
    </p:spTree>
  </p:cSld>
  <p:clrMapOvr>
    <a:masterClrMapping/>
  </p:clrMapOvr>
  <p:transition spd="slow" p14:dur="1500">
    <p:split orient="ver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cxnSp>
        <p:nvCxnSpPr>
          <p:cNvPr id="649" name="Google Shape;649;p21"/>
          <p:cNvCxnSpPr>
            <a:endCxn id="650" idx="0"/>
          </p:cNvCxnSpPr>
          <p:nvPr/>
        </p:nvCxnSpPr>
        <p:spPr>
          <a:xfrm>
            <a:off x="2517976" y="2680133"/>
            <a:ext cx="1345800" cy="4500"/>
          </a:xfrm>
          <a:prstGeom prst="straightConnector1">
            <a:avLst/>
          </a:prstGeom>
          <a:noFill/>
          <a:ln cap="flat" cmpd="sng" w="38100">
            <a:solidFill>
              <a:srgbClr val="6D8A9C"/>
            </a:solidFill>
            <a:prstDash val="solid"/>
            <a:miter lim="800000"/>
            <a:headEnd len="med" w="med" type="oval"/>
            <a:tailEnd len="sm" w="sm" type="none"/>
          </a:ln>
        </p:spPr>
      </p:cxnSp>
      <p:cxnSp>
        <p:nvCxnSpPr>
          <p:cNvPr id="651" name="Google Shape;651;p21"/>
          <p:cNvCxnSpPr>
            <a:endCxn id="652" idx="0"/>
          </p:cNvCxnSpPr>
          <p:nvPr/>
        </p:nvCxnSpPr>
        <p:spPr>
          <a:xfrm flipH="1">
            <a:off x="5282927" y="2678638"/>
            <a:ext cx="1343100" cy="6000"/>
          </a:xfrm>
          <a:prstGeom prst="straightConnector1">
            <a:avLst/>
          </a:prstGeom>
          <a:noFill/>
          <a:ln cap="flat" cmpd="sng" w="38100">
            <a:solidFill>
              <a:srgbClr val="6D8A9C"/>
            </a:solidFill>
            <a:prstDash val="solid"/>
            <a:miter lim="800000"/>
            <a:headEnd len="med" w="med" type="oval"/>
            <a:tailEnd len="sm" w="sm" type="none"/>
          </a:ln>
        </p:spPr>
      </p:cxnSp>
      <p:sp>
        <p:nvSpPr>
          <p:cNvPr id="653" name="Google Shape;653;p21"/>
          <p:cNvSpPr/>
          <p:nvPr/>
        </p:nvSpPr>
        <p:spPr>
          <a:xfrm>
            <a:off x="5247867" y="1441191"/>
            <a:ext cx="1378160" cy="185909"/>
          </a:xfrm>
          <a:custGeom>
            <a:rect b="b" l="l" r="r" t="t"/>
            <a:pathLst>
              <a:path extrusionOk="0" h="21600" w="21600">
                <a:moveTo>
                  <a:pt x="0" y="21600"/>
                </a:moveTo>
                <a:lnTo>
                  <a:pt x="2914" y="0"/>
                </a:lnTo>
                <a:lnTo>
                  <a:pt x="21600" y="0"/>
                </a:lnTo>
              </a:path>
            </a:pathLst>
          </a:custGeom>
          <a:noFill/>
          <a:ln cap="flat" cmpd="sng" w="38100">
            <a:solidFill>
              <a:srgbClr val="FF6F4D"/>
            </a:solidFill>
            <a:prstDash val="solid"/>
            <a:miter lim="400000"/>
            <a:headEnd len="sm" w="sm" type="none"/>
            <a:tailEnd len="med" w="med" type="oval"/>
          </a:ln>
        </p:spPr>
        <p:txBody>
          <a:bodyPr anchorCtr="0" anchor="ctr" bIns="38075" lIns="38075" spcFirstLastPara="1" rIns="38075" wrap="square" tIns="38075">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54" name="Google Shape;654;p21"/>
          <p:cNvSpPr/>
          <p:nvPr/>
        </p:nvSpPr>
        <p:spPr>
          <a:xfrm flipH="1" rot="10800000">
            <a:off x="5247867" y="3782914"/>
            <a:ext cx="1378160" cy="185910"/>
          </a:xfrm>
          <a:custGeom>
            <a:rect b="b" l="l" r="r" t="t"/>
            <a:pathLst>
              <a:path extrusionOk="0" h="21600" w="21600">
                <a:moveTo>
                  <a:pt x="0" y="21600"/>
                </a:moveTo>
                <a:lnTo>
                  <a:pt x="2914" y="0"/>
                </a:lnTo>
                <a:lnTo>
                  <a:pt x="21600" y="0"/>
                </a:lnTo>
              </a:path>
            </a:pathLst>
          </a:custGeom>
          <a:noFill/>
          <a:ln cap="flat" cmpd="sng" w="38100">
            <a:solidFill>
              <a:srgbClr val="D84851"/>
            </a:solidFill>
            <a:prstDash val="solid"/>
            <a:miter lim="400000"/>
            <a:headEnd len="sm" w="sm" type="none"/>
            <a:tailEnd len="med" w="med" type="oval"/>
          </a:ln>
        </p:spPr>
        <p:txBody>
          <a:bodyPr anchorCtr="0" anchor="ctr" bIns="38075" lIns="38075" spcFirstLastPara="1" rIns="38075" wrap="square" tIns="38075">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55" name="Google Shape;655;p21"/>
          <p:cNvSpPr/>
          <p:nvPr/>
        </p:nvSpPr>
        <p:spPr>
          <a:xfrm>
            <a:off x="2517975" y="1441191"/>
            <a:ext cx="1378159" cy="185909"/>
          </a:xfrm>
          <a:custGeom>
            <a:rect b="b" l="l" r="r" t="t"/>
            <a:pathLst>
              <a:path extrusionOk="0" h="21600" w="21600">
                <a:moveTo>
                  <a:pt x="21600" y="21600"/>
                </a:moveTo>
                <a:lnTo>
                  <a:pt x="18686" y="0"/>
                </a:lnTo>
                <a:lnTo>
                  <a:pt x="0" y="0"/>
                </a:lnTo>
              </a:path>
            </a:pathLst>
          </a:custGeom>
          <a:noFill/>
          <a:ln cap="flat" cmpd="sng" w="38100">
            <a:solidFill>
              <a:srgbClr val="D84851"/>
            </a:solidFill>
            <a:prstDash val="solid"/>
            <a:miter lim="400000"/>
            <a:headEnd len="sm" w="sm" type="none"/>
            <a:tailEnd len="med" w="med" type="oval"/>
          </a:ln>
        </p:spPr>
        <p:txBody>
          <a:bodyPr anchorCtr="0" anchor="ctr" bIns="38075" lIns="38075" spcFirstLastPara="1" rIns="38075" wrap="square" tIns="38075">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56" name="Google Shape;656;p21"/>
          <p:cNvSpPr/>
          <p:nvPr/>
        </p:nvSpPr>
        <p:spPr>
          <a:xfrm>
            <a:off x="2517975" y="3782914"/>
            <a:ext cx="1378159" cy="185910"/>
          </a:xfrm>
          <a:custGeom>
            <a:rect b="b" l="l" r="r" t="t"/>
            <a:pathLst>
              <a:path extrusionOk="0" h="21600" w="21600">
                <a:moveTo>
                  <a:pt x="21600" y="0"/>
                </a:moveTo>
                <a:lnTo>
                  <a:pt x="18686" y="21600"/>
                </a:lnTo>
                <a:lnTo>
                  <a:pt x="0" y="21600"/>
                </a:lnTo>
              </a:path>
            </a:pathLst>
          </a:custGeom>
          <a:noFill/>
          <a:ln cap="flat" cmpd="sng" w="38100">
            <a:solidFill>
              <a:srgbClr val="FF6F4D"/>
            </a:solidFill>
            <a:prstDash val="solid"/>
            <a:miter lim="400000"/>
            <a:headEnd len="sm" w="sm" type="none"/>
            <a:tailEnd len="med" w="med" type="oval"/>
          </a:ln>
        </p:spPr>
        <p:txBody>
          <a:bodyPr anchorCtr="0" anchor="ctr" bIns="38075" lIns="38075" spcFirstLastPara="1" rIns="38075" wrap="square" tIns="38075">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57" name="Google Shape;657;p21"/>
          <p:cNvSpPr/>
          <p:nvPr/>
        </p:nvSpPr>
        <p:spPr>
          <a:xfrm>
            <a:off x="3148805" y="1047750"/>
            <a:ext cx="1422626" cy="1642991"/>
          </a:xfrm>
          <a:custGeom>
            <a:rect b="b" l="l" r="r" t="t"/>
            <a:pathLst>
              <a:path extrusionOk="0" h="21600" w="21600">
                <a:moveTo>
                  <a:pt x="21600" y="0"/>
                </a:moveTo>
                <a:lnTo>
                  <a:pt x="0" y="10802"/>
                </a:lnTo>
                <a:lnTo>
                  <a:pt x="21600" y="21600"/>
                </a:lnTo>
                <a:lnTo>
                  <a:pt x="21600" y="0"/>
                </a:lnTo>
                <a:close/>
              </a:path>
            </a:pathLst>
          </a:custGeom>
          <a:solidFill>
            <a:srgbClr val="D848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50" name="Google Shape;650;p21"/>
          <p:cNvSpPr/>
          <p:nvPr/>
        </p:nvSpPr>
        <p:spPr>
          <a:xfrm>
            <a:off x="3152305" y="1863078"/>
            <a:ext cx="1422872" cy="1642849"/>
          </a:xfrm>
          <a:custGeom>
            <a:rect b="b" l="l" r="r" t="t"/>
            <a:pathLst>
              <a:path extrusionOk="0" h="21600" w="21600">
                <a:moveTo>
                  <a:pt x="0" y="0"/>
                </a:moveTo>
                <a:lnTo>
                  <a:pt x="4" y="21600"/>
                </a:lnTo>
                <a:lnTo>
                  <a:pt x="21600" y="10801"/>
                </a:lnTo>
                <a:lnTo>
                  <a:pt x="0" y="0"/>
                </a:lnTo>
                <a:close/>
              </a:path>
            </a:pathLst>
          </a:custGeom>
          <a:solidFill>
            <a:srgbClr val="6D8A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58" name="Google Shape;658;p21"/>
          <p:cNvSpPr/>
          <p:nvPr/>
        </p:nvSpPr>
        <p:spPr>
          <a:xfrm>
            <a:off x="3148805" y="2681710"/>
            <a:ext cx="1422626" cy="1642991"/>
          </a:xfrm>
          <a:custGeom>
            <a:rect b="b" l="l" r="r" t="t"/>
            <a:pathLst>
              <a:path extrusionOk="0" h="21600" w="21600">
                <a:moveTo>
                  <a:pt x="21600" y="21600"/>
                </a:moveTo>
                <a:lnTo>
                  <a:pt x="0" y="10798"/>
                </a:lnTo>
                <a:lnTo>
                  <a:pt x="21600" y="0"/>
                </a:lnTo>
                <a:lnTo>
                  <a:pt x="21600" y="21600"/>
                </a:lnTo>
                <a:close/>
              </a:path>
            </a:pathLst>
          </a:custGeom>
          <a:solidFill>
            <a:srgbClr val="FF6F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59" name="Google Shape;659;p21"/>
          <p:cNvSpPr/>
          <p:nvPr/>
        </p:nvSpPr>
        <p:spPr>
          <a:xfrm>
            <a:off x="4575177" y="1047750"/>
            <a:ext cx="1422626" cy="1642991"/>
          </a:xfrm>
          <a:custGeom>
            <a:rect b="b" l="l" r="r" t="t"/>
            <a:pathLst>
              <a:path extrusionOk="0" h="21600" w="21600">
                <a:moveTo>
                  <a:pt x="0" y="0"/>
                </a:moveTo>
                <a:lnTo>
                  <a:pt x="21600" y="10802"/>
                </a:lnTo>
                <a:lnTo>
                  <a:pt x="0" y="21600"/>
                </a:lnTo>
                <a:lnTo>
                  <a:pt x="0" y="0"/>
                </a:lnTo>
                <a:close/>
              </a:path>
            </a:pathLst>
          </a:custGeom>
          <a:solidFill>
            <a:srgbClr val="FF6F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52" name="Google Shape;652;p21"/>
          <p:cNvSpPr/>
          <p:nvPr/>
        </p:nvSpPr>
        <p:spPr>
          <a:xfrm>
            <a:off x="4571431" y="1863078"/>
            <a:ext cx="1422872" cy="1642849"/>
          </a:xfrm>
          <a:custGeom>
            <a:rect b="b" l="l" r="r" t="t"/>
            <a:pathLst>
              <a:path extrusionOk="0" h="21600" w="21600">
                <a:moveTo>
                  <a:pt x="21600" y="0"/>
                </a:moveTo>
                <a:lnTo>
                  <a:pt x="21596" y="21600"/>
                </a:lnTo>
                <a:lnTo>
                  <a:pt x="0" y="10801"/>
                </a:lnTo>
                <a:lnTo>
                  <a:pt x="21600" y="0"/>
                </a:lnTo>
                <a:close/>
              </a:path>
            </a:pathLst>
          </a:custGeom>
          <a:solidFill>
            <a:srgbClr val="6D8A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60" name="Google Shape;660;p21"/>
          <p:cNvSpPr/>
          <p:nvPr/>
        </p:nvSpPr>
        <p:spPr>
          <a:xfrm>
            <a:off x="4575177" y="2681710"/>
            <a:ext cx="1422626" cy="1642991"/>
          </a:xfrm>
          <a:custGeom>
            <a:rect b="b" l="l" r="r" t="t"/>
            <a:pathLst>
              <a:path extrusionOk="0" h="21600" w="21600">
                <a:moveTo>
                  <a:pt x="0" y="21600"/>
                </a:moveTo>
                <a:lnTo>
                  <a:pt x="21600" y="10798"/>
                </a:lnTo>
                <a:lnTo>
                  <a:pt x="0" y="0"/>
                </a:lnTo>
                <a:lnTo>
                  <a:pt x="0" y="21600"/>
                </a:lnTo>
                <a:close/>
              </a:path>
            </a:pathLst>
          </a:custGeom>
          <a:solidFill>
            <a:srgbClr val="D848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61" name="Google Shape;661;p21"/>
          <p:cNvSpPr/>
          <p:nvPr/>
        </p:nvSpPr>
        <p:spPr>
          <a:xfrm>
            <a:off x="3859995" y="1869244"/>
            <a:ext cx="1422872" cy="1642991"/>
          </a:xfrm>
          <a:custGeom>
            <a:rect b="b" l="l" r="r" t="t"/>
            <a:pathLst>
              <a:path extrusionOk="0" h="21600" w="21600">
                <a:moveTo>
                  <a:pt x="10800" y="0"/>
                </a:moveTo>
                <a:lnTo>
                  <a:pt x="21600" y="5400"/>
                </a:lnTo>
                <a:lnTo>
                  <a:pt x="21600" y="16200"/>
                </a:lnTo>
                <a:lnTo>
                  <a:pt x="10800" y="21600"/>
                </a:lnTo>
                <a:lnTo>
                  <a:pt x="0" y="16200"/>
                </a:lnTo>
                <a:lnTo>
                  <a:pt x="0" y="5400"/>
                </a:lnTo>
                <a:close/>
              </a:path>
            </a:pathLst>
          </a:custGeom>
          <a:solidFill>
            <a:srgbClr val="FF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662" name="Google Shape;662;p21"/>
          <p:cNvSpPr txBox="1"/>
          <p:nvPr/>
        </p:nvSpPr>
        <p:spPr>
          <a:xfrm>
            <a:off x="6711324" y="1308736"/>
            <a:ext cx="1683033" cy="534762"/>
          </a:xfrm>
          <a:prstGeom prst="rect">
            <a:avLst/>
          </a:prstGeom>
          <a:noFill/>
          <a:ln>
            <a:noFill/>
          </a:ln>
        </p:spPr>
        <p:txBody>
          <a:bodyPr anchorCtr="0" anchor="t" bIns="17125" lIns="34275" spcFirstLastPara="1" rIns="34275" wrap="square" tIns="17125">
            <a:spAutoFit/>
          </a:bodyPr>
          <a:lstStyle/>
          <a:p>
            <a:pPr indent="0" lvl="0" marL="0" marR="0" rtl="0" algn="l">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percentage of paid time that agents are not available to handle calls</a:t>
            </a:r>
            <a:endParaRPr/>
          </a:p>
        </p:txBody>
      </p:sp>
      <p:sp>
        <p:nvSpPr>
          <p:cNvPr id="663" name="Google Shape;663;p21"/>
          <p:cNvSpPr txBox="1"/>
          <p:nvPr/>
        </p:nvSpPr>
        <p:spPr>
          <a:xfrm>
            <a:off x="6715836" y="1066405"/>
            <a:ext cx="11063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6F4D"/>
                </a:solidFill>
                <a:latin typeface="Arial"/>
                <a:ea typeface="Arial"/>
                <a:cs typeface="Arial"/>
                <a:sym typeface="Arial"/>
              </a:rPr>
              <a:t>SHRINKAGE</a:t>
            </a:r>
            <a:endParaRPr/>
          </a:p>
        </p:txBody>
      </p:sp>
      <p:sp>
        <p:nvSpPr>
          <p:cNvPr id="664" name="Google Shape;664;p21"/>
          <p:cNvSpPr txBox="1"/>
          <p:nvPr/>
        </p:nvSpPr>
        <p:spPr>
          <a:xfrm>
            <a:off x="6711324" y="2536217"/>
            <a:ext cx="1683033" cy="534762"/>
          </a:xfrm>
          <a:prstGeom prst="rect">
            <a:avLst/>
          </a:prstGeom>
          <a:noFill/>
          <a:ln>
            <a:noFill/>
          </a:ln>
        </p:spPr>
        <p:txBody>
          <a:bodyPr anchorCtr="0" anchor="t" bIns="17125" lIns="34275" spcFirstLastPara="1" rIns="34275" wrap="square" tIns="17125">
            <a:spAutoFit/>
          </a:bodyPr>
          <a:lstStyle/>
          <a:p>
            <a:pPr indent="0" lvl="0" marL="0" marR="0" rtl="0" algn="l">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percentage of scheduled agents who actually show up for work as planned</a:t>
            </a:r>
            <a:endParaRPr/>
          </a:p>
        </p:txBody>
      </p:sp>
      <p:sp>
        <p:nvSpPr>
          <p:cNvPr id="665" name="Google Shape;665;p21"/>
          <p:cNvSpPr txBox="1"/>
          <p:nvPr/>
        </p:nvSpPr>
        <p:spPr>
          <a:xfrm>
            <a:off x="6715836" y="2293886"/>
            <a:ext cx="111421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6D8A9C"/>
                </a:solidFill>
                <a:latin typeface="Arial"/>
                <a:ea typeface="Arial"/>
                <a:cs typeface="Arial"/>
                <a:sym typeface="Arial"/>
              </a:rPr>
              <a:t>SHOW RATE</a:t>
            </a:r>
            <a:endParaRPr/>
          </a:p>
        </p:txBody>
      </p:sp>
      <p:sp>
        <p:nvSpPr>
          <p:cNvPr id="666" name="Google Shape;666;p21"/>
          <p:cNvSpPr txBox="1"/>
          <p:nvPr/>
        </p:nvSpPr>
        <p:spPr>
          <a:xfrm>
            <a:off x="6711324" y="3847840"/>
            <a:ext cx="1683033" cy="534762"/>
          </a:xfrm>
          <a:prstGeom prst="rect">
            <a:avLst/>
          </a:prstGeom>
          <a:noFill/>
          <a:ln>
            <a:noFill/>
          </a:ln>
        </p:spPr>
        <p:txBody>
          <a:bodyPr anchorCtr="0" anchor="t" bIns="17125" lIns="34275" spcFirstLastPara="1" rIns="34275" wrap="square" tIns="17125">
            <a:spAutoFit/>
          </a:bodyPr>
          <a:lstStyle/>
          <a:p>
            <a:pPr indent="0" lvl="0" marL="0" marR="0" rtl="0" algn="l">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rate at which employees leave the organization over a given period</a:t>
            </a:r>
            <a:endParaRPr/>
          </a:p>
        </p:txBody>
      </p:sp>
      <p:sp>
        <p:nvSpPr>
          <p:cNvPr id="667" name="Google Shape;667;p21"/>
          <p:cNvSpPr txBox="1"/>
          <p:nvPr/>
        </p:nvSpPr>
        <p:spPr>
          <a:xfrm>
            <a:off x="6715836" y="3605509"/>
            <a:ext cx="99559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D84851"/>
                </a:solidFill>
                <a:latin typeface="Arial"/>
                <a:ea typeface="Arial"/>
                <a:cs typeface="Arial"/>
                <a:sym typeface="Arial"/>
              </a:rPr>
              <a:t>ATTRITION</a:t>
            </a:r>
            <a:endParaRPr/>
          </a:p>
        </p:txBody>
      </p:sp>
      <p:sp>
        <p:nvSpPr>
          <p:cNvPr id="668" name="Google Shape;668;p21"/>
          <p:cNvSpPr txBox="1"/>
          <p:nvPr/>
        </p:nvSpPr>
        <p:spPr>
          <a:xfrm>
            <a:off x="750836" y="1308736"/>
            <a:ext cx="1683033" cy="686022"/>
          </a:xfrm>
          <a:prstGeom prst="rect">
            <a:avLst/>
          </a:prstGeom>
          <a:noFill/>
          <a:ln>
            <a:noFill/>
          </a:ln>
        </p:spPr>
        <p:txBody>
          <a:bodyPr anchorCtr="0" anchor="t" bIns="17125" lIns="34275" spcFirstLastPara="1" rIns="34275" wrap="square" tIns="17125">
            <a:spAutoFit/>
          </a:bodyPr>
          <a:lstStyle/>
          <a:p>
            <a:pPr indent="0" lvl="0" marL="0" marR="0" rtl="0" algn="r">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total number of full-time agents needed to handle forecasted workload while meeting performance targets</a:t>
            </a:r>
            <a:endParaRPr/>
          </a:p>
        </p:txBody>
      </p:sp>
      <p:sp>
        <p:nvSpPr>
          <p:cNvPr id="669" name="Google Shape;669;p21"/>
          <p:cNvSpPr txBox="1"/>
          <p:nvPr/>
        </p:nvSpPr>
        <p:spPr>
          <a:xfrm>
            <a:off x="1105920" y="1066405"/>
            <a:ext cx="1330814"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D84851"/>
                </a:solidFill>
                <a:latin typeface="Arial"/>
                <a:ea typeface="Arial"/>
                <a:cs typeface="Arial"/>
                <a:sym typeface="Arial"/>
              </a:rPr>
              <a:t>REQUIRED FTE</a:t>
            </a:r>
            <a:endParaRPr/>
          </a:p>
        </p:txBody>
      </p:sp>
      <p:sp>
        <p:nvSpPr>
          <p:cNvPr id="670" name="Google Shape;670;p21"/>
          <p:cNvSpPr txBox="1"/>
          <p:nvPr/>
        </p:nvSpPr>
        <p:spPr>
          <a:xfrm>
            <a:off x="750836" y="2536217"/>
            <a:ext cx="1683033" cy="686022"/>
          </a:xfrm>
          <a:prstGeom prst="rect">
            <a:avLst/>
          </a:prstGeom>
          <a:noFill/>
          <a:ln>
            <a:noFill/>
          </a:ln>
        </p:spPr>
        <p:txBody>
          <a:bodyPr anchorCtr="0" anchor="t" bIns="17125" lIns="34275" spcFirstLastPara="1" rIns="34275" wrap="square" tIns="17125">
            <a:spAutoFit/>
          </a:bodyPr>
          <a:lstStyle/>
          <a:p>
            <a:pPr indent="0" lvl="0" marL="0" marR="0" rtl="0" algn="r">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number of agents needed to be actively available to take calls, after accounting for non-productive time.</a:t>
            </a:r>
            <a:endParaRPr/>
          </a:p>
        </p:txBody>
      </p:sp>
      <p:sp>
        <p:nvSpPr>
          <p:cNvPr id="671" name="Google Shape;671;p21"/>
          <p:cNvSpPr txBox="1"/>
          <p:nvPr/>
        </p:nvSpPr>
        <p:spPr>
          <a:xfrm>
            <a:off x="211125" y="2293886"/>
            <a:ext cx="2225609"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6D8A9C"/>
                </a:solidFill>
                <a:latin typeface="Arial"/>
                <a:ea typeface="Arial"/>
                <a:cs typeface="Arial"/>
                <a:sym typeface="Arial"/>
              </a:rPr>
              <a:t>REQUIRED AVAILABLE FTE</a:t>
            </a:r>
            <a:endParaRPr/>
          </a:p>
        </p:txBody>
      </p:sp>
      <p:sp>
        <p:nvSpPr>
          <p:cNvPr id="672" name="Google Shape;672;p21"/>
          <p:cNvSpPr txBox="1"/>
          <p:nvPr/>
        </p:nvSpPr>
        <p:spPr>
          <a:xfrm>
            <a:off x="750836" y="3847840"/>
            <a:ext cx="1683033" cy="852734"/>
          </a:xfrm>
          <a:prstGeom prst="rect">
            <a:avLst/>
          </a:prstGeom>
          <a:noFill/>
          <a:ln>
            <a:noFill/>
          </a:ln>
        </p:spPr>
        <p:txBody>
          <a:bodyPr anchorCtr="0" anchor="t" bIns="17125" lIns="34275" spcFirstLastPara="1" rIns="34275" wrap="square" tIns="17125">
            <a:spAutoFit/>
          </a:bodyPr>
          <a:lstStyle/>
          <a:p>
            <a:pPr indent="0" lvl="0" marL="0" marR="0" rtl="0" algn="r">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strategic process of determining the number of agents required over a long-term horizon to meet service level goals</a:t>
            </a:r>
            <a:endParaRPr/>
          </a:p>
        </p:txBody>
      </p:sp>
      <p:sp>
        <p:nvSpPr>
          <p:cNvPr id="673" name="Google Shape;673;p21"/>
          <p:cNvSpPr txBox="1"/>
          <p:nvPr/>
        </p:nvSpPr>
        <p:spPr>
          <a:xfrm>
            <a:off x="634381" y="3605509"/>
            <a:ext cx="1802353"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FF6F4D"/>
                </a:solidFill>
                <a:latin typeface="Arial"/>
                <a:ea typeface="Arial"/>
                <a:cs typeface="Arial"/>
                <a:sym typeface="Arial"/>
              </a:rPr>
              <a:t>CAPACITY PLANNING</a:t>
            </a:r>
            <a:endParaRPr/>
          </a:p>
        </p:txBody>
      </p:sp>
      <p:sp>
        <p:nvSpPr>
          <p:cNvPr id="674" name="Google Shape;674;p21"/>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STAFFING</a:t>
            </a:r>
            <a:endParaRPr/>
          </a:p>
        </p:txBody>
      </p:sp>
      <p:grpSp>
        <p:nvGrpSpPr>
          <p:cNvPr id="675" name="Google Shape;675;p21"/>
          <p:cNvGrpSpPr/>
          <p:nvPr/>
        </p:nvGrpSpPr>
        <p:grpSpPr>
          <a:xfrm>
            <a:off x="3884526" y="3461382"/>
            <a:ext cx="325719" cy="327771"/>
            <a:chOff x="3543301" y="2156885"/>
            <a:chExt cx="266700" cy="270934"/>
          </a:xfrm>
        </p:grpSpPr>
        <p:sp>
          <p:nvSpPr>
            <p:cNvPr id="676" name="Google Shape;676;p21"/>
            <p:cNvSpPr/>
            <p:nvPr/>
          </p:nvSpPr>
          <p:spPr>
            <a:xfrm>
              <a:off x="3564468" y="2156885"/>
              <a:ext cx="245533" cy="249767"/>
            </a:xfrm>
            <a:custGeom>
              <a:rect b="b" l="l" r="r" t="t"/>
              <a:pathLst>
                <a:path extrusionOk="0" h="380" w="373">
                  <a:moveTo>
                    <a:pt x="367" y="380"/>
                  </a:moveTo>
                  <a:cubicBezTo>
                    <a:pt x="6" y="380"/>
                    <a:pt x="6" y="380"/>
                    <a:pt x="6" y="380"/>
                  </a:cubicBezTo>
                  <a:cubicBezTo>
                    <a:pt x="3" y="380"/>
                    <a:pt x="0" y="377"/>
                    <a:pt x="0" y="374"/>
                  </a:cubicBezTo>
                  <a:cubicBezTo>
                    <a:pt x="0" y="6"/>
                    <a:pt x="0" y="6"/>
                    <a:pt x="0" y="6"/>
                  </a:cubicBezTo>
                  <a:cubicBezTo>
                    <a:pt x="0" y="2"/>
                    <a:pt x="3" y="0"/>
                    <a:pt x="6" y="0"/>
                  </a:cubicBezTo>
                  <a:cubicBezTo>
                    <a:pt x="10" y="0"/>
                    <a:pt x="12" y="2"/>
                    <a:pt x="12" y="6"/>
                  </a:cubicBezTo>
                  <a:cubicBezTo>
                    <a:pt x="12" y="368"/>
                    <a:pt x="12" y="368"/>
                    <a:pt x="12" y="368"/>
                  </a:cubicBezTo>
                  <a:cubicBezTo>
                    <a:pt x="367" y="368"/>
                    <a:pt x="367" y="368"/>
                    <a:pt x="367" y="368"/>
                  </a:cubicBezTo>
                  <a:cubicBezTo>
                    <a:pt x="371" y="368"/>
                    <a:pt x="373" y="370"/>
                    <a:pt x="373" y="374"/>
                  </a:cubicBezTo>
                  <a:cubicBezTo>
                    <a:pt x="373" y="377"/>
                    <a:pt x="371" y="380"/>
                    <a:pt x="367" y="38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77" name="Google Shape;677;p21"/>
            <p:cNvSpPr/>
            <p:nvPr/>
          </p:nvSpPr>
          <p:spPr>
            <a:xfrm>
              <a:off x="3543301" y="2156885"/>
              <a:ext cx="50800" cy="27517"/>
            </a:xfrm>
            <a:custGeom>
              <a:rect b="b" l="l" r="r" t="t"/>
              <a:pathLst>
                <a:path extrusionOk="0" h="44" w="77">
                  <a:moveTo>
                    <a:pt x="70" y="43"/>
                  </a:moveTo>
                  <a:cubicBezTo>
                    <a:pt x="69" y="43"/>
                    <a:pt x="67" y="43"/>
                    <a:pt x="66" y="42"/>
                  </a:cubicBezTo>
                  <a:cubicBezTo>
                    <a:pt x="38" y="14"/>
                    <a:pt x="38" y="14"/>
                    <a:pt x="38" y="14"/>
                  </a:cubicBezTo>
                  <a:cubicBezTo>
                    <a:pt x="11" y="42"/>
                    <a:pt x="11" y="42"/>
                    <a:pt x="11" y="42"/>
                  </a:cubicBezTo>
                  <a:cubicBezTo>
                    <a:pt x="9" y="44"/>
                    <a:pt x="5" y="44"/>
                    <a:pt x="2" y="42"/>
                  </a:cubicBezTo>
                  <a:cubicBezTo>
                    <a:pt x="0" y="39"/>
                    <a:pt x="0" y="36"/>
                    <a:pt x="2" y="33"/>
                  </a:cubicBezTo>
                  <a:cubicBezTo>
                    <a:pt x="34" y="1"/>
                    <a:pt x="34" y="1"/>
                    <a:pt x="34" y="1"/>
                  </a:cubicBezTo>
                  <a:cubicBezTo>
                    <a:pt x="35" y="0"/>
                    <a:pt x="37" y="0"/>
                    <a:pt x="38" y="0"/>
                  </a:cubicBezTo>
                  <a:cubicBezTo>
                    <a:pt x="38" y="0"/>
                    <a:pt x="38" y="0"/>
                    <a:pt x="38" y="0"/>
                  </a:cubicBezTo>
                  <a:cubicBezTo>
                    <a:pt x="40" y="0"/>
                    <a:pt x="42" y="0"/>
                    <a:pt x="43" y="1"/>
                  </a:cubicBezTo>
                  <a:cubicBezTo>
                    <a:pt x="74" y="33"/>
                    <a:pt x="74" y="33"/>
                    <a:pt x="74" y="33"/>
                  </a:cubicBezTo>
                  <a:cubicBezTo>
                    <a:pt x="77" y="36"/>
                    <a:pt x="77" y="39"/>
                    <a:pt x="74" y="42"/>
                  </a:cubicBezTo>
                  <a:cubicBezTo>
                    <a:pt x="73" y="43"/>
                    <a:pt x="72" y="43"/>
                    <a:pt x="70"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78" name="Google Shape;678;p21"/>
            <p:cNvSpPr/>
            <p:nvPr/>
          </p:nvSpPr>
          <p:spPr>
            <a:xfrm>
              <a:off x="3780368" y="2377019"/>
              <a:ext cx="29633" cy="50800"/>
            </a:xfrm>
            <a:custGeom>
              <a:rect b="b" l="l" r="r" t="t"/>
              <a:pathLst>
                <a:path extrusionOk="0" h="77" w="45">
                  <a:moveTo>
                    <a:pt x="7" y="77"/>
                  </a:moveTo>
                  <a:cubicBezTo>
                    <a:pt x="5" y="77"/>
                    <a:pt x="3" y="76"/>
                    <a:pt x="2" y="75"/>
                  </a:cubicBezTo>
                  <a:cubicBezTo>
                    <a:pt x="0" y="72"/>
                    <a:pt x="0" y="69"/>
                    <a:pt x="2" y="66"/>
                  </a:cubicBezTo>
                  <a:cubicBezTo>
                    <a:pt x="30" y="39"/>
                    <a:pt x="30" y="39"/>
                    <a:pt x="30" y="39"/>
                  </a:cubicBezTo>
                  <a:cubicBezTo>
                    <a:pt x="2" y="11"/>
                    <a:pt x="2" y="11"/>
                    <a:pt x="2" y="11"/>
                  </a:cubicBezTo>
                  <a:cubicBezTo>
                    <a:pt x="0" y="9"/>
                    <a:pt x="0" y="5"/>
                    <a:pt x="2" y="3"/>
                  </a:cubicBezTo>
                  <a:cubicBezTo>
                    <a:pt x="5" y="0"/>
                    <a:pt x="8" y="0"/>
                    <a:pt x="11" y="3"/>
                  </a:cubicBezTo>
                  <a:cubicBezTo>
                    <a:pt x="43" y="35"/>
                    <a:pt x="43" y="35"/>
                    <a:pt x="43" y="35"/>
                  </a:cubicBezTo>
                  <a:cubicBezTo>
                    <a:pt x="45" y="37"/>
                    <a:pt x="45" y="41"/>
                    <a:pt x="43" y="43"/>
                  </a:cubicBezTo>
                  <a:cubicBezTo>
                    <a:pt x="11" y="75"/>
                    <a:pt x="11" y="75"/>
                    <a:pt x="11" y="75"/>
                  </a:cubicBezTo>
                  <a:cubicBezTo>
                    <a:pt x="10" y="76"/>
                    <a:pt x="8" y="77"/>
                    <a:pt x="7" y="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79" name="Google Shape;679;p21"/>
            <p:cNvSpPr/>
            <p:nvPr/>
          </p:nvSpPr>
          <p:spPr>
            <a:xfrm>
              <a:off x="3602568" y="2389719"/>
              <a:ext cx="8467" cy="23283"/>
            </a:xfrm>
            <a:custGeom>
              <a:rect b="b" l="l" r="r" t="t"/>
              <a:pathLst>
                <a:path extrusionOk="0" h="38" w="12">
                  <a:moveTo>
                    <a:pt x="6" y="38"/>
                  </a:moveTo>
                  <a:cubicBezTo>
                    <a:pt x="3" y="38"/>
                    <a:pt x="0" y="35"/>
                    <a:pt x="0" y="32"/>
                  </a:cubicBezTo>
                  <a:cubicBezTo>
                    <a:pt x="0" y="6"/>
                    <a:pt x="0" y="6"/>
                    <a:pt x="0" y="6"/>
                  </a:cubicBezTo>
                  <a:cubicBezTo>
                    <a:pt x="0" y="2"/>
                    <a:pt x="3" y="0"/>
                    <a:pt x="6" y="0"/>
                  </a:cubicBezTo>
                  <a:cubicBezTo>
                    <a:pt x="9" y="0"/>
                    <a:pt x="12" y="2"/>
                    <a:pt x="12" y="6"/>
                  </a:cubicBezTo>
                  <a:cubicBezTo>
                    <a:pt x="12" y="32"/>
                    <a:pt x="12" y="32"/>
                    <a:pt x="12" y="32"/>
                  </a:cubicBezTo>
                  <a:cubicBezTo>
                    <a:pt x="12" y="35"/>
                    <a:pt x="9" y="38"/>
                    <a:pt x="6" y="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80" name="Google Shape;680;p21"/>
            <p:cNvSpPr/>
            <p:nvPr/>
          </p:nvSpPr>
          <p:spPr>
            <a:xfrm>
              <a:off x="3678768" y="2389719"/>
              <a:ext cx="8467" cy="23283"/>
            </a:xfrm>
            <a:custGeom>
              <a:rect b="b" l="l" r="r" t="t"/>
              <a:pathLst>
                <a:path extrusionOk="0" h="38" w="12">
                  <a:moveTo>
                    <a:pt x="6" y="38"/>
                  </a:moveTo>
                  <a:cubicBezTo>
                    <a:pt x="3" y="38"/>
                    <a:pt x="0" y="35"/>
                    <a:pt x="0" y="32"/>
                  </a:cubicBezTo>
                  <a:cubicBezTo>
                    <a:pt x="0" y="6"/>
                    <a:pt x="0" y="6"/>
                    <a:pt x="0" y="6"/>
                  </a:cubicBezTo>
                  <a:cubicBezTo>
                    <a:pt x="0" y="2"/>
                    <a:pt x="3" y="0"/>
                    <a:pt x="6" y="0"/>
                  </a:cubicBezTo>
                  <a:cubicBezTo>
                    <a:pt x="9" y="0"/>
                    <a:pt x="12" y="2"/>
                    <a:pt x="12" y="6"/>
                  </a:cubicBezTo>
                  <a:cubicBezTo>
                    <a:pt x="12" y="32"/>
                    <a:pt x="12" y="32"/>
                    <a:pt x="12" y="32"/>
                  </a:cubicBezTo>
                  <a:cubicBezTo>
                    <a:pt x="12" y="35"/>
                    <a:pt x="9" y="38"/>
                    <a:pt x="6" y="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81" name="Google Shape;681;p21"/>
            <p:cNvSpPr/>
            <p:nvPr/>
          </p:nvSpPr>
          <p:spPr>
            <a:xfrm>
              <a:off x="3754968" y="2389719"/>
              <a:ext cx="8467" cy="23283"/>
            </a:xfrm>
            <a:custGeom>
              <a:rect b="b" l="l" r="r" t="t"/>
              <a:pathLst>
                <a:path extrusionOk="0" h="38" w="12">
                  <a:moveTo>
                    <a:pt x="6" y="38"/>
                  </a:moveTo>
                  <a:cubicBezTo>
                    <a:pt x="3" y="38"/>
                    <a:pt x="0" y="35"/>
                    <a:pt x="0" y="32"/>
                  </a:cubicBezTo>
                  <a:cubicBezTo>
                    <a:pt x="0" y="6"/>
                    <a:pt x="0" y="6"/>
                    <a:pt x="0" y="6"/>
                  </a:cubicBezTo>
                  <a:cubicBezTo>
                    <a:pt x="0" y="2"/>
                    <a:pt x="3" y="0"/>
                    <a:pt x="6" y="0"/>
                  </a:cubicBezTo>
                  <a:cubicBezTo>
                    <a:pt x="10" y="0"/>
                    <a:pt x="12" y="2"/>
                    <a:pt x="12" y="6"/>
                  </a:cubicBezTo>
                  <a:cubicBezTo>
                    <a:pt x="12" y="32"/>
                    <a:pt x="12" y="32"/>
                    <a:pt x="12" y="32"/>
                  </a:cubicBezTo>
                  <a:cubicBezTo>
                    <a:pt x="12" y="35"/>
                    <a:pt x="10" y="38"/>
                    <a:pt x="6" y="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82" name="Google Shape;682;p21"/>
            <p:cNvSpPr/>
            <p:nvPr/>
          </p:nvSpPr>
          <p:spPr>
            <a:xfrm>
              <a:off x="3556001" y="2357969"/>
              <a:ext cx="25400" cy="6350"/>
            </a:xfrm>
            <a:custGeom>
              <a:rect b="b" l="l" r="r" t="t"/>
              <a:pathLst>
                <a:path extrusionOk="0" h="12" w="38">
                  <a:moveTo>
                    <a:pt x="32" y="12"/>
                  </a:moveTo>
                  <a:cubicBezTo>
                    <a:pt x="6" y="12"/>
                    <a:pt x="6" y="12"/>
                    <a:pt x="6" y="12"/>
                  </a:cubicBezTo>
                  <a:cubicBezTo>
                    <a:pt x="3" y="12"/>
                    <a:pt x="0" y="9"/>
                    <a:pt x="0" y="6"/>
                  </a:cubicBezTo>
                  <a:cubicBezTo>
                    <a:pt x="0" y="3"/>
                    <a:pt x="3" y="0"/>
                    <a:pt x="6" y="0"/>
                  </a:cubicBezTo>
                  <a:cubicBezTo>
                    <a:pt x="32" y="0"/>
                    <a:pt x="32" y="0"/>
                    <a:pt x="32" y="0"/>
                  </a:cubicBezTo>
                  <a:cubicBezTo>
                    <a:pt x="36" y="0"/>
                    <a:pt x="38" y="3"/>
                    <a:pt x="38" y="6"/>
                  </a:cubicBezTo>
                  <a:cubicBezTo>
                    <a:pt x="38" y="9"/>
                    <a:pt x="36" y="12"/>
                    <a:pt x="32"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83" name="Google Shape;683;p21"/>
            <p:cNvSpPr/>
            <p:nvPr/>
          </p:nvSpPr>
          <p:spPr>
            <a:xfrm>
              <a:off x="3556001" y="2288118"/>
              <a:ext cx="25400" cy="8467"/>
            </a:xfrm>
            <a:custGeom>
              <a:rect b="b" l="l" r="r" t="t"/>
              <a:pathLst>
                <a:path extrusionOk="0" h="12" w="38">
                  <a:moveTo>
                    <a:pt x="32" y="12"/>
                  </a:moveTo>
                  <a:cubicBezTo>
                    <a:pt x="6" y="12"/>
                    <a:pt x="6" y="12"/>
                    <a:pt x="6" y="12"/>
                  </a:cubicBezTo>
                  <a:cubicBezTo>
                    <a:pt x="3" y="12"/>
                    <a:pt x="0" y="9"/>
                    <a:pt x="0" y="6"/>
                  </a:cubicBezTo>
                  <a:cubicBezTo>
                    <a:pt x="0" y="3"/>
                    <a:pt x="3" y="0"/>
                    <a:pt x="6" y="0"/>
                  </a:cubicBezTo>
                  <a:cubicBezTo>
                    <a:pt x="32" y="0"/>
                    <a:pt x="32" y="0"/>
                    <a:pt x="32" y="0"/>
                  </a:cubicBezTo>
                  <a:cubicBezTo>
                    <a:pt x="36" y="0"/>
                    <a:pt x="38" y="3"/>
                    <a:pt x="38" y="6"/>
                  </a:cubicBezTo>
                  <a:cubicBezTo>
                    <a:pt x="38" y="9"/>
                    <a:pt x="36" y="12"/>
                    <a:pt x="32"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84" name="Google Shape;684;p21"/>
            <p:cNvSpPr/>
            <p:nvPr/>
          </p:nvSpPr>
          <p:spPr>
            <a:xfrm>
              <a:off x="3556001" y="2218268"/>
              <a:ext cx="25400" cy="8467"/>
            </a:xfrm>
            <a:custGeom>
              <a:rect b="b" l="l" r="r" t="t"/>
              <a:pathLst>
                <a:path extrusionOk="0" h="12" w="38">
                  <a:moveTo>
                    <a:pt x="32" y="12"/>
                  </a:moveTo>
                  <a:cubicBezTo>
                    <a:pt x="6" y="12"/>
                    <a:pt x="6" y="12"/>
                    <a:pt x="6" y="12"/>
                  </a:cubicBezTo>
                  <a:cubicBezTo>
                    <a:pt x="3" y="12"/>
                    <a:pt x="0" y="9"/>
                    <a:pt x="0" y="6"/>
                  </a:cubicBezTo>
                  <a:cubicBezTo>
                    <a:pt x="0" y="3"/>
                    <a:pt x="3" y="0"/>
                    <a:pt x="6" y="0"/>
                  </a:cubicBezTo>
                  <a:cubicBezTo>
                    <a:pt x="32" y="0"/>
                    <a:pt x="32" y="0"/>
                    <a:pt x="32" y="0"/>
                  </a:cubicBezTo>
                  <a:cubicBezTo>
                    <a:pt x="36" y="0"/>
                    <a:pt x="38" y="3"/>
                    <a:pt x="38" y="6"/>
                  </a:cubicBezTo>
                  <a:cubicBezTo>
                    <a:pt x="38" y="9"/>
                    <a:pt x="36" y="12"/>
                    <a:pt x="32"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85" name="Google Shape;685;p21"/>
            <p:cNvSpPr/>
            <p:nvPr/>
          </p:nvSpPr>
          <p:spPr>
            <a:xfrm>
              <a:off x="3608918" y="2197102"/>
              <a:ext cx="46567" cy="169333"/>
            </a:xfrm>
            <a:custGeom>
              <a:rect b="b" l="l" r="r" t="t"/>
              <a:pathLst>
                <a:path extrusionOk="0" h="258" w="72">
                  <a:moveTo>
                    <a:pt x="66" y="258"/>
                  </a:moveTo>
                  <a:cubicBezTo>
                    <a:pt x="6" y="258"/>
                    <a:pt x="6" y="258"/>
                    <a:pt x="6" y="258"/>
                  </a:cubicBezTo>
                  <a:cubicBezTo>
                    <a:pt x="3" y="258"/>
                    <a:pt x="0" y="255"/>
                    <a:pt x="0" y="252"/>
                  </a:cubicBezTo>
                  <a:cubicBezTo>
                    <a:pt x="0" y="6"/>
                    <a:pt x="0" y="6"/>
                    <a:pt x="0" y="6"/>
                  </a:cubicBezTo>
                  <a:cubicBezTo>
                    <a:pt x="0" y="3"/>
                    <a:pt x="3" y="0"/>
                    <a:pt x="6" y="0"/>
                  </a:cubicBezTo>
                  <a:cubicBezTo>
                    <a:pt x="66" y="0"/>
                    <a:pt x="66" y="0"/>
                    <a:pt x="66" y="0"/>
                  </a:cubicBezTo>
                  <a:cubicBezTo>
                    <a:pt x="70" y="0"/>
                    <a:pt x="72" y="3"/>
                    <a:pt x="72" y="6"/>
                  </a:cubicBezTo>
                  <a:cubicBezTo>
                    <a:pt x="72" y="252"/>
                    <a:pt x="72" y="252"/>
                    <a:pt x="72" y="252"/>
                  </a:cubicBezTo>
                  <a:cubicBezTo>
                    <a:pt x="72" y="255"/>
                    <a:pt x="70" y="258"/>
                    <a:pt x="66" y="258"/>
                  </a:cubicBezTo>
                  <a:close/>
                  <a:moveTo>
                    <a:pt x="12" y="246"/>
                  </a:moveTo>
                  <a:cubicBezTo>
                    <a:pt x="60" y="246"/>
                    <a:pt x="60" y="246"/>
                    <a:pt x="60" y="246"/>
                  </a:cubicBezTo>
                  <a:cubicBezTo>
                    <a:pt x="60" y="12"/>
                    <a:pt x="60" y="12"/>
                    <a:pt x="60" y="12"/>
                  </a:cubicBezTo>
                  <a:cubicBezTo>
                    <a:pt x="12" y="12"/>
                    <a:pt x="12" y="12"/>
                    <a:pt x="12" y="12"/>
                  </a:cubicBezTo>
                  <a:lnTo>
                    <a:pt x="12" y="24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86" name="Google Shape;686;p21"/>
            <p:cNvSpPr/>
            <p:nvPr/>
          </p:nvSpPr>
          <p:spPr>
            <a:xfrm>
              <a:off x="3666068" y="2218268"/>
              <a:ext cx="46567" cy="148167"/>
            </a:xfrm>
            <a:custGeom>
              <a:rect b="b" l="l" r="r" t="t"/>
              <a:pathLst>
                <a:path extrusionOk="0" h="226" w="72">
                  <a:moveTo>
                    <a:pt x="66" y="226"/>
                  </a:moveTo>
                  <a:cubicBezTo>
                    <a:pt x="6" y="226"/>
                    <a:pt x="6" y="226"/>
                    <a:pt x="6" y="226"/>
                  </a:cubicBezTo>
                  <a:cubicBezTo>
                    <a:pt x="3" y="226"/>
                    <a:pt x="0" y="223"/>
                    <a:pt x="0" y="220"/>
                  </a:cubicBezTo>
                  <a:cubicBezTo>
                    <a:pt x="0" y="6"/>
                    <a:pt x="0" y="6"/>
                    <a:pt x="0" y="6"/>
                  </a:cubicBezTo>
                  <a:cubicBezTo>
                    <a:pt x="0" y="3"/>
                    <a:pt x="3" y="0"/>
                    <a:pt x="6" y="0"/>
                  </a:cubicBezTo>
                  <a:cubicBezTo>
                    <a:pt x="66" y="0"/>
                    <a:pt x="66" y="0"/>
                    <a:pt x="66" y="0"/>
                  </a:cubicBezTo>
                  <a:cubicBezTo>
                    <a:pt x="70" y="0"/>
                    <a:pt x="72" y="3"/>
                    <a:pt x="72" y="6"/>
                  </a:cubicBezTo>
                  <a:cubicBezTo>
                    <a:pt x="72" y="220"/>
                    <a:pt x="72" y="220"/>
                    <a:pt x="72" y="220"/>
                  </a:cubicBezTo>
                  <a:cubicBezTo>
                    <a:pt x="72" y="223"/>
                    <a:pt x="70" y="226"/>
                    <a:pt x="66" y="226"/>
                  </a:cubicBezTo>
                  <a:close/>
                  <a:moveTo>
                    <a:pt x="12" y="214"/>
                  </a:moveTo>
                  <a:cubicBezTo>
                    <a:pt x="60" y="214"/>
                    <a:pt x="60" y="214"/>
                    <a:pt x="60" y="214"/>
                  </a:cubicBezTo>
                  <a:cubicBezTo>
                    <a:pt x="60" y="12"/>
                    <a:pt x="60" y="12"/>
                    <a:pt x="60" y="12"/>
                  </a:cubicBezTo>
                  <a:cubicBezTo>
                    <a:pt x="12" y="12"/>
                    <a:pt x="12" y="12"/>
                    <a:pt x="12" y="12"/>
                  </a:cubicBezTo>
                  <a:lnTo>
                    <a:pt x="12" y="21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87" name="Google Shape;687;p21"/>
            <p:cNvSpPr/>
            <p:nvPr/>
          </p:nvSpPr>
          <p:spPr>
            <a:xfrm>
              <a:off x="3723218" y="2241552"/>
              <a:ext cx="46567" cy="124883"/>
            </a:xfrm>
            <a:custGeom>
              <a:rect b="b" l="l" r="r" t="t"/>
              <a:pathLst>
                <a:path extrusionOk="0" h="190" w="72">
                  <a:moveTo>
                    <a:pt x="66" y="190"/>
                  </a:moveTo>
                  <a:cubicBezTo>
                    <a:pt x="6" y="190"/>
                    <a:pt x="6" y="190"/>
                    <a:pt x="6" y="190"/>
                  </a:cubicBezTo>
                  <a:cubicBezTo>
                    <a:pt x="3" y="190"/>
                    <a:pt x="0" y="187"/>
                    <a:pt x="0" y="184"/>
                  </a:cubicBezTo>
                  <a:cubicBezTo>
                    <a:pt x="0" y="6"/>
                    <a:pt x="0" y="6"/>
                    <a:pt x="0" y="6"/>
                  </a:cubicBezTo>
                  <a:cubicBezTo>
                    <a:pt x="0" y="2"/>
                    <a:pt x="3" y="0"/>
                    <a:pt x="6" y="0"/>
                  </a:cubicBezTo>
                  <a:cubicBezTo>
                    <a:pt x="66" y="0"/>
                    <a:pt x="66" y="0"/>
                    <a:pt x="66" y="0"/>
                  </a:cubicBezTo>
                  <a:cubicBezTo>
                    <a:pt x="70" y="0"/>
                    <a:pt x="72" y="2"/>
                    <a:pt x="72" y="6"/>
                  </a:cubicBezTo>
                  <a:cubicBezTo>
                    <a:pt x="72" y="184"/>
                    <a:pt x="72" y="184"/>
                    <a:pt x="72" y="184"/>
                  </a:cubicBezTo>
                  <a:cubicBezTo>
                    <a:pt x="72" y="187"/>
                    <a:pt x="70" y="190"/>
                    <a:pt x="66" y="190"/>
                  </a:cubicBezTo>
                  <a:close/>
                  <a:moveTo>
                    <a:pt x="12" y="178"/>
                  </a:moveTo>
                  <a:cubicBezTo>
                    <a:pt x="60" y="178"/>
                    <a:pt x="60" y="178"/>
                    <a:pt x="60" y="178"/>
                  </a:cubicBezTo>
                  <a:cubicBezTo>
                    <a:pt x="60" y="12"/>
                    <a:pt x="60" y="12"/>
                    <a:pt x="60" y="12"/>
                  </a:cubicBezTo>
                  <a:cubicBezTo>
                    <a:pt x="12" y="12"/>
                    <a:pt x="12" y="12"/>
                    <a:pt x="12" y="12"/>
                  </a:cubicBezTo>
                  <a:lnTo>
                    <a:pt x="12" y="1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688" name="Google Shape;688;p21"/>
          <p:cNvGrpSpPr/>
          <p:nvPr/>
        </p:nvGrpSpPr>
        <p:grpSpPr>
          <a:xfrm>
            <a:off x="3892497" y="1576117"/>
            <a:ext cx="329184" cy="329184"/>
            <a:chOff x="4277785" y="3289302"/>
            <a:chExt cx="273051" cy="273050"/>
          </a:xfrm>
        </p:grpSpPr>
        <p:sp>
          <p:nvSpPr>
            <p:cNvPr id="689" name="Google Shape;689;p21"/>
            <p:cNvSpPr/>
            <p:nvPr/>
          </p:nvSpPr>
          <p:spPr>
            <a:xfrm>
              <a:off x="4277785" y="3289302"/>
              <a:ext cx="273050" cy="273050"/>
            </a:xfrm>
            <a:custGeom>
              <a:rect b="b" l="l" r="r" t="t"/>
              <a:pathLst>
                <a:path extrusionOk="0" h="414" w="415">
                  <a:moveTo>
                    <a:pt x="409" y="414"/>
                  </a:moveTo>
                  <a:cubicBezTo>
                    <a:pt x="6" y="414"/>
                    <a:pt x="6" y="414"/>
                    <a:pt x="6" y="414"/>
                  </a:cubicBezTo>
                  <a:cubicBezTo>
                    <a:pt x="2" y="414"/>
                    <a:pt x="0" y="411"/>
                    <a:pt x="0" y="408"/>
                  </a:cubicBezTo>
                  <a:cubicBezTo>
                    <a:pt x="0" y="6"/>
                    <a:pt x="0" y="6"/>
                    <a:pt x="0" y="6"/>
                  </a:cubicBezTo>
                  <a:cubicBezTo>
                    <a:pt x="0" y="3"/>
                    <a:pt x="2" y="0"/>
                    <a:pt x="6" y="0"/>
                  </a:cubicBezTo>
                  <a:cubicBezTo>
                    <a:pt x="352" y="0"/>
                    <a:pt x="352" y="0"/>
                    <a:pt x="352" y="0"/>
                  </a:cubicBezTo>
                  <a:cubicBezTo>
                    <a:pt x="355" y="0"/>
                    <a:pt x="358" y="3"/>
                    <a:pt x="358" y="6"/>
                  </a:cubicBezTo>
                  <a:cubicBezTo>
                    <a:pt x="358" y="63"/>
                    <a:pt x="358" y="63"/>
                    <a:pt x="358" y="63"/>
                  </a:cubicBezTo>
                  <a:cubicBezTo>
                    <a:pt x="409" y="63"/>
                    <a:pt x="409" y="63"/>
                    <a:pt x="409" y="63"/>
                  </a:cubicBezTo>
                  <a:cubicBezTo>
                    <a:pt x="412" y="63"/>
                    <a:pt x="415" y="66"/>
                    <a:pt x="415" y="69"/>
                  </a:cubicBezTo>
                  <a:cubicBezTo>
                    <a:pt x="415" y="408"/>
                    <a:pt x="415" y="408"/>
                    <a:pt x="415" y="408"/>
                  </a:cubicBezTo>
                  <a:cubicBezTo>
                    <a:pt x="415" y="411"/>
                    <a:pt x="412" y="414"/>
                    <a:pt x="409" y="414"/>
                  </a:cubicBezTo>
                  <a:close/>
                  <a:moveTo>
                    <a:pt x="12" y="402"/>
                  </a:moveTo>
                  <a:cubicBezTo>
                    <a:pt x="403" y="402"/>
                    <a:pt x="403" y="402"/>
                    <a:pt x="403" y="402"/>
                  </a:cubicBezTo>
                  <a:cubicBezTo>
                    <a:pt x="403" y="75"/>
                    <a:pt x="403" y="75"/>
                    <a:pt x="403" y="75"/>
                  </a:cubicBezTo>
                  <a:cubicBezTo>
                    <a:pt x="352" y="75"/>
                    <a:pt x="352" y="75"/>
                    <a:pt x="352" y="75"/>
                  </a:cubicBezTo>
                  <a:cubicBezTo>
                    <a:pt x="349" y="75"/>
                    <a:pt x="346" y="72"/>
                    <a:pt x="346" y="69"/>
                  </a:cubicBezTo>
                  <a:cubicBezTo>
                    <a:pt x="346" y="12"/>
                    <a:pt x="346" y="12"/>
                    <a:pt x="346" y="12"/>
                  </a:cubicBezTo>
                  <a:cubicBezTo>
                    <a:pt x="12" y="12"/>
                    <a:pt x="12" y="12"/>
                    <a:pt x="12" y="12"/>
                  </a:cubicBezTo>
                  <a:lnTo>
                    <a:pt x="12" y="4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90" name="Google Shape;690;p21"/>
            <p:cNvSpPr/>
            <p:nvPr/>
          </p:nvSpPr>
          <p:spPr>
            <a:xfrm>
              <a:off x="4504269" y="3289302"/>
              <a:ext cx="46567" cy="50800"/>
            </a:xfrm>
            <a:custGeom>
              <a:rect b="b" l="l" r="r" t="t"/>
              <a:pathLst>
                <a:path extrusionOk="0" h="75" w="69">
                  <a:moveTo>
                    <a:pt x="63" y="75"/>
                  </a:moveTo>
                  <a:cubicBezTo>
                    <a:pt x="6" y="75"/>
                    <a:pt x="6" y="75"/>
                    <a:pt x="6" y="75"/>
                  </a:cubicBezTo>
                  <a:cubicBezTo>
                    <a:pt x="3" y="75"/>
                    <a:pt x="0" y="72"/>
                    <a:pt x="0" y="69"/>
                  </a:cubicBezTo>
                  <a:cubicBezTo>
                    <a:pt x="0" y="6"/>
                    <a:pt x="0" y="6"/>
                    <a:pt x="0" y="6"/>
                  </a:cubicBezTo>
                  <a:cubicBezTo>
                    <a:pt x="0" y="4"/>
                    <a:pt x="1" y="1"/>
                    <a:pt x="4" y="1"/>
                  </a:cubicBezTo>
                  <a:cubicBezTo>
                    <a:pt x="6" y="0"/>
                    <a:pt x="9" y="0"/>
                    <a:pt x="10" y="2"/>
                  </a:cubicBezTo>
                  <a:cubicBezTo>
                    <a:pt x="67" y="65"/>
                    <a:pt x="67" y="65"/>
                    <a:pt x="67" y="65"/>
                  </a:cubicBezTo>
                  <a:cubicBezTo>
                    <a:pt x="69" y="67"/>
                    <a:pt x="69" y="69"/>
                    <a:pt x="68" y="71"/>
                  </a:cubicBezTo>
                  <a:cubicBezTo>
                    <a:pt x="67" y="73"/>
                    <a:pt x="65" y="75"/>
                    <a:pt x="63" y="75"/>
                  </a:cubicBezTo>
                  <a:close/>
                  <a:moveTo>
                    <a:pt x="12" y="63"/>
                  </a:moveTo>
                  <a:cubicBezTo>
                    <a:pt x="49" y="63"/>
                    <a:pt x="49" y="63"/>
                    <a:pt x="49" y="63"/>
                  </a:cubicBezTo>
                  <a:cubicBezTo>
                    <a:pt x="12" y="22"/>
                    <a:pt x="12" y="22"/>
                    <a:pt x="12" y="22"/>
                  </a:cubicBezTo>
                  <a:lnTo>
                    <a:pt x="12" y="6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91" name="Google Shape;691;p21"/>
            <p:cNvSpPr/>
            <p:nvPr/>
          </p:nvSpPr>
          <p:spPr>
            <a:xfrm>
              <a:off x="4320118" y="3323167"/>
              <a:ext cx="196850" cy="194733"/>
            </a:xfrm>
            <a:custGeom>
              <a:rect b="b" l="l" r="r" t="t"/>
              <a:pathLst>
                <a:path extrusionOk="0" h="299" w="299">
                  <a:moveTo>
                    <a:pt x="293" y="299"/>
                  </a:moveTo>
                  <a:cubicBezTo>
                    <a:pt x="6" y="299"/>
                    <a:pt x="6" y="299"/>
                    <a:pt x="6" y="299"/>
                  </a:cubicBezTo>
                  <a:cubicBezTo>
                    <a:pt x="3" y="299"/>
                    <a:pt x="0" y="296"/>
                    <a:pt x="0" y="293"/>
                  </a:cubicBezTo>
                  <a:cubicBezTo>
                    <a:pt x="0" y="6"/>
                    <a:pt x="0" y="6"/>
                    <a:pt x="0" y="6"/>
                  </a:cubicBezTo>
                  <a:cubicBezTo>
                    <a:pt x="0" y="3"/>
                    <a:pt x="3" y="0"/>
                    <a:pt x="6" y="0"/>
                  </a:cubicBezTo>
                  <a:cubicBezTo>
                    <a:pt x="10" y="0"/>
                    <a:pt x="12" y="3"/>
                    <a:pt x="12" y="6"/>
                  </a:cubicBezTo>
                  <a:cubicBezTo>
                    <a:pt x="12" y="287"/>
                    <a:pt x="12" y="287"/>
                    <a:pt x="12" y="287"/>
                  </a:cubicBezTo>
                  <a:cubicBezTo>
                    <a:pt x="293" y="287"/>
                    <a:pt x="293" y="287"/>
                    <a:pt x="293" y="287"/>
                  </a:cubicBezTo>
                  <a:cubicBezTo>
                    <a:pt x="296" y="287"/>
                    <a:pt x="299" y="289"/>
                    <a:pt x="299" y="293"/>
                  </a:cubicBezTo>
                  <a:cubicBezTo>
                    <a:pt x="299" y="296"/>
                    <a:pt x="296" y="299"/>
                    <a:pt x="293" y="29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92" name="Google Shape;692;p21"/>
            <p:cNvSpPr/>
            <p:nvPr/>
          </p:nvSpPr>
          <p:spPr>
            <a:xfrm>
              <a:off x="4303184" y="3318934"/>
              <a:ext cx="40217" cy="23283"/>
            </a:xfrm>
            <a:custGeom>
              <a:rect b="b" l="l" r="r" t="t"/>
              <a:pathLst>
                <a:path extrusionOk="0" h="37" w="61">
                  <a:moveTo>
                    <a:pt x="6" y="37"/>
                  </a:moveTo>
                  <a:cubicBezTo>
                    <a:pt x="5" y="37"/>
                    <a:pt x="3" y="36"/>
                    <a:pt x="2" y="35"/>
                  </a:cubicBezTo>
                  <a:cubicBezTo>
                    <a:pt x="0" y="33"/>
                    <a:pt x="0" y="29"/>
                    <a:pt x="2" y="27"/>
                  </a:cubicBezTo>
                  <a:cubicBezTo>
                    <a:pt x="26" y="2"/>
                    <a:pt x="26" y="2"/>
                    <a:pt x="26" y="2"/>
                  </a:cubicBezTo>
                  <a:cubicBezTo>
                    <a:pt x="28" y="0"/>
                    <a:pt x="32" y="0"/>
                    <a:pt x="34" y="2"/>
                  </a:cubicBezTo>
                  <a:cubicBezTo>
                    <a:pt x="59" y="27"/>
                    <a:pt x="59" y="27"/>
                    <a:pt x="59" y="27"/>
                  </a:cubicBezTo>
                  <a:cubicBezTo>
                    <a:pt x="61" y="29"/>
                    <a:pt x="61" y="33"/>
                    <a:pt x="59" y="35"/>
                  </a:cubicBezTo>
                  <a:cubicBezTo>
                    <a:pt x="56" y="37"/>
                    <a:pt x="53" y="37"/>
                    <a:pt x="50" y="35"/>
                  </a:cubicBezTo>
                  <a:cubicBezTo>
                    <a:pt x="30" y="15"/>
                    <a:pt x="30" y="15"/>
                    <a:pt x="30" y="15"/>
                  </a:cubicBezTo>
                  <a:cubicBezTo>
                    <a:pt x="10" y="35"/>
                    <a:pt x="10" y="35"/>
                    <a:pt x="10" y="35"/>
                  </a:cubicBezTo>
                  <a:cubicBezTo>
                    <a:pt x="9" y="36"/>
                    <a:pt x="8" y="37"/>
                    <a:pt x="6" y="3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93" name="Google Shape;693;p21"/>
            <p:cNvSpPr/>
            <p:nvPr/>
          </p:nvSpPr>
          <p:spPr>
            <a:xfrm>
              <a:off x="4495801" y="3494617"/>
              <a:ext cx="23283" cy="40217"/>
            </a:xfrm>
            <a:custGeom>
              <a:rect b="b" l="l" r="r" t="t"/>
              <a:pathLst>
                <a:path extrusionOk="0" h="61" w="37">
                  <a:moveTo>
                    <a:pt x="7" y="61"/>
                  </a:moveTo>
                  <a:cubicBezTo>
                    <a:pt x="5" y="61"/>
                    <a:pt x="4" y="60"/>
                    <a:pt x="3" y="59"/>
                  </a:cubicBezTo>
                  <a:cubicBezTo>
                    <a:pt x="0" y="57"/>
                    <a:pt x="0" y="53"/>
                    <a:pt x="3" y="51"/>
                  </a:cubicBezTo>
                  <a:cubicBezTo>
                    <a:pt x="22" y="31"/>
                    <a:pt x="22" y="31"/>
                    <a:pt x="22" y="31"/>
                  </a:cubicBezTo>
                  <a:cubicBezTo>
                    <a:pt x="3" y="11"/>
                    <a:pt x="3" y="11"/>
                    <a:pt x="3" y="11"/>
                  </a:cubicBezTo>
                  <a:cubicBezTo>
                    <a:pt x="0" y="8"/>
                    <a:pt x="0" y="5"/>
                    <a:pt x="3" y="2"/>
                  </a:cubicBezTo>
                  <a:cubicBezTo>
                    <a:pt x="5" y="0"/>
                    <a:pt x="9" y="0"/>
                    <a:pt x="11" y="2"/>
                  </a:cubicBezTo>
                  <a:cubicBezTo>
                    <a:pt x="35" y="26"/>
                    <a:pt x="35" y="26"/>
                    <a:pt x="35" y="26"/>
                  </a:cubicBezTo>
                  <a:cubicBezTo>
                    <a:pt x="36" y="28"/>
                    <a:pt x="37" y="29"/>
                    <a:pt x="37" y="31"/>
                  </a:cubicBezTo>
                  <a:cubicBezTo>
                    <a:pt x="37" y="32"/>
                    <a:pt x="36" y="34"/>
                    <a:pt x="35" y="35"/>
                  </a:cubicBezTo>
                  <a:cubicBezTo>
                    <a:pt x="11" y="59"/>
                    <a:pt x="11" y="59"/>
                    <a:pt x="11" y="59"/>
                  </a:cubicBezTo>
                  <a:cubicBezTo>
                    <a:pt x="10" y="60"/>
                    <a:pt x="8" y="61"/>
                    <a:pt x="7" y="6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94" name="Google Shape;694;p21"/>
            <p:cNvSpPr/>
            <p:nvPr/>
          </p:nvSpPr>
          <p:spPr>
            <a:xfrm>
              <a:off x="4351868" y="3352800"/>
              <a:ext cx="29633" cy="141817"/>
            </a:xfrm>
            <a:custGeom>
              <a:rect b="b" l="l" r="r" t="t"/>
              <a:pathLst>
                <a:path extrusionOk="0" h="215" w="44">
                  <a:moveTo>
                    <a:pt x="38" y="215"/>
                  </a:moveTo>
                  <a:cubicBezTo>
                    <a:pt x="6" y="215"/>
                    <a:pt x="6" y="215"/>
                    <a:pt x="6" y="215"/>
                  </a:cubicBezTo>
                  <a:cubicBezTo>
                    <a:pt x="3" y="215"/>
                    <a:pt x="0" y="212"/>
                    <a:pt x="0" y="209"/>
                  </a:cubicBezTo>
                  <a:cubicBezTo>
                    <a:pt x="0" y="6"/>
                    <a:pt x="0" y="6"/>
                    <a:pt x="0" y="6"/>
                  </a:cubicBezTo>
                  <a:cubicBezTo>
                    <a:pt x="0" y="3"/>
                    <a:pt x="3" y="0"/>
                    <a:pt x="6" y="0"/>
                  </a:cubicBezTo>
                  <a:cubicBezTo>
                    <a:pt x="38" y="0"/>
                    <a:pt x="38" y="0"/>
                    <a:pt x="38" y="0"/>
                  </a:cubicBezTo>
                  <a:cubicBezTo>
                    <a:pt x="42" y="0"/>
                    <a:pt x="44" y="3"/>
                    <a:pt x="44" y="6"/>
                  </a:cubicBezTo>
                  <a:cubicBezTo>
                    <a:pt x="44" y="209"/>
                    <a:pt x="44" y="209"/>
                    <a:pt x="44" y="209"/>
                  </a:cubicBezTo>
                  <a:cubicBezTo>
                    <a:pt x="44" y="212"/>
                    <a:pt x="42" y="215"/>
                    <a:pt x="38" y="215"/>
                  </a:cubicBezTo>
                  <a:close/>
                  <a:moveTo>
                    <a:pt x="12" y="203"/>
                  </a:moveTo>
                  <a:cubicBezTo>
                    <a:pt x="32" y="203"/>
                    <a:pt x="32" y="203"/>
                    <a:pt x="32" y="203"/>
                  </a:cubicBezTo>
                  <a:cubicBezTo>
                    <a:pt x="32" y="12"/>
                    <a:pt x="32" y="12"/>
                    <a:pt x="32" y="12"/>
                  </a:cubicBezTo>
                  <a:cubicBezTo>
                    <a:pt x="12" y="12"/>
                    <a:pt x="12" y="12"/>
                    <a:pt x="12" y="12"/>
                  </a:cubicBezTo>
                  <a:lnTo>
                    <a:pt x="12" y="20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95" name="Google Shape;695;p21"/>
            <p:cNvSpPr/>
            <p:nvPr/>
          </p:nvSpPr>
          <p:spPr>
            <a:xfrm>
              <a:off x="4389968" y="3401484"/>
              <a:ext cx="27517" cy="93133"/>
            </a:xfrm>
            <a:custGeom>
              <a:rect b="b" l="l" r="r" t="t"/>
              <a:pathLst>
                <a:path extrusionOk="0" h="141" w="44">
                  <a:moveTo>
                    <a:pt x="38" y="141"/>
                  </a:moveTo>
                  <a:cubicBezTo>
                    <a:pt x="6" y="141"/>
                    <a:pt x="6" y="141"/>
                    <a:pt x="6" y="141"/>
                  </a:cubicBezTo>
                  <a:cubicBezTo>
                    <a:pt x="2" y="141"/>
                    <a:pt x="0" y="138"/>
                    <a:pt x="0" y="135"/>
                  </a:cubicBezTo>
                  <a:cubicBezTo>
                    <a:pt x="0" y="6"/>
                    <a:pt x="0" y="6"/>
                    <a:pt x="0" y="6"/>
                  </a:cubicBezTo>
                  <a:cubicBezTo>
                    <a:pt x="0" y="2"/>
                    <a:pt x="2" y="0"/>
                    <a:pt x="6" y="0"/>
                  </a:cubicBezTo>
                  <a:cubicBezTo>
                    <a:pt x="38" y="0"/>
                    <a:pt x="38" y="0"/>
                    <a:pt x="38" y="0"/>
                  </a:cubicBezTo>
                  <a:cubicBezTo>
                    <a:pt x="41" y="0"/>
                    <a:pt x="44" y="2"/>
                    <a:pt x="44" y="6"/>
                  </a:cubicBezTo>
                  <a:cubicBezTo>
                    <a:pt x="44" y="135"/>
                    <a:pt x="44" y="135"/>
                    <a:pt x="44" y="135"/>
                  </a:cubicBezTo>
                  <a:cubicBezTo>
                    <a:pt x="44" y="138"/>
                    <a:pt x="41" y="141"/>
                    <a:pt x="38" y="141"/>
                  </a:cubicBezTo>
                  <a:close/>
                  <a:moveTo>
                    <a:pt x="12" y="129"/>
                  </a:moveTo>
                  <a:cubicBezTo>
                    <a:pt x="32" y="129"/>
                    <a:pt x="32" y="129"/>
                    <a:pt x="32" y="129"/>
                  </a:cubicBezTo>
                  <a:cubicBezTo>
                    <a:pt x="32" y="12"/>
                    <a:pt x="32" y="12"/>
                    <a:pt x="32" y="12"/>
                  </a:cubicBezTo>
                  <a:cubicBezTo>
                    <a:pt x="12" y="12"/>
                    <a:pt x="12" y="12"/>
                    <a:pt x="12" y="12"/>
                  </a:cubicBezTo>
                  <a:lnTo>
                    <a:pt x="12" y="12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96" name="Google Shape;696;p21"/>
            <p:cNvSpPr/>
            <p:nvPr/>
          </p:nvSpPr>
          <p:spPr>
            <a:xfrm>
              <a:off x="4425951" y="3352800"/>
              <a:ext cx="27517" cy="141817"/>
            </a:xfrm>
            <a:custGeom>
              <a:rect b="b" l="l" r="r" t="t"/>
              <a:pathLst>
                <a:path extrusionOk="0" h="215" w="44">
                  <a:moveTo>
                    <a:pt x="38" y="215"/>
                  </a:moveTo>
                  <a:cubicBezTo>
                    <a:pt x="6" y="215"/>
                    <a:pt x="6" y="215"/>
                    <a:pt x="6" y="215"/>
                  </a:cubicBezTo>
                  <a:cubicBezTo>
                    <a:pt x="3" y="215"/>
                    <a:pt x="0" y="212"/>
                    <a:pt x="0" y="209"/>
                  </a:cubicBezTo>
                  <a:cubicBezTo>
                    <a:pt x="0" y="6"/>
                    <a:pt x="0" y="6"/>
                    <a:pt x="0" y="6"/>
                  </a:cubicBezTo>
                  <a:cubicBezTo>
                    <a:pt x="0" y="3"/>
                    <a:pt x="3" y="0"/>
                    <a:pt x="6" y="0"/>
                  </a:cubicBezTo>
                  <a:cubicBezTo>
                    <a:pt x="38" y="0"/>
                    <a:pt x="38" y="0"/>
                    <a:pt x="38" y="0"/>
                  </a:cubicBezTo>
                  <a:cubicBezTo>
                    <a:pt x="42" y="0"/>
                    <a:pt x="44" y="3"/>
                    <a:pt x="44" y="6"/>
                  </a:cubicBezTo>
                  <a:cubicBezTo>
                    <a:pt x="44" y="209"/>
                    <a:pt x="44" y="209"/>
                    <a:pt x="44" y="209"/>
                  </a:cubicBezTo>
                  <a:cubicBezTo>
                    <a:pt x="44" y="212"/>
                    <a:pt x="42" y="215"/>
                    <a:pt x="38" y="215"/>
                  </a:cubicBezTo>
                  <a:close/>
                  <a:moveTo>
                    <a:pt x="12" y="203"/>
                  </a:moveTo>
                  <a:cubicBezTo>
                    <a:pt x="32" y="203"/>
                    <a:pt x="32" y="203"/>
                    <a:pt x="32" y="203"/>
                  </a:cubicBezTo>
                  <a:cubicBezTo>
                    <a:pt x="32" y="12"/>
                    <a:pt x="32" y="12"/>
                    <a:pt x="32" y="12"/>
                  </a:cubicBezTo>
                  <a:cubicBezTo>
                    <a:pt x="12" y="12"/>
                    <a:pt x="12" y="12"/>
                    <a:pt x="12" y="12"/>
                  </a:cubicBezTo>
                  <a:lnTo>
                    <a:pt x="12" y="20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97" name="Google Shape;697;p21"/>
            <p:cNvSpPr/>
            <p:nvPr/>
          </p:nvSpPr>
          <p:spPr>
            <a:xfrm>
              <a:off x="4461935" y="3384551"/>
              <a:ext cx="29633" cy="110067"/>
            </a:xfrm>
            <a:custGeom>
              <a:rect b="b" l="l" r="r" t="t"/>
              <a:pathLst>
                <a:path extrusionOk="0" h="168" w="44">
                  <a:moveTo>
                    <a:pt x="38" y="168"/>
                  </a:moveTo>
                  <a:cubicBezTo>
                    <a:pt x="6" y="168"/>
                    <a:pt x="6" y="168"/>
                    <a:pt x="6" y="168"/>
                  </a:cubicBezTo>
                  <a:cubicBezTo>
                    <a:pt x="2" y="168"/>
                    <a:pt x="0" y="165"/>
                    <a:pt x="0" y="162"/>
                  </a:cubicBezTo>
                  <a:cubicBezTo>
                    <a:pt x="0" y="6"/>
                    <a:pt x="0" y="6"/>
                    <a:pt x="0" y="6"/>
                  </a:cubicBezTo>
                  <a:cubicBezTo>
                    <a:pt x="0" y="2"/>
                    <a:pt x="2" y="0"/>
                    <a:pt x="6" y="0"/>
                  </a:cubicBezTo>
                  <a:cubicBezTo>
                    <a:pt x="38" y="0"/>
                    <a:pt x="38" y="0"/>
                    <a:pt x="38" y="0"/>
                  </a:cubicBezTo>
                  <a:cubicBezTo>
                    <a:pt x="41" y="0"/>
                    <a:pt x="44" y="2"/>
                    <a:pt x="44" y="6"/>
                  </a:cubicBezTo>
                  <a:cubicBezTo>
                    <a:pt x="44" y="162"/>
                    <a:pt x="44" y="162"/>
                    <a:pt x="44" y="162"/>
                  </a:cubicBezTo>
                  <a:cubicBezTo>
                    <a:pt x="44" y="165"/>
                    <a:pt x="41" y="168"/>
                    <a:pt x="38" y="168"/>
                  </a:cubicBezTo>
                  <a:close/>
                  <a:moveTo>
                    <a:pt x="12" y="156"/>
                  </a:moveTo>
                  <a:cubicBezTo>
                    <a:pt x="32" y="156"/>
                    <a:pt x="32" y="156"/>
                    <a:pt x="32" y="156"/>
                  </a:cubicBezTo>
                  <a:cubicBezTo>
                    <a:pt x="32" y="12"/>
                    <a:pt x="32" y="12"/>
                    <a:pt x="32" y="12"/>
                  </a:cubicBezTo>
                  <a:cubicBezTo>
                    <a:pt x="12" y="12"/>
                    <a:pt x="12" y="12"/>
                    <a:pt x="12" y="12"/>
                  </a:cubicBezTo>
                  <a:lnTo>
                    <a:pt x="12" y="15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698" name="Google Shape;698;p21"/>
          <p:cNvGrpSpPr/>
          <p:nvPr/>
        </p:nvGrpSpPr>
        <p:grpSpPr>
          <a:xfrm>
            <a:off x="3350218" y="2512371"/>
            <a:ext cx="329184" cy="329184"/>
            <a:chOff x="6434669" y="1589619"/>
            <a:chExt cx="270933" cy="273050"/>
          </a:xfrm>
        </p:grpSpPr>
        <p:sp>
          <p:nvSpPr>
            <p:cNvPr id="699" name="Google Shape;699;p21"/>
            <p:cNvSpPr/>
            <p:nvPr/>
          </p:nvSpPr>
          <p:spPr>
            <a:xfrm>
              <a:off x="6434669" y="1589619"/>
              <a:ext cx="270933" cy="273050"/>
            </a:xfrm>
            <a:custGeom>
              <a:rect b="b" l="l" r="r" t="t"/>
              <a:pathLst>
                <a:path extrusionOk="0" h="414" w="415">
                  <a:moveTo>
                    <a:pt x="409" y="414"/>
                  </a:moveTo>
                  <a:cubicBezTo>
                    <a:pt x="6" y="414"/>
                    <a:pt x="6" y="414"/>
                    <a:pt x="6" y="414"/>
                  </a:cubicBezTo>
                  <a:cubicBezTo>
                    <a:pt x="2" y="414"/>
                    <a:pt x="0" y="411"/>
                    <a:pt x="0" y="408"/>
                  </a:cubicBezTo>
                  <a:cubicBezTo>
                    <a:pt x="0" y="6"/>
                    <a:pt x="0" y="6"/>
                    <a:pt x="0" y="6"/>
                  </a:cubicBezTo>
                  <a:cubicBezTo>
                    <a:pt x="0" y="3"/>
                    <a:pt x="2" y="0"/>
                    <a:pt x="6" y="0"/>
                  </a:cubicBezTo>
                  <a:cubicBezTo>
                    <a:pt x="352" y="0"/>
                    <a:pt x="352" y="0"/>
                    <a:pt x="352" y="0"/>
                  </a:cubicBezTo>
                  <a:cubicBezTo>
                    <a:pt x="355" y="0"/>
                    <a:pt x="358" y="3"/>
                    <a:pt x="358" y="6"/>
                  </a:cubicBezTo>
                  <a:cubicBezTo>
                    <a:pt x="358" y="63"/>
                    <a:pt x="358" y="63"/>
                    <a:pt x="358" y="63"/>
                  </a:cubicBezTo>
                  <a:cubicBezTo>
                    <a:pt x="409" y="63"/>
                    <a:pt x="409" y="63"/>
                    <a:pt x="409" y="63"/>
                  </a:cubicBezTo>
                  <a:cubicBezTo>
                    <a:pt x="412" y="63"/>
                    <a:pt x="415" y="66"/>
                    <a:pt x="415" y="69"/>
                  </a:cubicBezTo>
                  <a:cubicBezTo>
                    <a:pt x="415" y="408"/>
                    <a:pt x="415" y="408"/>
                    <a:pt x="415" y="408"/>
                  </a:cubicBezTo>
                  <a:cubicBezTo>
                    <a:pt x="415" y="411"/>
                    <a:pt x="412" y="414"/>
                    <a:pt x="409" y="414"/>
                  </a:cubicBezTo>
                  <a:close/>
                  <a:moveTo>
                    <a:pt x="12" y="402"/>
                  </a:moveTo>
                  <a:cubicBezTo>
                    <a:pt x="403" y="402"/>
                    <a:pt x="403" y="402"/>
                    <a:pt x="403" y="402"/>
                  </a:cubicBezTo>
                  <a:cubicBezTo>
                    <a:pt x="403" y="75"/>
                    <a:pt x="403" y="75"/>
                    <a:pt x="403" y="75"/>
                  </a:cubicBezTo>
                  <a:cubicBezTo>
                    <a:pt x="352" y="75"/>
                    <a:pt x="352" y="75"/>
                    <a:pt x="352" y="75"/>
                  </a:cubicBezTo>
                  <a:cubicBezTo>
                    <a:pt x="349" y="75"/>
                    <a:pt x="346" y="72"/>
                    <a:pt x="346" y="69"/>
                  </a:cubicBezTo>
                  <a:cubicBezTo>
                    <a:pt x="346" y="12"/>
                    <a:pt x="346" y="12"/>
                    <a:pt x="346" y="12"/>
                  </a:cubicBezTo>
                  <a:cubicBezTo>
                    <a:pt x="12" y="12"/>
                    <a:pt x="12" y="12"/>
                    <a:pt x="12" y="12"/>
                  </a:cubicBezTo>
                  <a:lnTo>
                    <a:pt x="12" y="4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0" name="Google Shape;700;p21"/>
            <p:cNvSpPr/>
            <p:nvPr/>
          </p:nvSpPr>
          <p:spPr>
            <a:xfrm>
              <a:off x="6661152" y="1589619"/>
              <a:ext cx="44450" cy="48683"/>
            </a:xfrm>
            <a:custGeom>
              <a:rect b="b" l="l" r="r" t="t"/>
              <a:pathLst>
                <a:path extrusionOk="0" h="75" w="69">
                  <a:moveTo>
                    <a:pt x="63" y="75"/>
                  </a:moveTo>
                  <a:cubicBezTo>
                    <a:pt x="6" y="75"/>
                    <a:pt x="6" y="75"/>
                    <a:pt x="6" y="75"/>
                  </a:cubicBezTo>
                  <a:cubicBezTo>
                    <a:pt x="3" y="75"/>
                    <a:pt x="0" y="72"/>
                    <a:pt x="0" y="69"/>
                  </a:cubicBezTo>
                  <a:cubicBezTo>
                    <a:pt x="0" y="6"/>
                    <a:pt x="0" y="6"/>
                    <a:pt x="0" y="6"/>
                  </a:cubicBezTo>
                  <a:cubicBezTo>
                    <a:pt x="0" y="4"/>
                    <a:pt x="1" y="2"/>
                    <a:pt x="4" y="1"/>
                  </a:cubicBezTo>
                  <a:cubicBezTo>
                    <a:pt x="6" y="0"/>
                    <a:pt x="9" y="0"/>
                    <a:pt x="10" y="2"/>
                  </a:cubicBezTo>
                  <a:cubicBezTo>
                    <a:pt x="67" y="65"/>
                    <a:pt x="67" y="65"/>
                    <a:pt x="67" y="65"/>
                  </a:cubicBezTo>
                  <a:cubicBezTo>
                    <a:pt x="69" y="67"/>
                    <a:pt x="69" y="69"/>
                    <a:pt x="68" y="71"/>
                  </a:cubicBezTo>
                  <a:cubicBezTo>
                    <a:pt x="67" y="74"/>
                    <a:pt x="65" y="75"/>
                    <a:pt x="63" y="75"/>
                  </a:cubicBezTo>
                  <a:close/>
                  <a:moveTo>
                    <a:pt x="12" y="63"/>
                  </a:moveTo>
                  <a:cubicBezTo>
                    <a:pt x="49" y="63"/>
                    <a:pt x="49" y="63"/>
                    <a:pt x="49" y="63"/>
                  </a:cubicBezTo>
                  <a:cubicBezTo>
                    <a:pt x="12" y="22"/>
                    <a:pt x="12" y="22"/>
                    <a:pt x="12" y="22"/>
                  </a:cubicBezTo>
                  <a:lnTo>
                    <a:pt x="12" y="6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1" name="Google Shape;701;p21"/>
            <p:cNvSpPr/>
            <p:nvPr/>
          </p:nvSpPr>
          <p:spPr>
            <a:xfrm>
              <a:off x="6464302" y="1638301"/>
              <a:ext cx="110067" cy="35983"/>
            </a:xfrm>
            <a:custGeom>
              <a:rect b="b" l="l" r="r" t="t"/>
              <a:pathLst>
                <a:path extrusionOk="0" h="54" w="168">
                  <a:moveTo>
                    <a:pt x="84" y="54"/>
                  </a:moveTo>
                  <a:cubicBezTo>
                    <a:pt x="43" y="54"/>
                    <a:pt x="0" y="45"/>
                    <a:pt x="0" y="27"/>
                  </a:cubicBezTo>
                  <a:cubicBezTo>
                    <a:pt x="0" y="27"/>
                    <a:pt x="0" y="26"/>
                    <a:pt x="0" y="26"/>
                  </a:cubicBezTo>
                  <a:cubicBezTo>
                    <a:pt x="1" y="5"/>
                    <a:pt x="53" y="0"/>
                    <a:pt x="84" y="0"/>
                  </a:cubicBezTo>
                  <a:cubicBezTo>
                    <a:pt x="114" y="0"/>
                    <a:pt x="166" y="5"/>
                    <a:pt x="168" y="26"/>
                  </a:cubicBezTo>
                  <a:cubicBezTo>
                    <a:pt x="168" y="26"/>
                    <a:pt x="168" y="27"/>
                    <a:pt x="168" y="27"/>
                  </a:cubicBezTo>
                  <a:cubicBezTo>
                    <a:pt x="168" y="45"/>
                    <a:pt x="124" y="54"/>
                    <a:pt x="84" y="54"/>
                  </a:cubicBezTo>
                  <a:close/>
                  <a:moveTo>
                    <a:pt x="12" y="27"/>
                  </a:moveTo>
                  <a:cubicBezTo>
                    <a:pt x="13" y="31"/>
                    <a:pt x="36" y="42"/>
                    <a:pt x="84" y="42"/>
                  </a:cubicBezTo>
                  <a:cubicBezTo>
                    <a:pt x="131" y="42"/>
                    <a:pt x="155" y="31"/>
                    <a:pt x="156" y="27"/>
                  </a:cubicBezTo>
                  <a:cubicBezTo>
                    <a:pt x="156" y="27"/>
                    <a:pt x="156" y="27"/>
                    <a:pt x="156" y="27"/>
                  </a:cubicBezTo>
                  <a:cubicBezTo>
                    <a:pt x="155" y="23"/>
                    <a:pt x="132" y="12"/>
                    <a:pt x="84" y="12"/>
                  </a:cubicBezTo>
                  <a:cubicBezTo>
                    <a:pt x="36" y="12"/>
                    <a:pt x="13" y="23"/>
                    <a:pt x="12" y="27"/>
                  </a:cubicBezTo>
                  <a:cubicBezTo>
                    <a:pt x="12" y="27"/>
                    <a:pt x="12" y="27"/>
                    <a:pt x="12" y="2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2" name="Google Shape;702;p21"/>
            <p:cNvSpPr/>
            <p:nvPr/>
          </p:nvSpPr>
          <p:spPr>
            <a:xfrm>
              <a:off x="6464302" y="1651001"/>
              <a:ext cx="110067" cy="143933"/>
            </a:xfrm>
            <a:custGeom>
              <a:rect b="b" l="l" r="r" t="t"/>
              <a:pathLst>
                <a:path extrusionOk="0" h="217" w="168">
                  <a:moveTo>
                    <a:pt x="84" y="217"/>
                  </a:moveTo>
                  <a:cubicBezTo>
                    <a:pt x="43" y="217"/>
                    <a:pt x="0" y="209"/>
                    <a:pt x="0" y="190"/>
                  </a:cubicBezTo>
                  <a:cubicBezTo>
                    <a:pt x="0" y="6"/>
                    <a:pt x="0" y="6"/>
                    <a:pt x="0" y="6"/>
                  </a:cubicBezTo>
                  <a:cubicBezTo>
                    <a:pt x="0" y="2"/>
                    <a:pt x="3" y="0"/>
                    <a:pt x="6" y="0"/>
                  </a:cubicBezTo>
                  <a:cubicBezTo>
                    <a:pt x="9" y="0"/>
                    <a:pt x="12" y="2"/>
                    <a:pt x="12" y="6"/>
                  </a:cubicBezTo>
                  <a:cubicBezTo>
                    <a:pt x="13" y="10"/>
                    <a:pt x="36" y="21"/>
                    <a:pt x="84" y="21"/>
                  </a:cubicBezTo>
                  <a:cubicBezTo>
                    <a:pt x="132" y="21"/>
                    <a:pt x="155" y="10"/>
                    <a:pt x="156" y="6"/>
                  </a:cubicBezTo>
                  <a:cubicBezTo>
                    <a:pt x="156" y="6"/>
                    <a:pt x="156" y="5"/>
                    <a:pt x="156" y="5"/>
                  </a:cubicBezTo>
                  <a:cubicBezTo>
                    <a:pt x="156" y="2"/>
                    <a:pt x="159" y="0"/>
                    <a:pt x="162" y="0"/>
                  </a:cubicBezTo>
                  <a:cubicBezTo>
                    <a:pt x="165" y="0"/>
                    <a:pt x="168" y="2"/>
                    <a:pt x="168" y="6"/>
                  </a:cubicBezTo>
                  <a:cubicBezTo>
                    <a:pt x="168" y="190"/>
                    <a:pt x="168" y="190"/>
                    <a:pt x="168" y="190"/>
                  </a:cubicBezTo>
                  <a:cubicBezTo>
                    <a:pt x="168" y="209"/>
                    <a:pt x="124" y="217"/>
                    <a:pt x="84" y="217"/>
                  </a:cubicBezTo>
                  <a:close/>
                  <a:moveTo>
                    <a:pt x="12" y="21"/>
                  </a:moveTo>
                  <a:cubicBezTo>
                    <a:pt x="12" y="190"/>
                    <a:pt x="12" y="190"/>
                    <a:pt x="12" y="190"/>
                  </a:cubicBezTo>
                  <a:cubicBezTo>
                    <a:pt x="13" y="194"/>
                    <a:pt x="36" y="205"/>
                    <a:pt x="84" y="205"/>
                  </a:cubicBezTo>
                  <a:cubicBezTo>
                    <a:pt x="132" y="205"/>
                    <a:pt x="155" y="194"/>
                    <a:pt x="156" y="190"/>
                  </a:cubicBezTo>
                  <a:cubicBezTo>
                    <a:pt x="156" y="21"/>
                    <a:pt x="156" y="21"/>
                    <a:pt x="156" y="21"/>
                  </a:cubicBezTo>
                  <a:cubicBezTo>
                    <a:pt x="140" y="29"/>
                    <a:pt x="111" y="33"/>
                    <a:pt x="84" y="33"/>
                  </a:cubicBezTo>
                  <a:cubicBezTo>
                    <a:pt x="56" y="33"/>
                    <a:pt x="28" y="29"/>
                    <a:pt x="12" y="2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3" name="Google Shape;703;p21"/>
            <p:cNvSpPr/>
            <p:nvPr/>
          </p:nvSpPr>
          <p:spPr>
            <a:xfrm>
              <a:off x="6464302" y="1693334"/>
              <a:ext cx="110067" cy="21167"/>
            </a:xfrm>
            <a:custGeom>
              <a:rect b="b" l="l" r="r" t="t"/>
              <a:pathLst>
                <a:path extrusionOk="0" h="33" w="168">
                  <a:moveTo>
                    <a:pt x="84" y="33"/>
                  </a:moveTo>
                  <a:cubicBezTo>
                    <a:pt x="43" y="33"/>
                    <a:pt x="0" y="24"/>
                    <a:pt x="0" y="6"/>
                  </a:cubicBezTo>
                  <a:cubicBezTo>
                    <a:pt x="0" y="2"/>
                    <a:pt x="3" y="0"/>
                    <a:pt x="6" y="0"/>
                  </a:cubicBezTo>
                  <a:cubicBezTo>
                    <a:pt x="9" y="0"/>
                    <a:pt x="12" y="2"/>
                    <a:pt x="12" y="6"/>
                  </a:cubicBezTo>
                  <a:cubicBezTo>
                    <a:pt x="13" y="10"/>
                    <a:pt x="36" y="21"/>
                    <a:pt x="84" y="21"/>
                  </a:cubicBezTo>
                  <a:cubicBezTo>
                    <a:pt x="132" y="21"/>
                    <a:pt x="155" y="10"/>
                    <a:pt x="156" y="6"/>
                  </a:cubicBezTo>
                  <a:cubicBezTo>
                    <a:pt x="156" y="2"/>
                    <a:pt x="158" y="0"/>
                    <a:pt x="162" y="0"/>
                  </a:cubicBezTo>
                  <a:cubicBezTo>
                    <a:pt x="165" y="0"/>
                    <a:pt x="168" y="2"/>
                    <a:pt x="168" y="6"/>
                  </a:cubicBezTo>
                  <a:cubicBezTo>
                    <a:pt x="168" y="24"/>
                    <a:pt x="124" y="33"/>
                    <a:pt x="84" y="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4" name="Google Shape;704;p21"/>
            <p:cNvSpPr/>
            <p:nvPr/>
          </p:nvSpPr>
          <p:spPr>
            <a:xfrm>
              <a:off x="6464302" y="1735667"/>
              <a:ext cx="110067" cy="21167"/>
            </a:xfrm>
            <a:custGeom>
              <a:rect b="b" l="l" r="r" t="t"/>
              <a:pathLst>
                <a:path extrusionOk="0" h="33" w="168">
                  <a:moveTo>
                    <a:pt x="84" y="33"/>
                  </a:moveTo>
                  <a:cubicBezTo>
                    <a:pt x="43" y="33"/>
                    <a:pt x="0" y="25"/>
                    <a:pt x="0" y="6"/>
                  </a:cubicBezTo>
                  <a:cubicBezTo>
                    <a:pt x="0" y="3"/>
                    <a:pt x="3" y="0"/>
                    <a:pt x="6" y="0"/>
                  </a:cubicBezTo>
                  <a:cubicBezTo>
                    <a:pt x="9" y="0"/>
                    <a:pt x="12" y="3"/>
                    <a:pt x="12" y="6"/>
                  </a:cubicBezTo>
                  <a:cubicBezTo>
                    <a:pt x="13" y="10"/>
                    <a:pt x="36" y="21"/>
                    <a:pt x="84" y="21"/>
                  </a:cubicBezTo>
                  <a:cubicBezTo>
                    <a:pt x="132" y="21"/>
                    <a:pt x="155" y="10"/>
                    <a:pt x="156" y="6"/>
                  </a:cubicBezTo>
                  <a:cubicBezTo>
                    <a:pt x="156" y="3"/>
                    <a:pt x="158" y="0"/>
                    <a:pt x="162" y="0"/>
                  </a:cubicBezTo>
                  <a:cubicBezTo>
                    <a:pt x="165" y="0"/>
                    <a:pt x="168" y="3"/>
                    <a:pt x="168" y="6"/>
                  </a:cubicBezTo>
                  <a:cubicBezTo>
                    <a:pt x="168" y="25"/>
                    <a:pt x="124" y="33"/>
                    <a:pt x="84" y="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5" name="Google Shape;705;p21"/>
            <p:cNvSpPr/>
            <p:nvPr/>
          </p:nvSpPr>
          <p:spPr>
            <a:xfrm>
              <a:off x="6504518" y="1807634"/>
              <a:ext cx="31750" cy="29633"/>
            </a:xfrm>
            <a:custGeom>
              <a:rect b="b" l="l" r="r" t="t"/>
              <a:pathLst>
                <a:path extrusionOk="0" h="47" w="47">
                  <a:moveTo>
                    <a:pt x="24" y="47"/>
                  </a:moveTo>
                  <a:cubicBezTo>
                    <a:pt x="11" y="47"/>
                    <a:pt x="0" y="36"/>
                    <a:pt x="0" y="23"/>
                  </a:cubicBezTo>
                  <a:cubicBezTo>
                    <a:pt x="0" y="11"/>
                    <a:pt x="11" y="0"/>
                    <a:pt x="24" y="0"/>
                  </a:cubicBezTo>
                  <a:cubicBezTo>
                    <a:pt x="36" y="0"/>
                    <a:pt x="47" y="11"/>
                    <a:pt x="47" y="23"/>
                  </a:cubicBezTo>
                  <a:cubicBezTo>
                    <a:pt x="47" y="36"/>
                    <a:pt x="36" y="47"/>
                    <a:pt x="24" y="47"/>
                  </a:cubicBezTo>
                  <a:close/>
                  <a:moveTo>
                    <a:pt x="24" y="12"/>
                  </a:moveTo>
                  <a:cubicBezTo>
                    <a:pt x="17" y="12"/>
                    <a:pt x="12" y="17"/>
                    <a:pt x="12" y="23"/>
                  </a:cubicBezTo>
                  <a:cubicBezTo>
                    <a:pt x="12" y="30"/>
                    <a:pt x="17" y="35"/>
                    <a:pt x="24" y="35"/>
                  </a:cubicBezTo>
                  <a:cubicBezTo>
                    <a:pt x="30" y="35"/>
                    <a:pt x="35" y="30"/>
                    <a:pt x="35" y="23"/>
                  </a:cubicBezTo>
                  <a:cubicBezTo>
                    <a:pt x="35" y="17"/>
                    <a:pt x="30" y="12"/>
                    <a:pt x="24"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6" name="Google Shape;706;p21"/>
            <p:cNvSpPr/>
            <p:nvPr/>
          </p:nvSpPr>
          <p:spPr>
            <a:xfrm>
              <a:off x="6515102" y="1786467"/>
              <a:ext cx="8467" cy="27517"/>
            </a:xfrm>
            <a:custGeom>
              <a:rect b="b" l="l" r="r" t="t"/>
              <a:pathLst>
                <a:path extrusionOk="0" h="43" w="12">
                  <a:moveTo>
                    <a:pt x="6" y="43"/>
                  </a:moveTo>
                  <a:cubicBezTo>
                    <a:pt x="3" y="43"/>
                    <a:pt x="0" y="40"/>
                    <a:pt x="0" y="37"/>
                  </a:cubicBezTo>
                  <a:cubicBezTo>
                    <a:pt x="0" y="6"/>
                    <a:pt x="0" y="6"/>
                    <a:pt x="0" y="6"/>
                  </a:cubicBezTo>
                  <a:cubicBezTo>
                    <a:pt x="0" y="3"/>
                    <a:pt x="2" y="0"/>
                    <a:pt x="6" y="0"/>
                  </a:cubicBezTo>
                  <a:cubicBezTo>
                    <a:pt x="6" y="0"/>
                    <a:pt x="6" y="0"/>
                    <a:pt x="6" y="0"/>
                  </a:cubicBezTo>
                  <a:cubicBezTo>
                    <a:pt x="9" y="0"/>
                    <a:pt x="12" y="3"/>
                    <a:pt x="12" y="6"/>
                  </a:cubicBezTo>
                  <a:cubicBezTo>
                    <a:pt x="12" y="37"/>
                    <a:pt x="12" y="37"/>
                    <a:pt x="12" y="37"/>
                  </a:cubicBezTo>
                  <a:cubicBezTo>
                    <a:pt x="12" y="40"/>
                    <a:pt x="9" y="43"/>
                    <a:pt x="6" y="43"/>
                  </a:cubicBezTo>
                  <a:cubicBezTo>
                    <a:pt x="6" y="43"/>
                    <a:pt x="6" y="43"/>
                    <a:pt x="6"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7" name="Google Shape;707;p21"/>
            <p:cNvSpPr/>
            <p:nvPr/>
          </p:nvSpPr>
          <p:spPr>
            <a:xfrm>
              <a:off x="6589185" y="1657351"/>
              <a:ext cx="76200" cy="31750"/>
            </a:xfrm>
            <a:custGeom>
              <a:rect b="b" l="l" r="r" t="t"/>
              <a:pathLst>
                <a:path extrusionOk="0" h="46" w="113">
                  <a:moveTo>
                    <a:pt x="107" y="46"/>
                  </a:moveTo>
                  <a:cubicBezTo>
                    <a:pt x="6" y="46"/>
                    <a:pt x="6" y="46"/>
                    <a:pt x="6" y="46"/>
                  </a:cubicBezTo>
                  <a:cubicBezTo>
                    <a:pt x="3" y="46"/>
                    <a:pt x="0" y="43"/>
                    <a:pt x="0" y="40"/>
                  </a:cubicBezTo>
                  <a:cubicBezTo>
                    <a:pt x="0" y="6"/>
                    <a:pt x="0" y="6"/>
                    <a:pt x="0" y="6"/>
                  </a:cubicBezTo>
                  <a:cubicBezTo>
                    <a:pt x="0" y="3"/>
                    <a:pt x="3" y="0"/>
                    <a:pt x="6" y="0"/>
                  </a:cubicBezTo>
                  <a:cubicBezTo>
                    <a:pt x="107" y="0"/>
                    <a:pt x="107" y="0"/>
                    <a:pt x="107" y="0"/>
                  </a:cubicBezTo>
                  <a:cubicBezTo>
                    <a:pt x="111" y="0"/>
                    <a:pt x="113" y="3"/>
                    <a:pt x="113" y="6"/>
                  </a:cubicBezTo>
                  <a:cubicBezTo>
                    <a:pt x="113" y="40"/>
                    <a:pt x="113" y="40"/>
                    <a:pt x="113" y="40"/>
                  </a:cubicBezTo>
                  <a:cubicBezTo>
                    <a:pt x="113" y="43"/>
                    <a:pt x="111" y="46"/>
                    <a:pt x="107" y="46"/>
                  </a:cubicBezTo>
                  <a:close/>
                  <a:moveTo>
                    <a:pt x="12" y="34"/>
                  </a:moveTo>
                  <a:cubicBezTo>
                    <a:pt x="101" y="34"/>
                    <a:pt x="101" y="34"/>
                    <a:pt x="101" y="34"/>
                  </a:cubicBezTo>
                  <a:cubicBezTo>
                    <a:pt x="101" y="12"/>
                    <a:pt x="101" y="12"/>
                    <a:pt x="101"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8" name="Google Shape;708;p21"/>
            <p:cNvSpPr/>
            <p:nvPr/>
          </p:nvSpPr>
          <p:spPr>
            <a:xfrm>
              <a:off x="6589185" y="1693334"/>
              <a:ext cx="91017" cy="29633"/>
            </a:xfrm>
            <a:custGeom>
              <a:rect b="b" l="l" r="r" t="t"/>
              <a:pathLst>
                <a:path extrusionOk="0" h="46" w="138">
                  <a:moveTo>
                    <a:pt x="132" y="46"/>
                  </a:moveTo>
                  <a:cubicBezTo>
                    <a:pt x="6" y="46"/>
                    <a:pt x="6" y="46"/>
                    <a:pt x="6" y="46"/>
                  </a:cubicBezTo>
                  <a:cubicBezTo>
                    <a:pt x="3" y="46"/>
                    <a:pt x="0" y="43"/>
                    <a:pt x="0" y="40"/>
                  </a:cubicBezTo>
                  <a:cubicBezTo>
                    <a:pt x="0" y="6"/>
                    <a:pt x="0" y="6"/>
                    <a:pt x="0" y="6"/>
                  </a:cubicBezTo>
                  <a:cubicBezTo>
                    <a:pt x="0" y="3"/>
                    <a:pt x="3" y="0"/>
                    <a:pt x="6" y="0"/>
                  </a:cubicBezTo>
                  <a:cubicBezTo>
                    <a:pt x="132" y="0"/>
                    <a:pt x="132" y="0"/>
                    <a:pt x="132" y="0"/>
                  </a:cubicBezTo>
                  <a:cubicBezTo>
                    <a:pt x="135" y="0"/>
                    <a:pt x="138" y="3"/>
                    <a:pt x="138" y="6"/>
                  </a:cubicBezTo>
                  <a:cubicBezTo>
                    <a:pt x="138" y="40"/>
                    <a:pt x="138" y="40"/>
                    <a:pt x="138" y="40"/>
                  </a:cubicBezTo>
                  <a:cubicBezTo>
                    <a:pt x="138" y="43"/>
                    <a:pt x="135" y="46"/>
                    <a:pt x="132" y="46"/>
                  </a:cubicBezTo>
                  <a:close/>
                  <a:moveTo>
                    <a:pt x="12" y="34"/>
                  </a:moveTo>
                  <a:cubicBezTo>
                    <a:pt x="126" y="34"/>
                    <a:pt x="126" y="34"/>
                    <a:pt x="126" y="34"/>
                  </a:cubicBezTo>
                  <a:cubicBezTo>
                    <a:pt x="126" y="12"/>
                    <a:pt x="126" y="12"/>
                    <a:pt x="126"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09" name="Google Shape;709;p21"/>
            <p:cNvSpPr/>
            <p:nvPr/>
          </p:nvSpPr>
          <p:spPr>
            <a:xfrm>
              <a:off x="6589185" y="1727201"/>
              <a:ext cx="52917" cy="31750"/>
            </a:xfrm>
            <a:custGeom>
              <a:rect b="b" l="l" r="r" t="t"/>
              <a:pathLst>
                <a:path extrusionOk="0" h="46" w="80">
                  <a:moveTo>
                    <a:pt x="74" y="46"/>
                  </a:moveTo>
                  <a:cubicBezTo>
                    <a:pt x="6" y="46"/>
                    <a:pt x="6" y="46"/>
                    <a:pt x="6" y="46"/>
                  </a:cubicBezTo>
                  <a:cubicBezTo>
                    <a:pt x="3" y="46"/>
                    <a:pt x="0" y="43"/>
                    <a:pt x="0" y="40"/>
                  </a:cubicBezTo>
                  <a:cubicBezTo>
                    <a:pt x="0" y="6"/>
                    <a:pt x="0" y="6"/>
                    <a:pt x="0" y="6"/>
                  </a:cubicBezTo>
                  <a:cubicBezTo>
                    <a:pt x="0" y="3"/>
                    <a:pt x="3" y="0"/>
                    <a:pt x="6" y="0"/>
                  </a:cubicBezTo>
                  <a:cubicBezTo>
                    <a:pt x="74" y="0"/>
                    <a:pt x="74" y="0"/>
                    <a:pt x="74" y="0"/>
                  </a:cubicBezTo>
                  <a:cubicBezTo>
                    <a:pt x="78" y="0"/>
                    <a:pt x="80" y="3"/>
                    <a:pt x="80" y="6"/>
                  </a:cubicBezTo>
                  <a:cubicBezTo>
                    <a:pt x="80" y="40"/>
                    <a:pt x="80" y="40"/>
                    <a:pt x="80" y="40"/>
                  </a:cubicBezTo>
                  <a:cubicBezTo>
                    <a:pt x="80" y="43"/>
                    <a:pt x="78" y="46"/>
                    <a:pt x="74" y="46"/>
                  </a:cubicBezTo>
                  <a:close/>
                  <a:moveTo>
                    <a:pt x="12" y="34"/>
                  </a:moveTo>
                  <a:cubicBezTo>
                    <a:pt x="68" y="34"/>
                    <a:pt x="68" y="34"/>
                    <a:pt x="68" y="34"/>
                  </a:cubicBezTo>
                  <a:cubicBezTo>
                    <a:pt x="68" y="12"/>
                    <a:pt x="68" y="12"/>
                    <a:pt x="68"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10" name="Google Shape;710;p21"/>
            <p:cNvSpPr/>
            <p:nvPr/>
          </p:nvSpPr>
          <p:spPr>
            <a:xfrm>
              <a:off x="6589185" y="1763184"/>
              <a:ext cx="91017" cy="29633"/>
            </a:xfrm>
            <a:custGeom>
              <a:rect b="b" l="l" r="r" t="t"/>
              <a:pathLst>
                <a:path extrusionOk="0" h="46" w="138">
                  <a:moveTo>
                    <a:pt x="132" y="46"/>
                  </a:moveTo>
                  <a:cubicBezTo>
                    <a:pt x="6" y="46"/>
                    <a:pt x="6" y="46"/>
                    <a:pt x="6" y="46"/>
                  </a:cubicBezTo>
                  <a:cubicBezTo>
                    <a:pt x="3" y="46"/>
                    <a:pt x="0" y="43"/>
                    <a:pt x="0" y="40"/>
                  </a:cubicBezTo>
                  <a:cubicBezTo>
                    <a:pt x="0" y="6"/>
                    <a:pt x="0" y="6"/>
                    <a:pt x="0" y="6"/>
                  </a:cubicBezTo>
                  <a:cubicBezTo>
                    <a:pt x="0" y="3"/>
                    <a:pt x="3" y="0"/>
                    <a:pt x="6" y="0"/>
                  </a:cubicBezTo>
                  <a:cubicBezTo>
                    <a:pt x="132" y="0"/>
                    <a:pt x="132" y="0"/>
                    <a:pt x="132" y="0"/>
                  </a:cubicBezTo>
                  <a:cubicBezTo>
                    <a:pt x="135" y="0"/>
                    <a:pt x="138" y="3"/>
                    <a:pt x="138" y="6"/>
                  </a:cubicBezTo>
                  <a:cubicBezTo>
                    <a:pt x="138" y="40"/>
                    <a:pt x="138" y="40"/>
                    <a:pt x="138" y="40"/>
                  </a:cubicBezTo>
                  <a:cubicBezTo>
                    <a:pt x="138" y="43"/>
                    <a:pt x="135" y="46"/>
                    <a:pt x="132" y="46"/>
                  </a:cubicBezTo>
                  <a:close/>
                  <a:moveTo>
                    <a:pt x="12" y="34"/>
                  </a:moveTo>
                  <a:cubicBezTo>
                    <a:pt x="126" y="34"/>
                    <a:pt x="126" y="34"/>
                    <a:pt x="126" y="34"/>
                  </a:cubicBezTo>
                  <a:cubicBezTo>
                    <a:pt x="126" y="12"/>
                    <a:pt x="126" y="12"/>
                    <a:pt x="126"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11" name="Google Shape;711;p21"/>
            <p:cNvSpPr/>
            <p:nvPr/>
          </p:nvSpPr>
          <p:spPr>
            <a:xfrm>
              <a:off x="6589185" y="1797051"/>
              <a:ext cx="76200" cy="31750"/>
            </a:xfrm>
            <a:custGeom>
              <a:rect b="b" l="l" r="r" t="t"/>
              <a:pathLst>
                <a:path extrusionOk="0" h="46" w="113">
                  <a:moveTo>
                    <a:pt x="107" y="46"/>
                  </a:moveTo>
                  <a:cubicBezTo>
                    <a:pt x="6" y="46"/>
                    <a:pt x="6" y="46"/>
                    <a:pt x="6" y="46"/>
                  </a:cubicBezTo>
                  <a:cubicBezTo>
                    <a:pt x="3" y="46"/>
                    <a:pt x="0" y="43"/>
                    <a:pt x="0" y="40"/>
                  </a:cubicBezTo>
                  <a:cubicBezTo>
                    <a:pt x="0" y="6"/>
                    <a:pt x="0" y="6"/>
                    <a:pt x="0" y="6"/>
                  </a:cubicBezTo>
                  <a:cubicBezTo>
                    <a:pt x="0" y="3"/>
                    <a:pt x="3" y="0"/>
                    <a:pt x="6" y="0"/>
                  </a:cubicBezTo>
                  <a:cubicBezTo>
                    <a:pt x="107" y="0"/>
                    <a:pt x="107" y="0"/>
                    <a:pt x="107" y="0"/>
                  </a:cubicBezTo>
                  <a:cubicBezTo>
                    <a:pt x="111" y="0"/>
                    <a:pt x="113" y="3"/>
                    <a:pt x="113" y="6"/>
                  </a:cubicBezTo>
                  <a:cubicBezTo>
                    <a:pt x="113" y="40"/>
                    <a:pt x="113" y="40"/>
                    <a:pt x="113" y="40"/>
                  </a:cubicBezTo>
                  <a:cubicBezTo>
                    <a:pt x="113" y="43"/>
                    <a:pt x="111" y="46"/>
                    <a:pt x="107" y="46"/>
                  </a:cubicBezTo>
                  <a:close/>
                  <a:moveTo>
                    <a:pt x="12" y="34"/>
                  </a:moveTo>
                  <a:cubicBezTo>
                    <a:pt x="101" y="34"/>
                    <a:pt x="101" y="34"/>
                    <a:pt x="101" y="34"/>
                  </a:cubicBezTo>
                  <a:cubicBezTo>
                    <a:pt x="101" y="12"/>
                    <a:pt x="101" y="12"/>
                    <a:pt x="101"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712" name="Google Shape;712;p21"/>
          <p:cNvGrpSpPr/>
          <p:nvPr/>
        </p:nvGrpSpPr>
        <p:grpSpPr>
          <a:xfrm>
            <a:off x="5018348" y="3445942"/>
            <a:ext cx="329184" cy="329184"/>
            <a:chOff x="6432551" y="6062133"/>
            <a:chExt cx="275167" cy="270933"/>
          </a:xfrm>
        </p:grpSpPr>
        <p:sp>
          <p:nvSpPr>
            <p:cNvPr id="713" name="Google Shape;713;p21"/>
            <p:cNvSpPr/>
            <p:nvPr/>
          </p:nvSpPr>
          <p:spPr>
            <a:xfrm>
              <a:off x="6432551" y="6062133"/>
              <a:ext cx="275167" cy="215900"/>
            </a:xfrm>
            <a:custGeom>
              <a:rect b="b" l="l" r="r" t="t"/>
              <a:pathLst>
                <a:path extrusionOk="0" h="329" w="417">
                  <a:moveTo>
                    <a:pt x="398" y="329"/>
                  </a:moveTo>
                  <a:cubicBezTo>
                    <a:pt x="20" y="329"/>
                    <a:pt x="20" y="329"/>
                    <a:pt x="20" y="329"/>
                  </a:cubicBezTo>
                  <a:cubicBezTo>
                    <a:pt x="9" y="329"/>
                    <a:pt x="0" y="320"/>
                    <a:pt x="0" y="310"/>
                  </a:cubicBezTo>
                  <a:cubicBezTo>
                    <a:pt x="0" y="20"/>
                    <a:pt x="0" y="20"/>
                    <a:pt x="0" y="20"/>
                  </a:cubicBezTo>
                  <a:cubicBezTo>
                    <a:pt x="0" y="9"/>
                    <a:pt x="9" y="0"/>
                    <a:pt x="20" y="0"/>
                  </a:cubicBezTo>
                  <a:cubicBezTo>
                    <a:pt x="398" y="0"/>
                    <a:pt x="398" y="0"/>
                    <a:pt x="398" y="0"/>
                  </a:cubicBezTo>
                  <a:cubicBezTo>
                    <a:pt x="409" y="0"/>
                    <a:pt x="417" y="9"/>
                    <a:pt x="417" y="20"/>
                  </a:cubicBezTo>
                  <a:cubicBezTo>
                    <a:pt x="417" y="310"/>
                    <a:pt x="417" y="310"/>
                    <a:pt x="417" y="310"/>
                  </a:cubicBezTo>
                  <a:cubicBezTo>
                    <a:pt x="417" y="320"/>
                    <a:pt x="409" y="329"/>
                    <a:pt x="398" y="329"/>
                  </a:cubicBezTo>
                  <a:close/>
                  <a:moveTo>
                    <a:pt x="20" y="12"/>
                  </a:moveTo>
                  <a:cubicBezTo>
                    <a:pt x="16" y="12"/>
                    <a:pt x="12" y="16"/>
                    <a:pt x="12" y="20"/>
                  </a:cubicBezTo>
                  <a:cubicBezTo>
                    <a:pt x="12" y="310"/>
                    <a:pt x="12" y="310"/>
                    <a:pt x="12" y="310"/>
                  </a:cubicBezTo>
                  <a:cubicBezTo>
                    <a:pt x="12" y="314"/>
                    <a:pt x="16" y="317"/>
                    <a:pt x="20" y="317"/>
                  </a:cubicBezTo>
                  <a:cubicBezTo>
                    <a:pt x="398" y="317"/>
                    <a:pt x="398" y="317"/>
                    <a:pt x="398" y="317"/>
                  </a:cubicBezTo>
                  <a:cubicBezTo>
                    <a:pt x="402" y="317"/>
                    <a:pt x="405" y="314"/>
                    <a:pt x="405" y="310"/>
                  </a:cubicBezTo>
                  <a:cubicBezTo>
                    <a:pt x="405" y="20"/>
                    <a:pt x="405" y="20"/>
                    <a:pt x="405" y="20"/>
                  </a:cubicBezTo>
                  <a:cubicBezTo>
                    <a:pt x="405" y="16"/>
                    <a:pt x="402" y="12"/>
                    <a:pt x="398" y="12"/>
                  </a:cubicBezTo>
                  <a:lnTo>
                    <a:pt x="20" y="12"/>
                  </a:lnTo>
                  <a:close/>
                  <a:moveTo>
                    <a:pt x="385" y="302"/>
                  </a:moveTo>
                  <a:cubicBezTo>
                    <a:pt x="33" y="302"/>
                    <a:pt x="33" y="302"/>
                    <a:pt x="33" y="302"/>
                  </a:cubicBezTo>
                  <a:cubicBezTo>
                    <a:pt x="30" y="302"/>
                    <a:pt x="27" y="300"/>
                    <a:pt x="27" y="296"/>
                  </a:cubicBezTo>
                  <a:cubicBezTo>
                    <a:pt x="27" y="33"/>
                    <a:pt x="27" y="33"/>
                    <a:pt x="27" y="33"/>
                  </a:cubicBezTo>
                  <a:cubicBezTo>
                    <a:pt x="27" y="30"/>
                    <a:pt x="30" y="27"/>
                    <a:pt x="33" y="27"/>
                  </a:cubicBezTo>
                  <a:cubicBezTo>
                    <a:pt x="385" y="27"/>
                    <a:pt x="385" y="27"/>
                    <a:pt x="385" y="27"/>
                  </a:cubicBezTo>
                  <a:cubicBezTo>
                    <a:pt x="388" y="27"/>
                    <a:pt x="391" y="30"/>
                    <a:pt x="391" y="33"/>
                  </a:cubicBezTo>
                  <a:cubicBezTo>
                    <a:pt x="391" y="296"/>
                    <a:pt x="391" y="296"/>
                    <a:pt x="391" y="296"/>
                  </a:cubicBezTo>
                  <a:cubicBezTo>
                    <a:pt x="391" y="300"/>
                    <a:pt x="388" y="302"/>
                    <a:pt x="385" y="302"/>
                  </a:cubicBezTo>
                  <a:close/>
                  <a:moveTo>
                    <a:pt x="39" y="290"/>
                  </a:moveTo>
                  <a:cubicBezTo>
                    <a:pt x="379" y="290"/>
                    <a:pt x="379" y="290"/>
                    <a:pt x="379" y="290"/>
                  </a:cubicBezTo>
                  <a:cubicBezTo>
                    <a:pt x="379" y="39"/>
                    <a:pt x="379" y="39"/>
                    <a:pt x="379" y="39"/>
                  </a:cubicBezTo>
                  <a:cubicBezTo>
                    <a:pt x="39" y="39"/>
                    <a:pt x="39" y="39"/>
                    <a:pt x="39" y="39"/>
                  </a:cubicBezTo>
                  <a:lnTo>
                    <a:pt x="39" y="29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14" name="Google Shape;714;p21"/>
            <p:cNvSpPr/>
            <p:nvPr/>
          </p:nvSpPr>
          <p:spPr>
            <a:xfrm>
              <a:off x="6544734" y="6269566"/>
              <a:ext cx="50800" cy="42333"/>
            </a:xfrm>
            <a:custGeom>
              <a:rect b="b" l="l" r="r" t="t"/>
              <a:pathLst>
                <a:path extrusionOk="0" h="62" w="77">
                  <a:moveTo>
                    <a:pt x="71" y="62"/>
                  </a:moveTo>
                  <a:cubicBezTo>
                    <a:pt x="6" y="62"/>
                    <a:pt x="6" y="62"/>
                    <a:pt x="6" y="62"/>
                  </a:cubicBezTo>
                  <a:cubicBezTo>
                    <a:pt x="2" y="62"/>
                    <a:pt x="0" y="59"/>
                    <a:pt x="0" y="56"/>
                  </a:cubicBezTo>
                  <a:cubicBezTo>
                    <a:pt x="0" y="6"/>
                    <a:pt x="0" y="6"/>
                    <a:pt x="0" y="6"/>
                  </a:cubicBezTo>
                  <a:cubicBezTo>
                    <a:pt x="0" y="3"/>
                    <a:pt x="2" y="0"/>
                    <a:pt x="6" y="0"/>
                  </a:cubicBezTo>
                  <a:cubicBezTo>
                    <a:pt x="71" y="0"/>
                    <a:pt x="71" y="0"/>
                    <a:pt x="71" y="0"/>
                  </a:cubicBezTo>
                  <a:cubicBezTo>
                    <a:pt x="74" y="0"/>
                    <a:pt x="77" y="3"/>
                    <a:pt x="77" y="6"/>
                  </a:cubicBezTo>
                  <a:cubicBezTo>
                    <a:pt x="77" y="56"/>
                    <a:pt x="77" y="56"/>
                    <a:pt x="77" y="56"/>
                  </a:cubicBezTo>
                  <a:cubicBezTo>
                    <a:pt x="77" y="59"/>
                    <a:pt x="74" y="62"/>
                    <a:pt x="71" y="62"/>
                  </a:cubicBezTo>
                  <a:close/>
                  <a:moveTo>
                    <a:pt x="12" y="50"/>
                  </a:moveTo>
                  <a:cubicBezTo>
                    <a:pt x="65" y="50"/>
                    <a:pt x="65" y="50"/>
                    <a:pt x="65" y="50"/>
                  </a:cubicBezTo>
                  <a:cubicBezTo>
                    <a:pt x="65" y="12"/>
                    <a:pt x="65" y="12"/>
                    <a:pt x="65" y="12"/>
                  </a:cubicBezTo>
                  <a:cubicBezTo>
                    <a:pt x="12" y="12"/>
                    <a:pt x="12" y="12"/>
                    <a:pt x="12" y="12"/>
                  </a:cubicBezTo>
                  <a:lnTo>
                    <a:pt x="12" y="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15" name="Google Shape;715;p21"/>
            <p:cNvSpPr/>
            <p:nvPr/>
          </p:nvSpPr>
          <p:spPr>
            <a:xfrm>
              <a:off x="6498167" y="6303433"/>
              <a:ext cx="143933" cy="29633"/>
            </a:xfrm>
            <a:custGeom>
              <a:rect b="b" l="l" r="r" t="t"/>
              <a:pathLst>
                <a:path extrusionOk="0" h="46" w="220">
                  <a:moveTo>
                    <a:pt x="214" y="46"/>
                  </a:moveTo>
                  <a:cubicBezTo>
                    <a:pt x="6" y="46"/>
                    <a:pt x="6" y="46"/>
                    <a:pt x="6" y="46"/>
                  </a:cubicBezTo>
                  <a:cubicBezTo>
                    <a:pt x="2" y="46"/>
                    <a:pt x="0" y="43"/>
                    <a:pt x="0" y="40"/>
                  </a:cubicBezTo>
                  <a:cubicBezTo>
                    <a:pt x="0" y="18"/>
                    <a:pt x="18" y="0"/>
                    <a:pt x="40" y="0"/>
                  </a:cubicBezTo>
                  <a:cubicBezTo>
                    <a:pt x="180" y="0"/>
                    <a:pt x="180" y="0"/>
                    <a:pt x="180" y="0"/>
                  </a:cubicBezTo>
                  <a:cubicBezTo>
                    <a:pt x="202" y="0"/>
                    <a:pt x="220" y="18"/>
                    <a:pt x="220" y="40"/>
                  </a:cubicBezTo>
                  <a:cubicBezTo>
                    <a:pt x="220" y="43"/>
                    <a:pt x="217" y="46"/>
                    <a:pt x="214" y="46"/>
                  </a:cubicBezTo>
                  <a:close/>
                  <a:moveTo>
                    <a:pt x="12" y="34"/>
                  </a:moveTo>
                  <a:cubicBezTo>
                    <a:pt x="208" y="34"/>
                    <a:pt x="208" y="34"/>
                    <a:pt x="208" y="34"/>
                  </a:cubicBezTo>
                  <a:cubicBezTo>
                    <a:pt x="205" y="21"/>
                    <a:pt x="193" y="12"/>
                    <a:pt x="180" y="12"/>
                  </a:cubicBezTo>
                  <a:cubicBezTo>
                    <a:pt x="40" y="12"/>
                    <a:pt x="40" y="12"/>
                    <a:pt x="40" y="12"/>
                  </a:cubicBezTo>
                  <a:cubicBezTo>
                    <a:pt x="26" y="12"/>
                    <a:pt x="15" y="21"/>
                    <a:pt x="12" y="3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16" name="Google Shape;716;p21"/>
            <p:cNvSpPr/>
            <p:nvPr/>
          </p:nvSpPr>
          <p:spPr>
            <a:xfrm>
              <a:off x="6472767" y="6100233"/>
              <a:ext cx="182033" cy="137583"/>
            </a:xfrm>
            <a:custGeom>
              <a:rect b="b" l="l" r="r" t="t"/>
              <a:pathLst>
                <a:path extrusionOk="0" h="208" w="278">
                  <a:moveTo>
                    <a:pt x="271" y="208"/>
                  </a:moveTo>
                  <a:cubicBezTo>
                    <a:pt x="270" y="208"/>
                    <a:pt x="269" y="208"/>
                    <a:pt x="268" y="207"/>
                  </a:cubicBezTo>
                  <a:cubicBezTo>
                    <a:pt x="216" y="163"/>
                    <a:pt x="216" y="163"/>
                    <a:pt x="216" y="163"/>
                  </a:cubicBezTo>
                  <a:cubicBezTo>
                    <a:pt x="187" y="169"/>
                    <a:pt x="187" y="169"/>
                    <a:pt x="187" y="169"/>
                  </a:cubicBezTo>
                  <a:cubicBezTo>
                    <a:pt x="186" y="169"/>
                    <a:pt x="184" y="169"/>
                    <a:pt x="183" y="168"/>
                  </a:cubicBezTo>
                  <a:cubicBezTo>
                    <a:pt x="181" y="167"/>
                    <a:pt x="180" y="165"/>
                    <a:pt x="180" y="163"/>
                  </a:cubicBezTo>
                  <a:cubicBezTo>
                    <a:pt x="177" y="120"/>
                    <a:pt x="177" y="120"/>
                    <a:pt x="177" y="120"/>
                  </a:cubicBezTo>
                  <a:cubicBezTo>
                    <a:pt x="134" y="129"/>
                    <a:pt x="134" y="129"/>
                    <a:pt x="134" y="129"/>
                  </a:cubicBezTo>
                  <a:cubicBezTo>
                    <a:pt x="132" y="129"/>
                    <a:pt x="130" y="129"/>
                    <a:pt x="129" y="127"/>
                  </a:cubicBezTo>
                  <a:cubicBezTo>
                    <a:pt x="127" y="126"/>
                    <a:pt x="127" y="125"/>
                    <a:pt x="126" y="123"/>
                  </a:cubicBezTo>
                  <a:cubicBezTo>
                    <a:pt x="123" y="79"/>
                    <a:pt x="123" y="79"/>
                    <a:pt x="123" y="79"/>
                  </a:cubicBezTo>
                  <a:cubicBezTo>
                    <a:pt x="80" y="88"/>
                    <a:pt x="80" y="88"/>
                    <a:pt x="80" y="88"/>
                  </a:cubicBezTo>
                  <a:cubicBezTo>
                    <a:pt x="78" y="89"/>
                    <a:pt x="76" y="88"/>
                    <a:pt x="75" y="87"/>
                  </a:cubicBezTo>
                  <a:cubicBezTo>
                    <a:pt x="74" y="86"/>
                    <a:pt x="73" y="84"/>
                    <a:pt x="73" y="83"/>
                  </a:cubicBezTo>
                  <a:cubicBezTo>
                    <a:pt x="70" y="39"/>
                    <a:pt x="70" y="39"/>
                    <a:pt x="70" y="39"/>
                  </a:cubicBezTo>
                  <a:cubicBezTo>
                    <a:pt x="26" y="48"/>
                    <a:pt x="26" y="48"/>
                    <a:pt x="26" y="48"/>
                  </a:cubicBezTo>
                  <a:cubicBezTo>
                    <a:pt x="23" y="48"/>
                    <a:pt x="21" y="47"/>
                    <a:pt x="20" y="45"/>
                  </a:cubicBezTo>
                  <a:cubicBezTo>
                    <a:pt x="1" y="9"/>
                    <a:pt x="1" y="9"/>
                    <a:pt x="1" y="9"/>
                  </a:cubicBezTo>
                  <a:cubicBezTo>
                    <a:pt x="0" y="6"/>
                    <a:pt x="1" y="3"/>
                    <a:pt x="4" y="1"/>
                  </a:cubicBezTo>
                  <a:cubicBezTo>
                    <a:pt x="7" y="0"/>
                    <a:pt x="11" y="1"/>
                    <a:pt x="12" y="4"/>
                  </a:cubicBezTo>
                  <a:cubicBezTo>
                    <a:pt x="28" y="35"/>
                    <a:pt x="28" y="35"/>
                    <a:pt x="28" y="35"/>
                  </a:cubicBezTo>
                  <a:cubicBezTo>
                    <a:pt x="74" y="26"/>
                    <a:pt x="74" y="26"/>
                    <a:pt x="74" y="26"/>
                  </a:cubicBezTo>
                  <a:cubicBezTo>
                    <a:pt x="76" y="25"/>
                    <a:pt x="77" y="26"/>
                    <a:pt x="79" y="27"/>
                  </a:cubicBezTo>
                  <a:cubicBezTo>
                    <a:pt x="80" y="28"/>
                    <a:pt x="81" y="29"/>
                    <a:pt x="81" y="31"/>
                  </a:cubicBezTo>
                  <a:cubicBezTo>
                    <a:pt x="84" y="75"/>
                    <a:pt x="84" y="75"/>
                    <a:pt x="84" y="75"/>
                  </a:cubicBezTo>
                  <a:cubicBezTo>
                    <a:pt x="128" y="66"/>
                    <a:pt x="128" y="66"/>
                    <a:pt x="128" y="66"/>
                  </a:cubicBezTo>
                  <a:cubicBezTo>
                    <a:pt x="129" y="66"/>
                    <a:pt x="131" y="66"/>
                    <a:pt x="133" y="67"/>
                  </a:cubicBezTo>
                  <a:cubicBezTo>
                    <a:pt x="134" y="68"/>
                    <a:pt x="135" y="70"/>
                    <a:pt x="135" y="71"/>
                  </a:cubicBezTo>
                  <a:cubicBezTo>
                    <a:pt x="138" y="115"/>
                    <a:pt x="138" y="115"/>
                    <a:pt x="138" y="115"/>
                  </a:cubicBezTo>
                  <a:cubicBezTo>
                    <a:pt x="181" y="106"/>
                    <a:pt x="181" y="106"/>
                    <a:pt x="181" y="106"/>
                  </a:cubicBezTo>
                  <a:cubicBezTo>
                    <a:pt x="183" y="106"/>
                    <a:pt x="185" y="106"/>
                    <a:pt x="186" y="107"/>
                  </a:cubicBezTo>
                  <a:cubicBezTo>
                    <a:pt x="188" y="108"/>
                    <a:pt x="189" y="110"/>
                    <a:pt x="189" y="112"/>
                  </a:cubicBezTo>
                  <a:cubicBezTo>
                    <a:pt x="192" y="156"/>
                    <a:pt x="192" y="156"/>
                    <a:pt x="192" y="156"/>
                  </a:cubicBezTo>
                  <a:cubicBezTo>
                    <a:pt x="216" y="151"/>
                    <a:pt x="216" y="151"/>
                    <a:pt x="216" y="151"/>
                  </a:cubicBezTo>
                  <a:cubicBezTo>
                    <a:pt x="218" y="150"/>
                    <a:pt x="220" y="151"/>
                    <a:pt x="222" y="152"/>
                  </a:cubicBezTo>
                  <a:cubicBezTo>
                    <a:pt x="275" y="198"/>
                    <a:pt x="275" y="198"/>
                    <a:pt x="275" y="198"/>
                  </a:cubicBezTo>
                  <a:cubicBezTo>
                    <a:pt x="278" y="200"/>
                    <a:pt x="278" y="203"/>
                    <a:pt x="276" y="206"/>
                  </a:cubicBezTo>
                  <a:cubicBezTo>
                    <a:pt x="275" y="207"/>
                    <a:pt x="273" y="208"/>
                    <a:pt x="271" y="20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17" name="Google Shape;717;p21"/>
            <p:cNvSpPr/>
            <p:nvPr/>
          </p:nvSpPr>
          <p:spPr>
            <a:xfrm>
              <a:off x="6631517" y="6214533"/>
              <a:ext cx="25400" cy="23283"/>
            </a:xfrm>
            <a:custGeom>
              <a:rect b="b" l="l" r="r" t="t"/>
              <a:pathLst>
                <a:path extrusionOk="0" h="36" w="36">
                  <a:moveTo>
                    <a:pt x="30" y="36"/>
                  </a:moveTo>
                  <a:cubicBezTo>
                    <a:pt x="6" y="36"/>
                    <a:pt x="6" y="36"/>
                    <a:pt x="6" y="36"/>
                  </a:cubicBezTo>
                  <a:cubicBezTo>
                    <a:pt x="3" y="36"/>
                    <a:pt x="0" y="33"/>
                    <a:pt x="0" y="30"/>
                  </a:cubicBezTo>
                  <a:cubicBezTo>
                    <a:pt x="0" y="26"/>
                    <a:pt x="3" y="24"/>
                    <a:pt x="6" y="24"/>
                  </a:cubicBezTo>
                  <a:cubicBezTo>
                    <a:pt x="24" y="24"/>
                    <a:pt x="24" y="24"/>
                    <a:pt x="24" y="24"/>
                  </a:cubicBezTo>
                  <a:cubicBezTo>
                    <a:pt x="24" y="6"/>
                    <a:pt x="24" y="6"/>
                    <a:pt x="24" y="6"/>
                  </a:cubicBezTo>
                  <a:cubicBezTo>
                    <a:pt x="24" y="3"/>
                    <a:pt x="27" y="0"/>
                    <a:pt x="30" y="0"/>
                  </a:cubicBezTo>
                  <a:cubicBezTo>
                    <a:pt x="33" y="0"/>
                    <a:pt x="36" y="3"/>
                    <a:pt x="36" y="6"/>
                  </a:cubicBezTo>
                  <a:cubicBezTo>
                    <a:pt x="36" y="30"/>
                    <a:pt x="36" y="30"/>
                    <a:pt x="36" y="30"/>
                  </a:cubicBezTo>
                  <a:cubicBezTo>
                    <a:pt x="36" y="33"/>
                    <a:pt x="33" y="36"/>
                    <a:pt x="30" y="3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718" name="Google Shape;718;p21"/>
          <p:cNvGrpSpPr/>
          <p:nvPr/>
        </p:nvGrpSpPr>
        <p:grpSpPr>
          <a:xfrm>
            <a:off x="5004718" y="1572658"/>
            <a:ext cx="329184" cy="329184"/>
            <a:chOff x="8720669" y="2156884"/>
            <a:chExt cx="266700" cy="266700"/>
          </a:xfrm>
        </p:grpSpPr>
        <p:sp>
          <p:nvSpPr>
            <p:cNvPr id="719" name="Google Shape;719;p21"/>
            <p:cNvSpPr/>
            <p:nvPr/>
          </p:nvSpPr>
          <p:spPr>
            <a:xfrm>
              <a:off x="8773585" y="2156884"/>
              <a:ext cx="25400" cy="67733"/>
            </a:xfrm>
            <a:custGeom>
              <a:rect b="b" l="l" r="r" t="t"/>
              <a:pathLst>
                <a:path extrusionOk="0" h="105" w="37">
                  <a:moveTo>
                    <a:pt x="20" y="105"/>
                  </a:moveTo>
                  <a:cubicBezTo>
                    <a:pt x="20" y="105"/>
                    <a:pt x="19" y="105"/>
                    <a:pt x="19" y="105"/>
                  </a:cubicBezTo>
                  <a:cubicBezTo>
                    <a:pt x="15" y="104"/>
                    <a:pt x="14" y="101"/>
                    <a:pt x="15" y="97"/>
                  </a:cubicBezTo>
                  <a:cubicBezTo>
                    <a:pt x="17" y="90"/>
                    <a:pt x="22" y="67"/>
                    <a:pt x="15" y="56"/>
                  </a:cubicBezTo>
                  <a:cubicBezTo>
                    <a:pt x="0" y="33"/>
                    <a:pt x="9" y="11"/>
                    <a:pt x="16" y="3"/>
                  </a:cubicBezTo>
                  <a:cubicBezTo>
                    <a:pt x="18" y="0"/>
                    <a:pt x="22" y="0"/>
                    <a:pt x="24" y="2"/>
                  </a:cubicBezTo>
                  <a:cubicBezTo>
                    <a:pt x="27" y="4"/>
                    <a:pt x="27" y="8"/>
                    <a:pt x="25" y="10"/>
                  </a:cubicBezTo>
                  <a:cubicBezTo>
                    <a:pt x="24" y="11"/>
                    <a:pt x="11" y="28"/>
                    <a:pt x="25" y="50"/>
                  </a:cubicBezTo>
                  <a:cubicBezTo>
                    <a:pt x="37" y="67"/>
                    <a:pt x="27" y="98"/>
                    <a:pt x="26" y="101"/>
                  </a:cubicBezTo>
                  <a:cubicBezTo>
                    <a:pt x="25" y="104"/>
                    <a:pt x="23" y="105"/>
                    <a:pt x="20"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0" name="Google Shape;720;p21"/>
            <p:cNvSpPr/>
            <p:nvPr/>
          </p:nvSpPr>
          <p:spPr>
            <a:xfrm>
              <a:off x="8798985" y="2156884"/>
              <a:ext cx="23283" cy="67733"/>
            </a:xfrm>
            <a:custGeom>
              <a:rect b="b" l="l" r="r" t="t"/>
              <a:pathLst>
                <a:path extrusionOk="0" h="105" w="37">
                  <a:moveTo>
                    <a:pt x="21" y="105"/>
                  </a:moveTo>
                  <a:cubicBezTo>
                    <a:pt x="20" y="105"/>
                    <a:pt x="19" y="105"/>
                    <a:pt x="19" y="105"/>
                  </a:cubicBezTo>
                  <a:cubicBezTo>
                    <a:pt x="16" y="104"/>
                    <a:pt x="14" y="101"/>
                    <a:pt x="15" y="97"/>
                  </a:cubicBezTo>
                  <a:cubicBezTo>
                    <a:pt x="17" y="90"/>
                    <a:pt x="22" y="67"/>
                    <a:pt x="15" y="56"/>
                  </a:cubicBezTo>
                  <a:cubicBezTo>
                    <a:pt x="0" y="33"/>
                    <a:pt x="9" y="11"/>
                    <a:pt x="16" y="3"/>
                  </a:cubicBezTo>
                  <a:cubicBezTo>
                    <a:pt x="18" y="0"/>
                    <a:pt x="22" y="0"/>
                    <a:pt x="24" y="2"/>
                  </a:cubicBezTo>
                  <a:cubicBezTo>
                    <a:pt x="27" y="4"/>
                    <a:pt x="27" y="8"/>
                    <a:pt x="25" y="10"/>
                  </a:cubicBezTo>
                  <a:cubicBezTo>
                    <a:pt x="25" y="11"/>
                    <a:pt x="11" y="28"/>
                    <a:pt x="26" y="50"/>
                  </a:cubicBezTo>
                  <a:cubicBezTo>
                    <a:pt x="37" y="67"/>
                    <a:pt x="27" y="98"/>
                    <a:pt x="26" y="101"/>
                  </a:cubicBezTo>
                  <a:cubicBezTo>
                    <a:pt x="25" y="104"/>
                    <a:pt x="23" y="105"/>
                    <a:pt x="21"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1" name="Google Shape;721;p21"/>
            <p:cNvSpPr/>
            <p:nvPr/>
          </p:nvSpPr>
          <p:spPr>
            <a:xfrm>
              <a:off x="8822269" y="2156884"/>
              <a:ext cx="23283" cy="67733"/>
            </a:xfrm>
            <a:custGeom>
              <a:rect b="b" l="l" r="r" t="t"/>
              <a:pathLst>
                <a:path extrusionOk="0" h="105" w="37">
                  <a:moveTo>
                    <a:pt x="21" y="105"/>
                  </a:moveTo>
                  <a:cubicBezTo>
                    <a:pt x="20" y="105"/>
                    <a:pt x="19" y="105"/>
                    <a:pt x="19" y="105"/>
                  </a:cubicBezTo>
                  <a:cubicBezTo>
                    <a:pt x="16" y="104"/>
                    <a:pt x="14" y="101"/>
                    <a:pt x="15" y="97"/>
                  </a:cubicBezTo>
                  <a:cubicBezTo>
                    <a:pt x="17" y="90"/>
                    <a:pt x="23" y="67"/>
                    <a:pt x="16" y="56"/>
                  </a:cubicBezTo>
                  <a:cubicBezTo>
                    <a:pt x="0" y="33"/>
                    <a:pt x="9" y="11"/>
                    <a:pt x="16" y="3"/>
                  </a:cubicBezTo>
                  <a:cubicBezTo>
                    <a:pt x="18" y="0"/>
                    <a:pt x="22" y="0"/>
                    <a:pt x="25" y="2"/>
                  </a:cubicBezTo>
                  <a:cubicBezTo>
                    <a:pt x="27" y="4"/>
                    <a:pt x="27" y="8"/>
                    <a:pt x="25" y="10"/>
                  </a:cubicBezTo>
                  <a:cubicBezTo>
                    <a:pt x="25" y="11"/>
                    <a:pt x="11" y="28"/>
                    <a:pt x="26" y="50"/>
                  </a:cubicBezTo>
                  <a:cubicBezTo>
                    <a:pt x="37" y="67"/>
                    <a:pt x="27" y="98"/>
                    <a:pt x="26" y="101"/>
                  </a:cubicBezTo>
                  <a:cubicBezTo>
                    <a:pt x="26" y="104"/>
                    <a:pt x="23" y="105"/>
                    <a:pt x="21"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2" name="Google Shape;722;p21"/>
            <p:cNvSpPr/>
            <p:nvPr/>
          </p:nvSpPr>
          <p:spPr>
            <a:xfrm>
              <a:off x="8845552" y="2156884"/>
              <a:ext cx="23283" cy="67733"/>
            </a:xfrm>
            <a:custGeom>
              <a:rect b="b" l="l" r="r" t="t"/>
              <a:pathLst>
                <a:path extrusionOk="0" h="105" w="37">
                  <a:moveTo>
                    <a:pt x="21" y="105"/>
                  </a:moveTo>
                  <a:cubicBezTo>
                    <a:pt x="20" y="105"/>
                    <a:pt x="20" y="105"/>
                    <a:pt x="19" y="105"/>
                  </a:cubicBezTo>
                  <a:cubicBezTo>
                    <a:pt x="16" y="104"/>
                    <a:pt x="14" y="101"/>
                    <a:pt x="15" y="97"/>
                  </a:cubicBezTo>
                  <a:cubicBezTo>
                    <a:pt x="18" y="90"/>
                    <a:pt x="23" y="67"/>
                    <a:pt x="16" y="56"/>
                  </a:cubicBezTo>
                  <a:cubicBezTo>
                    <a:pt x="0" y="33"/>
                    <a:pt x="9" y="11"/>
                    <a:pt x="16" y="3"/>
                  </a:cubicBezTo>
                  <a:cubicBezTo>
                    <a:pt x="18" y="0"/>
                    <a:pt x="22" y="0"/>
                    <a:pt x="25" y="2"/>
                  </a:cubicBezTo>
                  <a:cubicBezTo>
                    <a:pt x="27" y="4"/>
                    <a:pt x="28" y="8"/>
                    <a:pt x="25" y="10"/>
                  </a:cubicBezTo>
                  <a:cubicBezTo>
                    <a:pt x="25" y="11"/>
                    <a:pt x="12" y="28"/>
                    <a:pt x="26" y="50"/>
                  </a:cubicBezTo>
                  <a:cubicBezTo>
                    <a:pt x="37" y="67"/>
                    <a:pt x="28" y="98"/>
                    <a:pt x="26" y="101"/>
                  </a:cubicBezTo>
                  <a:cubicBezTo>
                    <a:pt x="26" y="104"/>
                    <a:pt x="23" y="105"/>
                    <a:pt x="21"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3" name="Google Shape;723;p21"/>
            <p:cNvSpPr/>
            <p:nvPr/>
          </p:nvSpPr>
          <p:spPr>
            <a:xfrm>
              <a:off x="8868835" y="2156884"/>
              <a:ext cx="25400" cy="67733"/>
            </a:xfrm>
            <a:custGeom>
              <a:rect b="b" l="l" r="r" t="t"/>
              <a:pathLst>
                <a:path extrusionOk="0" h="105" w="37">
                  <a:moveTo>
                    <a:pt x="21" y="105"/>
                  </a:moveTo>
                  <a:cubicBezTo>
                    <a:pt x="20" y="105"/>
                    <a:pt x="20" y="105"/>
                    <a:pt x="19" y="105"/>
                  </a:cubicBezTo>
                  <a:cubicBezTo>
                    <a:pt x="16" y="104"/>
                    <a:pt x="14" y="101"/>
                    <a:pt x="15" y="97"/>
                  </a:cubicBezTo>
                  <a:cubicBezTo>
                    <a:pt x="18" y="90"/>
                    <a:pt x="23" y="67"/>
                    <a:pt x="16" y="56"/>
                  </a:cubicBezTo>
                  <a:cubicBezTo>
                    <a:pt x="0" y="33"/>
                    <a:pt x="9" y="11"/>
                    <a:pt x="16" y="3"/>
                  </a:cubicBezTo>
                  <a:cubicBezTo>
                    <a:pt x="18" y="0"/>
                    <a:pt x="22" y="0"/>
                    <a:pt x="25" y="2"/>
                  </a:cubicBezTo>
                  <a:cubicBezTo>
                    <a:pt x="27" y="4"/>
                    <a:pt x="28" y="8"/>
                    <a:pt x="26" y="10"/>
                  </a:cubicBezTo>
                  <a:cubicBezTo>
                    <a:pt x="25" y="11"/>
                    <a:pt x="12" y="28"/>
                    <a:pt x="26" y="50"/>
                  </a:cubicBezTo>
                  <a:cubicBezTo>
                    <a:pt x="37" y="67"/>
                    <a:pt x="28" y="98"/>
                    <a:pt x="27" y="101"/>
                  </a:cubicBezTo>
                  <a:cubicBezTo>
                    <a:pt x="26" y="104"/>
                    <a:pt x="23" y="105"/>
                    <a:pt x="21"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4" name="Google Shape;724;p21"/>
            <p:cNvSpPr/>
            <p:nvPr/>
          </p:nvSpPr>
          <p:spPr>
            <a:xfrm>
              <a:off x="8904819" y="2256368"/>
              <a:ext cx="82550" cy="127000"/>
            </a:xfrm>
            <a:custGeom>
              <a:rect b="b" l="l" r="r" t="t"/>
              <a:pathLst>
                <a:path extrusionOk="0" h="195" w="125">
                  <a:moveTo>
                    <a:pt x="22" y="195"/>
                  </a:moveTo>
                  <a:cubicBezTo>
                    <a:pt x="6" y="195"/>
                    <a:pt x="6" y="195"/>
                    <a:pt x="6" y="195"/>
                  </a:cubicBezTo>
                  <a:cubicBezTo>
                    <a:pt x="4" y="195"/>
                    <a:pt x="2" y="194"/>
                    <a:pt x="1" y="192"/>
                  </a:cubicBezTo>
                  <a:cubicBezTo>
                    <a:pt x="0" y="190"/>
                    <a:pt x="0" y="188"/>
                    <a:pt x="1" y="186"/>
                  </a:cubicBezTo>
                  <a:cubicBezTo>
                    <a:pt x="6" y="179"/>
                    <a:pt x="11" y="171"/>
                    <a:pt x="16" y="163"/>
                  </a:cubicBezTo>
                  <a:cubicBezTo>
                    <a:pt x="17" y="161"/>
                    <a:pt x="19" y="159"/>
                    <a:pt x="21" y="159"/>
                  </a:cubicBezTo>
                  <a:cubicBezTo>
                    <a:pt x="22" y="159"/>
                    <a:pt x="22" y="159"/>
                    <a:pt x="22" y="159"/>
                  </a:cubicBezTo>
                  <a:cubicBezTo>
                    <a:pt x="59" y="159"/>
                    <a:pt x="89" y="111"/>
                    <a:pt x="89" y="51"/>
                  </a:cubicBezTo>
                  <a:cubicBezTo>
                    <a:pt x="89" y="42"/>
                    <a:pt x="86" y="37"/>
                    <a:pt x="84" y="36"/>
                  </a:cubicBezTo>
                  <a:cubicBezTo>
                    <a:pt x="55" y="36"/>
                    <a:pt x="55" y="36"/>
                    <a:pt x="55" y="36"/>
                  </a:cubicBezTo>
                  <a:cubicBezTo>
                    <a:pt x="53" y="36"/>
                    <a:pt x="52" y="35"/>
                    <a:pt x="51" y="34"/>
                  </a:cubicBezTo>
                  <a:cubicBezTo>
                    <a:pt x="50" y="33"/>
                    <a:pt x="49" y="31"/>
                    <a:pt x="49" y="30"/>
                  </a:cubicBezTo>
                  <a:cubicBezTo>
                    <a:pt x="49" y="28"/>
                    <a:pt x="49" y="28"/>
                    <a:pt x="49" y="28"/>
                  </a:cubicBezTo>
                  <a:cubicBezTo>
                    <a:pt x="49" y="27"/>
                    <a:pt x="49" y="26"/>
                    <a:pt x="49" y="25"/>
                  </a:cubicBezTo>
                  <a:cubicBezTo>
                    <a:pt x="49" y="6"/>
                    <a:pt x="49" y="6"/>
                    <a:pt x="49" y="6"/>
                  </a:cubicBezTo>
                  <a:cubicBezTo>
                    <a:pt x="49" y="2"/>
                    <a:pt x="52" y="0"/>
                    <a:pt x="55" y="0"/>
                  </a:cubicBezTo>
                  <a:cubicBezTo>
                    <a:pt x="85" y="0"/>
                    <a:pt x="85" y="0"/>
                    <a:pt x="85" y="0"/>
                  </a:cubicBezTo>
                  <a:cubicBezTo>
                    <a:pt x="107" y="0"/>
                    <a:pt x="125" y="22"/>
                    <a:pt x="125" y="51"/>
                  </a:cubicBezTo>
                  <a:cubicBezTo>
                    <a:pt x="125" y="131"/>
                    <a:pt x="79" y="195"/>
                    <a:pt x="22" y="195"/>
                  </a:cubicBezTo>
                  <a:close/>
                  <a:moveTo>
                    <a:pt x="18" y="183"/>
                  </a:moveTo>
                  <a:cubicBezTo>
                    <a:pt x="22" y="183"/>
                    <a:pt x="22" y="183"/>
                    <a:pt x="22" y="183"/>
                  </a:cubicBezTo>
                  <a:cubicBezTo>
                    <a:pt x="72" y="183"/>
                    <a:pt x="113" y="124"/>
                    <a:pt x="113" y="51"/>
                  </a:cubicBezTo>
                  <a:cubicBezTo>
                    <a:pt x="113" y="29"/>
                    <a:pt x="101" y="12"/>
                    <a:pt x="85" y="12"/>
                  </a:cubicBezTo>
                  <a:cubicBezTo>
                    <a:pt x="61" y="12"/>
                    <a:pt x="61" y="12"/>
                    <a:pt x="61" y="12"/>
                  </a:cubicBezTo>
                  <a:cubicBezTo>
                    <a:pt x="61" y="24"/>
                    <a:pt x="61" y="24"/>
                    <a:pt x="61" y="24"/>
                  </a:cubicBezTo>
                  <a:cubicBezTo>
                    <a:pt x="85" y="24"/>
                    <a:pt x="85" y="24"/>
                    <a:pt x="85" y="24"/>
                  </a:cubicBezTo>
                  <a:cubicBezTo>
                    <a:pt x="94" y="24"/>
                    <a:pt x="101" y="36"/>
                    <a:pt x="101" y="51"/>
                  </a:cubicBezTo>
                  <a:cubicBezTo>
                    <a:pt x="101" y="116"/>
                    <a:pt x="67" y="169"/>
                    <a:pt x="25" y="171"/>
                  </a:cubicBezTo>
                  <a:cubicBezTo>
                    <a:pt x="22" y="176"/>
                    <a:pt x="20" y="180"/>
                    <a:pt x="18" y="1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5" name="Google Shape;725;p21"/>
            <p:cNvSpPr/>
            <p:nvPr/>
          </p:nvSpPr>
          <p:spPr>
            <a:xfrm>
              <a:off x="8720669" y="2233084"/>
              <a:ext cx="224367" cy="190500"/>
            </a:xfrm>
            <a:custGeom>
              <a:rect b="b" l="l" r="r" t="t"/>
              <a:pathLst>
                <a:path extrusionOk="0" h="288" w="342">
                  <a:moveTo>
                    <a:pt x="185" y="288"/>
                  </a:moveTo>
                  <a:cubicBezTo>
                    <a:pt x="156" y="288"/>
                    <a:pt x="156" y="288"/>
                    <a:pt x="156" y="288"/>
                  </a:cubicBezTo>
                  <a:cubicBezTo>
                    <a:pt x="70" y="288"/>
                    <a:pt x="0" y="185"/>
                    <a:pt x="0" y="59"/>
                  </a:cubicBezTo>
                  <a:cubicBezTo>
                    <a:pt x="0" y="6"/>
                    <a:pt x="0" y="6"/>
                    <a:pt x="0" y="6"/>
                  </a:cubicBezTo>
                  <a:cubicBezTo>
                    <a:pt x="0" y="2"/>
                    <a:pt x="2" y="0"/>
                    <a:pt x="6" y="0"/>
                  </a:cubicBezTo>
                  <a:cubicBezTo>
                    <a:pt x="336" y="0"/>
                    <a:pt x="336" y="0"/>
                    <a:pt x="336" y="0"/>
                  </a:cubicBezTo>
                  <a:cubicBezTo>
                    <a:pt x="339" y="0"/>
                    <a:pt x="342" y="2"/>
                    <a:pt x="342" y="6"/>
                  </a:cubicBezTo>
                  <a:cubicBezTo>
                    <a:pt x="342" y="59"/>
                    <a:pt x="342" y="59"/>
                    <a:pt x="342" y="59"/>
                  </a:cubicBezTo>
                  <a:cubicBezTo>
                    <a:pt x="342" y="60"/>
                    <a:pt x="342" y="61"/>
                    <a:pt x="342" y="62"/>
                  </a:cubicBezTo>
                  <a:cubicBezTo>
                    <a:pt x="342" y="64"/>
                    <a:pt x="342" y="64"/>
                    <a:pt x="342" y="64"/>
                  </a:cubicBezTo>
                  <a:cubicBezTo>
                    <a:pt x="341" y="113"/>
                    <a:pt x="330" y="160"/>
                    <a:pt x="310" y="199"/>
                  </a:cubicBezTo>
                  <a:cubicBezTo>
                    <a:pt x="309" y="200"/>
                    <a:pt x="309" y="200"/>
                    <a:pt x="308" y="201"/>
                  </a:cubicBezTo>
                  <a:cubicBezTo>
                    <a:pt x="308" y="202"/>
                    <a:pt x="308" y="202"/>
                    <a:pt x="308" y="202"/>
                  </a:cubicBezTo>
                  <a:cubicBezTo>
                    <a:pt x="303" y="211"/>
                    <a:pt x="297" y="220"/>
                    <a:pt x="292" y="227"/>
                  </a:cubicBezTo>
                  <a:cubicBezTo>
                    <a:pt x="263" y="266"/>
                    <a:pt x="225" y="288"/>
                    <a:pt x="185" y="288"/>
                  </a:cubicBezTo>
                  <a:close/>
                  <a:moveTo>
                    <a:pt x="12" y="12"/>
                  </a:moveTo>
                  <a:cubicBezTo>
                    <a:pt x="12" y="59"/>
                    <a:pt x="12" y="59"/>
                    <a:pt x="12" y="59"/>
                  </a:cubicBezTo>
                  <a:cubicBezTo>
                    <a:pt x="12" y="179"/>
                    <a:pt x="77" y="276"/>
                    <a:pt x="156" y="276"/>
                  </a:cubicBezTo>
                  <a:cubicBezTo>
                    <a:pt x="185" y="276"/>
                    <a:pt x="185" y="276"/>
                    <a:pt x="185" y="276"/>
                  </a:cubicBezTo>
                  <a:cubicBezTo>
                    <a:pt x="221" y="276"/>
                    <a:pt x="256" y="256"/>
                    <a:pt x="282" y="220"/>
                  </a:cubicBezTo>
                  <a:cubicBezTo>
                    <a:pt x="287" y="213"/>
                    <a:pt x="292" y="205"/>
                    <a:pt x="297" y="197"/>
                  </a:cubicBezTo>
                  <a:cubicBezTo>
                    <a:pt x="298" y="195"/>
                    <a:pt x="298" y="195"/>
                    <a:pt x="298" y="195"/>
                  </a:cubicBezTo>
                  <a:cubicBezTo>
                    <a:pt x="298" y="194"/>
                    <a:pt x="299" y="194"/>
                    <a:pt x="299" y="193"/>
                  </a:cubicBezTo>
                  <a:cubicBezTo>
                    <a:pt x="319" y="156"/>
                    <a:pt x="329" y="111"/>
                    <a:pt x="330" y="64"/>
                  </a:cubicBezTo>
                  <a:cubicBezTo>
                    <a:pt x="330" y="62"/>
                    <a:pt x="330" y="62"/>
                    <a:pt x="330" y="62"/>
                  </a:cubicBezTo>
                  <a:cubicBezTo>
                    <a:pt x="330" y="61"/>
                    <a:pt x="330" y="60"/>
                    <a:pt x="330" y="59"/>
                  </a:cubicBezTo>
                  <a:cubicBezTo>
                    <a:pt x="330" y="12"/>
                    <a:pt x="330" y="12"/>
                    <a:pt x="330" y="12"/>
                  </a:cubicBezTo>
                  <a:lnTo>
                    <a:pt x="12" y="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6" name="Google Shape;726;p21"/>
            <p:cNvSpPr/>
            <p:nvPr/>
          </p:nvSpPr>
          <p:spPr>
            <a:xfrm>
              <a:off x="8820152" y="2353734"/>
              <a:ext cx="91017" cy="55033"/>
            </a:xfrm>
            <a:custGeom>
              <a:rect b="b" l="l" r="r" t="t"/>
              <a:pathLst>
                <a:path extrusionOk="0" h="86" w="138">
                  <a:moveTo>
                    <a:pt x="31" y="86"/>
                  </a:moveTo>
                  <a:cubicBezTo>
                    <a:pt x="6" y="86"/>
                    <a:pt x="6" y="86"/>
                    <a:pt x="6" y="86"/>
                  </a:cubicBezTo>
                  <a:cubicBezTo>
                    <a:pt x="3" y="86"/>
                    <a:pt x="0" y="83"/>
                    <a:pt x="0" y="80"/>
                  </a:cubicBezTo>
                  <a:cubicBezTo>
                    <a:pt x="0" y="76"/>
                    <a:pt x="3" y="74"/>
                    <a:pt x="6" y="74"/>
                  </a:cubicBezTo>
                  <a:cubicBezTo>
                    <a:pt x="31" y="74"/>
                    <a:pt x="31" y="74"/>
                    <a:pt x="31" y="74"/>
                  </a:cubicBezTo>
                  <a:cubicBezTo>
                    <a:pt x="61" y="74"/>
                    <a:pt x="90" y="57"/>
                    <a:pt x="112" y="27"/>
                  </a:cubicBezTo>
                  <a:cubicBezTo>
                    <a:pt x="117" y="21"/>
                    <a:pt x="121" y="14"/>
                    <a:pt x="125" y="7"/>
                  </a:cubicBezTo>
                  <a:cubicBezTo>
                    <a:pt x="125" y="6"/>
                    <a:pt x="125" y="6"/>
                    <a:pt x="125" y="6"/>
                  </a:cubicBezTo>
                  <a:cubicBezTo>
                    <a:pt x="126" y="5"/>
                    <a:pt x="126" y="5"/>
                    <a:pt x="126" y="4"/>
                  </a:cubicBezTo>
                  <a:cubicBezTo>
                    <a:pt x="128" y="1"/>
                    <a:pt x="132" y="0"/>
                    <a:pt x="134" y="2"/>
                  </a:cubicBezTo>
                  <a:cubicBezTo>
                    <a:pt x="137" y="3"/>
                    <a:pt x="138" y="7"/>
                    <a:pt x="137" y="10"/>
                  </a:cubicBezTo>
                  <a:cubicBezTo>
                    <a:pt x="137" y="10"/>
                    <a:pt x="136" y="11"/>
                    <a:pt x="136" y="12"/>
                  </a:cubicBezTo>
                  <a:cubicBezTo>
                    <a:pt x="135" y="13"/>
                    <a:pt x="135" y="13"/>
                    <a:pt x="135" y="13"/>
                  </a:cubicBezTo>
                  <a:cubicBezTo>
                    <a:pt x="131" y="20"/>
                    <a:pt x="127" y="28"/>
                    <a:pt x="122" y="34"/>
                  </a:cubicBezTo>
                  <a:cubicBezTo>
                    <a:pt x="97" y="67"/>
                    <a:pt x="65" y="86"/>
                    <a:pt x="31" y="8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7" name="Google Shape;727;p21"/>
            <p:cNvSpPr/>
            <p:nvPr/>
          </p:nvSpPr>
          <p:spPr>
            <a:xfrm>
              <a:off x="8739719" y="2256368"/>
              <a:ext cx="40217" cy="38100"/>
            </a:xfrm>
            <a:custGeom>
              <a:rect b="b" l="l" r="r" t="t"/>
              <a:pathLst>
                <a:path extrusionOk="0" h="59" w="60">
                  <a:moveTo>
                    <a:pt x="30" y="59"/>
                  </a:moveTo>
                  <a:cubicBezTo>
                    <a:pt x="13" y="59"/>
                    <a:pt x="0" y="46"/>
                    <a:pt x="0" y="29"/>
                  </a:cubicBezTo>
                  <a:cubicBezTo>
                    <a:pt x="0" y="13"/>
                    <a:pt x="13" y="0"/>
                    <a:pt x="30" y="0"/>
                  </a:cubicBezTo>
                  <a:cubicBezTo>
                    <a:pt x="46" y="0"/>
                    <a:pt x="60" y="13"/>
                    <a:pt x="60" y="29"/>
                  </a:cubicBezTo>
                  <a:cubicBezTo>
                    <a:pt x="60" y="46"/>
                    <a:pt x="46" y="59"/>
                    <a:pt x="30" y="59"/>
                  </a:cubicBezTo>
                  <a:close/>
                  <a:moveTo>
                    <a:pt x="30" y="12"/>
                  </a:moveTo>
                  <a:cubicBezTo>
                    <a:pt x="20" y="12"/>
                    <a:pt x="12" y="20"/>
                    <a:pt x="12" y="29"/>
                  </a:cubicBezTo>
                  <a:cubicBezTo>
                    <a:pt x="12" y="39"/>
                    <a:pt x="20" y="47"/>
                    <a:pt x="30" y="47"/>
                  </a:cubicBezTo>
                  <a:cubicBezTo>
                    <a:pt x="40" y="47"/>
                    <a:pt x="48" y="39"/>
                    <a:pt x="48" y="29"/>
                  </a:cubicBezTo>
                  <a:cubicBezTo>
                    <a:pt x="48" y="20"/>
                    <a:pt x="40" y="12"/>
                    <a:pt x="30"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8" name="Google Shape;728;p21"/>
            <p:cNvSpPr/>
            <p:nvPr/>
          </p:nvSpPr>
          <p:spPr>
            <a:xfrm>
              <a:off x="8805335" y="2294468"/>
              <a:ext cx="59267" cy="74083"/>
            </a:xfrm>
            <a:custGeom>
              <a:rect b="b" l="l" r="r" t="t"/>
              <a:pathLst>
                <a:path extrusionOk="0" h="114" w="90">
                  <a:moveTo>
                    <a:pt x="45" y="114"/>
                  </a:moveTo>
                  <a:cubicBezTo>
                    <a:pt x="20" y="114"/>
                    <a:pt x="0" y="89"/>
                    <a:pt x="0" y="57"/>
                  </a:cubicBezTo>
                  <a:cubicBezTo>
                    <a:pt x="0" y="26"/>
                    <a:pt x="20" y="0"/>
                    <a:pt x="45" y="0"/>
                  </a:cubicBezTo>
                  <a:cubicBezTo>
                    <a:pt x="69" y="0"/>
                    <a:pt x="90" y="26"/>
                    <a:pt x="90" y="57"/>
                  </a:cubicBezTo>
                  <a:cubicBezTo>
                    <a:pt x="90" y="89"/>
                    <a:pt x="69" y="114"/>
                    <a:pt x="45" y="114"/>
                  </a:cubicBezTo>
                  <a:close/>
                  <a:moveTo>
                    <a:pt x="45" y="12"/>
                  </a:moveTo>
                  <a:cubicBezTo>
                    <a:pt x="26" y="12"/>
                    <a:pt x="12" y="32"/>
                    <a:pt x="12" y="57"/>
                  </a:cubicBezTo>
                  <a:cubicBezTo>
                    <a:pt x="12" y="82"/>
                    <a:pt x="26" y="102"/>
                    <a:pt x="45" y="102"/>
                  </a:cubicBezTo>
                  <a:cubicBezTo>
                    <a:pt x="63" y="102"/>
                    <a:pt x="78" y="82"/>
                    <a:pt x="78" y="57"/>
                  </a:cubicBezTo>
                  <a:cubicBezTo>
                    <a:pt x="78" y="32"/>
                    <a:pt x="63" y="12"/>
                    <a:pt x="45"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9" name="Google Shape;729;p21"/>
            <p:cNvSpPr/>
            <p:nvPr/>
          </p:nvSpPr>
          <p:spPr>
            <a:xfrm>
              <a:off x="8822269" y="2294468"/>
              <a:ext cx="29633" cy="74083"/>
            </a:xfrm>
            <a:custGeom>
              <a:rect b="b" l="l" r="r" t="t"/>
              <a:pathLst>
                <a:path extrusionOk="0" h="115" w="45">
                  <a:moveTo>
                    <a:pt x="21" y="115"/>
                  </a:moveTo>
                  <a:cubicBezTo>
                    <a:pt x="19" y="115"/>
                    <a:pt x="18" y="115"/>
                    <a:pt x="17" y="114"/>
                  </a:cubicBezTo>
                  <a:cubicBezTo>
                    <a:pt x="14" y="112"/>
                    <a:pt x="14" y="108"/>
                    <a:pt x="16" y="106"/>
                  </a:cubicBezTo>
                  <a:cubicBezTo>
                    <a:pt x="16" y="105"/>
                    <a:pt x="30" y="87"/>
                    <a:pt x="15" y="61"/>
                  </a:cubicBezTo>
                  <a:cubicBezTo>
                    <a:pt x="0" y="35"/>
                    <a:pt x="10" y="12"/>
                    <a:pt x="18" y="3"/>
                  </a:cubicBezTo>
                  <a:cubicBezTo>
                    <a:pt x="20" y="1"/>
                    <a:pt x="24" y="0"/>
                    <a:pt x="27" y="3"/>
                  </a:cubicBezTo>
                  <a:cubicBezTo>
                    <a:pt x="29" y="5"/>
                    <a:pt x="29" y="9"/>
                    <a:pt x="27" y="11"/>
                  </a:cubicBezTo>
                  <a:cubicBezTo>
                    <a:pt x="26" y="12"/>
                    <a:pt x="11" y="30"/>
                    <a:pt x="26" y="55"/>
                  </a:cubicBezTo>
                  <a:cubicBezTo>
                    <a:pt x="45" y="88"/>
                    <a:pt x="26" y="112"/>
                    <a:pt x="25" y="113"/>
                  </a:cubicBezTo>
                  <a:cubicBezTo>
                    <a:pt x="24" y="115"/>
                    <a:pt x="22" y="115"/>
                    <a:pt x="21" y="11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730" name="Google Shape;730;p21"/>
          <p:cNvGrpSpPr/>
          <p:nvPr/>
        </p:nvGrpSpPr>
        <p:grpSpPr>
          <a:xfrm>
            <a:off x="5502277" y="2549371"/>
            <a:ext cx="329184" cy="329184"/>
            <a:chOff x="4849285" y="3285067"/>
            <a:chExt cx="230717" cy="268817"/>
          </a:xfrm>
        </p:grpSpPr>
        <p:sp>
          <p:nvSpPr>
            <p:cNvPr id="731" name="Google Shape;731;p21"/>
            <p:cNvSpPr/>
            <p:nvPr/>
          </p:nvSpPr>
          <p:spPr>
            <a:xfrm>
              <a:off x="4895851" y="3331634"/>
              <a:ext cx="135467" cy="175683"/>
            </a:xfrm>
            <a:custGeom>
              <a:rect b="b" l="l" r="r" t="t"/>
              <a:pathLst>
                <a:path extrusionOk="0" h="268" w="206">
                  <a:moveTo>
                    <a:pt x="153" y="268"/>
                  </a:moveTo>
                  <a:cubicBezTo>
                    <a:pt x="54" y="268"/>
                    <a:pt x="54" y="268"/>
                    <a:pt x="54" y="268"/>
                  </a:cubicBezTo>
                  <a:cubicBezTo>
                    <a:pt x="51" y="268"/>
                    <a:pt x="48" y="265"/>
                    <a:pt x="48" y="262"/>
                  </a:cubicBezTo>
                  <a:cubicBezTo>
                    <a:pt x="48" y="257"/>
                    <a:pt x="48" y="257"/>
                    <a:pt x="48" y="257"/>
                  </a:cubicBezTo>
                  <a:cubicBezTo>
                    <a:pt x="48" y="223"/>
                    <a:pt x="38" y="190"/>
                    <a:pt x="19" y="161"/>
                  </a:cubicBezTo>
                  <a:cubicBezTo>
                    <a:pt x="5" y="141"/>
                    <a:pt x="0" y="118"/>
                    <a:pt x="2" y="93"/>
                  </a:cubicBezTo>
                  <a:cubicBezTo>
                    <a:pt x="7" y="44"/>
                    <a:pt x="48" y="5"/>
                    <a:pt x="97" y="2"/>
                  </a:cubicBezTo>
                  <a:cubicBezTo>
                    <a:pt x="126" y="0"/>
                    <a:pt x="153" y="10"/>
                    <a:pt x="174" y="29"/>
                  </a:cubicBezTo>
                  <a:cubicBezTo>
                    <a:pt x="194" y="49"/>
                    <a:pt x="206" y="76"/>
                    <a:pt x="206" y="104"/>
                  </a:cubicBezTo>
                  <a:cubicBezTo>
                    <a:pt x="206" y="124"/>
                    <a:pt x="200" y="143"/>
                    <a:pt x="189" y="160"/>
                  </a:cubicBezTo>
                  <a:cubicBezTo>
                    <a:pt x="170" y="190"/>
                    <a:pt x="159" y="224"/>
                    <a:pt x="159" y="257"/>
                  </a:cubicBezTo>
                  <a:cubicBezTo>
                    <a:pt x="159" y="262"/>
                    <a:pt x="159" y="262"/>
                    <a:pt x="159" y="262"/>
                  </a:cubicBezTo>
                  <a:cubicBezTo>
                    <a:pt x="159" y="265"/>
                    <a:pt x="156" y="268"/>
                    <a:pt x="153" y="268"/>
                  </a:cubicBezTo>
                  <a:close/>
                  <a:moveTo>
                    <a:pt x="60" y="256"/>
                  </a:moveTo>
                  <a:cubicBezTo>
                    <a:pt x="147" y="256"/>
                    <a:pt x="147" y="256"/>
                    <a:pt x="147" y="256"/>
                  </a:cubicBezTo>
                  <a:cubicBezTo>
                    <a:pt x="147" y="221"/>
                    <a:pt x="159" y="185"/>
                    <a:pt x="179" y="153"/>
                  </a:cubicBezTo>
                  <a:cubicBezTo>
                    <a:pt x="189" y="138"/>
                    <a:pt x="194" y="121"/>
                    <a:pt x="194" y="104"/>
                  </a:cubicBezTo>
                  <a:cubicBezTo>
                    <a:pt x="194" y="79"/>
                    <a:pt x="184" y="55"/>
                    <a:pt x="165" y="38"/>
                  </a:cubicBezTo>
                  <a:cubicBezTo>
                    <a:pt x="147" y="21"/>
                    <a:pt x="123" y="12"/>
                    <a:pt x="98" y="14"/>
                  </a:cubicBezTo>
                  <a:cubicBezTo>
                    <a:pt x="54" y="17"/>
                    <a:pt x="18" y="51"/>
                    <a:pt x="14" y="95"/>
                  </a:cubicBezTo>
                  <a:cubicBezTo>
                    <a:pt x="12" y="116"/>
                    <a:pt x="17" y="137"/>
                    <a:pt x="29" y="154"/>
                  </a:cubicBezTo>
                  <a:cubicBezTo>
                    <a:pt x="49" y="185"/>
                    <a:pt x="60" y="220"/>
                    <a:pt x="60" y="2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2" name="Google Shape;732;p21"/>
            <p:cNvSpPr/>
            <p:nvPr/>
          </p:nvSpPr>
          <p:spPr>
            <a:xfrm>
              <a:off x="4927601" y="3500967"/>
              <a:ext cx="71967" cy="52917"/>
            </a:xfrm>
            <a:custGeom>
              <a:rect b="b" l="l" r="r" t="t"/>
              <a:pathLst>
                <a:path extrusionOk="0" h="82" w="111">
                  <a:moveTo>
                    <a:pt x="56" y="82"/>
                  </a:moveTo>
                  <a:cubicBezTo>
                    <a:pt x="55" y="82"/>
                    <a:pt x="55" y="82"/>
                    <a:pt x="55" y="82"/>
                  </a:cubicBezTo>
                  <a:cubicBezTo>
                    <a:pt x="25" y="82"/>
                    <a:pt x="0" y="58"/>
                    <a:pt x="0" y="27"/>
                  </a:cubicBezTo>
                  <a:cubicBezTo>
                    <a:pt x="0" y="6"/>
                    <a:pt x="0" y="6"/>
                    <a:pt x="0" y="6"/>
                  </a:cubicBezTo>
                  <a:cubicBezTo>
                    <a:pt x="0" y="3"/>
                    <a:pt x="3" y="0"/>
                    <a:pt x="6" y="0"/>
                  </a:cubicBezTo>
                  <a:cubicBezTo>
                    <a:pt x="105" y="0"/>
                    <a:pt x="105" y="0"/>
                    <a:pt x="105" y="0"/>
                  </a:cubicBezTo>
                  <a:cubicBezTo>
                    <a:pt x="108" y="0"/>
                    <a:pt x="111" y="3"/>
                    <a:pt x="111" y="6"/>
                  </a:cubicBezTo>
                  <a:cubicBezTo>
                    <a:pt x="111" y="27"/>
                    <a:pt x="111" y="27"/>
                    <a:pt x="111" y="27"/>
                  </a:cubicBezTo>
                  <a:cubicBezTo>
                    <a:pt x="111" y="58"/>
                    <a:pt x="86" y="82"/>
                    <a:pt x="56" y="82"/>
                  </a:cubicBezTo>
                  <a:close/>
                  <a:moveTo>
                    <a:pt x="12" y="12"/>
                  </a:moveTo>
                  <a:cubicBezTo>
                    <a:pt x="12" y="27"/>
                    <a:pt x="12" y="27"/>
                    <a:pt x="12" y="27"/>
                  </a:cubicBezTo>
                  <a:cubicBezTo>
                    <a:pt x="12" y="51"/>
                    <a:pt x="32" y="70"/>
                    <a:pt x="55" y="70"/>
                  </a:cubicBezTo>
                  <a:cubicBezTo>
                    <a:pt x="56" y="70"/>
                    <a:pt x="56" y="70"/>
                    <a:pt x="56" y="70"/>
                  </a:cubicBezTo>
                  <a:cubicBezTo>
                    <a:pt x="80" y="70"/>
                    <a:pt x="99" y="51"/>
                    <a:pt x="99" y="27"/>
                  </a:cubicBezTo>
                  <a:cubicBezTo>
                    <a:pt x="99" y="12"/>
                    <a:pt x="99" y="12"/>
                    <a:pt x="99" y="12"/>
                  </a:cubicBezTo>
                  <a:lnTo>
                    <a:pt x="12" y="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3" name="Google Shape;733;p21"/>
            <p:cNvSpPr/>
            <p:nvPr/>
          </p:nvSpPr>
          <p:spPr>
            <a:xfrm>
              <a:off x="4959351" y="3285067"/>
              <a:ext cx="8467" cy="33867"/>
            </a:xfrm>
            <a:custGeom>
              <a:rect b="b" l="l" r="r" t="t"/>
              <a:pathLst>
                <a:path extrusionOk="0" h="50" w="12">
                  <a:moveTo>
                    <a:pt x="6" y="50"/>
                  </a:moveTo>
                  <a:cubicBezTo>
                    <a:pt x="3" y="50"/>
                    <a:pt x="0" y="48"/>
                    <a:pt x="0" y="44"/>
                  </a:cubicBezTo>
                  <a:cubicBezTo>
                    <a:pt x="0" y="6"/>
                    <a:pt x="0" y="6"/>
                    <a:pt x="0" y="6"/>
                  </a:cubicBezTo>
                  <a:cubicBezTo>
                    <a:pt x="0" y="3"/>
                    <a:pt x="3" y="0"/>
                    <a:pt x="6" y="0"/>
                  </a:cubicBezTo>
                  <a:cubicBezTo>
                    <a:pt x="9" y="0"/>
                    <a:pt x="12" y="3"/>
                    <a:pt x="12" y="6"/>
                  </a:cubicBezTo>
                  <a:cubicBezTo>
                    <a:pt x="12" y="44"/>
                    <a:pt x="12" y="44"/>
                    <a:pt x="12" y="44"/>
                  </a:cubicBezTo>
                  <a:cubicBezTo>
                    <a:pt x="12" y="48"/>
                    <a:pt x="9" y="50"/>
                    <a:pt x="6" y="5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4" name="Google Shape;734;p21"/>
            <p:cNvSpPr/>
            <p:nvPr/>
          </p:nvSpPr>
          <p:spPr>
            <a:xfrm>
              <a:off x="4881035" y="3316817"/>
              <a:ext cx="25400" cy="27517"/>
            </a:xfrm>
            <a:custGeom>
              <a:rect b="b" l="l" r="r" t="t"/>
              <a:pathLst>
                <a:path extrusionOk="0" h="40" w="40">
                  <a:moveTo>
                    <a:pt x="34" y="40"/>
                  </a:moveTo>
                  <a:cubicBezTo>
                    <a:pt x="32" y="40"/>
                    <a:pt x="31" y="39"/>
                    <a:pt x="29" y="38"/>
                  </a:cubicBezTo>
                  <a:cubicBezTo>
                    <a:pt x="2" y="11"/>
                    <a:pt x="2" y="11"/>
                    <a:pt x="2" y="11"/>
                  </a:cubicBezTo>
                  <a:cubicBezTo>
                    <a:pt x="0" y="9"/>
                    <a:pt x="0" y="5"/>
                    <a:pt x="2" y="3"/>
                  </a:cubicBezTo>
                  <a:cubicBezTo>
                    <a:pt x="5" y="0"/>
                    <a:pt x="8" y="0"/>
                    <a:pt x="11" y="3"/>
                  </a:cubicBezTo>
                  <a:cubicBezTo>
                    <a:pt x="38" y="30"/>
                    <a:pt x="38" y="30"/>
                    <a:pt x="38" y="30"/>
                  </a:cubicBezTo>
                  <a:cubicBezTo>
                    <a:pt x="40" y="32"/>
                    <a:pt x="40" y="36"/>
                    <a:pt x="38" y="38"/>
                  </a:cubicBezTo>
                  <a:cubicBezTo>
                    <a:pt x="37" y="39"/>
                    <a:pt x="35" y="40"/>
                    <a:pt x="34" y="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5" name="Google Shape;735;p21"/>
            <p:cNvSpPr/>
            <p:nvPr/>
          </p:nvSpPr>
          <p:spPr>
            <a:xfrm>
              <a:off x="5020735" y="3458634"/>
              <a:ext cx="27517" cy="25400"/>
            </a:xfrm>
            <a:custGeom>
              <a:rect b="b" l="l" r="r" t="t"/>
              <a:pathLst>
                <a:path extrusionOk="0" h="40" w="40">
                  <a:moveTo>
                    <a:pt x="34" y="40"/>
                  </a:moveTo>
                  <a:cubicBezTo>
                    <a:pt x="32" y="40"/>
                    <a:pt x="31" y="39"/>
                    <a:pt x="29" y="38"/>
                  </a:cubicBezTo>
                  <a:cubicBezTo>
                    <a:pt x="2" y="11"/>
                    <a:pt x="2" y="11"/>
                    <a:pt x="2" y="11"/>
                  </a:cubicBezTo>
                  <a:cubicBezTo>
                    <a:pt x="0" y="9"/>
                    <a:pt x="0" y="5"/>
                    <a:pt x="2" y="3"/>
                  </a:cubicBezTo>
                  <a:cubicBezTo>
                    <a:pt x="5" y="0"/>
                    <a:pt x="8" y="0"/>
                    <a:pt x="11" y="3"/>
                  </a:cubicBezTo>
                  <a:cubicBezTo>
                    <a:pt x="38" y="30"/>
                    <a:pt x="38" y="30"/>
                    <a:pt x="38" y="30"/>
                  </a:cubicBezTo>
                  <a:cubicBezTo>
                    <a:pt x="40" y="32"/>
                    <a:pt x="40" y="36"/>
                    <a:pt x="38" y="38"/>
                  </a:cubicBezTo>
                  <a:cubicBezTo>
                    <a:pt x="37" y="39"/>
                    <a:pt x="35" y="40"/>
                    <a:pt x="34" y="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6" name="Google Shape;736;p21"/>
            <p:cNvSpPr/>
            <p:nvPr/>
          </p:nvSpPr>
          <p:spPr>
            <a:xfrm>
              <a:off x="4849285" y="3397250"/>
              <a:ext cx="31750" cy="8467"/>
            </a:xfrm>
            <a:custGeom>
              <a:rect b="b" l="l" r="r" t="t"/>
              <a:pathLst>
                <a:path extrusionOk="0" h="12" w="50">
                  <a:moveTo>
                    <a:pt x="44" y="12"/>
                  </a:moveTo>
                  <a:cubicBezTo>
                    <a:pt x="6" y="12"/>
                    <a:pt x="6" y="12"/>
                    <a:pt x="6" y="12"/>
                  </a:cubicBezTo>
                  <a:cubicBezTo>
                    <a:pt x="2" y="12"/>
                    <a:pt x="0" y="10"/>
                    <a:pt x="0" y="6"/>
                  </a:cubicBezTo>
                  <a:cubicBezTo>
                    <a:pt x="0" y="3"/>
                    <a:pt x="2" y="0"/>
                    <a:pt x="6" y="0"/>
                  </a:cubicBezTo>
                  <a:cubicBezTo>
                    <a:pt x="44" y="0"/>
                    <a:pt x="44" y="0"/>
                    <a:pt x="44" y="0"/>
                  </a:cubicBezTo>
                  <a:cubicBezTo>
                    <a:pt x="47" y="0"/>
                    <a:pt x="50" y="3"/>
                    <a:pt x="50" y="6"/>
                  </a:cubicBezTo>
                  <a:cubicBezTo>
                    <a:pt x="50" y="10"/>
                    <a:pt x="47" y="12"/>
                    <a:pt x="44"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7" name="Google Shape;737;p21"/>
            <p:cNvSpPr/>
            <p:nvPr/>
          </p:nvSpPr>
          <p:spPr>
            <a:xfrm>
              <a:off x="5046135" y="3397250"/>
              <a:ext cx="33867" cy="8467"/>
            </a:xfrm>
            <a:custGeom>
              <a:rect b="b" l="l" r="r" t="t"/>
              <a:pathLst>
                <a:path extrusionOk="0" h="12" w="51">
                  <a:moveTo>
                    <a:pt x="45" y="12"/>
                  </a:moveTo>
                  <a:cubicBezTo>
                    <a:pt x="6" y="12"/>
                    <a:pt x="6" y="12"/>
                    <a:pt x="6" y="12"/>
                  </a:cubicBezTo>
                  <a:cubicBezTo>
                    <a:pt x="3" y="12"/>
                    <a:pt x="0" y="10"/>
                    <a:pt x="0" y="6"/>
                  </a:cubicBezTo>
                  <a:cubicBezTo>
                    <a:pt x="0" y="3"/>
                    <a:pt x="3" y="0"/>
                    <a:pt x="6" y="0"/>
                  </a:cubicBezTo>
                  <a:cubicBezTo>
                    <a:pt x="45" y="0"/>
                    <a:pt x="45" y="0"/>
                    <a:pt x="45" y="0"/>
                  </a:cubicBezTo>
                  <a:cubicBezTo>
                    <a:pt x="48" y="0"/>
                    <a:pt x="51" y="3"/>
                    <a:pt x="51" y="6"/>
                  </a:cubicBezTo>
                  <a:cubicBezTo>
                    <a:pt x="51" y="10"/>
                    <a:pt x="48" y="12"/>
                    <a:pt x="45"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8" name="Google Shape;738;p21"/>
            <p:cNvSpPr/>
            <p:nvPr/>
          </p:nvSpPr>
          <p:spPr>
            <a:xfrm>
              <a:off x="4881035" y="3458634"/>
              <a:ext cx="25400" cy="25400"/>
            </a:xfrm>
            <a:custGeom>
              <a:rect b="b" l="l" r="r" t="t"/>
              <a:pathLst>
                <a:path extrusionOk="0" h="40" w="40">
                  <a:moveTo>
                    <a:pt x="7" y="40"/>
                  </a:moveTo>
                  <a:cubicBezTo>
                    <a:pt x="5" y="40"/>
                    <a:pt x="4" y="39"/>
                    <a:pt x="2" y="38"/>
                  </a:cubicBezTo>
                  <a:cubicBezTo>
                    <a:pt x="0" y="36"/>
                    <a:pt x="0" y="32"/>
                    <a:pt x="2" y="30"/>
                  </a:cubicBezTo>
                  <a:cubicBezTo>
                    <a:pt x="29" y="3"/>
                    <a:pt x="29" y="3"/>
                    <a:pt x="29" y="3"/>
                  </a:cubicBezTo>
                  <a:cubicBezTo>
                    <a:pt x="32" y="0"/>
                    <a:pt x="35" y="0"/>
                    <a:pt x="38" y="3"/>
                  </a:cubicBezTo>
                  <a:cubicBezTo>
                    <a:pt x="40" y="5"/>
                    <a:pt x="40" y="9"/>
                    <a:pt x="38" y="11"/>
                  </a:cubicBezTo>
                  <a:cubicBezTo>
                    <a:pt x="11" y="38"/>
                    <a:pt x="11" y="38"/>
                    <a:pt x="11" y="38"/>
                  </a:cubicBezTo>
                  <a:cubicBezTo>
                    <a:pt x="10" y="39"/>
                    <a:pt x="8" y="40"/>
                    <a:pt x="7" y="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9" name="Google Shape;739;p21"/>
            <p:cNvSpPr/>
            <p:nvPr/>
          </p:nvSpPr>
          <p:spPr>
            <a:xfrm>
              <a:off x="5020735" y="3316817"/>
              <a:ext cx="27517" cy="27517"/>
            </a:xfrm>
            <a:custGeom>
              <a:rect b="b" l="l" r="r" t="t"/>
              <a:pathLst>
                <a:path extrusionOk="0" h="40" w="40">
                  <a:moveTo>
                    <a:pt x="7" y="40"/>
                  </a:moveTo>
                  <a:cubicBezTo>
                    <a:pt x="5" y="40"/>
                    <a:pt x="3" y="39"/>
                    <a:pt x="2" y="38"/>
                  </a:cubicBezTo>
                  <a:cubicBezTo>
                    <a:pt x="0" y="36"/>
                    <a:pt x="0" y="32"/>
                    <a:pt x="2" y="30"/>
                  </a:cubicBezTo>
                  <a:cubicBezTo>
                    <a:pt x="29" y="3"/>
                    <a:pt x="29" y="3"/>
                    <a:pt x="29" y="3"/>
                  </a:cubicBezTo>
                  <a:cubicBezTo>
                    <a:pt x="32" y="0"/>
                    <a:pt x="35" y="0"/>
                    <a:pt x="38" y="3"/>
                  </a:cubicBezTo>
                  <a:cubicBezTo>
                    <a:pt x="40" y="5"/>
                    <a:pt x="40" y="9"/>
                    <a:pt x="38" y="11"/>
                  </a:cubicBezTo>
                  <a:cubicBezTo>
                    <a:pt x="11" y="38"/>
                    <a:pt x="11" y="38"/>
                    <a:pt x="11" y="38"/>
                  </a:cubicBezTo>
                  <a:cubicBezTo>
                    <a:pt x="10" y="39"/>
                    <a:pt x="8" y="40"/>
                    <a:pt x="7" y="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0" name="Google Shape;740;p21"/>
            <p:cNvSpPr/>
            <p:nvPr/>
          </p:nvSpPr>
          <p:spPr>
            <a:xfrm>
              <a:off x="4993218" y="3293534"/>
              <a:ext cx="19050" cy="31750"/>
            </a:xfrm>
            <a:custGeom>
              <a:rect b="b" l="l" r="r" t="t"/>
              <a:pathLst>
                <a:path extrusionOk="0" h="48" w="28">
                  <a:moveTo>
                    <a:pt x="7" y="48"/>
                  </a:moveTo>
                  <a:cubicBezTo>
                    <a:pt x="6" y="48"/>
                    <a:pt x="5" y="48"/>
                    <a:pt x="4" y="48"/>
                  </a:cubicBezTo>
                  <a:cubicBezTo>
                    <a:pt x="1" y="47"/>
                    <a:pt x="0" y="43"/>
                    <a:pt x="1" y="40"/>
                  </a:cubicBezTo>
                  <a:cubicBezTo>
                    <a:pt x="16" y="5"/>
                    <a:pt x="16" y="5"/>
                    <a:pt x="16" y="5"/>
                  </a:cubicBezTo>
                  <a:cubicBezTo>
                    <a:pt x="17" y="2"/>
                    <a:pt x="21" y="0"/>
                    <a:pt x="24" y="1"/>
                  </a:cubicBezTo>
                  <a:cubicBezTo>
                    <a:pt x="27" y="3"/>
                    <a:pt x="28" y="6"/>
                    <a:pt x="27" y="9"/>
                  </a:cubicBezTo>
                  <a:cubicBezTo>
                    <a:pt x="12" y="45"/>
                    <a:pt x="12" y="45"/>
                    <a:pt x="12" y="45"/>
                  </a:cubicBezTo>
                  <a:cubicBezTo>
                    <a:pt x="11" y="47"/>
                    <a:pt x="9" y="48"/>
                    <a:pt x="7" y="4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1" name="Google Shape;741;p21"/>
            <p:cNvSpPr/>
            <p:nvPr/>
          </p:nvSpPr>
          <p:spPr>
            <a:xfrm>
              <a:off x="4917018" y="3293534"/>
              <a:ext cx="19050" cy="31750"/>
            </a:xfrm>
            <a:custGeom>
              <a:rect b="b" l="l" r="r" t="t"/>
              <a:pathLst>
                <a:path extrusionOk="0" h="48" w="28">
                  <a:moveTo>
                    <a:pt x="21" y="48"/>
                  </a:moveTo>
                  <a:cubicBezTo>
                    <a:pt x="19" y="48"/>
                    <a:pt x="17" y="47"/>
                    <a:pt x="16" y="45"/>
                  </a:cubicBezTo>
                  <a:cubicBezTo>
                    <a:pt x="1" y="9"/>
                    <a:pt x="1" y="9"/>
                    <a:pt x="1" y="9"/>
                  </a:cubicBezTo>
                  <a:cubicBezTo>
                    <a:pt x="0" y="6"/>
                    <a:pt x="2" y="3"/>
                    <a:pt x="5" y="1"/>
                  </a:cubicBezTo>
                  <a:cubicBezTo>
                    <a:pt x="8" y="0"/>
                    <a:pt x="11" y="2"/>
                    <a:pt x="12" y="5"/>
                  </a:cubicBezTo>
                  <a:cubicBezTo>
                    <a:pt x="27" y="40"/>
                    <a:pt x="27" y="40"/>
                    <a:pt x="27" y="40"/>
                  </a:cubicBezTo>
                  <a:cubicBezTo>
                    <a:pt x="28" y="43"/>
                    <a:pt x="27" y="47"/>
                    <a:pt x="24" y="48"/>
                  </a:cubicBezTo>
                  <a:cubicBezTo>
                    <a:pt x="23" y="48"/>
                    <a:pt x="22" y="48"/>
                    <a:pt x="21" y="4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2" name="Google Shape;742;p21"/>
            <p:cNvSpPr/>
            <p:nvPr/>
          </p:nvSpPr>
          <p:spPr>
            <a:xfrm>
              <a:off x="5039785" y="3429000"/>
              <a:ext cx="31750" cy="19050"/>
            </a:xfrm>
            <a:custGeom>
              <a:rect b="b" l="l" r="r" t="t"/>
              <a:pathLst>
                <a:path extrusionOk="0" h="28" w="49">
                  <a:moveTo>
                    <a:pt x="43" y="28"/>
                  </a:moveTo>
                  <a:cubicBezTo>
                    <a:pt x="42" y="28"/>
                    <a:pt x="41" y="28"/>
                    <a:pt x="40" y="27"/>
                  </a:cubicBezTo>
                  <a:cubicBezTo>
                    <a:pt x="5" y="13"/>
                    <a:pt x="5" y="13"/>
                    <a:pt x="5" y="13"/>
                  </a:cubicBezTo>
                  <a:cubicBezTo>
                    <a:pt x="2" y="11"/>
                    <a:pt x="0" y="8"/>
                    <a:pt x="2" y="5"/>
                  </a:cubicBezTo>
                  <a:cubicBezTo>
                    <a:pt x="3" y="2"/>
                    <a:pt x="6" y="0"/>
                    <a:pt x="10" y="2"/>
                  </a:cubicBezTo>
                  <a:cubicBezTo>
                    <a:pt x="45" y="16"/>
                    <a:pt x="45" y="16"/>
                    <a:pt x="45" y="16"/>
                  </a:cubicBezTo>
                  <a:cubicBezTo>
                    <a:pt x="48" y="17"/>
                    <a:pt x="49" y="21"/>
                    <a:pt x="48" y="24"/>
                  </a:cubicBezTo>
                  <a:cubicBezTo>
                    <a:pt x="47" y="26"/>
                    <a:pt x="45" y="28"/>
                    <a:pt x="43"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3" name="Google Shape;743;p21"/>
            <p:cNvSpPr/>
            <p:nvPr/>
          </p:nvSpPr>
          <p:spPr>
            <a:xfrm>
              <a:off x="4855635" y="3352800"/>
              <a:ext cx="33867" cy="19050"/>
            </a:xfrm>
            <a:custGeom>
              <a:rect b="b" l="l" r="r" t="t"/>
              <a:pathLst>
                <a:path extrusionOk="0" h="28" w="49">
                  <a:moveTo>
                    <a:pt x="42" y="28"/>
                  </a:moveTo>
                  <a:cubicBezTo>
                    <a:pt x="41" y="28"/>
                    <a:pt x="40" y="28"/>
                    <a:pt x="40" y="27"/>
                  </a:cubicBezTo>
                  <a:cubicBezTo>
                    <a:pt x="4" y="13"/>
                    <a:pt x="4" y="13"/>
                    <a:pt x="4" y="13"/>
                  </a:cubicBezTo>
                  <a:cubicBezTo>
                    <a:pt x="1" y="12"/>
                    <a:pt x="0" y="8"/>
                    <a:pt x="1" y="5"/>
                  </a:cubicBezTo>
                  <a:cubicBezTo>
                    <a:pt x="2" y="2"/>
                    <a:pt x="6" y="0"/>
                    <a:pt x="9" y="2"/>
                  </a:cubicBezTo>
                  <a:cubicBezTo>
                    <a:pt x="44" y="16"/>
                    <a:pt x="44" y="16"/>
                    <a:pt x="44" y="16"/>
                  </a:cubicBezTo>
                  <a:cubicBezTo>
                    <a:pt x="47" y="18"/>
                    <a:pt x="49" y="21"/>
                    <a:pt x="47" y="24"/>
                  </a:cubicBezTo>
                  <a:cubicBezTo>
                    <a:pt x="47" y="26"/>
                    <a:pt x="44" y="28"/>
                    <a:pt x="42"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4" name="Google Shape;744;p21"/>
            <p:cNvSpPr/>
            <p:nvPr/>
          </p:nvSpPr>
          <p:spPr>
            <a:xfrm>
              <a:off x="5039785" y="3352800"/>
              <a:ext cx="31750" cy="19050"/>
            </a:xfrm>
            <a:custGeom>
              <a:rect b="b" l="l" r="r" t="t"/>
              <a:pathLst>
                <a:path extrusionOk="0" h="28" w="49">
                  <a:moveTo>
                    <a:pt x="7" y="28"/>
                  </a:moveTo>
                  <a:cubicBezTo>
                    <a:pt x="5" y="28"/>
                    <a:pt x="3" y="26"/>
                    <a:pt x="2" y="24"/>
                  </a:cubicBezTo>
                  <a:cubicBezTo>
                    <a:pt x="0" y="21"/>
                    <a:pt x="2" y="18"/>
                    <a:pt x="5" y="16"/>
                  </a:cubicBezTo>
                  <a:cubicBezTo>
                    <a:pt x="40" y="2"/>
                    <a:pt x="40" y="2"/>
                    <a:pt x="40" y="2"/>
                  </a:cubicBezTo>
                  <a:cubicBezTo>
                    <a:pt x="43" y="0"/>
                    <a:pt x="47" y="2"/>
                    <a:pt x="48" y="5"/>
                  </a:cubicBezTo>
                  <a:cubicBezTo>
                    <a:pt x="49" y="8"/>
                    <a:pt x="48" y="12"/>
                    <a:pt x="45" y="13"/>
                  </a:cubicBezTo>
                  <a:cubicBezTo>
                    <a:pt x="10" y="27"/>
                    <a:pt x="10" y="27"/>
                    <a:pt x="10" y="27"/>
                  </a:cubicBezTo>
                  <a:cubicBezTo>
                    <a:pt x="9" y="28"/>
                    <a:pt x="8" y="28"/>
                    <a:pt x="7"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5" name="Google Shape;745;p21"/>
            <p:cNvSpPr/>
            <p:nvPr/>
          </p:nvSpPr>
          <p:spPr>
            <a:xfrm>
              <a:off x="4855635" y="3429000"/>
              <a:ext cx="33867" cy="19050"/>
            </a:xfrm>
            <a:custGeom>
              <a:rect b="b" l="l" r="r" t="t"/>
              <a:pathLst>
                <a:path extrusionOk="0" h="28" w="49">
                  <a:moveTo>
                    <a:pt x="7" y="28"/>
                  </a:moveTo>
                  <a:cubicBezTo>
                    <a:pt x="4" y="28"/>
                    <a:pt x="2" y="26"/>
                    <a:pt x="1" y="24"/>
                  </a:cubicBezTo>
                  <a:cubicBezTo>
                    <a:pt x="0" y="21"/>
                    <a:pt x="1" y="17"/>
                    <a:pt x="4" y="16"/>
                  </a:cubicBezTo>
                  <a:cubicBezTo>
                    <a:pt x="40" y="2"/>
                    <a:pt x="40" y="2"/>
                    <a:pt x="40" y="2"/>
                  </a:cubicBezTo>
                  <a:cubicBezTo>
                    <a:pt x="43" y="0"/>
                    <a:pt x="46" y="2"/>
                    <a:pt x="47" y="5"/>
                  </a:cubicBezTo>
                  <a:cubicBezTo>
                    <a:pt x="49" y="8"/>
                    <a:pt x="47" y="11"/>
                    <a:pt x="44" y="13"/>
                  </a:cubicBezTo>
                  <a:cubicBezTo>
                    <a:pt x="9" y="27"/>
                    <a:pt x="9" y="27"/>
                    <a:pt x="9" y="27"/>
                  </a:cubicBezTo>
                  <a:cubicBezTo>
                    <a:pt x="8" y="28"/>
                    <a:pt x="7" y="28"/>
                    <a:pt x="7"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6" name="Google Shape;746;p21"/>
            <p:cNvSpPr/>
            <p:nvPr/>
          </p:nvSpPr>
          <p:spPr>
            <a:xfrm>
              <a:off x="4946651" y="3399367"/>
              <a:ext cx="33867" cy="107950"/>
            </a:xfrm>
            <a:custGeom>
              <a:rect b="b" l="l" r="r" t="t"/>
              <a:pathLst>
                <a:path extrusionOk="0" h="165" w="51">
                  <a:moveTo>
                    <a:pt x="37" y="165"/>
                  </a:moveTo>
                  <a:cubicBezTo>
                    <a:pt x="14" y="165"/>
                    <a:pt x="14" y="165"/>
                    <a:pt x="14" y="165"/>
                  </a:cubicBezTo>
                  <a:cubicBezTo>
                    <a:pt x="11" y="165"/>
                    <a:pt x="8" y="163"/>
                    <a:pt x="8" y="159"/>
                  </a:cubicBezTo>
                  <a:cubicBezTo>
                    <a:pt x="0" y="7"/>
                    <a:pt x="0" y="7"/>
                    <a:pt x="0" y="7"/>
                  </a:cubicBezTo>
                  <a:cubicBezTo>
                    <a:pt x="0" y="5"/>
                    <a:pt x="1" y="3"/>
                    <a:pt x="2" y="2"/>
                  </a:cubicBezTo>
                  <a:cubicBezTo>
                    <a:pt x="3" y="1"/>
                    <a:pt x="5" y="0"/>
                    <a:pt x="6" y="0"/>
                  </a:cubicBezTo>
                  <a:cubicBezTo>
                    <a:pt x="45" y="0"/>
                    <a:pt x="45" y="0"/>
                    <a:pt x="45" y="0"/>
                  </a:cubicBezTo>
                  <a:cubicBezTo>
                    <a:pt x="46" y="0"/>
                    <a:pt x="48" y="1"/>
                    <a:pt x="49" y="2"/>
                  </a:cubicBezTo>
                  <a:cubicBezTo>
                    <a:pt x="50" y="3"/>
                    <a:pt x="51" y="5"/>
                    <a:pt x="51" y="7"/>
                  </a:cubicBezTo>
                  <a:cubicBezTo>
                    <a:pt x="43" y="159"/>
                    <a:pt x="43" y="159"/>
                    <a:pt x="43" y="159"/>
                  </a:cubicBezTo>
                  <a:cubicBezTo>
                    <a:pt x="43" y="163"/>
                    <a:pt x="40" y="165"/>
                    <a:pt x="37" y="165"/>
                  </a:cubicBezTo>
                  <a:close/>
                  <a:moveTo>
                    <a:pt x="20" y="153"/>
                  </a:moveTo>
                  <a:cubicBezTo>
                    <a:pt x="31" y="153"/>
                    <a:pt x="31" y="153"/>
                    <a:pt x="31" y="153"/>
                  </a:cubicBezTo>
                  <a:cubicBezTo>
                    <a:pt x="38" y="12"/>
                    <a:pt x="38" y="12"/>
                    <a:pt x="38" y="12"/>
                  </a:cubicBezTo>
                  <a:cubicBezTo>
                    <a:pt x="13" y="12"/>
                    <a:pt x="13" y="12"/>
                    <a:pt x="13" y="12"/>
                  </a:cubicBezTo>
                  <a:lnTo>
                    <a:pt x="20" y="1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Tree>
  </p:cSld>
  <p:clrMapOvr>
    <a:masterClrMapping/>
  </p:clrMapOvr>
  <p:transition spd="slow" p14:dur="1500">
    <p:split orient="ver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22"/>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FTE</a:t>
            </a:r>
            <a:endParaRPr/>
          </a:p>
        </p:txBody>
      </p:sp>
      <p:sp>
        <p:nvSpPr>
          <p:cNvPr id="752" name="Google Shape;752;p22"/>
          <p:cNvSpPr/>
          <p:nvPr/>
        </p:nvSpPr>
        <p:spPr>
          <a:xfrm>
            <a:off x="1960056" y="4289497"/>
            <a:ext cx="1511961" cy="170971"/>
          </a:xfrm>
          <a:custGeom>
            <a:rect b="b" l="l" r="r" t="t"/>
            <a:pathLst>
              <a:path extrusionOk="0" h="364" w="3237">
                <a:moveTo>
                  <a:pt x="3236" y="182"/>
                </a:moveTo>
                <a:lnTo>
                  <a:pt x="3236" y="182"/>
                </a:lnTo>
                <a:cubicBezTo>
                  <a:pt x="3236" y="282"/>
                  <a:pt x="2511" y="363"/>
                  <a:pt x="1618" y="363"/>
                </a:cubicBezTo>
                <a:lnTo>
                  <a:pt x="1618" y="363"/>
                </a:lnTo>
                <a:cubicBezTo>
                  <a:pt x="724" y="363"/>
                  <a:pt x="0" y="282"/>
                  <a:pt x="0" y="182"/>
                </a:cubicBezTo>
                <a:lnTo>
                  <a:pt x="0" y="182"/>
                </a:lnTo>
                <a:cubicBezTo>
                  <a:pt x="0" y="82"/>
                  <a:pt x="724" y="0"/>
                  <a:pt x="1618" y="0"/>
                </a:cubicBezTo>
                <a:lnTo>
                  <a:pt x="1618" y="0"/>
                </a:lnTo>
                <a:cubicBezTo>
                  <a:pt x="2511" y="0"/>
                  <a:pt x="3236" y="82"/>
                  <a:pt x="3236" y="182"/>
                </a:cubicBezTo>
              </a:path>
            </a:pathLst>
          </a:custGeom>
          <a:solidFill>
            <a:srgbClr val="BFBFBF">
              <a:alpha val="4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994"/>
              </a:solidFill>
              <a:latin typeface="Poppins"/>
              <a:ea typeface="Poppins"/>
              <a:cs typeface="Poppins"/>
              <a:sym typeface="Poppins"/>
            </a:endParaRPr>
          </a:p>
        </p:txBody>
      </p:sp>
      <p:sp>
        <p:nvSpPr>
          <p:cNvPr id="753" name="Google Shape;753;p22"/>
          <p:cNvSpPr/>
          <p:nvPr/>
        </p:nvSpPr>
        <p:spPr>
          <a:xfrm>
            <a:off x="2258741" y="3673589"/>
            <a:ext cx="914592" cy="725082"/>
          </a:xfrm>
          <a:custGeom>
            <a:rect b="b" l="l" r="r" t="t"/>
            <a:pathLst>
              <a:path extrusionOk="0" h="1554" w="1959">
                <a:moveTo>
                  <a:pt x="0" y="0"/>
                </a:moveTo>
                <a:lnTo>
                  <a:pt x="979" y="1553"/>
                </a:lnTo>
                <a:lnTo>
                  <a:pt x="1958" y="0"/>
                </a:lnTo>
                <a:lnTo>
                  <a:pt x="1958" y="0"/>
                </a:lnTo>
                <a:cubicBezTo>
                  <a:pt x="1644" y="50"/>
                  <a:pt x="1316" y="76"/>
                  <a:pt x="979" y="76"/>
                </a:cubicBezTo>
                <a:lnTo>
                  <a:pt x="979" y="76"/>
                </a:lnTo>
                <a:cubicBezTo>
                  <a:pt x="641" y="76"/>
                  <a:pt x="314" y="50"/>
                  <a:pt x="0" y="0"/>
                </a:cubicBezTo>
              </a:path>
            </a:pathLst>
          </a:custGeom>
          <a:solidFill>
            <a:srgbClr val="6D8A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994"/>
              </a:solidFill>
              <a:latin typeface="Poppins"/>
              <a:ea typeface="Poppins"/>
              <a:cs typeface="Poppins"/>
              <a:sym typeface="Poppins"/>
            </a:endParaRPr>
          </a:p>
        </p:txBody>
      </p:sp>
      <p:sp>
        <p:nvSpPr>
          <p:cNvPr id="754" name="Google Shape;754;p22"/>
          <p:cNvSpPr/>
          <p:nvPr/>
        </p:nvSpPr>
        <p:spPr>
          <a:xfrm>
            <a:off x="752959" y="1074005"/>
            <a:ext cx="3926155" cy="426399"/>
          </a:xfrm>
          <a:custGeom>
            <a:rect b="b" l="l" r="r" t="t"/>
            <a:pathLst>
              <a:path extrusionOk="0" h="915" w="8403">
                <a:moveTo>
                  <a:pt x="4202" y="914"/>
                </a:moveTo>
                <a:lnTo>
                  <a:pt x="4202" y="914"/>
                </a:lnTo>
                <a:cubicBezTo>
                  <a:pt x="6325" y="914"/>
                  <a:pt x="8080" y="743"/>
                  <a:pt x="8363" y="520"/>
                </a:cubicBezTo>
                <a:lnTo>
                  <a:pt x="8402" y="457"/>
                </a:lnTo>
                <a:lnTo>
                  <a:pt x="8402" y="457"/>
                </a:lnTo>
                <a:cubicBezTo>
                  <a:pt x="8402" y="205"/>
                  <a:pt x="6522" y="0"/>
                  <a:pt x="4202" y="0"/>
                </a:cubicBezTo>
                <a:lnTo>
                  <a:pt x="4202" y="0"/>
                </a:lnTo>
                <a:cubicBezTo>
                  <a:pt x="1881" y="0"/>
                  <a:pt x="0" y="205"/>
                  <a:pt x="0" y="457"/>
                </a:cubicBezTo>
                <a:lnTo>
                  <a:pt x="40" y="520"/>
                </a:lnTo>
                <a:lnTo>
                  <a:pt x="40" y="520"/>
                </a:lnTo>
                <a:cubicBezTo>
                  <a:pt x="323" y="743"/>
                  <a:pt x="2079" y="914"/>
                  <a:pt x="4202" y="914"/>
                </a:cubicBezTo>
              </a:path>
            </a:pathLst>
          </a:custGeom>
          <a:solidFill>
            <a:srgbClr val="50677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994"/>
              </a:solidFill>
              <a:latin typeface="Poppins"/>
              <a:ea typeface="Poppins"/>
              <a:cs typeface="Poppins"/>
              <a:sym typeface="Poppins"/>
            </a:endParaRPr>
          </a:p>
        </p:txBody>
      </p:sp>
      <p:sp>
        <p:nvSpPr>
          <p:cNvPr id="755" name="Google Shape;755;p22"/>
          <p:cNvSpPr/>
          <p:nvPr/>
        </p:nvSpPr>
        <p:spPr>
          <a:xfrm>
            <a:off x="771497" y="1317071"/>
            <a:ext cx="3889077" cy="931072"/>
          </a:xfrm>
          <a:custGeom>
            <a:rect b="b" l="l" r="r" t="t"/>
            <a:pathLst>
              <a:path extrusionOk="0" h="1995" w="8324">
                <a:moveTo>
                  <a:pt x="8323" y="0"/>
                </a:moveTo>
                <a:lnTo>
                  <a:pt x="8323" y="0"/>
                </a:lnTo>
                <a:cubicBezTo>
                  <a:pt x="8040" y="223"/>
                  <a:pt x="6285" y="394"/>
                  <a:pt x="4162" y="394"/>
                </a:cubicBezTo>
                <a:lnTo>
                  <a:pt x="4162" y="394"/>
                </a:lnTo>
                <a:cubicBezTo>
                  <a:pt x="2039" y="394"/>
                  <a:pt x="283" y="223"/>
                  <a:pt x="0" y="0"/>
                </a:cubicBezTo>
                <a:lnTo>
                  <a:pt x="1141" y="1810"/>
                </a:lnTo>
                <a:lnTo>
                  <a:pt x="1141" y="1810"/>
                </a:lnTo>
                <a:cubicBezTo>
                  <a:pt x="1905" y="1923"/>
                  <a:pt x="2976" y="1994"/>
                  <a:pt x="4162" y="1994"/>
                </a:cubicBezTo>
                <a:lnTo>
                  <a:pt x="4162" y="1994"/>
                </a:lnTo>
                <a:cubicBezTo>
                  <a:pt x="5348" y="1994"/>
                  <a:pt x="6419" y="1923"/>
                  <a:pt x="7183" y="1810"/>
                </a:cubicBezTo>
                <a:lnTo>
                  <a:pt x="7183" y="1810"/>
                </a:lnTo>
                <a:lnTo>
                  <a:pt x="7183" y="1810"/>
                </a:lnTo>
                <a:lnTo>
                  <a:pt x="8323" y="0"/>
                </a:lnTo>
              </a:path>
            </a:pathLst>
          </a:custGeom>
          <a:solidFill>
            <a:srgbClr val="D848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994"/>
              </a:solidFill>
              <a:latin typeface="Poppins"/>
              <a:ea typeface="Poppins"/>
              <a:cs typeface="Poppins"/>
              <a:sym typeface="Poppins"/>
            </a:endParaRPr>
          </a:p>
        </p:txBody>
      </p:sp>
      <p:sp>
        <p:nvSpPr>
          <p:cNvPr id="756" name="Google Shape;756;p22"/>
          <p:cNvSpPr/>
          <p:nvPr/>
        </p:nvSpPr>
        <p:spPr>
          <a:xfrm>
            <a:off x="1302951" y="2163688"/>
            <a:ext cx="2822053" cy="815718"/>
          </a:xfrm>
          <a:custGeom>
            <a:rect b="b" l="l" r="r" t="t"/>
            <a:pathLst>
              <a:path extrusionOk="0" h="1748" w="6043">
                <a:moveTo>
                  <a:pt x="6042" y="0"/>
                </a:moveTo>
                <a:lnTo>
                  <a:pt x="6042" y="0"/>
                </a:lnTo>
                <a:cubicBezTo>
                  <a:pt x="5278" y="113"/>
                  <a:pt x="4207" y="184"/>
                  <a:pt x="3021" y="184"/>
                </a:cubicBezTo>
                <a:lnTo>
                  <a:pt x="3021" y="184"/>
                </a:lnTo>
                <a:cubicBezTo>
                  <a:pt x="1835" y="184"/>
                  <a:pt x="764" y="113"/>
                  <a:pt x="0" y="0"/>
                </a:cubicBezTo>
                <a:lnTo>
                  <a:pt x="1035" y="1638"/>
                </a:lnTo>
                <a:lnTo>
                  <a:pt x="1035" y="1638"/>
                </a:lnTo>
                <a:cubicBezTo>
                  <a:pt x="1626" y="1708"/>
                  <a:pt x="2302" y="1747"/>
                  <a:pt x="3021" y="1747"/>
                </a:cubicBezTo>
                <a:lnTo>
                  <a:pt x="3021" y="1747"/>
                </a:lnTo>
                <a:cubicBezTo>
                  <a:pt x="3740" y="1747"/>
                  <a:pt x="4416" y="1708"/>
                  <a:pt x="5007" y="1638"/>
                </a:cubicBezTo>
                <a:lnTo>
                  <a:pt x="5007" y="1638"/>
                </a:lnTo>
                <a:lnTo>
                  <a:pt x="5007" y="1638"/>
                </a:lnTo>
                <a:lnTo>
                  <a:pt x="6042" y="0"/>
                </a:lnTo>
              </a:path>
            </a:pathLst>
          </a:custGeom>
          <a:solidFill>
            <a:srgbClr val="F9AC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994"/>
              </a:solidFill>
              <a:latin typeface="Poppins"/>
              <a:ea typeface="Poppins"/>
              <a:cs typeface="Poppins"/>
              <a:sym typeface="Poppins"/>
            </a:endParaRPr>
          </a:p>
        </p:txBody>
      </p:sp>
      <p:sp>
        <p:nvSpPr>
          <p:cNvPr id="757" name="Google Shape;757;p22"/>
          <p:cNvSpPr/>
          <p:nvPr/>
        </p:nvSpPr>
        <p:spPr>
          <a:xfrm>
            <a:off x="1787024" y="2927908"/>
            <a:ext cx="1855964" cy="782759"/>
          </a:xfrm>
          <a:custGeom>
            <a:rect b="b" l="l" r="r" t="t"/>
            <a:pathLst>
              <a:path extrusionOk="0" h="1674" w="3973">
                <a:moveTo>
                  <a:pt x="3972" y="0"/>
                </a:moveTo>
                <a:lnTo>
                  <a:pt x="3972" y="0"/>
                </a:lnTo>
                <a:cubicBezTo>
                  <a:pt x="3381" y="70"/>
                  <a:pt x="2705" y="109"/>
                  <a:pt x="1986" y="109"/>
                </a:cubicBezTo>
                <a:lnTo>
                  <a:pt x="1986" y="109"/>
                </a:lnTo>
                <a:cubicBezTo>
                  <a:pt x="1267" y="109"/>
                  <a:pt x="591" y="70"/>
                  <a:pt x="0" y="0"/>
                </a:cubicBezTo>
                <a:lnTo>
                  <a:pt x="1007" y="1597"/>
                </a:lnTo>
                <a:lnTo>
                  <a:pt x="1007" y="1597"/>
                </a:lnTo>
                <a:lnTo>
                  <a:pt x="1007" y="1597"/>
                </a:lnTo>
                <a:cubicBezTo>
                  <a:pt x="1321" y="1647"/>
                  <a:pt x="1648" y="1673"/>
                  <a:pt x="1986" y="1673"/>
                </a:cubicBezTo>
                <a:lnTo>
                  <a:pt x="1986" y="1673"/>
                </a:lnTo>
                <a:cubicBezTo>
                  <a:pt x="2323" y="1673"/>
                  <a:pt x="2651" y="1647"/>
                  <a:pt x="2965" y="1597"/>
                </a:cubicBezTo>
                <a:lnTo>
                  <a:pt x="2965" y="1597"/>
                </a:lnTo>
                <a:lnTo>
                  <a:pt x="2965" y="1597"/>
                </a:lnTo>
                <a:lnTo>
                  <a:pt x="3972" y="0"/>
                </a:lnTo>
              </a:path>
            </a:pathLst>
          </a:custGeom>
          <a:solidFill>
            <a:srgbClr val="FF6F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994"/>
              </a:solidFill>
              <a:latin typeface="Poppins"/>
              <a:ea typeface="Poppins"/>
              <a:cs typeface="Poppins"/>
              <a:sym typeface="Poppins"/>
            </a:endParaRPr>
          </a:p>
        </p:txBody>
      </p:sp>
      <p:grpSp>
        <p:nvGrpSpPr>
          <p:cNvPr id="758" name="Google Shape;758;p22"/>
          <p:cNvGrpSpPr/>
          <p:nvPr/>
        </p:nvGrpSpPr>
        <p:grpSpPr>
          <a:xfrm>
            <a:off x="5029200" y="939077"/>
            <a:ext cx="3289220" cy="737329"/>
            <a:chOff x="6892490" y="1469384"/>
            <a:chExt cx="4385627" cy="983106"/>
          </a:xfrm>
        </p:grpSpPr>
        <p:sp>
          <p:nvSpPr>
            <p:cNvPr id="759" name="Google Shape;759;p22"/>
            <p:cNvSpPr/>
            <p:nvPr/>
          </p:nvSpPr>
          <p:spPr>
            <a:xfrm>
              <a:off x="6892490" y="1550107"/>
              <a:ext cx="1200232" cy="895367"/>
            </a:xfrm>
            <a:custGeom>
              <a:rect b="b" l="l" r="r" t="t"/>
              <a:pathLst>
                <a:path extrusionOk="0" h="1436" w="1927">
                  <a:moveTo>
                    <a:pt x="1285" y="0"/>
                  </a:moveTo>
                  <a:lnTo>
                    <a:pt x="0" y="0"/>
                  </a:lnTo>
                  <a:lnTo>
                    <a:pt x="0" y="1435"/>
                  </a:lnTo>
                  <a:lnTo>
                    <a:pt x="1285" y="1435"/>
                  </a:lnTo>
                  <a:lnTo>
                    <a:pt x="1926" y="717"/>
                  </a:lnTo>
                  <a:lnTo>
                    <a:pt x="1285" y="0"/>
                  </a:lnTo>
                </a:path>
              </a:pathLst>
            </a:custGeom>
            <a:solidFill>
              <a:srgbClr val="D848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994"/>
                </a:solidFill>
                <a:latin typeface="Poppins"/>
                <a:ea typeface="Poppins"/>
                <a:cs typeface="Poppins"/>
                <a:sym typeface="Poppins"/>
              </a:endParaRPr>
            </a:p>
          </p:txBody>
        </p:sp>
        <p:sp>
          <p:nvSpPr>
            <p:cNvPr id="760" name="Google Shape;760;p22"/>
            <p:cNvSpPr txBox="1"/>
            <p:nvPr/>
          </p:nvSpPr>
          <p:spPr>
            <a:xfrm>
              <a:off x="8359167" y="1469384"/>
              <a:ext cx="2918950" cy="384721"/>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1275">
                  <a:solidFill>
                    <a:schemeClr val="dk1"/>
                  </a:solidFill>
                  <a:latin typeface="Arial"/>
                  <a:ea typeface="Arial"/>
                  <a:cs typeface="Arial"/>
                  <a:sym typeface="Arial"/>
                </a:rPr>
                <a:t>Actual Available FTE</a:t>
              </a:r>
              <a:endParaRPr/>
            </a:p>
          </p:txBody>
        </p:sp>
        <p:sp>
          <p:nvSpPr>
            <p:cNvPr id="761" name="Google Shape;761;p22"/>
            <p:cNvSpPr txBox="1"/>
            <p:nvPr/>
          </p:nvSpPr>
          <p:spPr>
            <a:xfrm>
              <a:off x="8359167" y="1875494"/>
              <a:ext cx="2918950" cy="57699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900">
                  <a:solidFill>
                    <a:schemeClr val="dk1"/>
                  </a:solidFill>
                  <a:latin typeface="Arial"/>
                  <a:ea typeface="Arial"/>
                  <a:cs typeface="Arial"/>
                  <a:sym typeface="Arial"/>
                </a:rPr>
                <a:t>Considering scheduling factors, training duration, and attrition</a:t>
              </a:r>
              <a:endParaRPr/>
            </a:p>
          </p:txBody>
        </p:sp>
        <p:sp>
          <p:nvSpPr>
            <p:cNvPr id="762" name="Google Shape;762;p22"/>
            <p:cNvSpPr txBox="1"/>
            <p:nvPr/>
          </p:nvSpPr>
          <p:spPr>
            <a:xfrm>
              <a:off x="7051081" y="1658382"/>
              <a:ext cx="704169" cy="69249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775">
                  <a:solidFill>
                    <a:srgbClr val="FFFFFF"/>
                  </a:solidFill>
                  <a:latin typeface="Arial"/>
                  <a:ea typeface="Arial"/>
                  <a:cs typeface="Arial"/>
                  <a:sym typeface="Arial"/>
                </a:rPr>
                <a:t>3</a:t>
              </a:r>
              <a:endParaRPr/>
            </a:p>
          </p:txBody>
        </p:sp>
      </p:grpSp>
      <p:sp>
        <p:nvSpPr>
          <p:cNvPr id="763" name="Google Shape;763;p22"/>
          <p:cNvSpPr txBox="1"/>
          <p:nvPr/>
        </p:nvSpPr>
        <p:spPr>
          <a:xfrm>
            <a:off x="1942204" y="3757740"/>
            <a:ext cx="16916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Required FTE</a:t>
            </a:r>
            <a:endParaRPr/>
          </a:p>
        </p:txBody>
      </p:sp>
      <p:sp>
        <p:nvSpPr>
          <p:cNvPr id="764" name="Google Shape;764;p22"/>
          <p:cNvSpPr txBox="1"/>
          <p:nvPr/>
        </p:nvSpPr>
        <p:spPr>
          <a:xfrm>
            <a:off x="1407774" y="2662030"/>
            <a:ext cx="26124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Required Available FTE</a:t>
            </a:r>
            <a:endParaRPr/>
          </a:p>
        </p:txBody>
      </p:sp>
      <p:grpSp>
        <p:nvGrpSpPr>
          <p:cNvPr id="765" name="Google Shape;765;p22"/>
          <p:cNvGrpSpPr/>
          <p:nvPr/>
        </p:nvGrpSpPr>
        <p:grpSpPr>
          <a:xfrm>
            <a:off x="5029200" y="3519056"/>
            <a:ext cx="3289220" cy="737329"/>
            <a:chOff x="6892490" y="1469384"/>
            <a:chExt cx="4385627" cy="983106"/>
          </a:xfrm>
        </p:grpSpPr>
        <p:sp>
          <p:nvSpPr>
            <p:cNvPr id="766" name="Google Shape;766;p22"/>
            <p:cNvSpPr/>
            <p:nvPr/>
          </p:nvSpPr>
          <p:spPr>
            <a:xfrm>
              <a:off x="6892490" y="1550107"/>
              <a:ext cx="1200232" cy="895367"/>
            </a:xfrm>
            <a:custGeom>
              <a:rect b="b" l="l" r="r" t="t"/>
              <a:pathLst>
                <a:path extrusionOk="0" h="1436" w="1927">
                  <a:moveTo>
                    <a:pt x="1285" y="0"/>
                  </a:moveTo>
                  <a:lnTo>
                    <a:pt x="0" y="0"/>
                  </a:lnTo>
                  <a:lnTo>
                    <a:pt x="0" y="1435"/>
                  </a:lnTo>
                  <a:lnTo>
                    <a:pt x="1285" y="1435"/>
                  </a:lnTo>
                  <a:lnTo>
                    <a:pt x="1926" y="717"/>
                  </a:lnTo>
                  <a:lnTo>
                    <a:pt x="1285" y="0"/>
                  </a:lnTo>
                </a:path>
              </a:pathLst>
            </a:custGeom>
            <a:solidFill>
              <a:srgbClr val="D848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994"/>
                </a:solidFill>
                <a:latin typeface="Poppins"/>
                <a:ea typeface="Poppins"/>
                <a:cs typeface="Poppins"/>
                <a:sym typeface="Poppins"/>
              </a:endParaRPr>
            </a:p>
          </p:txBody>
        </p:sp>
        <p:sp>
          <p:nvSpPr>
            <p:cNvPr id="767" name="Google Shape;767;p22"/>
            <p:cNvSpPr txBox="1"/>
            <p:nvPr/>
          </p:nvSpPr>
          <p:spPr>
            <a:xfrm>
              <a:off x="8359167" y="1469384"/>
              <a:ext cx="2918950" cy="384721"/>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1275">
                  <a:solidFill>
                    <a:schemeClr val="dk1"/>
                  </a:solidFill>
                  <a:latin typeface="Arial"/>
                  <a:ea typeface="Arial"/>
                  <a:cs typeface="Arial"/>
                  <a:sym typeface="Arial"/>
                </a:rPr>
                <a:t>Required FTE</a:t>
              </a:r>
              <a:endParaRPr/>
            </a:p>
          </p:txBody>
        </p:sp>
        <p:sp>
          <p:nvSpPr>
            <p:cNvPr id="768" name="Google Shape;768;p22"/>
            <p:cNvSpPr txBox="1"/>
            <p:nvPr/>
          </p:nvSpPr>
          <p:spPr>
            <a:xfrm>
              <a:off x="8359167" y="1875494"/>
              <a:ext cx="2918950" cy="57699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900">
                  <a:solidFill>
                    <a:schemeClr val="dk1"/>
                  </a:solidFill>
                  <a:latin typeface="Arial"/>
                  <a:ea typeface="Arial"/>
                  <a:cs typeface="Arial"/>
                  <a:sym typeface="Arial"/>
                </a:rPr>
                <a:t>Considering KPI/SLA agreements (for a contact center: OCC, AHT, volume)</a:t>
              </a:r>
              <a:endParaRPr/>
            </a:p>
          </p:txBody>
        </p:sp>
        <p:sp>
          <p:nvSpPr>
            <p:cNvPr id="769" name="Google Shape;769;p22"/>
            <p:cNvSpPr txBox="1"/>
            <p:nvPr/>
          </p:nvSpPr>
          <p:spPr>
            <a:xfrm>
              <a:off x="7051081" y="1658382"/>
              <a:ext cx="704169" cy="69249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775">
                  <a:solidFill>
                    <a:srgbClr val="FFFFFF"/>
                  </a:solidFill>
                  <a:latin typeface="Arial"/>
                  <a:ea typeface="Arial"/>
                  <a:cs typeface="Arial"/>
                  <a:sym typeface="Arial"/>
                </a:rPr>
                <a:t>1</a:t>
              </a:r>
              <a:endParaRPr/>
            </a:p>
          </p:txBody>
        </p:sp>
      </p:grpSp>
      <p:sp>
        <p:nvSpPr>
          <p:cNvPr id="770" name="Google Shape;770;p22"/>
          <p:cNvSpPr txBox="1"/>
          <p:nvPr/>
        </p:nvSpPr>
        <p:spPr>
          <a:xfrm>
            <a:off x="1566203" y="1640649"/>
            <a:ext cx="22955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Actual Available FTE</a:t>
            </a:r>
            <a:endParaRPr/>
          </a:p>
        </p:txBody>
      </p:sp>
      <p:grpSp>
        <p:nvGrpSpPr>
          <p:cNvPr id="771" name="Google Shape;771;p22"/>
          <p:cNvGrpSpPr/>
          <p:nvPr/>
        </p:nvGrpSpPr>
        <p:grpSpPr>
          <a:xfrm>
            <a:off x="5034238" y="2158433"/>
            <a:ext cx="3289220" cy="732067"/>
            <a:chOff x="6892490" y="1469384"/>
            <a:chExt cx="4385627" cy="976090"/>
          </a:xfrm>
        </p:grpSpPr>
        <p:sp>
          <p:nvSpPr>
            <p:cNvPr id="772" name="Google Shape;772;p22"/>
            <p:cNvSpPr/>
            <p:nvPr/>
          </p:nvSpPr>
          <p:spPr>
            <a:xfrm>
              <a:off x="6892490" y="1550107"/>
              <a:ext cx="1200232" cy="895367"/>
            </a:xfrm>
            <a:custGeom>
              <a:rect b="b" l="l" r="r" t="t"/>
              <a:pathLst>
                <a:path extrusionOk="0" h="1436" w="1927">
                  <a:moveTo>
                    <a:pt x="1285" y="0"/>
                  </a:moveTo>
                  <a:lnTo>
                    <a:pt x="0" y="0"/>
                  </a:lnTo>
                  <a:lnTo>
                    <a:pt x="0" y="1435"/>
                  </a:lnTo>
                  <a:lnTo>
                    <a:pt x="1285" y="1435"/>
                  </a:lnTo>
                  <a:lnTo>
                    <a:pt x="1926" y="717"/>
                  </a:lnTo>
                  <a:lnTo>
                    <a:pt x="1285" y="0"/>
                  </a:lnTo>
                </a:path>
              </a:pathLst>
            </a:custGeom>
            <a:solidFill>
              <a:srgbClr val="D848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994"/>
                </a:solidFill>
                <a:latin typeface="Poppins"/>
                <a:ea typeface="Poppins"/>
                <a:cs typeface="Poppins"/>
                <a:sym typeface="Poppins"/>
              </a:endParaRPr>
            </a:p>
          </p:txBody>
        </p:sp>
        <p:sp>
          <p:nvSpPr>
            <p:cNvPr id="773" name="Google Shape;773;p22"/>
            <p:cNvSpPr txBox="1"/>
            <p:nvPr/>
          </p:nvSpPr>
          <p:spPr>
            <a:xfrm>
              <a:off x="8359167" y="1469384"/>
              <a:ext cx="2918950" cy="384721"/>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1275">
                  <a:solidFill>
                    <a:schemeClr val="dk1"/>
                  </a:solidFill>
                  <a:latin typeface="Arial"/>
                  <a:ea typeface="Arial"/>
                  <a:cs typeface="Arial"/>
                  <a:sym typeface="Arial"/>
                </a:rPr>
                <a:t>Required Available FTE</a:t>
              </a:r>
              <a:endParaRPr/>
            </a:p>
          </p:txBody>
        </p:sp>
        <p:sp>
          <p:nvSpPr>
            <p:cNvPr id="774" name="Google Shape;774;p22"/>
            <p:cNvSpPr txBox="1"/>
            <p:nvPr/>
          </p:nvSpPr>
          <p:spPr>
            <a:xfrm>
              <a:off x="8359167" y="1875494"/>
              <a:ext cx="2918950" cy="33761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900">
                  <a:solidFill>
                    <a:schemeClr val="dk1"/>
                  </a:solidFill>
                  <a:latin typeface="Arial"/>
                  <a:ea typeface="Arial"/>
                  <a:cs typeface="Arial"/>
                  <a:sym typeface="Arial"/>
                </a:rPr>
                <a:t>Considering shrinkages</a:t>
              </a:r>
              <a:endParaRPr/>
            </a:p>
          </p:txBody>
        </p:sp>
        <p:sp>
          <p:nvSpPr>
            <p:cNvPr id="775" name="Google Shape;775;p22"/>
            <p:cNvSpPr txBox="1"/>
            <p:nvPr/>
          </p:nvSpPr>
          <p:spPr>
            <a:xfrm>
              <a:off x="7051081" y="1658382"/>
              <a:ext cx="704169" cy="69249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775">
                  <a:solidFill>
                    <a:srgbClr val="FFFFFF"/>
                  </a:solidFill>
                  <a:latin typeface="Arial"/>
                  <a:ea typeface="Arial"/>
                  <a:cs typeface="Arial"/>
                  <a:sym typeface="Arial"/>
                </a:rPr>
                <a:t>2</a:t>
              </a:r>
              <a:endParaRPr/>
            </a:p>
          </p:txBody>
        </p:sp>
      </p:grpSp>
    </p:spTree>
  </p:cSld>
  <p:clrMapOvr>
    <a:masterClrMapping/>
  </p:clrMapOvr>
  <p:transition spd="slow" p14:dur="1500">
    <p:split orient="ver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pic>
        <p:nvPicPr>
          <p:cNvPr id="780" name="Google Shape;780;p23"/>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781" name="Google Shape;781;p23"/>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82" name="Google Shape;782;p23"/>
          <p:cNvGrpSpPr/>
          <p:nvPr/>
        </p:nvGrpSpPr>
        <p:grpSpPr>
          <a:xfrm>
            <a:off x="419225" y="0"/>
            <a:ext cx="5773677" cy="5143500"/>
            <a:chOff x="-1296926" y="0"/>
            <a:chExt cx="5773677" cy="5143500"/>
          </a:xfrm>
        </p:grpSpPr>
        <p:sp>
          <p:nvSpPr>
            <p:cNvPr id="783" name="Google Shape;783;p23"/>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4" name="Google Shape;784;p23"/>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5" name="Google Shape;785;p23"/>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786" name="Google Shape;786;p23"/>
            <p:cNvSpPr/>
            <p:nvPr/>
          </p:nvSpPr>
          <p:spPr>
            <a:xfrm rot="10800000">
              <a:off x="-1243902" y="2164172"/>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7" name="Google Shape;787;p23"/>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8" name="Google Shape;788;p23"/>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789" name="Google Shape;789;p23"/>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790" name="Google Shape;790;p23"/>
            <p:cNvSpPr txBox="1"/>
            <p:nvPr/>
          </p:nvSpPr>
          <p:spPr>
            <a:xfrm>
              <a:off x="-1247775" y="1047161"/>
              <a:ext cx="5605781" cy="428322"/>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The number of full-time agents needed to handle the forecasted workload while meeting target service levels.</a:t>
              </a:r>
              <a:endParaRPr b="0" i="0" sz="1100" u="none" cap="none" strike="noStrike">
                <a:solidFill>
                  <a:schemeClr val="dk1"/>
                </a:solidFill>
                <a:latin typeface="Arial"/>
                <a:ea typeface="Arial"/>
                <a:cs typeface="Arial"/>
                <a:sym typeface="Arial"/>
              </a:endParaRPr>
            </a:p>
          </p:txBody>
        </p:sp>
        <p:sp>
          <p:nvSpPr>
            <p:cNvPr id="791" name="Google Shape;791;p23"/>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grpSp>
      <p:sp>
        <p:nvSpPr>
          <p:cNvPr id="792" name="Google Shape;792;p23"/>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Call volume is forecasted to increase by 20% next week</a:t>
            </a:r>
            <a:endParaRPr b="0" i="0" sz="1200" u="none" cap="none" strike="noStrike">
              <a:solidFill>
                <a:schemeClr val="dk1"/>
              </a:solidFill>
              <a:latin typeface="Arial"/>
              <a:ea typeface="Arial"/>
              <a:cs typeface="Arial"/>
              <a:sym typeface="Arial"/>
            </a:endParaRPr>
          </a:p>
        </p:txBody>
      </p:sp>
      <p:cxnSp>
        <p:nvCxnSpPr>
          <p:cNvPr id="793" name="Google Shape;793;p23"/>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794" name="Google Shape;794;p23"/>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795" name="Google Shape;795;p23"/>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796" name="Google Shape;796;p23"/>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797" name="Google Shape;797;p23"/>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798" name="Google Shape;798;p23"/>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SL target increases from 80/20 to 90/20</a:t>
            </a:r>
            <a:endParaRPr b="0" i="0" sz="1200" u="none" cap="none" strike="noStrike">
              <a:solidFill>
                <a:schemeClr val="dk1"/>
              </a:solidFill>
              <a:latin typeface="Arial"/>
              <a:ea typeface="Arial"/>
              <a:cs typeface="Arial"/>
              <a:sym typeface="Arial"/>
            </a:endParaRPr>
          </a:p>
        </p:txBody>
      </p:sp>
      <p:sp>
        <p:nvSpPr>
          <p:cNvPr id="799" name="Google Shape;799;p23"/>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 process improvement reduces AHT from 6 minutes to 4 minutes</a:t>
            </a:r>
            <a:endParaRPr b="0" i="0" sz="1200" u="none" cap="none" strike="noStrike">
              <a:solidFill>
                <a:schemeClr val="dk1"/>
              </a:solidFill>
              <a:latin typeface="Arial"/>
              <a:ea typeface="Arial"/>
              <a:cs typeface="Arial"/>
              <a:sym typeface="Arial"/>
            </a:endParaRPr>
          </a:p>
        </p:txBody>
      </p:sp>
      <p:sp>
        <p:nvSpPr>
          <p:cNvPr id="800" name="Google Shape;800;p23"/>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01" name="Google Shape;801;p23"/>
          <p:cNvSpPr txBox="1"/>
          <p:nvPr>
            <p:ph type="title"/>
          </p:nvPr>
        </p:nvSpPr>
        <p:spPr>
          <a:xfrm>
            <a:off x="2533779" y="156448"/>
            <a:ext cx="1474974"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Required FTE</a:t>
            </a:r>
            <a:endParaRPr/>
          </a:p>
        </p:txBody>
      </p:sp>
      <p:grpSp>
        <p:nvGrpSpPr>
          <p:cNvPr id="802" name="Google Shape;802;p23"/>
          <p:cNvGrpSpPr/>
          <p:nvPr/>
        </p:nvGrpSpPr>
        <p:grpSpPr>
          <a:xfrm>
            <a:off x="8275295" y="4848340"/>
            <a:ext cx="557784" cy="195545"/>
            <a:chOff x="5052" y="2910"/>
            <a:chExt cx="522" cy="183"/>
          </a:xfrm>
        </p:grpSpPr>
        <p:sp>
          <p:nvSpPr>
            <p:cNvPr id="803" name="Google Shape;803;p23"/>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4" name="Google Shape;804;p23"/>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23"/>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23"/>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07" name="Google Shape;807;p23"/>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808" name="Google Shape;808;p23"/>
          <p:cNvSpPr txBox="1"/>
          <p:nvPr/>
        </p:nvSpPr>
        <p:spPr>
          <a:xfrm>
            <a:off x="3988765" y="2296652"/>
            <a:ext cx="2085392" cy="2208297"/>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AHT</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Volume</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Occupancy</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Service Level Agreement</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Call Arrival Pattern</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Channel Mix</a:t>
            </a:r>
            <a:endParaRPr/>
          </a:p>
        </p:txBody>
      </p:sp>
      <p:pic>
        <p:nvPicPr>
          <p:cNvPr id="809" name="Google Shape;809;p23"/>
          <p:cNvPicPr preferRelativeResize="0"/>
          <p:nvPr/>
        </p:nvPicPr>
        <p:blipFill rotWithShape="1">
          <a:blip r:embed="rId5">
            <a:alphaModFix/>
          </a:blip>
          <a:srcRect b="0" l="0" r="0" t="0"/>
          <a:stretch/>
        </p:blipFill>
        <p:spPr>
          <a:xfrm>
            <a:off x="418228" y="2371725"/>
            <a:ext cx="3489327" cy="1770833"/>
          </a:xfrm>
          <a:prstGeom prst="rect">
            <a:avLst/>
          </a:prstGeom>
          <a:noFill/>
          <a:ln>
            <a:noFill/>
          </a:ln>
        </p:spPr>
      </p:pic>
      <p:sp>
        <p:nvSpPr>
          <p:cNvPr id="810" name="Google Shape;810;p23"/>
          <p:cNvSpPr/>
          <p:nvPr/>
        </p:nvSpPr>
        <p:spPr>
          <a:xfrm rot="10800000">
            <a:off x="7982059" y="1684169"/>
            <a:ext cx="274295" cy="411839"/>
          </a:xfrm>
          <a:prstGeom prst="downArrow">
            <a:avLst>
              <a:gd fmla="val 50000" name="adj1"/>
              <a:gd fmla="val 5000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1" name="Google Shape;811;p23"/>
          <p:cNvSpPr/>
          <p:nvPr/>
        </p:nvSpPr>
        <p:spPr>
          <a:xfrm rot="10800000">
            <a:off x="7982059" y="2455638"/>
            <a:ext cx="274295" cy="411839"/>
          </a:xfrm>
          <a:prstGeom prst="downArrow">
            <a:avLst>
              <a:gd fmla="val 50000" name="adj1"/>
              <a:gd fmla="val 5000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2" name="Google Shape;812;p23"/>
          <p:cNvSpPr/>
          <p:nvPr/>
        </p:nvSpPr>
        <p:spPr>
          <a:xfrm flipH="1">
            <a:off x="7988873" y="3359505"/>
            <a:ext cx="274295" cy="411839"/>
          </a:xfrm>
          <a:prstGeom prst="downArrow">
            <a:avLst>
              <a:gd fmla="val 50000" name="adj1"/>
              <a:gd fmla="val 5000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3" name="Google Shape;813;p23"/>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4" name="Google Shape;814;p23"/>
          <p:cNvSpPr/>
          <p:nvPr/>
        </p:nvSpPr>
        <p:spPr>
          <a:xfrm>
            <a:off x="6274111" y="2371725"/>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5" name="Google Shape;815;p23"/>
          <p:cNvSpPr/>
          <p:nvPr/>
        </p:nvSpPr>
        <p:spPr>
          <a:xfrm>
            <a:off x="6267684" y="3231697"/>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13"/>
                                        </p:tgtEl>
                                      </p:cBhvr>
                                    </p:animEffect>
                                    <p:set>
                                      <p:cBhvr>
                                        <p:cTn dur="1" fill="hold">
                                          <p:stCondLst>
                                            <p:cond delay="500"/>
                                          </p:stCondLst>
                                        </p:cTn>
                                        <p:tgtEl>
                                          <p:spTgt spid="8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1000"/>
                                        <p:tgtEl>
                                          <p:spTgt spid="8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14"/>
                                        </p:tgtEl>
                                      </p:cBhvr>
                                    </p:animEffect>
                                    <p:set>
                                      <p:cBhvr>
                                        <p:cTn dur="1" fill="hold">
                                          <p:stCondLst>
                                            <p:cond delay="500"/>
                                          </p:stCondLst>
                                        </p:cTn>
                                        <p:tgtEl>
                                          <p:spTgt spid="8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15"/>
                                        </p:tgtEl>
                                      </p:cBhvr>
                                    </p:animEffect>
                                    <p:set>
                                      <p:cBhvr>
                                        <p:cTn dur="1" fill="hold">
                                          <p:stCondLst>
                                            <p:cond delay="500"/>
                                          </p:stCondLst>
                                        </p:cTn>
                                        <p:tgtEl>
                                          <p:spTgt spid="8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pic>
        <p:nvPicPr>
          <p:cNvPr id="820" name="Google Shape;820;p24"/>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821" name="Google Shape;821;p24"/>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22" name="Google Shape;822;p24"/>
          <p:cNvGrpSpPr/>
          <p:nvPr/>
        </p:nvGrpSpPr>
        <p:grpSpPr>
          <a:xfrm>
            <a:off x="419225" y="0"/>
            <a:ext cx="5773677" cy="5143500"/>
            <a:chOff x="-1296926" y="0"/>
            <a:chExt cx="5773677" cy="5143500"/>
          </a:xfrm>
        </p:grpSpPr>
        <p:sp>
          <p:nvSpPr>
            <p:cNvPr id="823" name="Google Shape;823;p24"/>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4" name="Google Shape;824;p24"/>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5" name="Google Shape;825;p24"/>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826" name="Google Shape;826;p24"/>
            <p:cNvSpPr/>
            <p:nvPr/>
          </p:nvSpPr>
          <p:spPr>
            <a:xfrm rot="10800000">
              <a:off x="-1243902" y="2164172"/>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7" name="Google Shape;827;p24"/>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8" name="Google Shape;828;p24"/>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829" name="Google Shape;829;p24"/>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830" name="Google Shape;830;p24"/>
            <p:cNvSpPr txBox="1"/>
            <p:nvPr/>
          </p:nvSpPr>
          <p:spPr>
            <a:xfrm>
              <a:off x="-1247775" y="1047161"/>
              <a:ext cx="5605781" cy="428322"/>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The number of agents that must be actively available on the floor to meet performance targets</a:t>
              </a:r>
              <a:endParaRPr b="0" i="0" sz="1100" u="none" cap="none" strike="noStrike">
                <a:solidFill>
                  <a:schemeClr val="dk1"/>
                </a:solidFill>
                <a:latin typeface="Arial"/>
                <a:ea typeface="Arial"/>
                <a:cs typeface="Arial"/>
                <a:sym typeface="Arial"/>
              </a:endParaRPr>
            </a:p>
          </p:txBody>
        </p:sp>
        <p:sp>
          <p:nvSpPr>
            <p:cNvPr id="831" name="Google Shape;831;p24"/>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grpSp>
      <p:sp>
        <p:nvSpPr>
          <p:cNvPr id="832" name="Google Shape;832;p24"/>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Planned training sessions are added</a:t>
            </a:r>
            <a:endParaRPr b="0" i="0" sz="1200" u="none" cap="none" strike="noStrike">
              <a:solidFill>
                <a:schemeClr val="dk1"/>
              </a:solidFill>
              <a:latin typeface="Arial"/>
              <a:ea typeface="Arial"/>
              <a:cs typeface="Arial"/>
              <a:sym typeface="Arial"/>
            </a:endParaRPr>
          </a:p>
        </p:txBody>
      </p:sp>
      <p:cxnSp>
        <p:nvCxnSpPr>
          <p:cNvPr id="833" name="Google Shape;833;p24"/>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834" name="Google Shape;834;p24"/>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835" name="Google Shape;835;p24"/>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836" name="Google Shape;836;p24"/>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837" name="Google Shape;837;p24"/>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838" name="Google Shape;838;p24"/>
          <p:cNvSpPr txBox="1"/>
          <p:nvPr/>
        </p:nvSpPr>
        <p:spPr>
          <a:xfrm>
            <a:off x="6274112" y="2371725"/>
            <a:ext cx="1681168"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After process improvements, agents handle the same workload with less AHT</a:t>
            </a:r>
            <a:endParaRPr b="0" i="0" sz="1200" u="none" cap="none" strike="noStrike">
              <a:solidFill>
                <a:schemeClr val="dk1"/>
              </a:solidFill>
              <a:latin typeface="Arial"/>
              <a:ea typeface="Arial"/>
              <a:cs typeface="Arial"/>
              <a:sym typeface="Arial"/>
            </a:endParaRPr>
          </a:p>
        </p:txBody>
      </p:sp>
      <p:sp>
        <p:nvSpPr>
          <p:cNvPr id="839" name="Google Shape;839;p24"/>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Several agents call in sick unexpectedly</a:t>
            </a:r>
            <a:endParaRPr b="0" i="0" sz="1200" u="none" cap="none" strike="noStrike">
              <a:solidFill>
                <a:schemeClr val="dk1"/>
              </a:solidFill>
              <a:latin typeface="Arial"/>
              <a:ea typeface="Arial"/>
              <a:cs typeface="Arial"/>
              <a:sym typeface="Arial"/>
            </a:endParaRPr>
          </a:p>
        </p:txBody>
      </p:sp>
      <p:sp>
        <p:nvSpPr>
          <p:cNvPr id="840" name="Google Shape;840;p24"/>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41" name="Google Shape;841;p24"/>
          <p:cNvSpPr txBox="1"/>
          <p:nvPr>
            <p:ph type="title"/>
          </p:nvPr>
        </p:nvSpPr>
        <p:spPr>
          <a:xfrm>
            <a:off x="2041105" y="156448"/>
            <a:ext cx="2435094"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Required Available FTE</a:t>
            </a:r>
            <a:endParaRPr/>
          </a:p>
        </p:txBody>
      </p:sp>
      <p:grpSp>
        <p:nvGrpSpPr>
          <p:cNvPr id="842" name="Google Shape;842;p24"/>
          <p:cNvGrpSpPr/>
          <p:nvPr/>
        </p:nvGrpSpPr>
        <p:grpSpPr>
          <a:xfrm>
            <a:off x="8275295" y="4848340"/>
            <a:ext cx="557784" cy="195545"/>
            <a:chOff x="5052" y="2910"/>
            <a:chExt cx="522" cy="183"/>
          </a:xfrm>
        </p:grpSpPr>
        <p:sp>
          <p:nvSpPr>
            <p:cNvPr id="843" name="Google Shape;843;p24"/>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4" name="Google Shape;844;p24"/>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5" name="Google Shape;845;p24"/>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6" name="Google Shape;846;p24"/>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47" name="Google Shape;847;p24"/>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848" name="Google Shape;848;p24"/>
          <p:cNvSpPr txBox="1"/>
          <p:nvPr/>
        </p:nvSpPr>
        <p:spPr>
          <a:xfrm>
            <a:off x="3988765" y="2296652"/>
            <a:ext cx="2085392" cy="843821"/>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Shrinkage</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Factors affecting Required FTE</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849" name="Google Shape;849;p24"/>
          <p:cNvPicPr preferRelativeResize="0"/>
          <p:nvPr/>
        </p:nvPicPr>
        <p:blipFill rotWithShape="1">
          <a:blip r:embed="rId5">
            <a:alphaModFix/>
          </a:blip>
          <a:srcRect b="0" l="0" r="0" t="0"/>
          <a:stretch/>
        </p:blipFill>
        <p:spPr>
          <a:xfrm>
            <a:off x="413578" y="2497005"/>
            <a:ext cx="3470296" cy="1277675"/>
          </a:xfrm>
          <a:prstGeom prst="rect">
            <a:avLst/>
          </a:prstGeom>
          <a:noFill/>
          <a:ln>
            <a:noFill/>
          </a:ln>
        </p:spPr>
      </p:pic>
      <p:sp>
        <p:nvSpPr>
          <p:cNvPr id="850" name="Google Shape;850;p24"/>
          <p:cNvSpPr/>
          <p:nvPr/>
        </p:nvSpPr>
        <p:spPr>
          <a:xfrm rot="10800000">
            <a:off x="7982059" y="1684169"/>
            <a:ext cx="274295" cy="411839"/>
          </a:xfrm>
          <a:prstGeom prst="downArrow">
            <a:avLst>
              <a:gd fmla="val 50000" name="adj1"/>
              <a:gd fmla="val 5000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1" name="Google Shape;851;p24"/>
          <p:cNvSpPr/>
          <p:nvPr/>
        </p:nvSpPr>
        <p:spPr>
          <a:xfrm flipH="1">
            <a:off x="7982058" y="2571749"/>
            <a:ext cx="274295" cy="411839"/>
          </a:xfrm>
          <a:prstGeom prst="downArrow">
            <a:avLst>
              <a:gd fmla="val 50000" name="adj1"/>
              <a:gd fmla="val 5000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2" name="Google Shape;852;p24"/>
          <p:cNvSpPr/>
          <p:nvPr/>
        </p:nvSpPr>
        <p:spPr>
          <a:xfrm rot="10800000">
            <a:off x="7988873" y="3285401"/>
            <a:ext cx="274295" cy="411839"/>
          </a:xfrm>
          <a:prstGeom prst="downArrow">
            <a:avLst>
              <a:gd fmla="val 50000" name="adj1"/>
              <a:gd fmla="val 50000" name="adj2"/>
            </a:avLst>
          </a:prstGeom>
          <a:solidFill>
            <a:srgbClr val="FFFF0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3" name="Google Shape;853;p24"/>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4" name="Google Shape;854;p24"/>
          <p:cNvSpPr/>
          <p:nvPr/>
        </p:nvSpPr>
        <p:spPr>
          <a:xfrm>
            <a:off x="6274110" y="2372181"/>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5" name="Google Shape;855;p24"/>
          <p:cNvSpPr/>
          <p:nvPr/>
        </p:nvSpPr>
        <p:spPr>
          <a:xfrm>
            <a:off x="6274110" y="3231244"/>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53"/>
                                        </p:tgtEl>
                                      </p:cBhvr>
                                    </p:animEffect>
                                    <p:set>
                                      <p:cBhvr>
                                        <p:cTn dur="1" fill="hold">
                                          <p:stCondLst>
                                            <p:cond delay="500"/>
                                          </p:stCondLst>
                                        </p:cTn>
                                        <p:tgtEl>
                                          <p:spTgt spid="8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1000"/>
                                        <p:tgtEl>
                                          <p:spTgt spid="8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54"/>
                                        </p:tgtEl>
                                      </p:cBhvr>
                                    </p:animEffect>
                                    <p:set>
                                      <p:cBhvr>
                                        <p:cTn dur="1" fill="hold">
                                          <p:stCondLst>
                                            <p:cond delay="500"/>
                                          </p:stCondLst>
                                        </p:cTn>
                                        <p:tgtEl>
                                          <p:spTgt spid="8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1000"/>
                                        <p:tgtEl>
                                          <p:spTgt spid="8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55"/>
                                        </p:tgtEl>
                                      </p:cBhvr>
                                    </p:animEffect>
                                    <p:set>
                                      <p:cBhvr>
                                        <p:cTn dur="1" fill="hold">
                                          <p:stCondLst>
                                            <p:cond delay="500"/>
                                          </p:stCondLst>
                                        </p:cTn>
                                        <p:tgtEl>
                                          <p:spTgt spid="8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2"/>
                                        </p:tgtEl>
                                        <p:attrNameLst>
                                          <p:attrName>style.visibility</p:attrName>
                                        </p:attrNameLst>
                                      </p:cBhvr>
                                      <p:to>
                                        <p:strVal val="visible"/>
                                      </p:to>
                                    </p:set>
                                    <p:animEffect filter="fade" transition="in">
                                      <p:cBhvr>
                                        <p:cTn dur="1000"/>
                                        <p:tgtEl>
                                          <p:spTgt spid="8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25"/>
          <p:cNvSpPr/>
          <p:nvPr/>
        </p:nvSpPr>
        <p:spPr>
          <a:xfrm>
            <a:off x="2896037" y="1082951"/>
            <a:ext cx="3351927" cy="3354308"/>
          </a:xfrm>
          <a:custGeom>
            <a:rect b="b" l="l" r="r" t="t"/>
            <a:pathLst>
              <a:path extrusionOk="0" h="2606" w="2605">
                <a:moveTo>
                  <a:pt x="2586" y="1271"/>
                </a:moveTo>
                <a:cubicBezTo>
                  <a:pt x="2200" y="915"/>
                  <a:pt x="2200" y="915"/>
                  <a:pt x="2200" y="915"/>
                </a:cubicBezTo>
                <a:cubicBezTo>
                  <a:pt x="2181" y="897"/>
                  <a:pt x="2165" y="904"/>
                  <a:pt x="2165" y="931"/>
                </a:cubicBezTo>
                <a:cubicBezTo>
                  <a:pt x="2165" y="1024"/>
                  <a:pt x="2165" y="1024"/>
                  <a:pt x="2165" y="1024"/>
                </a:cubicBezTo>
                <a:cubicBezTo>
                  <a:pt x="2165" y="1051"/>
                  <a:pt x="2143" y="1072"/>
                  <a:pt x="2117" y="1072"/>
                </a:cubicBezTo>
                <a:cubicBezTo>
                  <a:pt x="2050" y="1072"/>
                  <a:pt x="2050" y="1072"/>
                  <a:pt x="2050" y="1072"/>
                </a:cubicBezTo>
                <a:cubicBezTo>
                  <a:pt x="2050" y="634"/>
                  <a:pt x="2050" y="634"/>
                  <a:pt x="2050" y="634"/>
                </a:cubicBezTo>
                <a:cubicBezTo>
                  <a:pt x="2050" y="595"/>
                  <a:pt x="2017" y="562"/>
                  <a:pt x="1978" y="562"/>
                </a:cubicBezTo>
                <a:cubicBezTo>
                  <a:pt x="1539" y="562"/>
                  <a:pt x="1539" y="562"/>
                  <a:pt x="1539" y="562"/>
                </a:cubicBezTo>
                <a:cubicBezTo>
                  <a:pt x="1539" y="561"/>
                  <a:pt x="1540" y="559"/>
                  <a:pt x="1540" y="558"/>
                </a:cubicBezTo>
                <a:cubicBezTo>
                  <a:pt x="1540" y="489"/>
                  <a:pt x="1540" y="489"/>
                  <a:pt x="1540" y="489"/>
                </a:cubicBezTo>
                <a:cubicBezTo>
                  <a:pt x="1540" y="462"/>
                  <a:pt x="1561" y="441"/>
                  <a:pt x="1588" y="441"/>
                </a:cubicBezTo>
                <a:cubicBezTo>
                  <a:pt x="1681" y="441"/>
                  <a:pt x="1681" y="441"/>
                  <a:pt x="1681" y="441"/>
                </a:cubicBezTo>
                <a:cubicBezTo>
                  <a:pt x="1708" y="441"/>
                  <a:pt x="1715" y="425"/>
                  <a:pt x="1697" y="406"/>
                </a:cubicBezTo>
                <a:cubicBezTo>
                  <a:pt x="1341" y="20"/>
                  <a:pt x="1341" y="20"/>
                  <a:pt x="1341" y="20"/>
                </a:cubicBezTo>
                <a:cubicBezTo>
                  <a:pt x="1323" y="0"/>
                  <a:pt x="1294" y="0"/>
                  <a:pt x="1276" y="20"/>
                </a:cubicBezTo>
                <a:cubicBezTo>
                  <a:pt x="920" y="406"/>
                  <a:pt x="920" y="406"/>
                  <a:pt x="920" y="406"/>
                </a:cubicBezTo>
                <a:cubicBezTo>
                  <a:pt x="903" y="425"/>
                  <a:pt x="910" y="441"/>
                  <a:pt x="936" y="441"/>
                </a:cubicBezTo>
                <a:cubicBezTo>
                  <a:pt x="1030" y="441"/>
                  <a:pt x="1030" y="441"/>
                  <a:pt x="1030" y="441"/>
                </a:cubicBezTo>
                <a:cubicBezTo>
                  <a:pt x="1056" y="441"/>
                  <a:pt x="1078" y="462"/>
                  <a:pt x="1078" y="489"/>
                </a:cubicBezTo>
                <a:cubicBezTo>
                  <a:pt x="1078" y="558"/>
                  <a:pt x="1078" y="558"/>
                  <a:pt x="1078" y="558"/>
                </a:cubicBezTo>
                <a:cubicBezTo>
                  <a:pt x="1078" y="559"/>
                  <a:pt x="1078" y="561"/>
                  <a:pt x="1078" y="562"/>
                </a:cubicBezTo>
                <a:cubicBezTo>
                  <a:pt x="640" y="562"/>
                  <a:pt x="640" y="562"/>
                  <a:pt x="640" y="562"/>
                </a:cubicBezTo>
                <a:cubicBezTo>
                  <a:pt x="600" y="562"/>
                  <a:pt x="568" y="595"/>
                  <a:pt x="568" y="634"/>
                </a:cubicBezTo>
                <a:cubicBezTo>
                  <a:pt x="568" y="1074"/>
                  <a:pt x="568" y="1074"/>
                  <a:pt x="568" y="1074"/>
                </a:cubicBezTo>
                <a:cubicBezTo>
                  <a:pt x="564" y="1073"/>
                  <a:pt x="561" y="1072"/>
                  <a:pt x="557" y="1072"/>
                </a:cubicBezTo>
                <a:cubicBezTo>
                  <a:pt x="488" y="1072"/>
                  <a:pt x="488" y="1072"/>
                  <a:pt x="488" y="1072"/>
                </a:cubicBezTo>
                <a:cubicBezTo>
                  <a:pt x="462" y="1072"/>
                  <a:pt x="440" y="1051"/>
                  <a:pt x="440" y="1024"/>
                </a:cubicBezTo>
                <a:cubicBezTo>
                  <a:pt x="440" y="931"/>
                  <a:pt x="440" y="931"/>
                  <a:pt x="440" y="931"/>
                </a:cubicBezTo>
                <a:cubicBezTo>
                  <a:pt x="440" y="904"/>
                  <a:pt x="424" y="897"/>
                  <a:pt x="405" y="915"/>
                </a:cubicBezTo>
                <a:cubicBezTo>
                  <a:pt x="19" y="1271"/>
                  <a:pt x="19" y="1271"/>
                  <a:pt x="19" y="1271"/>
                </a:cubicBezTo>
                <a:cubicBezTo>
                  <a:pt x="0" y="1289"/>
                  <a:pt x="0" y="1318"/>
                  <a:pt x="19" y="1336"/>
                </a:cubicBezTo>
                <a:cubicBezTo>
                  <a:pt x="405" y="1692"/>
                  <a:pt x="405" y="1692"/>
                  <a:pt x="405" y="1692"/>
                </a:cubicBezTo>
                <a:cubicBezTo>
                  <a:pt x="424" y="1709"/>
                  <a:pt x="440" y="1702"/>
                  <a:pt x="440" y="1676"/>
                </a:cubicBezTo>
                <a:cubicBezTo>
                  <a:pt x="440" y="1582"/>
                  <a:pt x="440" y="1582"/>
                  <a:pt x="440" y="1582"/>
                </a:cubicBezTo>
                <a:cubicBezTo>
                  <a:pt x="440" y="1556"/>
                  <a:pt x="462" y="1534"/>
                  <a:pt x="488" y="1534"/>
                </a:cubicBezTo>
                <a:cubicBezTo>
                  <a:pt x="557" y="1534"/>
                  <a:pt x="557" y="1534"/>
                  <a:pt x="557" y="1534"/>
                </a:cubicBezTo>
                <a:cubicBezTo>
                  <a:pt x="561" y="1534"/>
                  <a:pt x="564" y="1534"/>
                  <a:pt x="568" y="1533"/>
                </a:cubicBezTo>
                <a:cubicBezTo>
                  <a:pt x="568" y="1972"/>
                  <a:pt x="568" y="1972"/>
                  <a:pt x="568" y="1972"/>
                </a:cubicBezTo>
                <a:cubicBezTo>
                  <a:pt x="568" y="2012"/>
                  <a:pt x="600" y="2044"/>
                  <a:pt x="640" y="2044"/>
                </a:cubicBezTo>
                <a:cubicBezTo>
                  <a:pt x="1078" y="2044"/>
                  <a:pt x="1078" y="2044"/>
                  <a:pt x="1078" y="2044"/>
                </a:cubicBezTo>
                <a:cubicBezTo>
                  <a:pt x="1078" y="2046"/>
                  <a:pt x="1078" y="2047"/>
                  <a:pt x="1078" y="2048"/>
                </a:cubicBezTo>
                <a:cubicBezTo>
                  <a:pt x="1078" y="2117"/>
                  <a:pt x="1078" y="2117"/>
                  <a:pt x="1078" y="2117"/>
                </a:cubicBezTo>
                <a:cubicBezTo>
                  <a:pt x="1078" y="2144"/>
                  <a:pt x="1056" y="2165"/>
                  <a:pt x="1030" y="2165"/>
                </a:cubicBezTo>
                <a:cubicBezTo>
                  <a:pt x="936" y="2165"/>
                  <a:pt x="936" y="2165"/>
                  <a:pt x="936" y="2165"/>
                </a:cubicBezTo>
                <a:cubicBezTo>
                  <a:pt x="910" y="2165"/>
                  <a:pt x="903" y="2181"/>
                  <a:pt x="920" y="2201"/>
                </a:cubicBezTo>
                <a:cubicBezTo>
                  <a:pt x="1276" y="2587"/>
                  <a:pt x="1276" y="2587"/>
                  <a:pt x="1276" y="2587"/>
                </a:cubicBezTo>
                <a:cubicBezTo>
                  <a:pt x="1294" y="2606"/>
                  <a:pt x="1323" y="2606"/>
                  <a:pt x="1341" y="2587"/>
                </a:cubicBezTo>
                <a:cubicBezTo>
                  <a:pt x="1697" y="2201"/>
                  <a:pt x="1697" y="2201"/>
                  <a:pt x="1697" y="2201"/>
                </a:cubicBezTo>
                <a:cubicBezTo>
                  <a:pt x="1715" y="2181"/>
                  <a:pt x="1708" y="2165"/>
                  <a:pt x="1681" y="2165"/>
                </a:cubicBezTo>
                <a:cubicBezTo>
                  <a:pt x="1588" y="2165"/>
                  <a:pt x="1588" y="2165"/>
                  <a:pt x="1588" y="2165"/>
                </a:cubicBezTo>
                <a:cubicBezTo>
                  <a:pt x="1561" y="2165"/>
                  <a:pt x="1540" y="2144"/>
                  <a:pt x="1540" y="2117"/>
                </a:cubicBezTo>
                <a:cubicBezTo>
                  <a:pt x="1540" y="2048"/>
                  <a:pt x="1540" y="2048"/>
                  <a:pt x="1540" y="2048"/>
                </a:cubicBezTo>
                <a:cubicBezTo>
                  <a:pt x="1540" y="2047"/>
                  <a:pt x="1539" y="2046"/>
                  <a:pt x="1539" y="2044"/>
                </a:cubicBezTo>
                <a:cubicBezTo>
                  <a:pt x="1978" y="2044"/>
                  <a:pt x="1978" y="2044"/>
                  <a:pt x="1978" y="2044"/>
                </a:cubicBezTo>
                <a:cubicBezTo>
                  <a:pt x="2017" y="2044"/>
                  <a:pt x="2050" y="2012"/>
                  <a:pt x="2050" y="1972"/>
                </a:cubicBezTo>
                <a:cubicBezTo>
                  <a:pt x="2050" y="1534"/>
                  <a:pt x="2050" y="1534"/>
                  <a:pt x="2050" y="1534"/>
                </a:cubicBezTo>
                <a:cubicBezTo>
                  <a:pt x="2117" y="1534"/>
                  <a:pt x="2117" y="1534"/>
                  <a:pt x="2117" y="1534"/>
                </a:cubicBezTo>
                <a:cubicBezTo>
                  <a:pt x="2143" y="1534"/>
                  <a:pt x="2165" y="1556"/>
                  <a:pt x="2165" y="1582"/>
                </a:cubicBezTo>
                <a:cubicBezTo>
                  <a:pt x="2165" y="1676"/>
                  <a:pt x="2165" y="1676"/>
                  <a:pt x="2165" y="1676"/>
                </a:cubicBezTo>
                <a:cubicBezTo>
                  <a:pt x="2165" y="1702"/>
                  <a:pt x="2181" y="1709"/>
                  <a:pt x="2200" y="1692"/>
                </a:cubicBezTo>
                <a:cubicBezTo>
                  <a:pt x="2586" y="1336"/>
                  <a:pt x="2586" y="1336"/>
                  <a:pt x="2586" y="1336"/>
                </a:cubicBezTo>
                <a:cubicBezTo>
                  <a:pt x="2605" y="1318"/>
                  <a:pt x="2605" y="1289"/>
                  <a:pt x="2586" y="1271"/>
                </a:cubicBezTo>
                <a:close/>
              </a:path>
            </a:pathLst>
          </a:custGeom>
          <a:solidFill>
            <a:srgbClr val="6D8A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699">
              <a:solidFill>
                <a:srgbClr val="000000"/>
              </a:solidFill>
              <a:latin typeface="Roboto Light"/>
              <a:ea typeface="Roboto Light"/>
              <a:cs typeface="Roboto Light"/>
              <a:sym typeface="Roboto Light"/>
            </a:endParaRPr>
          </a:p>
        </p:txBody>
      </p:sp>
      <p:sp>
        <p:nvSpPr>
          <p:cNvPr id="861" name="Google Shape;861;p25"/>
          <p:cNvSpPr/>
          <p:nvPr/>
        </p:nvSpPr>
        <p:spPr>
          <a:xfrm>
            <a:off x="898688" y="925830"/>
            <a:ext cx="3655458" cy="1816421"/>
          </a:xfrm>
          <a:custGeom>
            <a:rect b="b" l="l" r="r" t="t"/>
            <a:pathLst>
              <a:path extrusionOk="0" h="1411" w="2842">
                <a:moveTo>
                  <a:pt x="1531" y="1411"/>
                </a:moveTo>
                <a:cubicBezTo>
                  <a:pt x="1534" y="1396"/>
                  <a:pt x="1542" y="1383"/>
                  <a:pt x="1553" y="1372"/>
                </a:cubicBezTo>
                <a:cubicBezTo>
                  <a:pt x="1939" y="1017"/>
                  <a:pt x="1939" y="1017"/>
                  <a:pt x="1939" y="1017"/>
                </a:cubicBezTo>
                <a:cubicBezTo>
                  <a:pt x="1952" y="1005"/>
                  <a:pt x="1965" y="999"/>
                  <a:pt x="1978" y="999"/>
                </a:cubicBezTo>
                <a:cubicBezTo>
                  <a:pt x="1999" y="999"/>
                  <a:pt x="2021" y="1016"/>
                  <a:pt x="2021" y="1053"/>
                </a:cubicBezTo>
                <a:cubicBezTo>
                  <a:pt x="2021" y="1146"/>
                  <a:pt x="2021" y="1146"/>
                  <a:pt x="2021" y="1146"/>
                </a:cubicBezTo>
                <a:cubicBezTo>
                  <a:pt x="2021" y="1157"/>
                  <a:pt x="2030" y="1166"/>
                  <a:pt x="2041" y="1166"/>
                </a:cubicBezTo>
                <a:cubicBezTo>
                  <a:pt x="2093" y="1166"/>
                  <a:pt x="2093" y="1166"/>
                  <a:pt x="2093" y="1166"/>
                </a:cubicBezTo>
                <a:cubicBezTo>
                  <a:pt x="2093" y="756"/>
                  <a:pt x="2093" y="756"/>
                  <a:pt x="2093" y="756"/>
                </a:cubicBezTo>
                <a:cubicBezTo>
                  <a:pt x="2093" y="701"/>
                  <a:pt x="2137" y="656"/>
                  <a:pt x="2193" y="656"/>
                </a:cubicBezTo>
                <a:cubicBezTo>
                  <a:pt x="2603" y="656"/>
                  <a:pt x="2603" y="656"/>
                  <a:pt x="2603" y="656"/>
                </a:cubicBezTo>
                <a:cubicBezTo>
                  <a:pt x="2603" y="611"/>
                  <a:pt x="2603" y="611"/>
                  <a:pt x="2603" y="611"/>
                </a:cubicBezTo>
                <a:cubicBezTo>
                  <a:pt x="2603" y="600"/>
                  <a:pt x="2594" y="591"/>
                  <a:pt x="2583" y="591"/>
                </a:cubicBezTo>
                <a:cubicBezTo>
                  <a:pt x="2489" y="591"/>
                  <a:pt x="2489" y="591"/>
                  <a:pt x="2489" y="591"/>
                </a:cubicBezTo>
                <a:cubicBezTo>
                  <a:pt x="2455" y="591"/>
                  <a:pt x="2443" y="572"/>
                  <a:pt x="2439" y="564"/>
                </a:cubicBezTo>
                <a:cubicBezTo>
                  <a:pt x="2435" y="556"/>
                  <a:pt x="2430" y="534"/>
                  <a:pt x="2453" y="509"/>
                </a:cubicBezTo>
                <a:cubicBezTo>
                  <a:pt x="2808" y="123"/>
                  <a:pt x="2808" y="123"/>
                  <a:pt x="2808" y="123"/>
                </a:cubicBezTo>
                <a:cubicBezTo>
                  <a:pt x="2818" y="113"/>
                  <a:pt x="2829" y="106"/>
                  <a:pt x="2842" y="102"/>
                </a:cubicBezTo>
                <a:cubicBezTo>
                  <a:pt x="2842" y="0"/>
                  <a:pt x="2842" y="0"/>
                  <a:pt x="2842" y="0"/>
                </a:cubicBezTo>
                <a:cubicBezTo>
                  <a:pt x="72" y="0"/>
                  <a:pt x="72" y="0"/>
                  <a:pt x="72" y="0"/>
                </a:cubicBezTo>
                <a:cubicBezTo>
                  <a:pt x="32" y="0"/>
                  <a:pt x="0" y="33"/>
                  <a:pt x="0" y="72"/>
                </a:cubicBezTo>
                <a:cubicBezTo>
                  <a:pt x="0" y="1411"/>
                  <a:pt x="0" y="1411"/>
                  <a:pt x="0" y="1411"/>
                </a:cubicBezTo>
                <a:lnTo>
                  <a:pt x="1531" y="1411"/>
                </a:lnTo>
                <a:close/>
              </a:path>
            </a:pathLst>
          </a:custGeom>
          <a:solidFill>
            <a:srgbClr val="D8485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699">
              <a:solidFill>
                <a:srgbClr val="000000"/>
              </a:solidFill>
              <a:latin typeface="Roboto Light"/>
              <a:ea typeface="Roboto Light"/>
              <a:cs typeface="Roboto Light"/>
              <a:sym typeface="Roboto Light"/>
            </a:endParaRPr>
          </a:p>
        </p:txBody>
      </p:sp>
      <p:sp>
        <p:nvSpPr>
          <p:cNvPr id="862" name="Google Shape;862;p25"/>
          <p:cNvSpPr/>
          <p:nvPr/>
        </p:nvSpPr>
        <p:spPr>
          <a:xfrm>
            <a:off x="4591046" y="925830"/>
            <a:ext cx="3654267" cy="1816421"/>
          </a:xfrm>
          <a:custGeom>
            <a:rect b="b" l="l" r="r" t="t"/>
            <a:pathLst>
              <a:path extrusionOk="0" h="1411" w="2841">
                <a:moveTo>
                  <a:pt x="0" y="100"/>
                </a:moveTo>
                <a:cubicBezTo>
                  <a:pt x="17" y="102"/>
                  <a:pt x="33" y="110"/>
                  <a:pt x="45" y="123"/>
                </a:cubicBezTo>
                <a:cubicBezTo>
                  <a:pt x="400" y="509"/>
                  <a:pt x="400" y="509"/>
                  <a:pt x="400" y="509"/>
                </a:cubicBezTo>
                <a:cubicBezTo>
                  <a:pt x="424" y="534"/>
                  <a:pt x="418" y="556"/>
                  <a:pt x="414" y="564"/>
                </a:cubicBezTo>
                <a:cubicBezTo>
                  <a:pt x="411" y="572"/>
                  <a:pt x="399" y="591"/>
                  <a:pt x="364" y="591"/>
                </a:cubicBezTo>
                <a:cubicBezTo>
                  <a:pt x="271" y="591"/>
                  <a:pt x="271" y="591"/>
                  <a:pt x="271" y="591"/>
                </a:cubicBezTo>
                <a:cubicBezTo>
                  <a:pt x="260" y="591"/>
                  <a:pt x="251" y="600"/>
                  <a:pt x="251" y="611"/>
                </a:cubicBezTo>
                <a:cubicBezTo>
                  <a:pt x="251" y="656"/>
                  <a:pt x="251" y="656"/>
                  <a:pt x="251" y="656"/>
                </a:cubicBezTo>
                <a:cubicBezTo>
                  <a:pt x="661" y="656"/>
                  <a:pt x="661" y="656"/>
                  <a:pt x="661" y="656"/>
                </a:cubicBezTo>
                <a:cubicBezTo>
                  <a:pt x="716" y="656"/>
                  <a:pt x="761" y="701"/>
                  <a:pt x="761" y="756"/>
                </a:cubicBezTo>
                <a:cubicBezTo>
                  <a:pt x="761" y="1166"/>
                  <a:pt x="761" y="1166"/>
                  <a:pt x="761" y="1166"/>
                </a:cubicBezTo>
                <a:cubicBezTo>
                  <a:pt x="800" y="1166"/>
                  <a:pt x="800" y="1166"/>
                  <a:pt x="800" y="1166"/>
                </a:cubicBezTo>
                <a:cubicBezTo>
                  <a:pt x="811" y="1166"/>
                  <a:pt x="820" y="1157"/>
                  <a:pt x="820" y="1146"/>
                </a:cubicBezTo>
                <a:cubicBezTo>
                  <a:pt x="820" y="1053"/>
                  <a:pt x="820" y="1053"/>
                  <a:pt x="820" y="1053"/>
                </a:cubicBezTo>
                <a:cubicBezTo>
                  <a:pt x="820" y="1016"/>
                  <a:pt x="842" y="999"/>
                  <a:pt x="863" y="999"/>
                </a:cubicBezTo>
                <a:cubicBezTo>
                  <a:pt x="877" y="999"/>
                  <a:pt x="890" y="1005"/>
                  <a:pt x="902" y="1017"/>
                </a:cubicBezTo>
                <a:cubicBezTo>
                  <a:pt x="1288" y="1372"/>
                  <a:pt x="1288" y="1372"/>
                  <a:pt x="1288" y="1372"/>
                </a:cubicBezTo>
                <a:cubicBezTo>
                  <a:pt x="1300" y="1383"/>
                  <a:pt x="1307" y="1396"/>
                  <a:pt x="1310" y="1411"/>
                </a:cubicBezTo>
                <a:cubicBezTo>
                  <a:pt x="2841" y="1411"/>
                  <a:pt x="2841" y="1411"/>
                  <a:pt x="2841" y="1411"/>
                </a:cubicBezTo>
                <a:cubicBezTo>
                  <a:pt x="2841" y="72"/>
                  <a:pt x="2841" y="72"/>
                  <a:pt x="2841" y="72"/>
                </a:cubicBezTo>
                <a:cubicBezTo>
                  <a:pt x="2841" y="33"/>
                  <a:pt x="2809" y="0"/>
                  <a:pt x="2769" y="0"/>
                </a:cubicBezTo>
                <a:cubicBezTo>
                  <a:pt x="0" y="0"/>
                  <a:pt x="0" y="0"/>
                  <a:pt x="0" y="0"/>
                </a:cubicBezTo>
                <a:lnTo>
                  <a:pt x="0" y="100"/>
                </a:lnTo>
                <a:close/>
              </a:path>
            </a:pathLst>
          </a:custGeom>
          <a:solidFill>
            <a:srgbClr val="F9AC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699">
              <a:solidFill>
                <a:srgbClr val="000000"/>
              </a:solidFill>
              <a:latin typeface="Roboto Light"/>
              <a:ea typeface="Roboto Light"/>
              <a:cs typeface="Roboto Light"/>
              <a:sym typeface="Roboto Light"/>
            </a:endParaRPr>
          </a:p>
        </p:txBody>
      </p:sp>
      <p:sp>
        <p:nvSpPr>
          <p:cNvPr id="863" name="Google Shape;863;p25"/>
          <p:cNvSpPr/>
          <p:nvPr/>
        </p:nvSpPr>
        <p:spPr>
          <a:xfrm>
            <a:off x="4591046" y="2777960"/>
            <a:ext cx="3654267" cy="1816421"/>
          </a:xfrm>
          <a:custGeom>
            <a:rect b="b" l="l" r="r" t="t"/>
            <a:pathLst>
              <a:path extrusionOk="0" h="1411" w="2841">
                <a:moveTo>
                  <a:pt x="1310" y="0"/>
                </a:moveTo>
                <a:cubicBezTo>
                  <a:pt x="1307" y="15"/>
                  <a:pt x="1300" y="29"/>
                  <a:pt x="1288" y="39"/>
                </a:cubicBezTo>
                <a:cubicBezTo>
                  <a:pt x="902" y="395"/>
                  <a:pt x="902" y="395"/>
                  <a:pt x="902" y="395"/>
                </a:cubicBezTo>
                <a:cubicBezTo>
                  <a:pt x="890" y="407"/>
                  <a:pt x="877" y="412"/>
                  <a:pt x="863" y="412"/>
                </a:cubicBezTo>
                <a:cubicBezTo>
                  <a:pt x="863" y="412"/>
                  <a:pt x="863" y="412"/>
                  <a:pt x="863" y="412"/>
                </a:cubicBezTo>
                <a:cubicBezTo>
                  <a:pt x="842" y="412"/>
                  <a:pt x="820" y="396"/>
                  <a:pt x="820" y="359"/>
                </a:cubicBezTo>
                <a:cubicBezTo>
                  <a:pt x="820" y="265"/>
                  <a:pt x="820" y="265"/>
                  <a:pt x="820" y="265"/>
                </a:cubicBezTo>
                <a:cubicBezTo>
                  <a:pt x="820" y="254"/>
                  <a:pt x="811" y="245"/>
                  <a:pt x="800" y="245"/>
                </a:cubicBezTo>
                <a:cubicBezTo>
                  <a:pt x="761" y="245"/>
                  <a:pt x="761" y="245"/>
                  <a:pt x="761" y="245"/>
                </a:cubicBezTo>
                <a:cubicBezTo>
                  <a:pt x="761" y="655"/>
                  <a:pt x="761" y="655"/>
                  <a:pt x="761" y="655"/>
                </a:cubicBezTo>
                <a:cubicBezTo>
                  <a:pt x="761" y="710"/>
                  <a:pt x="716" y="755"/>
                  <a:pt x="661" y="755"/>
                </a:cubicBezTo>
                <a:cubicBezTo>
                  <a:pt x="251" y="755"/>
                  <a:pt x="251" y="755"/>
                  <a:pt x="251" y="755"/>
                </a:cubicBezTo>
                <a:cubicBezTo>
                  <a:pt x="251" y="800"/>
                  <a:pt x="251" y="800"/>
                  <a:pt x="251" y="800"/>
                </a:cubicBezTo>
                <a:cubicBezTo>
                  <a:pt x="251" y="811"/>
                  <a:pt x="260" y="820"/>
                  <a:pt x="271" y="820"/>
                </a:cubicBezTo>
                <a:cubicBezTo>
                  <a:pt x="364" y="820"/>
                  <a:pt x="364" y="820"/>
                  <a:pt x="364" y="820"/>
                </a:cubicBezTo>
                <a:cubicBezTo>
                  <a:pt x="399" y="820"/>
                  <a:pt x="411" y="839"/>
                  <a:pt x="414" y="847"/>
                </a:cubicBezTo>
                <a:cubicBezTo>
                  <a:pt x="418" y="856"/>
                  <a:pt x="424" y="877"/>
                  <a:pt x="400" y="903"/>
                </a:cubicBezTo>
                <a:cubicBezTo>
                  <a:pt x="45" y="1288"/>
                  <a:pt x="45" y="1288"/>
                  <a:pt x="45" y="1288"/>
                </a:cubicBezTo>
                <a:cubicBezTo>
                  <a:pt x="33" y="1302"/>
                  <a:pt x="17" y="1310"/>
                  <a:pt x="0" y="1312"/>
                </a:cubicBezTo>
                <a:cubicBezTo>
                  <a:pt x="0" y="1411"/>
                  <a:pt x="0" y="1411"/>
                  <a:pt x="0" y="1411"/>
                </a:cubicBezTo>
                <a:cubicBezTo>
                  <a:pt x="2769" y="1411"/>
                  <a:pt x="2769" y="1411"/>
                  <a:pt x="2769" y="1411"/>
                </a:cubicBezTo>
                <a:cubicBezTo>
                  <a:pt x="2809" y="1411"/>
                  <a:pt x="2841" y="1378"/>
                  <a:pt x="2841" y="1339"/>
                </a:cubicBezTo>
                <a:cubicBezTo>
                  <a:pt x="2841" y="0"/>
                  <a:pt x="2841" y="0"/>
                  <a:pt x="2841" y="0"/>
                </a:cubicBezTo>
                <a:lnTo>
                  <a:pt x="1310" y="0"/>
                </a:lnTo>
                <a:close/>
              </a:path>
            </a:pathLst>
          </a:custGeom>
          <a:solidFill>
            <a:srgbClr val="FF6F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699">
              <a:solidFill>
                <a:srgbClr val="000000"/>
              </a:solidFill>
              <a:latin typeface="Roboto Light"/>
              <a:ea typeface="Roboto Light"/>
              <a:cs typeface="Roboto Light"/>
              <a:sym typeface="Roboto Light"/>
            </a:endParaRPr>
          </a:p>
        </p:txBody>
      </p:sp>
      <p:sp>
        <p:nvSpPr>
          <p:cNvPr id="864" name="Google Shape;864;p25"/>
          <p:cNvSpPr/>
          <p:nvPr/>
        </p:nvSpPr>
        <p:spPr>
          <a:xfrm>
            <a:off x="898688" y="2777960"/>
            <a:ext cx="3655458" cy="1816421"/>
          </a:xfrm>
          <a:custGeom>
            <a:rect b="b" l="l" r="r" t="t"/>
            <a:pathLst>
              <a:path extrusionOk="0" h="1411" w="2842">
                <a:moveTo>
                  <a:pt x="2842" y="1309"/>
                </a:moveTo>
                <a:cubicBezTo>
                  <a:pt x="2829" y="1306"/>
                  <a:pt x="2818" y="1299"/>
                  <a:pt x="2808" y="1288"/>
                </a:cubicBezTo>
                <a:cubicBezTo>
                  <a:pt x="2453" y="903"/>
                  <a:pt x="2453" y="903"/>
                  <a:pt x="2453" y="903"/>
                </a:cubicBezTo>
                <a:cubicBezTo>
                  <a:pt x="2430" y="877"/>
                  <a:pt x="2435" y="856"/>
                  <a:pt x="2439" y="847"/>
                </a:cubicBezTo>
                <a:cubicBezTo>
                  <a:pt x="2443" y="839"/>
                  <a:pt x="2455" y="820"/>
                  <a:pt x="2489" y="820"/>
                </a:cubicBezTo>
                <a:cubicBezTo>
                  <a:pt x="2583" y="820"/>
                  <a:pt x="2583" y="820"/>
                  <a:pt x="2583" y="820"/>
                </a:cubicBezTo>
                <a:cubicBezTo>
                  <a:pt x="2594" y="820"/>
                  <a:pt x="2603" y="811"/>
                  <a:pt x="2603" y="800"/>
                </a:cubicBezTo>
                <a:cubicBezTo>
                  <a:pt x="2603" y="755"/>
                  <a:pt x="2603" y="755"/>
                  <a:pt x="2603" y="755"/>
                </a:cubicBezTo>
                <a:cubicBezTo>
                  <a:pt x="2193" y="755"/>
                  <a:pt x="2193" y="755"/>
                  <a:pt x="2193" y="755"/>
                </a:cubicBezTo>
                <a:cubicBezTo>
                  <a:pt x="2137" y="755"/>
                  <a:pt x="2093" y="710"/>
                  <a:pt x="2093" y="655"/>
                </a:cubicBezTo>
                <a:cubicBezTo>
                  <a:pt x="2093" y="245"/>
                  <a:pt x="2093" y="245"/>
                  <a:pt x="2093" y="245"/>
                </a:cubicBezTo>
                <a:cubicBezTo>
                  <a:pt x="2041" y="245"/>
                  <a:pt x="2041" y="245"/>
                  <a:pt x="2041" y="245"/>
                </a:cubicBezTo>
                <a:cubicBezTo>
                  <a:pt x="2030" y="245"/>
                  <a:pt x="2021" y="254"/>
                  <a:pt x="2021" y="265"/>
                </a:cubicBezTo>
                <a:cubicBezTo>
                  <a:pt x="2021" y="359"/>
                  <a:pt x="2021" y="359"/>
                  <a:pt x="2021" y="359"/>
                </a:cubicBezTo>
                <a:cubicBezTo>
                  <a:pt x="2021" y="396"/>
                  <a:pt x="1999" y="412"/>
                  <a:pt x="1978" y="412"/>
                </a:cubicBezTo>
                <a:cubicBezTo>
                  <a:pt x="1965" y="412"/>
                  <a:pt x="1952" y="407"/>
                  <a:pt x="1939" y="395"/>
                </a:cubicBezTo>
                <a:cubicBezTo>
                  <a:pt x="1553" y="39"/>
                  <a:pt x="1553" y="39"/>
                  <a:pt x="1553" y="39"/>
                </a:cubicBezTo>
                <a:cubicBezTo>
                  <a:pt x="1542" y="29"/>
                  <a:pt x="1534" y="15"/>
                  <a:pt x="1531" y="0"/>
                </a:cubicBezTo>
                <a:cubicBezTo>
                  <a:pt x="0" y="0"/>
                  <a:pt x="0" y="0"/>
                  <a:pt x="0" y="0"/>
                </a:cubicBezTo>
                <a:cubicBezTo>
                  <a:pt x="0" y="1339"/>
                  <a:pt x="0" y="1339"/>
                  <a:pt x="0" y="1339"/>
                </a:cubicBezTo>
                <a:cubicBezTo>
                  <a:pt x="0" y="1378"/>
                  <a:pt x="32" y="1411"/>
                  <a:pt x="72" y="1411"/>
                </a:cubicBezTo>
                <a:cubicBezTo>
                  <a:pt x="2842" y="1411"/>
                  <a:pt x="2842" y="1411"/>
                  <a:pt x="2842" y="1411"/>
                </a:cubicBezTo>
                <a:lnTo>
                  <a:pt x="2842" y="1309"/>
                </a:lnTo>
                <a:close/>
              </a:path>
            </a:pathLst>
          </a:custGeom>
          <a:solidFill>
            <a:srgbClr val="FECB5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699">
              <a:solidFill>
                <a:srgbClr val="000000"/>
              </a:solidFill>
              <a:latin typeface="Roboto Light"/>
              <a:ea typeface="Roboto Light"/>
              <a:cs typeface="Roboto Light"/>
              <a:sym typeface="Roboto Light"/>
            </a:endParaRPr>
          </a:p>
        </p:txBody>
      </p:sp>
      <p:sp>
        <p:nvSpPr>
          <p:cNvPr id="865" name="Google Shape;865;p25"/>
          <p:cNvSpPr txBox="1"/>
          <p:nvPr/>
        </p:nvSpPr>
        <p:spPr>
          <a:xfrm>
            <a:off x="5898580" y="1054099"/>
            <a:ext cx="1837362" cy="28854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75">
                <a:solidFill>
                  <a:srgbClr val="FFFFFF"/>
                </a:solidFill>
                <a:latin typeface="Arial"/>
                <a:ea typeface="Arial"/>
                <a:cs typeface="Arial"/>
                <a:sym typeface="Arial"/>
              </a:rPr>
              <a:t>PLANNED IN-OFFICE</a:t>
            </a:r>
            <a:endParaRPr/>
          </a:p>
        </p:txBody>
      </p:sp>
      <p:sp>
        <p:nvSpPr>
          <p:cNvPr id="866" name="Google Shape;866;p25"/>
          <p:cNvSpPr txBox="1"/>
          <p:nvPr/>
        </p:nvSpPr>
        <p:spPr>
          <a:xfrm>
            <a:off x="5864352" y="1323127"/>
            <a:ext cx="2258155" cy="425014"/>
          </a:xfrm>
          <a:prstGeom prst="rect">
            <a:avLst/>
          </a:prstGeom>
          <a:noFill/>
          <a:ln>
            <a:noFill/>
          </a:ln>
        </p:spPr>
        <p:txBody>
          <a:bodyPr anchorCtr="0" anchor="t" bIns="40775" lIns="81550" spcFirstLastPara="1" rIns="81550" wrap="square" tIns="40775">
            <a:spAutoFit/>
          </a:bodyPr>
          <a:lstStyle/>
          <a:p>
            <a:pPr indent="0" lvl="0" marL="0" marR="0" rtl="0" algn="l">
              <a:lnSpc>
                <a:spcPct val="142358"/>
              </a:lnSpc>
              <a:spcBef>
                <a:spcPts val="0"/>
              </a:spcBef>
              <a:spcAft>
                <a:spcPts val="0"/>
              </a:spcAft>
              <a:buClr>
                <a:srgbClr val="FFFFFF"/>
              </a:buClr>
              <a:buSzPts val="975"/>
              <a:buFont typeface="Arial"/>
              <a:buNone/>
            </a:pPr>
            <a:r>
              <a:rPr lang="en-US" sz="975">
                <a:solidFill>
                  <a:srgbClr val="FFFFFF"/>
                </a:solidFill>
                <a:latin typeface="Arial"/>
                <a:ea typeface="Arial"/>
                <a:cs typeface="Arial"/>
                <a:sym typeface="Arial"/>
              </a:rPr>
              <a:t>Scheduled trainings, pullouts, team huddles, breaks</a:t>
            </a:r>
            <a:endParaRPr/>
          </a:p>
        </p:txBody>
      </p:sp>
      <p:sp>
        <p:nvSpPr>
          <p:cNvPr id="867" name="Google Shape;867;p25"/>
          <p:cNvSpPr txBox="1"/>
          <p:nvPr/>
        </p:nvSpPr>
        <p:spPr>
          <a:xfrm>
            <a:off x="5898580" y="3385998"/>
            <a:ext cx="2289986" cy="28854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75">
                <a:solidFill>
                  <a:srgbClr val="FFFFFF"/>
                </a:solidFill>
                <a:latin typeface="Arial"/>
                <a:ea typeface="Arial"/>
                <a:cs typeface="Arial"/>
                <a:sym typeface="Arial"/>
              </a:rPr>
              <a:t>PLANNED OUT-OF-OFFICE</a:t>
            </a:r>
            <a:endParaRPr/>
          </a:p>
        </p:txBody>
      </p:sp>
      <p:sp>
        <p:nvSpPr>
          <p:cNvPr id="868" name="Google Shape;868;p25"/>
          <p:cNvSpPr txBox="1"/>
          <p:nvPr/>
        </p:nvSpPr>
        <p:spPr>
          <a:xfrm>
            <a:off x="5864352" y="3655027"/>
            <a:ext cx="2258155" cy="425014"/>
          </a:xfrm>
          <a:prstGeom prst="rect">
            <a:avLst/>
          </a:prstGeom>
          <a:noFill/>
          <a:ln>
            <a:noFill/>
          </a:ln>
        </p:spPr>
        <p:txBody>
          <a:bodyPr anchorCtr="0" anchor="t" bIns="40775" lIns="81550" spcFirstLastPara="1" rIns="81550" wrap="square" tIns="40775">
            <a:spAutoFit/>
          </a:bodyPr>
          <a:lstStyle/>
          <a:p>
            <a:pPr indent="0" lvl="0" marL="0" marR="0" rtl="0" algn="l">
              <a:lnSpc>
                <a:spcPct val="142358"/>
              </a:lnSpc>
              <a:spcBef>
                <a:spcPts val="0"/>
              </a:spcBef>
              <a:spcAft>
                <a:spcPts val="0"/>
              </a:spcAft>
              <a:buClr>
                <a:srgbClr val="FFFFFF"/>
              </a:buClr>
              <a:buSzPts val="975"/>
              <a:buFont typeface="Arial"/>
              <a:buNone/>
            </a:pPr>
            <a:r>
              <a:rPr lang="en-US" sz="975">
                <a:solidFill>
                  <a:srgbClr val="FFFFFF"/>
                </a:solidFill>
                <a:latin typeface="Arial"/>
                <a:ea typeface="Arial"/>
                <a:cs typeface="Arial"/>
                <a:sym typeface="Arial"/>
              </a:rPr>
              <a:t>Vacation leaves, LOA, maternal/paternal leaves</a:t>
            </a:r>
            <a:endParaRPr/>
          </a:p>
        </p:txBody>
      </p:sp>
      <p:sp>
        <p:nvSpPr>
          <p:cNvPr id="869" name="Google Shape;869;p25"/>
          <p:cNvSpPr txBox="1"/>
          <p:nvPr/>
        </p:nvSpPr>
        <p:spPr>
          <a:xfrm>
            <a:off x="1164091" y="1054099"/>
            <a:ext cx="2074607" cy="288541"/>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275">
                <a:solidFill>
                  <a:srgbClr val="FFFFFF"/>
                </a:solidFill>
                <a:latin typeface="Arial"/>
                <a:ea typeface="Arial"/>
                <a:cs typeface="Arial"/>
                <a:sym typeface="Arial"/>
              </a:rPr>
              <a:t>UNPLANNED IN-OFFICE</a:t>
            </a:r>
            <a:endParaRPr/>
          </a:p>
        </p:txBody>
      </p:sp>
      <p:sp>
        <p:nvSpPr>
          <p:cNvPr id="870" name="Google Shape;870;p25"/>
          <p:cNvSpPr txBox="1"/>
          <p:nvPr/>
        </p:nvSpPr>
        <p:spPr>
          <a:xfrm>
            <a:off x="1021494" y="1323127"/>
            <a:ext cx="2258155" cy="425014"/>
          </a:xfrm>
          <a:prstGeom prst="rect">
            <a:avLst/>
          </a:prstGeom>
          <a:noFill/>
          <a:ln>
            <a:noFill/>
          </a:ln>
        </p:spPr>
        <p:txBody>
          <a:bodyPr anchorCtr="0" anchor="t" bIns="40775" lIns="81550" spcFirstLastPara="1" rIns="81550" wrap="square" tIns="40775">
            <a:spAutoFit/>
          </a:bodyPr>
          <a:lstStyle/>
          <a:p>
            <a:pPr indent="0" lvl="0" marL="0" marR="0" rtl="0" algn="l">
              <a:lnSpc>
                <a:spcPct val="142358"/>
              </a:lnSpc>
              <a:spcBef>
                <a:spcPts val="0"/>
              </a:spcBef>
              <a:spcAft>
                <a:spcPts val="0"/>
              </a:spcAft>
              <a:buClr>
                <a:srgbClr val="FFFFFF"/>
              </a:buClr>
              <a:buSzPts val="975"/>
              <a:buFont typeface="Arial"/>
              <a:buNone/>
            </a:pPr>
            <a:r>
              <a:rPr lang="en-US" sz="975">
                <a:solidFill>
                  <a:srgbClr val="FFFFFF"/>
                </a:solidFill>
                <a:latin typeface="Arial"/>
                <a:ea typeface="Arial"/>
                <a:cs typeface="Arial"/>
                <a:sym typeface="Arial"/>
              </a:rPr>
              <a:t>System issues, real-time pullouts, wrong aux tagging, extended breaks</a:t>
            </a:r>
            <a:endParaRPr/>
          </a:p>
        </p:txBody>
      </p:sp>
      <p:sp>
        <p:nvSpPr>
          <p:cNvPr id="871" name="Google Shape;871;p25"/>
          <p:cNvSpPr txBox="1"/>
          <p:nvPr/>
        </p:nvSpPr>
        <p:spPr>
          <a:xfrm>
            <a:off x="951060" y="3385998"/>
            <a:ext cx="2527230" cy="288541"/>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275">
                <a:solidFill>
                  <a:schemeClr val="dk1"/>
                </a:solidFill>
                <a:latin typeface="Arial"/>
                <a:ea typeface="Arial"/>
                <a:cs typeface="Arial"/>
                <a:sym typeface="Arial"/>
              </a:rPr>
              <a:t>UNPLANNED OUT-OF-OFFICE</a:t>
            </a:r>
            <a:endParaRPr/>
          </a:p>
        </p:txBody>
      </p:sp>
      <p:sp>
        <p:nvSpPr>
          <p:cNvPr id="872" name="Google Shape;872;p25"/>
          <p:cNvSpPr txBox="1"/>
          <p:nvPr/>
        </p:nvSpPr>
        <p:spPr>
          <a:xfrm>
            <a:off x="1021494" y="3655027"/>
            <a:ext cx="2258155" cy="425014"/>
          </a:xfrm>
          <a:prstGeom prst="rect">
            <a:avLst/>
          </a:prstGeom>
          <a:noFill/>
          <a:ln>
            <a:noFill/>
          </a:ln>
        </p:spPr>
        <p:txBody>
          <a:bodyPr anchorCtr="0" anchor="t" bIns="40775" lIns="81550" spcFirstLastPara="1" rIns="81550" wrap="square" tIns="40775">
            <a:spAutoFit/>
          </a:bodyPr>
          <a:lstStyle/>
          <a:p>
            <a:pPr indent="0" lvl="0" marL="0" marR="0" rtl="0" algn="l">
              <a:lnSpc>
                <a:spcPct val="142358"/>
              </a:lnSpc>
              <a:spcBef>
                <a:spcPts val="0"/>
              </a:spcBef>
              <a:spcAft>
                <a:spcPts val="0"/>
              </a:spcAft>
              <a:buClr>
                <a:schemeClr val="dk1"/>
              </a:buClr>
              <a:buSzPts val="975"/>
              <a:buFont typeface="Arial"/>
              <a:buNone/>
            </a:pPr>
            <a:r>
              <a:rPr lang="en-US" sz="975">
                <a:solidFill>
                  <a:schemeClr val="dk1"/>
                </a:solidFill>
                <a:latin typeface="Arial"/>
                <a:ea typeface="Arial"/>
                <a:cs typeface="Arial"/>
                <a:sym typeface="Arial"/>
              </a:rPr>
              <a:t>Sick leave, emergency leave, NCNS, tardiness, early logout</a:t>
            </a:r>
            <a:endParaRPr/>
          </a:p>
        </p:txBody>
      </p:sp>
      <p:sp>
        <p:nvSpPr>
          <p:cNvPr id="873" name="Google Shape;873;p25"/>
          <p:cNvSpPr txBox="1"/>
          <p:nvPr/>
        </p:nvSpPr>
        <p:spPr>
          <a:xfrm>
            <a:off x="3753301" y="2597980"/>
            <a:ext cx="1638590" cy="28854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75">
                <a:solidFill>
                  <a:srgbClr val="FFFFFF"/>
                </a:solidFill>
                <a:latin typeface="Arial"/>
                <a:ea typeface="Arial"/>
                <a:cs typeface="Arial"/>
                <a:sym typeface="Arial"/>
              </a:rPr>
              <a:t>SHRINKAGE TYPE</a:t>
            </a:r>
            <a:endParaRPr/>
          </a:p>
        </p:txBody>
      </p:sp>
      <p:sp>
        <p:nvSpPr>
          <p:cNvPr id="874" name="Google Shape;874;p25"/>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SHRINKAGE</a:t>
            </a:r>
            <a:endParaRPr/>
          </a:p>
        </p:txBody>
      </p:sp>
      <p:sp>
        <p:nvSpPr>
          <p:cNvPr id="875" name="Google Shape;875;p25"/>
          <p:cNvSpPr txBox="1"/>
          <p:nvPr/>
        </p:nvSpPr>
        <p:spPr>
          <a:xfrm>
            <a:off x="4072299" y="1323089"/>
            <a:ext cx="1000595" cy="288541"/>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275">
                <a:solidFill>
                  <a:schemeClr val="dk1"/>
                </a:solidFill>
                <a:latin typeface="Arial"/>
                <a:ea typeface="Arial"/>
                <a:cs typeface="Arial"/>
                <a:sym typeface="Arial"/>
              </a:rPr>
              <a:t>IN-OFFICE</a:t>
            </a:r>
            <a:endParaRPr/>
          </a:p>
        </p:txBody>
      </p:sp>
      <p:sp>
        <p:nvSpPr>
          <p:cNvPr id="876" name="Google Shape;876;p25"/>
          <p:cNvSpPr txBox="1"/>
          <p:nvPr/>
        </p:nvSpPr>
        <p:spPr>
          <a:xfrm>
            <a:off x="2378577" y="2605008"/>
            <a:ext cx="1213794" cy="288541"/>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275">
                <a:solidFill>
                  <a:schemeClr val="dk1"/>
                </a:solidFill>
                <a:latin typeface="Arial"/>
                <a:ea typeface="Arial"/>
                <a:cs typeface="Arial"/>
                <a:sym typeface="Arial"/>
              </a:rPr>
              <a:t>UNPLANNED</a:t>
            </a:r>
            <a:endParaRPr/>
          </a:p>
        </p:txBody>
      </p:sp>
      <p:sp>
        <p:nvSpPr>
          <p:cNvPr id="877" name="Google Shape;877;p25"/>
          <p:cNvSpPr txBox="1"/>
          <p:nvPr/>
        </p:nvSpPr>
        <p:spPr>
          <a:xfrm>
            <a:off x="5738657" y="2615834"/>
            <a:ext cx="976550" cy="288541"/>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275">
                <a:solidFill>
                  <a:schemeClr val="dk1"/>
                </a:solidFill>
                <a:latin typeface="Arial"/>
                <a:ea typeface="Arial"/>
                <a:cs typeface="Arial"/>
                <a:sym typeface="Arial"/>
              </a:rPr>
              <a:t>PLANNED</a:t>
            </a:r>
            <a:endParaRPr/>
          </a:p>
        </p:txBody>
      </p:sp>
      <p:sp>
        <p:nvSpPr>
          <p:cNvPr id="878" name="Google Shape;878;p25"/>
          <p:cNvSpPr txBox="1"/>
          <p:nvPr/>
        </p:nvSpPr>
        <p:spPr>
          <a:xfrm>
            <a:off x="3840355" y="3943350"/>
            <a:ext cx="1453219" cy="288541"/>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275">
                <a:solidFill>
                  <a:schemeClr val="dk1"/>
                </a:solidFill>
                <a:latin typeface="Arial"/>
                <a:ea typeface="Arial"/>
                <a:cs typeface="Arial"/>
                <a:sym typeface="Arial"/>
              </a:rPr>
              <a:t>OUT-OF-OFFICE</a:t>
            </a:r>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0"/>
                                        </p:tgtEl>
                                        <p:attrNameLst>
                                          <p:attrName>style.visibility</p:attrName>
                                        </p:attrNameLst>
                                      </p:cBhvr>
                                      <p:to>
                                        <p:strVal val="visible"/>
                                      </p:to>
                                    </p:set>
                                    <p:anim calcmode="lin" valueType="num">
                                      <p:cBhvr additive="base">
                                        <p:cTn dur="500"/>
                                        <p:tgtEl>
                                          <p:spTgt spid="8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66"/>
                                        </p:tgtEl>
                                        <p:attrNameLst>
                                          <p:attrName>style.visibility</p:attrName>
                                        </p:attrNameLst>
                                      </p:cBhvr>
                                      <p:to>
                                        <p:strVal val="visible"/>
                                      </p:to>
                                    </p:set>
                                    <p:anim calcmode="lin" valueType="num">
                                      <p:cBhvr additive="base">
                                        <p:cTn dur="500"/>
                                        <p:tgtEl>
                                          <p:spTgt spid="8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2"/>
                                        </p:tgtEl>
                                        <p:attrNameLst>
                                          <p:attrName>style.visibility</p:attrName>
                                        </p:attrNameLst>
                                      </p:cBhvr>
                                      <p:to>
                                        <p:strVal val="visible"/>
                                      </p:to>
                                    </p:set>
                                    <p:anim calcmode="lin" valueType="num">
                                      <p:cBhvr additive="base">
                                        <p:cTn dur="500"/>
                                        <p:tgtEl>
                                          <p:spTgt spid="8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68"/>
                                        </p:tgtEl>
                                        <p:attrNameLst>
                                          <p:attrName>style.visibility</p:attrName>
                                        </p:attrNameLst>
                                      </p:cBhvr>
                                      <p:to>
                                        <p:strVal val="visible"/>
                                      </p:to>
                                    </p:set>
                                    <p:anim calcmode="lin" valueType="num">
                                      <p:cBhvr additive="base">
                                        <p:cTn dur="500"/>
                                        <p:tgtEl>
                                          <p:spTgt spid="8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cxnSp>
        <p:nvCxnSpPr>
          <p:cNvPr id="883" name="Google Shape;883;p26"/>
          <p:cNvCxnSpPr>
            <a:endCxn id="884" idx="0"/>
          </p:cNvCxnSpPr>
          <p:nvPr/>
        </p:nvCxnSpPr>
        <p:spPr>
          <a:xfrm>
            <a:off x="2517976" y="2680133"/>
            <a:ext cx="1345800" cy="4500"/>
          </a:xfrm>
          <a:prstGeom prst="straightConnector1">
            <a:avLst/>
          </a:prstGeom>
          <a:noFill/>
          <a:ln cap="flat" cmpd="sng" w="38100">
            <a:solidFill>
              <a:srgbClr val="6D8A9C"/>
            </a:solidFill>
            <a:prstDash val="solid"/>
            <a:miter lim="800000"/>
            <a:headEnd len="med" w="med" type="oval"/>
            <a:tailEnd len="sm" w="sm" type="none"/>
          </a:ln>
        </p:spPr>
      </p:cxnSp>
      <p:cxnSp>
        <p:nvCxnSpPr>
          <p:cNvPr id="885" name="Google Shape;885;p26"/>
          <p:cNvCxnSpPr>
            <a:endCxn id="886" idx="0"/>
          </p:cNvCxnSpPr>
          <p:nvPr/>
        </p:nvCxnSpPr>
        <p:spPr>
          <a:xfrm flipH="1">
            <a:off x="5282927" y="2678638"/>
            <a:ext cx="1343100" cy="6000"/>
          </a:xfrm>
          <a:prstGeom prst="straightConnector1">
            <a:avLst/>
          </a:prstGeom>
          <a:noFill/>
          <a:ln cap="flat" cmpd="sng" w="38100">
            <a:solidFill>
              <a:srgbClr val="6D8A9C"/>
            </a:solidFill>
            <a:prstDash val="solid"/>
            <a:miter lim="800000"/>
            <a:headEnd len="med" w="med" type="oval"/>
            <a:tailEnd len="sm" w="sm" type="none"/>
          </a:ln>
        </p:spPr>
      </p:cxnSp>
      <p:sp>
        <p:nvSpPr>
          <p:cNvPr id="887" name="Google Shape;887;p26"/>
          <p:cNvSpPr/>
          <p:nvPr/>
        </p:nvSpPr>
        <p:spPr>
          <a:xfrm>
            <a:off x="5247867" y="1441191"/>
            <a:ext cx="1378160" cy="185909"/>
          </a:xfrm>
          <a:custGeom>
            <a:rect b="b" l="l" r="r" t="t"/>
            <a:pathLst>
              <a:path extrusionOk="0" h="21600" w="21600">
                <a:moveTo>
                  <a:pt x="0" y="21600"/>
                </a:moveTo>
                <a:lnTo>
                  <a:pt x="2914" y="0"/>
                </a:lnTo>
                <a:lnTo>
                  <a:pt x="21600" y="0"/>
                </a:lnTo>
              </a:path>
            </a:pathLst>
          </a:custGeom>
          <a:noFill/>
          <a:ln cap="flat" cmpd="sng" w="38100">
            <a:solidFill>
              <a:srgbClr val="FF6F4D"/>
            </a:solidFill>
            <a:prstDash val="solid"/>
            <a:miter lim="400000"/>
            <a:headEnd len="sm" w="sm" type="none"/>
            <a:tailEnd len="med" w="med" type="oval"/>
          </a:ln>
        </p:spPr>
        <p:txBody>
          <a:bodyPr anchorCtr="0" anchor="ctr" bIns="38075" lIns="38075" spcFirstLastPara="1" rIns="38075" wrap="square" tIns="38075">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88" name="Google Shape;888;p26"/>
          <p:cNvSpPr/>
          <p:nvPr/>
        </p:nvSpPr>
        <p:spPr>
          <a:xfrm flipH="1" rot="10800000">
            <a:off x="5247867" y="3782914"/>
            <a:ext cx="1378160" cy="185910"/>
          </a:xfrm>
          <a:custGeom>
            <a:rect b="b" l="l" r="r" t="t"/>
            <a:pathLst>
              <a:path extrusionOk="0" h="21600" w="21600">
                <a:moveTo>
                  <a:pt x="0" y="21600"/>
                </a:moveTo>
                <a:lnTo>
                  <a:pt x="2914" y="0"/>
                </a:lnTo>
                <a:lnTo>
                  <a:pt x="21600" y="0"/>
                </a:lnTo>
              </a:path>
            </a:pathLst>
          </a:custGeom>
          <a:noFill/>
          <a:ln cap="flat" cmpd="sng" w="38100">
            <a:solidFill>
              <a:srgbClr val="D84851"/>
            </a:solidFill>
            <a:prstDash val="solid"/>
            <a:miter lim="400000"/>
            <a:headEnd len="sm" w="sm" type="none"/>
            <a:tailEnd len="med" w="med" type="oval"/>
          </a:ln>
        </p:spPr>
        <p:txBody>
          <a:bodyPr anchorCtr="0" anchor="ctr" bIns="38075" lIns="38075" spcFirstLastPara="1" rIns="38075" wrap="square" tIns="38075">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89" name="Google Shape;889;p26"/>
          <p:cNvSpPr/>
          <p:nvPr/>
        </p:nvSpPr>
        <p:spPr>
          <a:xfrm>
            <a:off x="2517975" y="1441191"/>
            <a:ext cx="1378159" cy="185909"/>
          </a:xfrm>
          <a:custGeom>
            <a:rect b="b" l="l" r="r" t="t"/>
            <a:pathLst>
              <a:path extrusionOk="0" h="21600" w="21600">
                <a:moveTo>
                  <a:pt x="21600" y="21600"/>
                </a:moveTo>
                <a:lnTo>
                  <a:pt x="18686" y="0"/>
                </a:lnTo>
                <a:lnTo>
                  <a:pt x="0" y="0"/>
                </a:lnTo>
              </a:path>
            </a:pathLst>
          </a:custGeom>
          <a:noFill/>
          <a:ln cap="flat" cmpd="sng" w="38100">
            <a:solidFill>
              <a:srgbClr val="D84851"/>
            </a:solidFill>
            <a:prstDash val="solid"/>
            <a:miter lim="400000"/>
            <a:headEnd len="sm" w="sm" type="none"/>
            <a:tailEnd len="med" w="med" type="oval"/>
          </a:ln>
        </p:spPr>
        <p:txBody>
          <a:bodyPr anchorCtr="0" anchor="ctr" bIns="38075" lIns="38075" spcFirstLastPara="1" rIns="38075" wrap="square" tIns="38075">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90" name="Google Shape;890;p26"/>
          <p:cNvSpPr/>
          <p:nvPr/>
        </p:nvSpPr>
        <p:spPr>
          <a:xfrm>
            <a:off x="2517975" y="3782914"/>
            <a:ext cx="1378159" cy="185910"/>
          </a:xfrm>
          <a:custGeom>
            <a:rect b="b" l="l" r="r" t="t"/>
            <a:pathLst>
              <a:path extrusionOk="0" h="21600" w="21600">
                <a:moveTo>
                  <a:pt x="21600" y="0"/>
                </a:moveTo>
                <a:lnTo>
                  <a:pt x="18686" y="21600"/>
                </a:lnTo>
                <a:lnTo>
                  <a:pt x="0" y="21600"/>
                </a:lnTo>
              </a:path>
            </a:pathLst>
          </a:custGeom>
          <a:noFill/>
          <a:ln cap="flat" cmpd="sng" w="38100">
            <a:solidFill>
              <a:srgbClr val="FF6F4D"/>
            </a:solidFill>
            <a:prstDash val="solid"/>
            <a:miter lim="400000"/>
            <a:headEnd len="sm" w="sm" type="none"/>
            <a:tailEnd len="med" w="med" type="oval"/>
          </a:ln>
        </p:spPr>
        <p:txBody>
          <a:bodyPr anchorCtr="0" anchor="ctr" bIns="38075" lIns="38075" spcFirstLastPara="1" rIns="38075" wrap="square" tIns="38075">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91" name="Google Shape;891;p26"/>
          <p:cNvSpPr/>
          <p:nvPr/>
        </p:nvSpPr>
        <p:spPr>
          <a:xfrm>
            <a:off x="3148805" y="1047750"/>
            <a:ext cx="1422626" cy="1642991"/>
          </a:xfrm>
          <a:custGeom>
            <a:rect b="b" l="l" r="r" t="t"/>
            <a:pathLst>
              <a:path extrusionOk="0" h="21600" w="21600">
                <a:moveTo>
                  <a:pt x="21600" y="0"/>
                </a:moveTo>
                <a:lnTo>
                  <a:pt x="0" y="10802"/>
                </a:lnTo>
                <a:lnTo>
                  <a:pt x="21600" y="21600"/>
                </a:lnTo>
                <a:lnTo>
                  <a:pt x="21600" y="0"/>
                </a:lnTo>
                <a:close/>
              </a:path>
            </a:pathLst>
          </a:custGeom>
          <a:solidFill>
            <a:srgbClr val="D848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84" name="Google Shape;884;p26"/>
          <p:cNvSpPr/>
          <p:nvPr/>
        </p:nvSpPr>
        <p:spPr>
          <a:xfrm>
            <a:off x="3152305" y="1863078"/>
            <a:ext cx="1422872" cy="1642849"/>
          </a:xfrm>
          <a:custGeom>
            <a:rect b="b" l="l" r="r" t="t"/>
            <a:pathLst>
              <a:path extrusionOk="0" h="21600" w="21600">
                <a:moveTo>
                  <a:pt x="0" y="0"/>
                </a:moveTo>
                <a:lnTo>
                  <a:pt x="4" y="21600"/>
                </a:lnTo>
                <a:lnTo>
                  <a:pt x="21600" y="10801"/>
                </a:lnTo>
                <a:lnTo>
                  <a:pt x="0" y="0"/>
                </a:lnTo>
                <a:close/>
              </a:path>
            </a:pathLst>
          </a:custGeom>
          <a:solidFill>
            <a:srgbClr val="6D8A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92" name="Google Shape;892;p26"/>
          <p:cNvSpPr/>
          <p:nvPr/>
        </p:nvSpPr>
        <p:spPr>
          <a:xfrm>
            <a:off x="3148805" y="2681710"/>
            <a:ext cx="1422626" cy="1642991"/>
          </a:xfrm>
          <a:custGeom>
            <a:rect b="b" l="l" r="r" t="t"/>
            <a:pathLst>
              <a:path extrusionOk="0" h="21600" w="21600">
                <a:moveTo>
                  <a:pt x="21600" y="21600"/>
                </a:moveTo>
                <a:lnTo>
                  <a:pt x="0" y="10798"/>
                </a:lnTo>
                <a:lnTo>
                  <a:pt x="21600" y="0"/>
                </a:lnTo>
                <a:lnTo>
                  <a:pt x="21600" y="21600"/>
                </a:lnTo>
                <a:close/>
              </a:path>
            </a:pathLst>
          </a:custGeom>
          <a:solidFill>
            <a:srgbClr val="FF6F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93" name="Google Shape;893;p26"/>
          <p:cNvSpPr/>
          <p:nvPr/>
        </p:nvSpPr>
        <p:spPr>
          <a:xfrm>
            <a:off x="4575177" y="1047750"/>
            <a:ext cx="1422626" cy="1642991"/>
          </a:xfrm>
          <a:custGeom>
            <a:rect b="b" l="l" r="r" t="t"/>
            <a:pathLst>
              <a:path extrusionOk="0" h="21600" w="21600">
                <a:moveTo>
                  <a:pt x="0" y="0"/>
                </a:moveTo>
                <a:lnTo>
                  <a:pt x="21600" y="10802"/>
                </a:lnTo>
                <a:lnTo>
                  <a:pt x="0" y="21600"/>
                </a:lnTo>
                <a:lnTo>
                  <a:pt x="0" y="0"/>
                </a:lnTo>
                <a:close/>
              </a:path>
            </a:pathLst>
          </a:custGeom>
          <a:solidFill>
            <a:srgbClr val="FF6F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86" name="Google Shape;886;p26"/>
          <p:cNvSpPr/>
          <p:nvPr/>
        </p:nvSpPr>
        <p:spPr>
          <a:xfrm>
            <a:off x="4571431" y="1863078"/>
            <a:ext cx="1422872" cy="1642849"/>
          </a:xfrm>
          <a:custGeom>
            <a:rect b="b" l="l" r="r" t="t"/>
            <a:pathLst>
              <a:path extrusionOk="0" h="21600" w="21600">
                <a:moveTo>
                  <a:pt x="21600" y="0"/>
                </a:moveTo>
                <a:lnTo>
                  <a:pt x="21596" y="21600"/>
                </a:lnTo>
                <a:lnTo>
                  <a:pt x="0" y="10801"/>
                </a:lnTo>
                <a:lnTo>
                  <a:pt x="21600" y="0"/>
                </a:lnTo>
                <a:close/>
              </a:path>
            </a:pathLst>
          </a:custGeom>
          <a:solidFill>
            <a:srgbClr val="6D8A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94" name="Google Shape;894;p26"/>
          <p:cNvSpPr/>
          <p:nvPr/>
        </p:nvSpPr>
        <p:spPr>
          <a:xfrm>
            <a:off x="4575177" y="2681710"/>
            <a:ext cx="1422626" cy="1642991"/>
          </a:xfrm>
          <a:custGeom>
            <a:rect b="b" l="l" r="r" t="t"/>
            <a:pathLst>
              <a:path extrusionOk="0" h="21600" w="21600">
                <a:moveTo>
                  <a:pt x="0" y="21600"/>
                </a:moveTo>
                <a:lnTo>
                  <a:pt x="21600" y="10798"/>
                </a:lnTo>
                <a:lnTo>
                  <a:pt x="0" y="0"/>
                </a:lnTo>
                <a:lnTo>
                  <a:pt x="0" y="21600"/>
                </a:lnTo>
                <a:close/>
              </a:path>
            </a:pathLst>
          </a:custGeom>
          <a:solidFill>
            <a:srgbClr val="D848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95" name="Google Shape;895;p26"/>
          <p:cNvSpPr/>
          <p:nvPr/>
        </p:nvSpPr>
        <p:spPr>
          <a:xfrm>
            <a:off x="3859995" y="1869244"/>
            <a:ext cx="1422872" cy="1642991"/>
          </a:xfrm>
          <a:custGeom>
            <a:rect b="b" l="l" r="r" t="t"/>
            <a:pathLst>
              <a:path extrusionOk="0" h="21600" w="21600">
                <a:moveTo>
                  <a:pt x="10800" y="0"/>
                </a:moveTo>
                <a:lnTo>
                  <a:pt x="21600" y="5400"/>
                </a:lnTo>
                <a:lnTo>
                  <a:pt x="21600" y="16200"/>
                </a:lnTo>
                <a:lnTo>
                  <a:pt x="10800" y="21600"/>
                </a:lnTo>
                <a:lnTo>
                  <a:pt x="0" y="16200"/>
                </a:lnTo>
                <a:lnTo>
                  <a:pt x="0" y="5400"/>
                </a:lnTo>
                <a:close/>
              </a:path>
            </a:pathLst>
          </a:custGeom>
          <a:solidFill>
            <a:srgbClr val="FFFFF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699">
              <a:solidFill>
                <a:srgbClr val="7F7F7F"/>
              </a:solidFill>
              <a:latin typeface="Lato Light"/>
              <a:ea typeface="Lato Light"/>
              <a:cs typeface="Lato Light"/>
              <a:sym typeface="Lato Light"/>
            </a:endParaRPr>
          </a:p>
        </p:txBody>
      </p:sp>
      <p:sp>
        <p:nvSpPr>
          <p:cNvPr id="896" name="Google Shape;896;p26"/>
          <p:cNvSpPr txBox="1"/>
          <p:nvPr/>
        </p:nvSpPr>
        <p:spPr>
          <a:xfrm>
            <a:off x="6711324" y="1308736"/>
            <a:ext cx="1683033" cy="534762"/>
          </a:xfrm>
          <a:prstGeom prst="rect">
            <a:avLst/>
          </a:prstGeom>
          <a:noFill/>
          <a:ln>
            <a:noFill/>
          </a:ln>
        </p:spPr>
        <p:txBody>
          <a:bodyPr anchorCtr="0" anchor="t" bIns="17125" lIns="34275" spcFirstLastPara="1" rIns="34275" wrap="square" tIns="17125">
            <a:spAutoFit/>
          </a:bodyPr>
          <a:lstStyle/>
          <a:p>
            <a:pPr indent="0" lvl="0" marL="0" marR="0" rtl="0" algn="l">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percentage of paid time that agents are not available to handle calls</a:t>
            </a:r>
            <a:endParaRPr/>
          </a:p>
        </p:txBody>
      </p:sp>
      <p:sp>
        <p:nvSpPr>
          <p:cNvPr id="897" name="Google Shape;897;p26"/>
          <p:cNvSpPr txBox="1"/>
          <p:nvPr/>
        </p:nvSpPr>
        <p:spPr>
          <a:xfrm>
            <a:off x="6715836" y="1066405"/>
            <a:ext cx="11063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6F4D"/>
                </a:solidFill>
                <a:latin typeface="Arial"/>
                <a:ea typeface="Arial"/>
                <a:cs typeface="Arial"/>
                <a:sym typeface="Arial"/>
              </a:rPr>
              <a:t>SHRINKAGE</a:t>
            </a:r>
            <a:endParaRPr/>
          </a:p>
        </p:txBody>
      </p:sp>
      <p:sp>
        <p:nvSpPr>
          <p:cNvPr id="898" name="Google Shape;898;p26"/>
          <p:cNvSpPr txBox="1"/>
          <p:nvPr/>
        </p:nvSpPr>
        <p:spPr>
          <a:xfrm>
            <a:off x="6711324" y="2536217"/>
            <a:ext cx="1683033" cy="534762"/>
          </a:xfrm>
          <a:prstGeom prst="rect">
            <a:avLst/>
          </a:prstGeom>
          <a:noFill/>
          <a:ln>
            <a:noFill/>
          </a:ln>
        </p:spPr>
        <p:txBody>
          <a:bodyPr anchorCtr="0" anchor="t" bIns="17125" lIns="34275" spcFirstLastPara="1" rIns="34275" wrap="square" tIns="17125">
            <a:spAutoFit/>
          </a:bodyPr>
          <a:lstStyle/>
          <a:p>
            <a:pPr indent="0" lvl="0" marL="0" marR="0" rtl="0" algn="l">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percentage of scheduled agents who actually show up for work as planned</a:t>
            </a:r>
            <a:endParaRPr/>
          </a:p>
        </p:txBody>
      </p:sp>
      <p:sp>
        <p:nvSpPr>
          <p:cNvPr id="899" name="Google Shape;899;p26"/>
          <p:cNvSpPr txBox="1"/>
          <p:nvPr/>
        </p:nvSpPr>
        <p:spPr>
          <a:xfrm>
            <a:off x="6715836" y="2293886"/>
            <a:ext cx="111421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6D8A9C"/>
                </a:solidFill>
                <a:latin typeface="Arial"/>
                <a:ea typeface="Arial"/>
                <a:cs typeface="Arial"/>
                <a:sym typeface="Arial"/>
              </a:rPr>
              <a:t>SHOW RATE</a:t>
            </a:r>
            <a:endParaRPr/>
          </a:p>
        </p:txBody>
      </p:sp>
      <p:sp>
        <p:nvSpPr>
          <p:cNvPr id="900" name="Google Shape;900;p26"/>
          <p:cNvSpPr txBox="1"/>
          <p:nvPr/>
        </p:nvSpPr>
        <p:spPr>
          <a:xfrm>
            <a:off x="6711324" y="3847840"/>
            <a:ext cx="1683033" cy="534762"/>
          </a:xfrm>
          <a:prstGeom prst="rect">
            <a:avLst/>
          </a:prstGeom>
          <a:noFill/>
          <a:ln>
            <a:noFill/>
          </a:ln>
        </p:spPr>
        <p:txBody>
          <a:bodyPr anchorCtr="0" anchor="t" bIns="17125" lIns="34275" spcFirstLastPara="1" rIns="34275" wrap="square" tIns="17125">
            <a:spAutoFit/>
          </a:bodyPr>
          <a:lstStyle/>
          <a:p>
            <a:pPr indent="0" lvl="0" marL="0" marR="0" rtl="0" algn="l">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rate at which employees leave the organization over a given period</a:t>
            </a:r>
            <a:endParaRPr/>
          </a:p>
        </p:txBody>
      </p:sp>
      <p:sp>
        <p:nvSpPr>
          <p:cNvPr id="901" name="Google Shape;901;p26"/>
          <p:cNvSpPr txBox="1"/>
          <p:nvPr/>
        </p:nvSpPr>
        <p:spPr>
          <a:xfrm>
            <a:off x="6715836" y="3605509"/>
            <a:ext cx="99559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D84851"/>
                </a:solidFill>
                <a:latin typeface="Arial"/>
                <a:ea typeface="Arial"/>
                <a:cs typeface="Arial"/>
                <a:sym typeface="Arial"/>
              </a:rPr>
              <a:t>ATTRITION</a:t>
            </a:r>
            <a:endParaRPr/>
          </a:p>
        </p:txBody>
      </p:sp>
      <p:sp>
        <p:nvSpPr>
          <p:cNvPr id="902" name="Google Shape;902;p26"/>
          <p:cNvSpPr txBox="1"/>
          <p:nvPr/>
        </p:nvSpPr>
        <p:spPr>
          <a:xfrm>
            <a:off x="750836" y="1308736"/>
            <a:ext cx="1683033" cy="686022"/>
          </a:xfrm>
          <a:prstGeom prst="rect">
            <a:avLst/>
          </a:prstGeom>
          <a:noFill/>
          <a:ln>
            <a:noFill/>
          </a:ln>
        </p:spPr>
        <p:txBody>
          <a:bodyPr anchorCtr="0" anchor="t" bIns="17125" lIns="34275" spcFirstLastPara="1" rIns="34275" wrap="square" tIns="17125">
            <a:spAutoFit/>
          </a:bodyPr>
          <a:lstStyle/>
          <a:p>
            <a:pPr indent="0" lvl="0" marL="0" marR="0" rtl="0" algn="r">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total number of full-time agents needed to handle forecasted workload while meeting performance targets</a:t>
            </a:r>
            <a:endParaRPr/>
          </a:p>
        </p:txBody>
      </p:sp>
      <p:sp>
        <p:nvSpPr>
          <p:cNvPr id="903" name="Google Shape;903;p26"/>
          <p:cNvSpPr txBox="1"/>
          <p:nvPr/>
        </p:nvSpPr>
        <p:spPr>
          <a:xfrm>
            <a:off x="1105920" y="1066405"/>
            <a:ext cx="1330814"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D84851"/>
                </a:solidFill>
                <a:latin typeface="Arial"/>
                <a:ea typeface="Arial"/>
                <a:cs typeface="Arial"/>
                <a:sym typeface="Arial"/>
              </a:rPr>
              <a:t>REQUIRED FTE</a:t>
            </a:r>
            <a:endParaRPr/>
          </a:p>
        </p:txBody>
      </p:sp>
      <p:sp>
        <p:nvSpPr>
          <p:cNvPr id="904" name="Google Shape;904;p26"/>
          <p:cNvSpPr txBox="1"/>
          <p:nvPr/>
        </p:nvSpPr>
        <p:spPr>
          <a:xfrm>
            <a:off x="750836" y="2536217"/>
            <a:ext cx="1683033" cy="686022"/>
          </a:xfrm>
          <a:prstGeom prst="rect">
            <a:avLst/>
          </a:prstGeom>
          <a:noFill/>
          <a:ln>
            <a:noFill/>
          </a:ln>
        </p:spPr>
        <p:txBody>
          <a:bodyPr anchorCtr="0" anchor="t" bIns="17125" lIns="34275" spcFirstLastPara="1" rIns="34275" wrap="square" tIns="17125">
            <a:spAutoFit/>
          </a:bodyPr>
          <a:lstStyle/>
          <a:p>
            <a:pPr indent="0" lvl="0" marL="0" marR="0" rtl="0" algn="r">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number of agents needed to be actively available to take calls, after accounting for non-productive time.</a:t>
            </a:r>
            <a:endParaRPr/>
          </a:p>
        </p:txBody>
      </p:sp>
      <p:sp>
        <p:nvSpPr>
          <p:cNvPr id="905" name="Google Shape;905;p26"/>
          <p:cNvSpPr txBox="1"/>
          <p:nvPr/>
        </p:nvSpPr>
        <p:spPr>
          <a:xfrm>
            <a:off x="211125" y="2293886"/>
            <a:ext cx="2225609"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6D8A9C"/>
                </a:solidFill>
                <a:latin typeface="Arial"/>
                <a:ea typeface="Arial"/>
                <a:cs typeface="Arial"/>
                <a:sym typeface="Arial"/>
              </a:rPr>
              <a:t>REQUIRED AVAILABLE FTE</a:t>
            </a:r>
            <a:endParaRPr/>
          </a:p>
        </p:txBody>
      </p:sp>
      <p:sp>
        <p:nvSpPr>
          <p:cNvPr id="906" name="Google Shape;906;p26"/>
          <p:cNvSpPr txBox="1"/>
          <p:nvPr/>
        </p:nvSpPr>
        <p:spPr>
          <a:xfrm>
            <a:off x="750836" y="3847840"/>
            <a:ext cx="1683033" cy="852734"/>
          </a:xfrm>
          <a:prstGeom prst="rect">
            <a:avLst/>
          </a:prstGeom>
          <a:noFill/>
          <a:ln>
            <a:noFill/>
          </a:ln>
        </p:spPr>
        <p:txBody>
          <a:bodyPr anchorCtr="0" anchor="t" bIns="17125" lIns="34275" spcFirstLastPara="1" rIns="34275" wrap="square" tIns="17125">
            <a:spAutoFit/>
          </a:bodyPr>
          <a:lstStyle/>
          <a:p>
            <a:pPr indent="0" lvl="0" marL="0" marR="0" rtl="0" algn="r">
              <a:lnSpc>
                <a:spcPct val="145888"/>
              </a:lnSpc>
              <a:spcBef>
                <a:spcPts val="0"/>
              </a:spcBef>
              <a:spcAft>
                <a:spcPts val="0"/>
              </a:spcAft>
              <a:buClr>
                <a:schemeClr val="dk1"/>
              </a:buClr>
              <a:buSzPts val="900"/>
              <a:buFont typeface="Arial"/>
              <a:buNone/>
            </a:pPr>
            <a:r>
              <a:rPr lang="en-US" sz="900">
                <a:solidFill>
                  <a:schemeClr val="dk1"/>
                </a:solidFill>
                <a:latin typeface="Arial"/>
                <a:ea typeface="Arial"/>
                <a:cs typeface="Arial"/>
                <a:sym typeface="Arial"/>
              </a:rPr>
              <a:t>The strategic process of determining the number of agents required over a long-term horizon to meet service level goals</a:t>
            </a:r>
            <a:endParaRPr/>
          </a:p>
        </p:txBody>
      </p:sp>
      <p:sp>
        <p:nvSpPr>
          <p:cNvPr id="907" name="Google Shape;907;p26"/>
          <p:cNvSpPr txBox="1"/>
          <p:nvPr/>
        </p:nvSpPr>
        <p:spPr>
          <a:xfrm>
            <a:off x="634381" y="3605509"/>
            <a:ext cx="1802353"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FF6F4D"/>
                </a:solidFill>
                <a:latin typeface="Arial"/>
                <a:ea typeface="Arial"/>
                <a:cs typeface="Arial"/>
                <a:sym typeface="Arial"/>
              </a:rPr>
              <a:t>CAPACITY PLANNING</a:t>
            </a:r>
            <a:endParaRPr/>
          </a:p>
        </p:txBody>
      </p:sp>
      <p:sp>
        <p:nvSpPr>
          <p:cNvPr id="908" name="Google Shape;908;p26"/>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STAFFING</a:t>
            </a:r>
            <a:endParaRPr/>
          </a:p>
        </p:txBody>
      </p:sp>
      <p:grpSp>
        <p:nvGrpSpPr>
          <p:cNvPr id="909" name="Google Shape;909;p26"/>
          <p:cNvGrpSpPr/>
          <p:nvPr/>
        </p:nvGrpSpPr>
        <p:grpSpPr>
          <a:xfrm>
            <a:off x="3884526" y="3461382"/>
            <a:ext cx="325719" cy="327771"/>
            <a:chOff x="3543301" y="2156885"/>
            <a:chExt cx="266700" cy="270934"/>
          </a:xfrm>
        </p:grpSpPr>
        <p:sp>
          <p:nvSpPr>
            <p:cNvPr id="910" name="Google Shape;910;p26"/>
            <p:cNvSpPr/>
            <p:nvPr/>
          </p:nvSpPr>
          <p:spPr>
            <a:xfrm>
              <a:off x="3564468" y="2156885"/>
              <a:ext cx="245533" cy="249767"/>
            </a:xfrm>
            <a:custGeom>
              <a:rect b="b" l="l" r="r" t="t"/>
              <a:pathLst>
                <a:path extrusionOk="0" h="380" w="373">
                  <a:moveTo>
                    <a:pt x="367" y="380"/>
                  </a:moveTo>
                  <a:cubicBezTo>
                    <a:pt x="6" y="380"/>
                    <a:pt x="6" y="380"/>
                    <a:pt x="6" y="380"/>
                  </a:cubicBezTo>
                  <a:cubicBezTo>
                    <a:pt x="3" y="380"/>
                    <a:pt x="0" y="377"/>
                    <a:pt x="0" y="374"/>
                  </a:cubicBezTo>
                  <a:cubicBezTo>
                    <a:pt x="0" y="6"/>
                    <a:pt x="0" y="6"/>
                    <a:pt x="0" y="6"/>
                  </a:cubicBezTo>
                  <a:cubicBezTo>
                    <a:pt x="0" y="2"/>
                    <a:pt x="3" y="0"/>
                    <a:pt x="6" y="0"/>
                  </a:cubicBezTo>
                  <a:cubicBezTo>
                    <a:pt x="10" y="0"/>
                    <a:pt x="12" y="2"/>
                    <a:pt x="12" y="6"/>
                  </a:cubicBezTo>
                  <a:cubicBezTo>
                    <a:pt x="12" y="368"/>
                    <a:pt x="12" y="368"/>
                    <a:pt x="12" y="368"/>
                  </a:cubicBezTo>
                  <a:cubicBezTo>
                    <a:pt x="367" y="368"/>
                    <a:pt x="367" y="368"/>
                    <a:pt x="367" y="368"/>
                  </a:cubicBezTo>
                  <a:cubicBezTo>
                    <a:pt x="371" y="368"/>
                    <a:pt x="373" y="370"/>
                    <a:pt x="373" y="374"/>
                  </a:cubicBezTo>
                  <a:cubicBezTo>
                    <a:pt x="373" y="377"/>
                    <a:pt x="371" y="380"/>
                    <a:pt x="367" y="38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1" name="Google Shape;911;p26"/>
            <p:cNvSpPr/>
            <p:nvPr/>
          </p:nvSpPr>
          <p:spPr>
            <a:xfrm>
              <a:off x="3543301" y="2156885"/>
              <a:ext cx="50800" cy="27517"/>
            </a:xfrm>
            <a:custGeom>
              <a:rect b="b" l="l" r="r" t="t"/>
              <a:pathLst>
                <a:path extrusionOk="0" h="44" w="77">
                  <a:moveTo>
                    <a:pt x="70" y="43"/>
                  </a:moveTo>
                  <a:cubicBezTo>
                    <a:pt x="69" y="43"/>
                    <a:pt x="67" y="43"/>
                    <a:pt x="66" y="42"/>
                  </a:cubicBezTo>
                  <a:cubicBezTo>
                    <a:pt x="38" y="14"/>
                    <a:pt x="38" y="14"/>
                    <a:pt x="38" y="14"/>
                  </a:cubicBezTo>
                  <a:cubicBezTo>
                    <a:pt x="11" y="42"/>
                    <a:pt x="11" y="42"/>
                    <a:pt x="11" y="42"/>
                  </a:cubicBezTo>
                  <a:cubicBezTo>
                    <a:pt x="9" y="44"/>
                    <a:pt x="5" y="44"/>
                    <a:pt x="2" y="42"/>
                  </a:cubicBezTo>
                  <a:cubicBezTo>
                    <a:pt x="0" y="39"/>
                    <a:pt x="0" y="36"/>
                    <a:pt x="2" y="33"/>
                  </a:cubicBezTo>
                  <a:cubicBezTo>
                    <a:pt x="34" y="1"/>
                    <a:pt x="34" y="1"/>
                    <a:pt x="34" y="1"/>
                  </a:cubicBezTo>
                  <a:cubicBezTo>
                    <a:pt x="35" y="0"/>
                    <a:pt x="37" y="0"/>
                    <a:pt x="38" y="0"/>
                  </a:cubicBezTo>
                  <a:cubicBezTo>
                    <a:pt x="38" y="0"/>
                    <a:pt x="38" y="0"/>
                    <a:pt x="38" y="0"/>
                  </a:cubicBezTo>
                  <a:cubicBezTo>
                    <a:pt x="40" y="0"/>
                    <a:pt x="42" y="0"/>
                    <a:pt x="43" y="1"/>
                  </a:cubicBezTo>
                  <a:cubicBezTo>
                    <a:pt x="74" y="33"/>
                    <a:pt x="74" y="33"/>
                    <a:pt x="74" y="33"/>
                  </a:cubicBezTo>
                  <a:cubicBezTo>
                    <a:pt x="77" y="36"/>
                    <a:pt x="77" y="39"/>
                    <a:pt x="74" y="42"/>
                  </a:cubicBezTo>
                  <a:cubicBezTo>
                    <a:pt x="73" y="43"/>
                    <a:pt x="72" y="43"/>
                    <a:pt x="70"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2" name="Google Shape;912;p26"/>
            <p:cNvSpPr/>
            <p:nvPr/>
          </p:nvSpPr>
          <p:spPr>
            <a:xfrm>
              <a:off x="3780368" y="2377019"/>
              <a:ext cx="29633" cy="50800"/>
            </a:xfrm>
            <a:custGeom>
              <a:rect b="b" l="l" r="r" t="t"/>
              <a:pathLst>
                <a:path extrusionOk="0" h="77" w="45">
                  <a:moveTo>
                    <a:pt x="7" y="77"/>
                  </a:moveTo>
                  <a:cubicBezTo>
                    <a:pt x="5" y="77"/>
                    <a:pt x="3" y="76"/>
                    <a:pt x="2" y="75"/>
                  </a:cubicBezTo>
                  <a:cubicBezTo>
                    <a:pt x="0" y="72"/>
                    <a:pt x="0" y="69"/>
                    <a:pt x="2" y="66"/>
                  </a:cubicBezTo>
                  <a:cubicBezTo>
                    <a:pt x="30" y="39"/>
                    <a:pt x="30" y="39"/>
                    <a:pt x="30" y="39"/>
                  </a:cubicBezTo>
                  <a:cubicBezTo>
                    <a:pt x="2" y="11"/>
                    <a:pt x="2" y="11"/>
                    <a:pt x="2" y="11"/>
                  </a:cubicBezTo>
                  <a:cubicBezTo>
                    <a:pt x="0" y="9"/>
                    <a:pt x="0" y="5"/>
                    <a:pt x="2" y="3"/>
                  </a:cubicBezTo>
                  <a:cubicBezTo>
                    <a:pt x="5" y="0"/>
                    <a:pt x="8" y="0"/>
                    <a:pt x="11" y="3"/>
                  </a:cubicBezTo>
                  <a:cubicBezTo>
                    <a:pt x="43" y="35"/>
                    <a:pt x="43" y="35"/>
                    <a:pt x="43" y="35"/>
                  </a:cubicBezTo>
                  <a:cubicBezTo>
                    <a:pt x="45" y="37"/>
                    <a:pt x="45" y="41"/>
                    <a:pt x="43" y="43"/>
                  </a:cubicBezTo>
                  <a:cubicBezTo>
                    <a:pt x="11" y="75"/>
                    <a:pt x="11" y="75"/>
                    <a:pt x="11" y="75"/>
                  </a:cubicBezTo>
                  <a:cubicBezTo>
                    <a:pt x="10" y="76"/>
                    <a:pt x="8" y="77"/>
                    <a:pt x="7" y="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3" name="Google Shape;913;p26"/>
            <p:cNvSpPr/>
            <p:nvPr/>
          </p:nvSpPr>
          <p:spPr>
            <a:xfrm>
              <a:off x="3602568" y="2389719"/>
              <a:ext cx="8467" cy="23283"/>
            </a:xfrm>
            <a:custGeom>
              <a:rect b="b" l="l" r="r" t="t"/>
              <a:pathLst>
                <a:path extrusionOk="0" h="38" w="12">
                  <a:moveTo>
                    <a:pt x="6" y="38"/>
                  </a:moveTo>
                  <a:cubicBezTo>
                    <a:pt x="3" y="38"/>
                    <a:pt x="0" y="35"/>
                    <a:pt x="0" y="32"/>
                  </a:cubicBezTo>
                  <a:cubicBezTo>
                    <a:pt x="0" y="6"/>
                    <a:pt x="0" y="6"/>
                    <a:pt x="0" y="6"/>
                  </a:cubicBezTo>
                  <a:cubicBezTo>
                    <a:pt x="0" y="2"/>
                    <a:pt x="3" y="0"/>
                    <a:pt x="6" y="0"/>
                  </a:cubicBezTo>
                  <a:cubicBezTo>
                    <a:pt x="9" y="0"/>
                    <a:pt x="12" y="2"/>
                    <a:pt x="12" y="6"/>
                  </a:cubicBezTo>
                  <a:cubicBezTo>
                    <a:pt x="12" y="32"/>
                    <a:pt x="12" y="32"/>
                    <a:pt x="12" y="32"/>
                  </a:cubicBezTo>
                  <a:cubicBezTo>
                    <a:pt x="12" y="35"/>
                    <a:pt x="9" y="38"/>
                    <a:pt x="6" y="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4" name="Google Shape;914;p26"/>
            <p:cNvSpPr/>
            <p:nvPr/>
          </p:nvSpPr>
          <p:spPr>
            <a:xfrm>
              <a:off x="3678768" y="2389719"/>
              <a:ext cx="8467" cy="23283"/>
            </a:xfrm>
            <a:custGeom>
              <a:rect b="b" l="l" r="r" t="t"/>
              <a:pathLst>
                <a:path extrusionOk="0" h="38" w="12">
                  <a:moveTo>
                    <a:pt x="6" y="38"/>
                  </a:moveTo>
                  <a:cubicBezTo>
                    <a:pt x="3" y="38"/>
                    <a:pt x="0" y="35"/>
                    <a:pt x="0" y="32"/>
                  </a:cubicBezTo>
                  <a:cubicBezTo>
                    <a:pt x="0" y="6"/>
                    <a:pt x="0" y="6"/>
                    <a:pt x="0" y="6"/>
                  </a:cubicBezTo>
                  <a:cubicBezTo>
                    <a:pt x="0" y="2"/>
                    <a:pt x="3" y="0"/>
                    <a:pt x="6" y="0"/>
                  </a:cubicBezTo>
                  <a:cubicBezTo>
                    <a:pt x="9" y="0"/>
                    <a:pt x="12" y="2"/>
                    <a:pt x="12" y="6"/>
                  </a:cubicBezTo>
                  <a:cubicBezTo>
                    <a:pt x="12" y="32"/>
                    <a:pt x="12" y="32"/>
                    <a:pt x="12" y="32"/>
                  </a:cubicBezTo>
                  <a:cubicBezTo>
                    <a:pt x="12" y="35"/>
                    <a:pt x="9" y="38"/>
                    <a:pt x="6" y="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5" name="Google Shape;915;p26"/>
            <p:cNvSpPr/>
            <p:nvPr/>
          </p:nvSpPr>
          <p:spPr>
            <a:xfrm>
              <a:off x="3754968" y="2389719"/>
              <a:ext cx="8467" cy="23283"/>
            </a:xfrm>
            <a:custGeom>
              <a:rect b="b" l="l" r="r" t="t"/>
              <a:pathLst>
                <a:path extrusionOk="0" h="38" w="12">
                  <a:moveTo>
                    <a:pt x="6" y="38"/>
                  </a:moveTo>
                  <a:cubicBezTo>
                    <a:pt x="3" y="38"/>
                    <a:pt x="0" y="35"/>
                    <a:pt x="0" y="32"/>
                  </a:cubicBezTo>
                  <a:cubicBezTo>
                    <a:pt x="0" y="6"/>
                    <a:pt x="0" y="6"/>
                    <a:pt x="0" y="6"/>
                  </a:cubicBezTo>
                  <a:cubicBezTo>
                    <a:pt x="0" y="2"/>
                    <a:pt x="3" y="0"/>
                    <a:pt x="6" y="0"/>
                  </a:cubicBezTo>
                  <a:cubicBezTo>
                    <a:pt x="10" y="0"/>
                    <a:pt x="12" y="2"/>
                    <a:pt x="12" y="6"/>
                  </a:cubicBezTo>
                  <a:cubicBezTo>
                    <a:pt x="12" y="32"/>
                    <a:pt x="12" y="32"/>
                    <a:pt x="12" y="32"/>
                  </a:cubicBezTo>
                  <a:cubicBezTo>
                    <a:pt x="12" y="35"/>
                    <a:pt x="10" y="38"/>
                    <a:pt x="6" y="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6" name="Google Shape;916;p26"/>
            <p:cNvSpPr/>
            <p:nvPr/>
          </p:nvSpPr>
          <p:spPr>
            <a:xfrm>
              <a:off x="3556001" y="2357969"/>
              <a:ext cx="25400" cy="6350"/>
            </a:xfrm>
            <a:custGeom>
              <a:rect b="b" l="l" r="r" t="t"/>
              <a:pathLst>
                <a:path extrusionOk="0" h="12" w="38">
                  <a:moveTo>
                    <a:pt x="32" y="12"/>
                  </a:moveTo>
                  <a:cubicBezTo>
                    <a:pt x="6" y="12"/>
                    <a:pt x="6" y="12"/>
                    <a:pt x="6" y="12"/>
                  </a:cubicBezTo>
                  <a:cubicBezTo>
                    <a:pt x="3" y="12"/>
                    <a:pt x="0" y="9"/>
                    <a:pt x="0" y="6"/>
                  </a:cubicBezTo>
                  <a:cubicBezTo>
                    <a:pt x="0" y="3"/>
                    <a:pt x="3" y="0"/>
                    <a:pt x="6" y="0"/>
                  </a:cubicBezTo>
                  <a:cubicBezTo>
                    <a:pt x="32" y="0"/>
                    <a:pt x="32" y="0"/>
                    <a:pt x="32" y="0"/>
                  </a:cubicBezTo>
                  <a:cubicBezTo>
                    <a:pt x="36" y="0"/>
                    <a:pt x="38" y="3"/>
                    <a:pt x="38" y="6"/>
                  </a:cubicBezTo>
                  <a:cubicBezTo>
                    <a:pt x="38" y="9"/>
                    <a:pt x="36" y="12"/>
                    <a:pt x="32"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7" name="Google Shape;917;p26"/>
            <p:cNvSpPr/>
            <p:nvPr/>
          </p:nvSpPr>
          <p:spPr>
            <a:xfrm>
              <a:off x="3556001" y="2288118"/>
              <a:ext cx="25400" cy="8467"/>
            </a:xfrm>
            <a:custGeom>
              <a:rect b="b" l="l" r="r" t="t"/>
              <a:pathLst>
                <a:path extrusionOk="0" h="12" w="38">
                  <a:moveTo>
                    <a:pt x="32" y="12"/>
                  </a:moveTo>
                  <a:cubicBezTo>
                    <a:pt x="6" y="12"/>
                    <a:pt x="6" y="12"/>
                    <a:pt x="6" y="12"/>
                  </a:cubicBezTo>
                  <a:cubicBezTo>
                    <a:pt x="3" y="12"/>
                    <a:pt x="0" y="9"/>
                    <a:pt x="0" y="6"/>
                  </a:cubicBezTo>
                  <a:cubicBezTo>
                    <a:pt x="0" y="3"/>
                    <a:pt x="3" y="0"/>
                    <a:pt x="6" y="0"/>
                  </a:cubicBezTo>
                  <a:cubicBezTo>
                    <a:pt x="32" y="0"/>
                    <a:pt x="32" y="0"/>
                    <a:pt x="32" y="0"/>
                  </a:cubicBezTo>
                  <a:cubicBezTo>
                    <a:pt x="36" y="0"/>
                    <a:pt x="38" y="3"/>
                    <a:pt x="38" y="6"/>
                  </a:cubicBezTo>
                  <a:cubicBezTo>
                    <a:pt x="38" y="9"/>
                    <a:pt x="36" y="12"/>
                    <a:pt x="32"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8" name="Google Shape;918;p26"/>
            <p:cNvSpPr/>
            <p:nvPr/>
          </p:nvSpPr>
          <p:spPr>
            <a:xfrm>
              <a:off x="3556001" y="2218268"/>
              <a:ext cx="25400" cy="8467"/>
            </a:xfrm>
            <a:custGeom>
              <a:rect b="b" l="l" r="r" t="t"/>
              <a:pathLst>
                <a:path extrusionOk="0" h="12" w="38">
                  <a:moveTo>
                    <a:pt x="32" y="12"/>
                  </a:moveTo>
                  <a:cubicBezTo>
                    <a:pt x="6" y="12"/>
                    <a:pt x="6" y="12"/>
                    <a:pt x="6" y="12"/>
                  </a:cubicBezTo>
                  <a:cubicBezTo>
                    <a:pt x="3" y="12"/>
                    <a:pt x="0" y="9"/>
                    <a:pt x="0" y="6"/>
                  </a:cubicBezTo>
                  <a:cubicBezTo>
                    <a:pt x="0" y="3"/>
                    <a:pt x="3" y="0"/>
                    <a:pt x="6" y="0"/>
                  </a:cubicBezTo>
                  <a:cubicBezTo>
                    <a:pt x="32" y="0"/>
                    <a:pt x="32" y="0"/>
                    <a:pt x="32" y="0"/>
                  </a:cubicBezTo>
                  <a:cubicBezTo>
                    <a:pt x="36" y="0"/>
                    <a:pt x="38" y="3"/>
                    <a:pt x="38" y="6"/>
                  </a:cubicBezTo>
                  <a:cubicBezTo>
                    <a:pt x="38" y="9"/>
                    <a:pt x="36" y="12"/>
                    <a:pt x="32"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9" name="Google Shape;919;p26"/>
            <p:cNvSpPr/>
            <p:nvPr/>
          </p:nvSpPr>
          <p:spPr>
            <a:xfrm>
              <a:off x="3608918" y="2197102"/>
              <a:ext cx="46567" cy="169333"/>
            </a:xfrm>
            <a:custGeom>
              <a:rect b="b" l="l" r="r" t="t"/>
              <a:pathLst>
                <a:path extrusionOk="0" h="258" w="72">
                  <a:moveTo>
                    <a:pt x="66" y="258"/>
                  </a:moveTo>
                  <a:cubicBezTo>
                    <a:pt x="6" y="258"/>
                    <a:pt x="6" y="258"/>
                    <a:pt x="6" y="258"/>
                  </a:cubicBezTo>
                  <a:cubicBezTo>
                    <a:pt x="3" y="258"/>
                    <a:pt x="0" y="255"/>
                    <a:pt x="0" y="252"/>
                  </a:cubicBezTo>
                  <a:cubicBezTo>
                    <a:pt x="0" y="6"/>
                    <a:pt x="0" y="6"/>
                    <a:pt x="0" y="6"/>
                  </a:cubicBezTo>
                  <a:cubicBezTo>
                    <a:pt x="0" y="3"/>
                    <a:pt x="3" y="0"/>
                    <a:pt x="6" y="0"/>
                  </a:cubicBezTo>
                  <a:cubicBezTo>
                    <a:pt x="66" y="0"/>
                    <a:pt x="66" y="0"/>
                    <a:pt x="66" y="0"/>
                  </a:cubicBezTo>
                  <a:cubicBezTo>
                    <a:pt x="70" y="0"/>
                    <a:pt x="72" y="3"/>
                    <a:pt x="72" y="6"/>
                  </a:cubicBezTo>
                  <a:cubicBezTo>
                    <a:pt x="72" y="252"/>
                    <a:pt x="72" y="252"/>
                    <a:pt x="72" y="252"/>
                  </a:cubicBezTo>
                  <a:cubicBezTo>
                    <a:pt x="72" y="255"/>
                    <a:pt x="70" y="258"/>
                    <a:pt x="66" y="258"/>
                  </a:cubicBezTo>
                  <a:close/>
                  <a:moveTo>
                    <a:pt x="12" y="246"/>
                  </a:moveTo>
                  <a:cubicBezTo>
                    <a:pt x="60" y="246"/>
                    <a:pt x="60" y="246"/>
                    <a:pt x="60" y="246"/>
                  </a:cubicBezTo>
                  <a:cubicBezTo>
                    <a:pt x="60" y="12"/>
                    <a:pt x="60" y="12"/>
                    <a:pt x="60" y="12"/>
                  </a:cubicBezTo>
                  <a:cubicBezTo>
                    <a:pt x="12" y="12"/>
                    <a:pt x="12" y="12"/>
                    <a:pt x="12" y="12"/>
                  </a:cubicBezTo>
                  <a:lnTo>
                    <a:pt x="12" y="24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0" name="Google Shape;920;p26"/>
            <p:cNvSpPr/>
            <p:nvPr/>
          </p:nvSpPr>
          <p:spPr>
            <a:xfrm>
              <a:off x="3666068" y="2218268"/>
              <a:ext cx="46567" cy="148167"/>
            </a:xfrm>
            <a:custGeom>
              <a:rect b="b" l="l" r="r" t="t"/>
              <a:pathLst>
                <a:path extrusionOk="0" h="226" w="72">
                  <a:moveTo>
                    <a:pt x="66" y="226"/>
                  </a:moveTo>
                  <a:cubicBezTo>
                    <a:pt x="6" y="226"/>
                    <a:pt x="6" y="226"/>
                    <a:pt x="6" y="226"/>
                  </a:cubicBezTo>
                  <a:cubicBezTo>
                    <a:pt x="3" y="226"/>
                    <a:pt x="0" y="223"/>
                    <a:pt x="0" y="220"/>
                  </a:cubicBezTo>
                  <a:cubicBezTo>
                    <a:pt x="0" y="6"/>
                    <a:pt x="0" y="6"/>
                    <a:pt x="0" y="6"/>
                  </a:cubicBezTo>
                  <a:cubicBezTo>
                    <a:pt x="0" y="3"/>
                    <a:pt x="3" y="0"/>
                    <a:pt x="6" y="0"/>
                  </a:cubicBezTo>
                  <a:cubicBezTo>
                    <a:pt x="66" y="0"/>
                    <a:pt x="66" y="0"/>
                    <a:pt x="66" y="0"/>
                  </a:cubicBezTo>
                  <a:cubicBezTo>
                    <a:pt x="70" y="0"/>
                    <a:pt x="72" y="3"/>
                    <a:pt x="72" y="6"/>
                  </a:cubicBezTo>
                  <a:cubicBezTo>
                    <a:pt x="72" y="220"/>
                    <a:pt x="72" y="220"/>
                    <a:pt x="72" y="220"/>
                  </a:cubicBezTo>
                  <a:cubicBezTo>
                    <a:pt x="72" y="223"/>
                    <a:pt x="70" y="226"/>
                    <a:pt x="66" y="226"/>
                  </a:cubicBezTo>
                  <a:close/>
                  <a:moveTo>
                    <a:pt x="12" y="214"/>
                  </a:moveTo>
                  <a:cubicBezTo>
                    <a:pt x="60" y="214"/>
                    <a:pt x="60" y="214"/>
                    <a:pt x="60" y="214"/>
                  </a:cubicBezTo>
                  <a:cubicBezTo>
                    <a:pt x="60" y="12"/>
                    <a:pt x="60" y="12"/>
                    <a:pt x="60" y="12"/>
                  </a:cubicBezTo>
                  <a:cubicBezTo>
                    <a:pt x="12" y="12"/>
                    <a:pt x="12" y="12"/>
                    <a:pt x="12" y="12"/>
                  </a:cubicBezTo>
                  <a:lnTo>
                    <a:pt x="12" y="21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1" name="Google Shape;921;p26"/>
            <p:cNvSpPr/>
            <p:nvPr/>
          </p:nvSpPr>
          <p:spPr>
            <a:xfrm>
              <a:off x="3723218" y="2241552"/>
              <a:ext cx="46567" cy="124883"/>
            </a:xfrm>
            <a:custGeom>
              <a:rect b="b" l="l" r="r" t="t"/>
              <a:pathLst>
                <a:path extrusionOk="0" h="190" w="72">
                  <a:moveTo>
                    <a:pt x="66" y="190"/>
                  </a:moveTo>
                  <a:cubicBezTo>
                    <a:pt x="6" y="190"/>
                    <a:pt x="6" y="190"/>
                    <a:pt x="6" y="190"/>
                  </a:cubicBezTo>
                  <a:cubicBezTo>
                    <a:pt x="3" y="190"/>
                    <a:pt x="0" y="187"/>
                    <a:pt x="0" y="184"/>
                  </a:cubicBezTo>
                  <a:cubicBezTo>
                    <a:pt x="0" y="6"/>
                    <a:pt x="0" y="6"/>
                    <a:pt x="0" y="6"/>
                  </a:cubicBezTo>
                  <a:cubicBezTo>
                    <a:pt x="0" y="2"/>
                    <a:pt x="3" y="0"/>
                    <a:pt x="6" y="0"/>
                  </a:cubicBezTo>
                  <a:cubicBezTo>
                    <a:pt x="66" y="0"/>
                    <a:pt x="66" y="0"/>
                    <a:pt x="66" y="0"/>
                  </a:cubicBezTo>
                  <a:cubicBezTo>
                    <a:pt x="70" y="0"/>
                    <a:pt x="72" y="2"/>
                    <a:pt x="72" y="6"/>
                  </a:cubicBezTo>
                  <a:cubicBezTo>
                    <a:pt x="72" y="184"/>
                    <a:pt x="72" y="184"/>
                    <a:pt x="72" y="184"/>
                  </a:cubicBezTo>
                  <a:cubicBezTo>
                    <a:pt x="72" y="187"/>
                    <a:pt x="70" y="190"/>
                    <a:pt x="66" y="190"/>
                  </a:cubicBezTo>
                  <a:close/>
                  <a:moveTo>
                    <a:pt x="12" y="178"/>
                  </a:moveTo>
                  <a:cubicBezTo>
                    <a:pt x="60" y="178"/>
                    <a:pt x="60" y="178"/>
                    <a:pt x="60" y="178"/>
                  </a:cubicBezTo>
                  <a:cubicBezTo>
                    <a:pt x="60" y="12"/>
                    <a:pt x="60" y="12"/>
                    <a:pt x="60" y="12"/>
                  </a:cubicBezTo>
                  <a:cubicBezTo>
                    <a:pt x="12" y="12"/>
                    <a:pt x="12" y="12"/>
                    <a:pt x="12" y="12"/>
                  </a:cubicBezTo>
                  <a:lnTo>
                    <a:pt x="12" y="1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22" name="Google Shape;922;p26"/>
          <p:cNvGrpSpPr/>
          <p:nvPr/>
        </p:nvGrpSpPr>
        <p:grpSpPr>
          <a:xfrm>
            <a:off x="3892497" y="1576117"/>
            <a:ext cx="329184" cy="329184"/>
            <a:chOff x="4277785" y="3289302"/>
            <a:chExt cx="273051" cy="273050"/>
          </a:xfrm>
        </p:grpSpPr>
        <p:sp>
          <p:nvSpPr>
            <p:cNvPr id="923" name="Google Shape;923;p26"/>
            <p:cNvSpPr/>
            <p:nvPr/>
          </p:nvSpPr>
          <p:spPr>
            <a:xfrm>
              <a:off x="4277785" y="3289302"/>
              <a:ext cx="273050" cy="273050"/>
            </a:xfrm>
            <a:custGeom>
              <a:rect b="b" l="l" r="r" t="t"/>
              <a:pathLst>
                <a:path extrusionOk="0" h="414" w="415">
                  <a:moveTo>
                    <a:pt x="409" y="414"/>
                  </a:moveTo>
                  <a:cubicBezTo>
                    <a:pt x="6" y="414"/>
                    <a:pt x="6" y="414"/>
                    <a:pt x="6" y="414"/>
                  </a:cubicBezTo>
                  <a:cubicBezTo>
                    <a:pt x="2" y="414"/>
                    <a:pt x="0" y="411"/>
                    <a:pt x="0" y="408"/>
                  </a:cubicBezTo>
                  <a:cubicBezTo>
                    <a:pt x="0" y="6"/>
                    <a:pt x="0" y="6"/>
                    <a:pt x="0" y="6"/>
                  </a:cubicBezTo>
                  <a:cubicBezTo>
                    <a:pt x="0" y="3"/>
                    <a:pt x="2" y="0"/>
                    <a:pt x="6" y="0"/>
                  </a:cubicBezTo>
                  <a:cubicBezTo>
                    <a:pt x="352" y="0"/>
                    <a:pt x="352" y="0"/>
                    <a:pt x="352" y="0"/>
                  </a:cubicBezTo>
                  <a:cubicBezTo>
                    <a:pt x="355" y="0"/>
                    <a:pt x="358" y="3"/>
                    <a:pt x="358" y="6"/>
                  </a:cubicBezTo>
                  <a:cubicBezTo>
                    <a:pt x="358" y="63"/>
                    <a:pt x="358" y="63"/>
                    <a:pt x="358" y="63"/>
                  </a:cubicBezTo>
                  <a:cubicBezTo>
                    <a:pt x="409" y="63"/>
                    <a:pt x="409" y="63"/>
                    <a:pt x="409" y="63"/>
                  </a:cubicBezTo>
                  <a:cubicBezTo>
                    <a:pt x="412" y="63"/>
                    <a:pt x="415" y="66"/>
                    <a:pt x="415" y="69"/>
                  </a:cubicBezTo>
                  <a:cubicBezTo>
                    <a:pt x="415" y="408"/>
                    <a:pt x="415" y="408"/>
                    <a:pt x="415" y="408"/>
                  </a:cubicBezTo>
                  <a:cubicBezTo>
                    <a:pt x="415" y="411"/>
                    <a:pt x="412" y="414"/>
                    <a:pt x="409" y="414"/>
                  </a:cubicBezTo>
                  <a:close/>
                  <a:moveTo>
                    <a:pt x="12" y="402"/>
                  </a:moveTo>
                  <a:cubicBezTo>
                    <a:pt x="403" y="402"/>
                    <a:pt x="403" y="402"/>
                    <a:pt x="403" y="402"/>
                  </a:cubicBezTo>
                  <a:cubicBezTo>
                    <a:pt x="403" y="75"/>
                    <a:pt x="403" y="75"/>
                    <a:pt x="403" y="75"/>
                  </a:cubicBezTo>
                  <a:cubicBezTo>
                    <a:pt x="352" y="75"/>
                    <a:pt x="352" y="75"/>
                    <a:pt x="352" y="75"/>
                  </a:cubicBezTo>
                  <a:cubicBezTo>
                    <a:pt x="349" y="75"/>
                    <a:pt x="346" y="72"/>
                    <a:pt x="346" y="69"/>
                  </a:cubicBezTo>
                  <a:cubicBezTo>
                    <a:pt x="346" y="12"/>
                    <a:pt x="346" y="12"/>
                    <a:pt x="346" y="12"/>
                  </a:cubicBezTo>
                  <a:cubicBezTo>
                    <a:pt x="12" y="12"/>
                    <a:pt x="12" y="12"/>
                    <a:pt x="12" y="12"/>
                  </a:cubicBezTo>
                  <a:lnTo>
                    <a:pt x="12" y="4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4" name="Google Shape;924;p26"/>
            <p:cNvSpPr/>
            <p:nvPr/>
          </p:nvSpPr>
          <p:spPr>
            <a:xfrm>
              <a:off x="4504269" y="3289302"/>
              <a:ext cx="46567" cy="50800"/>
            </a:xfrm>
            <a:custGeom>
              <a:rect b="b" l="l" r="r" t="t"/>
              <a:pathLst>
                <a:path extrusionOk="0" h="75" w="69">
                  <a:moveTo>
                    <a:pt x="63" y="75"/>
                  </a:moveTo>
                  <a:cubicBezTo>
                    <a:pt x="6" y="75"/>
                    <a:pt x="6" y="75"/>
                    <a:pt x="6" y="75"/>
                  </a:cubicBezTo>
                  <a:cubicBezTo>
                    <a:pt x="3" y="75"/>
                    <a:pt x="0" y="72"/>
                    <a:pt x="0" y="69"/>
                  </a:cubicBezTo>
                  <a:cubicBezTo>
                    <a:pt x="0" y="6"/>
                    <a:pt x="0" y="6"/>
                    <a:pt x="0" y="6"/>
                  </a:cubicBezTo>
                  <a:cubicBezTo>
                    <a:pt x="0" y="4"/>
                    <a:pt x="1" y="1"/>
                    <a:pt x="4" y="1"/>
                  </a:cubicBezTo>
                  <a:cubicBezTo>
                    <a:pt x="6" y="0"/>
                    <a:pt x="9" y="0"/>
                    <a:pt x="10" y="2"/>
                  </a:cubicBezTo>
                  <a:cubicBezTo>
                    <a:pt x="67" y="65"/>
                    <a:pt x="67" y="65"/>
                    <a:pt x="67" y="65"/>
                  </a:cubicBezTo>
                  <a:cubicBezTo>
                    <a:pt x="69" y="67"/>
                    <a:pt x="69" y="69"/>
                    <a:pt x="68" y="71"/>
                  </a:cubicBezTo>
                  <a:cubicBezTo>
                    <a:pt x="67" y="73"/>
                    <a:pt x="65" y="75"/>
                    <a:pt x="63" y="75"/>
                  </a:cubicBezTo>
                  <a:close/>
                  <a:moveTo>
                    <a:pt x="12" y="63"/>
                  </a:moveTo>
                  <a:cubicBezTo>
                    <a:pt x="49" y="63"/>
                    <a:pt x="49" y="63"/>
                    <a:pt x="49" y="63"/>
                  </a:cubicBezTo>
                  <a:cubicBezTo>
                    <a:pt x="12" y="22"/>
                    <a:pt x="12" y="22"/>
                    <a:pt x="12" y="22"/>
                  </a:cubicBezTo>
                  <a:lnTo>
                    <a:pt x="12" y="6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5" name="Google Shape;925;p26"/>
            <p:cNvSpPr/>
            <p:nvPr/>
          </p:nvSpPr>
          <p:spPr>
            <a:xfrm>
              <a:off x="4320118" y="3323167"/>
              <a:ext cx="196850" cy="194733"/>
            </a:xfrm>
            <a:custGeom>
              <a:rect b="b" l="l" r="r" t="t"/>
              <a:pathLst>
                <a:path extrusionOk="0" h="299" w="299">
                  <a:moveTo>
                    <a:pt x="293" y="299"/>
                  </a:moveTo>
                  <a:cubicBezTo>
                    <a:pt x="6" y="299"/>
                    <a:pt x="6" y="299"/>
                    <a:pt x="6" y="299"/>
                  </a:cubicBezTo>
                  <a:cubicBezTo>
                    <a:pt x="3" y="299"/>
                    <a:pt x="0" y="296"/>
                    <a:pt x="0" y="293"/>
                  </a:cubicBezTo>
                  <a:cubicBezTo>
                    <a:pt x="0" y="6"/>
                    <a:pt x="0" y="6"/>
                    <a:pt x="0" y="6"/>
                  </a:cubicBezTo>
                  <a:cubicBezTo>
                    <a:pt x="0" y="3"/>
                    <a:pt x="3" y="0"/>
                    <a:pt x="6" y="0"/>
                  </a:cubicBezTo>
                  <a:cubicBezTo>
                    <a:pt x="10" y="0"/>
                    <a:pt x="12" y="3"/>
                    <a:pt x="12" y="6"/>
                  </a:cubicBezTo>
                  <a:cubicBezTo>
                    <a:pt x="12" y="287"/>
                    <a:pt x="12" y="287"/>
                    <a:pt x="12" y="287"/>
                  </a:cubicBezTo>
                  <a:cubicBezTo>
                    <a:pt x="293" y="287"/>
                    <a:pt x="293" y="287"/>
                    <a:pt x="293" y="287"/>
                  </a:cubicBezTo>
                  <a:cubicBezTo>
                    <a:pt x="296" y="287"/>
                    <a:pt x="299" y="289"/>
                    <a:pt x="299" y="293"/>
                  </a:cubicBezTo>
                  <a:cubicBezTo>
                    <a:pt x="299" y="296"/>
                    <a:pt x="296" y="299"/>
                    <a:pt x="293" y="29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6" name="Google Shape;926;p26"/>
            <p:cNvSpPr/>
            <p:nvPr/>
          </p:nvSpPr>
          <p:spPr>
            <a:xfrm>
              <a:off x="4303184" y="3318934"/>
              <a:ext cx="40217" cy="23283"/>
            </a:xfrm>
            <a:custGeom>
              <a:rect b="b" l="l" r="r" t="t"/>
              <a:pathLst>
                <a:path extrusionOk="0" h="37" w="61">
                  <a:moveTo>
                    <a:pt x="6" y="37"/>
                  </a:moveTo>
                  <a:cubicBezTo>
                    <a:pt x="5" y="37"/>
                    <a:pt x="3" y="36"/>
                    <a:pt x="2" y="35"/>
                  </a:cubicBezTo>
                  <a:cubicBezTo>
                    <a:pt x="0" y="33"/>
                    <a:pt x="0" y="29"/>
                    <a:pt x="2" y="27"/>
                  </a:cubicBezTo>
                  <a:cubicBezTo>
                    <a:pt x="26" y="2"/>
                    <a:pt x="26" y="2"/>
                    <a:pt x="26" y="2"/>
                  </a:cubicBezTo>
                  <a:cubicBezTo>
                    <a:pt x="28" y="0"/>
                    <a:pt x="32" y="0"/>
                    <a:pt x="34" y="2"/>
                  </a:cubicBezTo>
                  <a:cubicBezTo>
                    <a:pt x="59" y="27"/>
                    <a:pt x="59" y="27"/>
                    <a:pt x="59" y="27"/>
                  </a:cubicBezTo>
                  <a:cubicBezTo>
                    <a:pt x="61" y="29"/>
                    <a:pt x="61" y="33"/>
                    <a:pt x="59" y="35"/>
                  </a:cubicBezTo>
                  <a:cubicBezTo>
                    <a:pt x="56" y="37"/>
                    <a:pt x="53" y="37"/>
                    <a:pt x="50" y="35"/>
                  </a:cubicBezTo>
                  <a:cubicBezTo>
                    <a:pt x="30" y="15"/>
                    <a:pt x="30" y="15"/>
                    <a:pt x="30" y="15"/>
                  </a:cubicBezTo>
                  <a:cubicBezTo>
                    <a:pt x="10" y="35"/>
                    <a:pt x="10" y="35"/>
                    <a:pt x="10" y="35"/>
                  </a:cubicBezTo>
                  <a:cubicBezTo>
                    <a:pt x="9" y="36"/>
                    <a:pt x="8" y="37"/>
                    <a:pt x="6" y="3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7" name="Google Shape;927;p26"/>
            <p:cNvSpPr/>
            <p:nvPr/>
          </p:nvSpPr>
          <p:spPr>
            <a:xfrm>
              <a:off x="4495801" y="3494617"/>
              <a:ext cx="23283" cy="40217"/>
            </a:xfrm>
            <a:custGeom>
              <a:rect b="b" l="l" r="r" t="t"/>
              <a:pathLst>
                <a:path extrusionOk="0" h="61" w="37">
                  <a:moveTo>
                    <a:pt x="7" y="61"/>
                  </a:moveTo>
                  <a:cubicBezTo>
                    <a:pt x="5" y="61"/>
                    <a:pt x="4" y="60"/>
                    <a:pt x="3" y="59"/>
                  </a:cubicBezTo>
                  <a:cubicBezTo>
                    <a:pt x="0" y="57"/>
                    <a:pt x="0" y="53"/>
                    <a:pt x="3" y="51"/>
                  </a:cubicBezTo>
                  <a:cubicBezTo>
                    <a:pt x="22" y="31"/>
                    <a:pt x="22" y="31"/>
                    <a:pt x="22" y="31"/>
                  </a:cubicBezTo>
                  <a:cubicBezTo>
                    <a:pt x="3" y="11"/>
                    <a:pt x="3" y="11"/>
                    <a:pt x="3" y="11"/>
                  </a:cubicBezTo>
                  <a:cubicBezTo>
                    <a:pt x="0" y="8"/>
                    <a:pt x="0" y="5"/>
                    <a:pt x="3" y="2"/>
                  </a:cubicBezTo>
                  <a:cubicBezTo>
                    <a:pt x="5" y="0"/>
                    <a:pt x="9" y="0"/>
                    <a:pt x="11" y="2"/>
                  </a:cubicBezTo>
                  <a:cubicBezTo>
                    <a:pt x="35" y="26"/>
                    <a:pt x="35" y="26"/>
                    <a:pt x="35" y="26"/>
                  </a:cubicBezTo>
                  <a:cubicBezTo>
                    <a:pt x="36" y="28"/>
                    <a:pt x="37" y="29"/>
                    <a:pt x="37" y="31"/>
                  </a:cubicBezTo>
                  <a:cubicBezTo>
                    <a:pt x="37" y="32"/>
                    <a:pt x="36" y="34"/>
                    <a:pt x="35" y="35"/>
                  </a:cubicBezTo>
                  <a:cubicBezTo>
                    <a:pt x="11" y="59"/>
                    <a:pt x="11" y="59"/>
                    <a:pt x="11" y="59"/>
                  </a:cubicBezTo>
                  <a:cubicBezTo>
                    <a:pt x="10" y="60"/>
                    <a:pt x="8" y="61"/>
                    <a:pt x="7" y="6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8" name="Google Shape;928;p26"/>
            <p:cNvSpPr/>
            <p:nvPr/>
          </p:nvSpPr>
          <p:spPr>
            <a:xfrm>
              <a:off x="4351868" y="3352800"/>
              <a:ext cx="29633" cy="141817"/>
            </a:xfrm>
            <a:custGeom>
              <a:rect b="b" l="l" r="r" t="t"/>
              <a:pathLst>
                <a:path extrusionOk="0" h="215" w="44">
                  <a:moveTo>
                    <a:pt x="38" y="215"/>
                  </a:moveTo>
                  <a:cubicBezTo>
                    <a:pt x="6" y="215"/>
                    <a:pt x="6" y="215"/>
                    <a:pt x="6" y="215"/>
                  </a:cubicBezTo>
                  <a:cubicBezTo>
                    <a:pt x="3" y="215"/>
                    <a:pt x="0" y="212"/>
                    <a:pt x="0" y="209"/>
                  </a:cubicBezTo>
                  <a:cubicBezTo>
                    <a:pt x="0" y="6"/>
                    <a:pt x="0" y="6"/>
                    <a:pt x="0" y="6"/>
                  </a:cubicBezTo>
                  <a:cubicBezTo>
                    <a:pt x="0" y="3"/>
                    <a:pt x="3" y="0"/>
                    <a:pt x="6" y="0"/>
                  </a:cubicBezTo>
                  <a:cubicBezTo>
                    <a:pt x="38" y="0"/>
                    <a:pt x="38" y="0"/>
                    <a:pt x="38" y="0"/>
                  </a:cubicBezTo>
                  <a:cubicBezTo>
                    <a:pt x="42" y="0"/>
                    <a:pt x="44" y="3"/>
                    <a:pt x="44" y="6"/>
                  </a:cubicBezTo>
                  <a:cubicBezTo>
                    <a:pt x="44" y="209"/>
                    <a:pt x="44" y="209"/>
                    <a:pt x="44" y="209"/>
                  </a:cubicBezTo>
                  <a:cubicBezTo>
                    <a:pt x="44" y="212"/>
                    <a:pt x="42" y="215"/>
                    <a:pt x="38" y="215"/>
                  </a:cubicBezTo>
                  <a:close/>
                  <a:moveTo>
                    <a:pt x="12" y="203"/>
                  </a:moveTo>
                  <a:cubicBezTo>
                    <a:pt x="32" y="203"/>
                    <a:pt x="32" y="203"/>
                    <a:pt x="32" y="203"/>
                  </a:cubicBezTo>
                  <a:cubicBezTo>
                    <a:pt x="32" y="12"/>
                    <a:pt x="32" y="12"/>
                    <a:pt x="32" y="12"/>
                  </a:cubicBezTo>
                  <a:cubicBezTo>
                    <a:pt x="12" y="12"/>
                    <a:pt x="12" y="12"/>
                    <a:pt x="12" y="12"/>
                  </a:cubicBezTo>
                  <a:lnTo>
                    <a:pt x="12" y="20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9" name="Google Shape;929;p26"/>
            <p:cNvSpPr/>
            <p:nvPr/>
          </p:nvSpPr>
          <p:spPr>
            <a:xfrm>
              <a:off x="4389968" y="3401484"/>
              <a:ext cx="27517" cy="93133"/>
            </a:xfrm>
            <a:custGeom>
              <a:rect b="b" l="l" r="r" t="t"/>
              <a:pathLst>
                <a:path extrusionOk="0" h="141" w="44">
                  <a:moveTo>
                    <a:pt x="38" y="141"/>
                  </a:moveTo>
                  <a:cubicBezTo>
                    <a:pt x="6" y="141"/>
                    <a:pt x="6" y="141"/>
                    <a:pt x="6" y="141"/>
                  </a:cubicBezTo>
                  <a:cubicBezTo>
                    <a:pt x="2" y="141"/>
                    <a:pt x="0" y="138"/>
                    <a:pt x="0" y="135"/>
                  </a:cubicBezTo>
                  <a:cubicBezTo>
                    <a:pt x="0" y="6"/>
                    <a:pt x="0" y="6"/>
                    <a:pt x="0" y="6"/>
                  </a:cubicBezTo>
                  <a:cubicBezTo>
                    <a:pt x="0" y="2"/>
                    <a:pt x="2" y="0"/>
                    <a:pt x="6" y="0"/>
                  </a:cubicBezTo>
                  <a:cubicBezTo>
                    <a:pt x="38" y="0"/>
                    <a:pt x="38" y="0"/>
                    <a:pt x="38" y="0"/>
                  </a:cubicBezTo>
                  <a:cubicBezTo>
                    <a:pt x="41" y="0"/>
                    <a:pt x="44" y="2"/>
                    <a:pt x="44" y="6"/>
                  </a:cubicBezTo>
                  <a:cubicBezTo>
                    <a:pt x="44" y="135"/>
                    <a:pt x="44" y="135"/>
                    <a:pt x="44" y="135"/>
                  </a:cubicBezTo>
                  <a:cubicBezTo>
                    <a:pt x="44" y="138"/>
                    <a:pt x="41" y="141"/>
                    <a:pt x="38" y="141"/>
                  </a:cubicBezTo>
                  <a:close/>
                  <a:moveTo>
                    <a:pt x="12" y="129"/>
                  </a:moveTo>
                  <a:cubicBezTo>
                    <a:pt x="32" y="129"/>
                    <a:pt x="32" y="129"/>
                    <a:pt x="32" y="129"/>
                  </a:cubicBezTo>
                  <a:cubicBezTo>
                    <a:pt x="32" y="12"/>
                    <a:pt x="32" y="12"/>
                    <a:pt x="32" y="12"/>
                  </a:cubicBezTo>
                  <a:cubicBezTo>
                    <a:pt x="12" y="12"/>
                    <a:pt x="12" y="12"/>
                    <a:pt x="12" y="12"/>
                  </a:cubicBezTo>
                  <a:lnTo>
                    <a:pt x="12" y="12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0" name="Google Shape;930;p26"/>
            <p:cNvSpPr/>
            <p:nvPr/>
          </p:nvSpPr>
          <p:spPr>
            <a:xfrm>
              <a:off x="4425951" y="3352800"/>
              <a:ext cx="27517" cy="141817"/>
            </a:xfrm>
            <a:custGeom>
              <a:rect b="b" l="l" r="r" t="t"/>
              <a:pathLst>
                <a:path extrusionOk="0" h="215" w="44">
                  <a:moveTo>
                    <a:pt x="38" y="215"/>
                  </a:moveTo>
                  <a:cubicBezTo>
                    <a:pt x="6" y="215"/>
                    <a:pt x="6" y="215"/>
                    <a:pt x="6" y="215"/>
                  </a:cubicBezTo>
                  <a:cubicBezTo>
                    <a:pt x="3" y="215"/>
                    <a:pt x="0" y="212"/>
                    <a:pt x="0" y="209"/>
                  </a:cubicBezTo>
                  <a:cubicBezTo>
                    <a:pt x="0" y="6"/>
                    <a:pt x="0" y="6"/>
                    <a:pt x="0" y="6"/>
                  </a:cubicBezTo>
                  <a:cubicBezTo>
                    <a:pt x="0" y="3"/>
                    <a:pt x="3" y="0"/>
                    <a:pt x="6" y="0"/>
                  </a:cubicBezTo>
                  <a:cubicBezTo>
                    <a:pt x="38" y="0"/>
                    <a:pt x="38" y="0"/>
                    <a:pt x="38" y="0"/>
                  </a:cubicBezTo>
                  <a:cubicBezTo>
                    <a:pt x="42" y="0"/>
                    <a:pt x="44" y="3"/>
                    <a:pt x="44" y="6"/>
                  </a:cubicBezTo>
                  <a:cubicBezTo>
                    <a:pt x="44" y="209"/>
                    <a:pt x="44" y="209"/>
                    <a:pt x="44" y="209"/>
                  </a:cubicBezTo>
                  <a:cubicBezTo>
                    <a:pt x="44" y="212"/>
                    <a:pt x="42" y="215"/>
                    <a:pt x="38" y="215"/>
                  </a:cubicBezTo>
                  <a:close/>
                  <a:moveTo>
                    <a:pt x="12" y="203"/>
                  </a:moveTo>
                  <a:cubicBezTo>
                    <a:pt x="32" y="203"/>
                    <a:pt x="32" y="203"/>
                    <a:pt x="32" y="203"/>
                  </a:cubicBezTo>
                  <a:cubicBezTo>
                    <a:pt x="32" y="12"/>
                    <a:pt x="32" y="12"/>
                    <a:pt x="32" y="12"/>
                  </a:cubicBezTo>
                  <a:cubicBezTo>
                    <a:pt x="12" y="12"/>
                    <a:pt x="12" y="12"/>
                    <a:pt x="12" y="12"/>
                  </a:cubicBezTo>
                  <a:lnTo>
                    <a:pt x="12" y="20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1" name="Google Shape;931;p26"/>
            <p:cNvSpPr/>
            <p:nvPr/>
          </p:nvSpPr>
          <p:spPr>
            <a:xfrm>
              <a:off x="4461935" y="3384551"/>
              <a:ext cx="29633" cy="110067"/>
            </a:xfrm>
            <a:custGeom>
              <a:rect b="b" l="l" r="r" t="t"/>
              <a:pathLst>
                <a:path extrusionOk="0" h="168" w="44">
                  <a:moveTo>
                    <a:pt x="38" y="168"/>
                  </a:moveTo>
                  <a:cubicBezTo>
                    <a:pt x="6" y="168"/>
                    <a:pt x="6" y="168"/>
                    <a:pt x="6" y="168"/>
                  </a:cubicBezTo>
                  <a:cubicBezTo>
                    <a:pt x="2" y="168"/>
                    <a:pt x="0" y="165"/>
                    <a:pt x="0" y="162"/>
                  </a:cubicBezTo>
                  <a:cubicBezTo>
                    <a:pt x="0" y="6"/>
                    <a:pt x="0" y="6"/>
                    <a:pt x="0" y="6"/>
                  </a:cubicBezTo>
                  <a:cubicBezTo>
                    <a:pt x="0" y="2"/>
                    <a:pt x="2" y="0"/>
                    <a:pt x="6" y="0"/>
                  </a:cubicBezTo>
                  <a:cubicBezTo>
                    <a:pt x="38" y="0"/>
                    <a:pt x="38" y="0"/>
                    <a:pt x="38" y="0"/>
                  </a:cubicBezTo>
                  <a:cubicBezTo>
                    <a:pt x="41" y="0"/>
                    <a:pt x="44" y="2"/>
                    <a:pt x="44" y="6"/>
                  </a:cubicBezTo>
                  <a:cubicBezTo>
                    <a:pt x="44" y="162"/>
                    <a:pt x="44" y="162"/>
                    <a:pt x="44" y="162"/>
                  </a:cubicBezTo>
                  <a:cubicBezTo>
                    <a:pt x="44" y="165"/>
                    <a:pt x="41" y="168"/>
                    <a:pt x="38" y="168"/>
                  </a:cubicBezTo>
                  <a:close/>
                  <a:moveTo>
                    <a:pt x="12" y="156"/>
                  </a:moveTo>
                  <a:cubicBezTo>
                    <a:pt x="32" y="156"/>
                    <a:pt x="32" y="156"/>
                    <a:pt x="32" y="156"/>
                  </a:cubicBezTo>
                  <a:cubicBezTo>
                    <a:pt x="32" y="12"/>
                    <a:pt x="32" y="12"/>
                    <a:pt x="32" y="12"/>
                  </a:cubicBezTo>
                  <a:cubicBezTo>
                    <a:pt x="12" y="12"/>
                    <a:pt x="12" y="12"/>
                    <a:pt x="12" y="12"/>
                  </a:cubicBezTo>
                  <a:lnTo>
                    <a:pt x="12" y="15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32" name="Google Shape;932;p26"/>
          <p:cNvGrpSpPr/>
          <p:nvPr/>
        </p:nvGrpSpPr>
        <p:grpSpPr>
          <a:xfrm>
            <a:off x="3350218" y="2512371"/>
            <a:ext cx="329184" cy="329184"/>
            <a:chOff x="6434669" y="1589619"/>
            <a:chExt cx="270933" cy="273050"/>
          </a:xfrm>
        </p:grpSpPr>
        <p:sp>
          <p:nvSpPr>
            <p:cNvPr id="933" name="Google Shape;933;p26"/>
            <p:cNvSpPr/>
            <p:nvPr/>
          </p:nvSpPr>
          <p:spPr>
            <a:xfrm>
              <a:off x="6434669" y="1589619"/>
              <a:ext cx="270933" cy="273050"/>
            </a:xfrm>
            <a:custGeom>
              <a:rect b="b" l="l" r="r" t="t"/>
              <a:pathLst>
                <a:path extrusionOk="0" h="414" w="415">
                  <a:moveTo>
                    <a:pt x="409" y="414"/>
                  </a:moveTo>
                  <a:cubicBezTo>
                    <a:pt x="6" y="414"/>
                    <a:pt x="6" y="414"/>
                    <a:pt x="6" y="414"/>
                  </a:cubicBezTo>
                  <a:cubicBezTo>
                    <a:pt x="2" y="414"/>
                    <a:pt x="0" y="411"/>
                    <a:pt x="0" y="408"/>
                  </a:cubicBezTo>
                  <a:cubicBezTo>
                    <a:pt x="0" y="6"/>
                    <a:pt x="0" y="6"/>
                    <a:pt x="0" y="6"/>
                  </a:cubicBezTo>
                  <a:cubicBezTo>
                    <a:pt x="0" y="3"/>
                    <a:pt x="2" y="0"/>
                    <a:pt x="6" y="0"/>
                  </a:cubicBezTo>
                  <a:cubicBezTo>
                    <a:pt x="352" y="0"/>
                    <a:pt x="352" y="0"/>
                    <a:pt x="352" y="0"/>
                  </a:cubicBezTo>
                  <a:cubicBezTo>
                    <a:pt x="355" y="0"/>
                    <a:pt x="358" y="3"/>
                    <a:pt x="358" y="6"/>
                  </a:cubicBezTo>
                  <a:cubicBezTo>
                    <a:pt x="358" y="63"/>
                    <a:pt x="358" y="63"/>
                    <a:pt x="358" y="63"/>
                  </a:cubicBezTo>
                  <a:cubicBezTo>
                    <a:pt x="409" y="63"/>
                    <a:pt x="409" y="63"/>
                    <a:pt x="409" y="63"/>
                  </a:cubicBezTo>
                  <a:cubicBezTo>
                    <a:pt x="412" y="63"/>
                    <a:pt x="415" y="66"/>
                    <a:pt x="415" y="69"/>
                  </a:cubicBezTo>
                  <a:cubicBezTo>
                    <a:pt x="415" y="408"/>
                    <a:pt x="415" y="408"/>
                    <a:pt x="415" y="408"/>
                  </a:cubicBezTo>
                  <a:cubicBezTo>
                    <a:pt x="415" y="411"/>
                    <a:pt x="412" y="414"/>
                    <a:pt x="409" y="414"/>
                  </a:cubicBezTo>
                  <a:close/>
                  <a:moveTo>
                    <a:pt x="12" y="402"/>
                  </a:moveTo>
                  <a:cubicBezTo>
                    <a:pt x="403" y="402"/>
                    <a:pt x="403" y="402"/>
                    <a:pt x="403" y="402"/>
                  </a:cubicBezTo>
                  <a:cubicBezTo>
                    <a:pt x="403" y="75"/>
                    <a:pt x="403" y="75"/>
                    <a:pt x="403" y="75"/>
                  </a:cubicBezTo>
                  <a:cubicBezTo>
                    <a:pt x="352" y="75"/>
                    <a:pt x="352" y="75"/>
                    <a:pt x="352" y="75"/>
                  </a:cubicBezTo>
                  <a:cubicBezTo>
                    <a:pt x="349" y="75"/>
                    <a:pt x="346" y="72"/>
                    <a:pt x="346" y="69"/>
                  </a:cubicBezTo>
                  <a:cubicBezTo>
                    <a:pt x="346" y="12"/>
                    <a:pt x="346" y="12"/>
                    <a:pt x="346" y="12"/>
                  </a:cubicBezTo>
                  <a:cubicBezTo>
                    <a:pt x="12" y="12"/>
                    <a:pt x="12" y="12"/>
                    <a:pt x="12" y="12"/>
                  </a:cubicBezTo>
                  <a:lnTo>
                    <a:pt x="12" y="4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4" name="Google Shape;934;p26"/>
            <p:cNvSpPr/>
            <p:nvPr/>
          </p:nvSpPr>
          <p:spPr>
            <a:xfrm>
              <a:off x="6661152" y="1589619"/>
              <a:ext cx="44450" cy="48683"/>
            </a:xfrm>
            <a:custGeom>
              <a:rect b="b" l="l" r="r" t="t"/>
              <a:pathLst>
                <a:path extrusionOk="0" h="75" w="69">
                  <a:moveTo>
                    <a:pt x="63" y="75"/>
                  </a:moveTo>
                  <a:cubicBezTo>
                    <a:pt x="6" y="75"/>
                    <a:pt x="6" y="75"/>
                    <a:pt x="6" y="75"/>
                  </a:cubicBezTo>
                  <a:cubicBezTo>
                    <a:pt x="3" y="75"/>
                    <a:pt x="0" y="72"/>
                    <a:pt x="0" y="69"/>
                  </a:cubicBezTo>
                  <a:cubicBezTo>
                    <a:pt x="0" y="6"/>
                    <a:pt x="0" y="6"/>
                    <a:pt x="0" y="6"/>
                  </a:cubicBezTo>
                  <a:cubicBezTo>
                    <a:pt x="0" y="4"/>
                    <a:pt x="1" y="2"/>
                    <a:pt x="4" y="1"/>
                  </a:cubicBezTo>
                  <a:cubicBezTo>
                    <a:pt x="6" y="0"/>
                    <a:pt x="9" y="0"/>
                    <a:pt x="10" y="2"/>
                  </a:cubicBezTo>
                  <a:cubicBezTo>
                    <a:pt x="67" y="65"/>
                    <a:pt x="67" y="65"/>
                    <a:pt x="67" y="65"/>
                  </a:cubicBezTo>
                  <a:cubicBezTo>
                    <a:pt x="69" y="67"/>
                    <a:pt x="69" y="69"/>
                    <a:pt x="68" y="71"/>
                  </a:cubicBezTo>
                  <a:cubicBezTo>
                    <a:pt x="67" y="74"/>
                    <a:pt x="65" y="75"/>
                    <a:pt x="63" y="75"/>
                  </a:cubicBezTo>
                  <a:close/>
                  <a:moveTo>
                    <a:pt x="12" y="63"/>
                  </a:moveTo>
                  <a:cubicBezTo>
                    <a:pt x="49" y="63"/>
                    <a:pt x="49" y="63"/>
                    <a:pt x="49" y="63"/>
                  </a:cubicBezTo>
                  <a:cubicBezTo>
                    <a:pt x="12" y="22"/>
                    <a:pt x="12" y="22"/>
                    <a:pt x="12" y="22"/>
                  </a:cubicBezTo>
                  <a:lnTo>
                    <a:pt x="12" y="6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5" name="Google Shape;935;p26"/>
            <p:cNvSpPr/>
            <p:nvPr/>
          </p:nvSpPr>
          <p:spPr>
            <a:xfrm>
              <a:off x="6464302" y="1638301"/>
              <a:ext cx="110067" cy="35983"/>
            </a:xfrm>
            <a:custGeom>
              <a:rect b="b" l="l" r="r" t="t"/>
              <a:pathLst>
                <a:path extrusionOk="0" h="54" w="168">
                  <a:moveTo>
                    <a:pt x="84" y="54"/>
                  </a:moveTo>
                  <a:cubicBezTo>
                    <a:pt x="43" y="54"/>
                    <a:pt x="0" y="45"/>
                    <a:pt x="0" y="27"/>
                  </a:cubicBezTo>
                  <a:cubicBezTo>
                    <a:pt x="0" y="27"/>
                    <a:pt x="0" y="26"/>
                    <a:pt x="0" y="26"/>
                  </a:cubicBezTo>
                  <a:cubicBezTo>
                    <a:pt x="1" y="5"/>
                    <a:pt x="53" y="0"/>
                    <a:pt x="84" y="0"/>
                  </a:cubicBezTo>
                  <a:cubicBezTo>
                    <a:pt x="114" y="0"/>
                    <a:pt x="166" y="5"/>
                    <a:pt x="168" y="26"/>
                  </a:cubicBezTo>
                  <a:cubicBezTo>
                    <a:pt x="168" y="26"/>
                    <a:pt x="168" y="27"/>
                    <a:pt x="168" y="27"/>
                  </a:cubicBezTo>
                  <a:cubicBezTo>
                    <a:pt x="168" y="45"/>
                    <a:pt x="124" y="54"/>
                    <a:pt x="84" y="54"/>
                  </a:cubicBezTo>
                  <a:close/>
                  <a:moveTo>
                    <a:pt x="12" y="27"/>
                  </a:moveTo>
                  <a:cubicBezTo>
                    <a:pt x="13" y="31"/>
                    <a:pt x="36" y="42"/>
                    <a:pt x="84" y="42"/>
                  </a:cubicBezTo>
                  <a:cubicBezTo>
                    <a:pt x="131" y="42"/>
                    <a:pt x="155" y="31"/>
                    <a:pt x="156" y="27"/>
                  </a:cubicBezTo>
                  <a:cubicBezTo>
                    <a:pt x="156" y="27"/>
                    <a:pt x="156" y="27"/>
                    <a:pt x="156" y="27"/>
                  </a:cubicBezTo>
                  <a:cubicBezTo>
                    <a:pt x="155" y="23"/>
                    <a:pt x="132" y="12"/>
                    <a:pt x="84" y="12"/>
                  </a:cubicBezTo>
                  <a:cubicBezTo>
                    <a:pt x="36" y="12"/>
                    <a:pt x="13" y="23"/>
                    <a:pt x="12" y="27"/>
                  </a:cubicBezTo>
                  <a:cubicBezTo>
                    <a:pt x="12" y="27"/>
                    <a:pt x="12" y="27"/>
                    <a:pt x="12" y="2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6" name="Google Shape;936;p26"/>
            <p:cNvSpPr/>
            <p:nvPr/>
          </p:nvSpPr>
          <p:spPr>
            <a:xfrm>
              <a:off x="6464302" y="1651001"/>
              <a:ext cx="110067" cy="143933"/>
            </a:xfrm>
            <a:custGeom>
              <a:rect b="b" l="l" r="r" t="t"/>
              <a:pathLst>
                <a:path extrusionOk="0" h="217" w="168">
                  <a:moveTo>
                    <a:pt x="84" y="217"/>
                  </a:moveTo>
                  <a:cubicBezTo>
                    <a:pt x="43" y="217"/>
                    <a:pt x="0" y="209"/>
                    <a:pt x="0" y="190"/>
                  </a:cubicBezTo>
                  <a:cubicBezTo>
                    <a:pt x="0" y="6"/>
                    <a:pt x="0" y="6"/>
                    <a:pt x="0" y="6"/>
                  </a:cubicBezTo>
                  <a:cubicBezTo>
                    <a:pt x="0" y="2"/>
                    <a:pt x="3" y="0"/>
                    <a:pt x="6" y="0"/>
                  </a:cubicBezTo>
                  <a:cubicBezTo>
                    <a:pt x="9" y="0"/>
                    <a:pt x="12" y="2"/>
                    <a:pt x="12" y="6"/>
                  </a:cubicBezTo>
                  <a:cubicBezTo>
                    <a:pt x="13" y="10"/>
                    <a:pt x="36" y="21"/>
                    <a:pt x="84" y="21"/>
                  </a:cubicBezTo>
                  <a:cubicBezTo>
                    <a:pt x="132" y="21"/>
                    <a:pt x="155" y="10"/>
                    <a:pt x="156" y="6"/>
                  </a:cubicBezTo>
                  <a:cubicBezTo>
                    <a:pt x="156" y="6"/>
                    <a:pt x="156" y="5"/>
                    <a:pt x="156" y="5"/>
                  </a:cubicBezTo>
                  <a:cubicBezTo>
                    <a:pt x="156" y="2"/>
                    <a:pt x="159" y="0"/>
                    <a:pt x="162" y="0"/>
                  </a:cubicBezTo>
                  <a:cubicBezTo>
                    <a:pt x="165" y="0"/>
                    <a:pt x="168" y="2"/>
                    <a:pt x="168" y="6"/>
                  </a:cubicBezTo>
                  <a:cubicBezTo>
                    <a:pt x="168" y="190"/>
                    <a:pt x="168" y="190"/>
                    <a:pt x="168" y="190"/>
                  </a:cubicBezTo>
                  <a:cubicBezTo>
                    <a:pt x="168" y="209"/>
                    <a:pt x="124" y="217"/>
                    <a:pt x="84" y="217"/>
                  </a:cubicBezTo>
                  <a:close/>
                  <a:moveTo>
                    <a:pt x="12" y="21"/>
                  </a:moveTo>
                  <a:cubicBezTo>
                    <a:pt x="12" y="190"/>
                    <a:pt x="12" y="190"/>
                    <a:pt x="12" y="190"/>
                  </a:cubicBezTo>
                  <a:cubicBezTo>
                    <a:pt x="13" y="194"/>
                    <a:pt x="36" y="205"/>
                    <a:pt x="84" y="205"/>
                  </a:cubicBezTo>
                  <a:cubicBezTo>
                    <a:pt x="132" y="205"/>
                    <a:pt x="155" y="194"/>
                    <a:pt x="156" y="190"/>
                  </a:cubicBezTo>
                  <a:cubicBezTo>
                    <a:pt x="156" y="21"/>
                    <a:pt x="156" y="21"/>
                    <a:pt x="156" y="21"/>
                  </a:cubicBezTo>
                  <a:cubicBezTo>
                    <a:pt x="140" y="29"/>
                    <a:pt x="111" y="33"/>
                    <a:pt x="84" y="33"/>
                  </a:cubicBezTo>
                  <a:cubicBezTo>
                    <a:pt x="56" y="33"/>
                    <a:pt x="28" y="29"/>
                    <a:pt x="12" y="2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7" name="Google Shape;937;p26"/>
            <p:cNvSpPr/>
            <p:nvPr/>
          </p:nvSpPr>
          <p:spPr>
            <a:xfrm>
              <a:off x="6464302" y="1693334"/>
              <a:ext cx="110067" cy="21167"/>
            </a:xfrm>
            <a:custGeom>
              <a:rect b="b" l="l" r="r" t="t"/>
              <a:pathLst>
                <a:path extrusionOk="0" h="33" w="168">
                  <a:moveTo>
                    <a:pt x="84" y="33"/>
                  </a:moveTo>
                  <a:cubicBezTo>
                    <a:pt x="43" y="33"/>
                    <a:pt x="0" y="24"/>
                    <a:pt x="0" y="6"/>
                  </a:cubicBezTo>
                  <a:cubicBezTo>
                    <a:pt x="0" y="2"/>
                    <a:pt x="3" y="0"/>
                    <a:pt x="6" y="0"/>
                  </a:cubicBezTo>
                  <a:cubicBezTo>
                    <a:pt x="9" y="0"/>
                    <a:pt x="12" y="2"/>
                    <a:pt x="12" y="6"/>
                  </a:cubicBezTo>
                  <a:cubicBezTo>
                    <a:pt x="13" y="10"/>
                    <a:pt x="36" y="21"/>
                    <a:pt x="84" y="21"/>
                  </a:cubicBezTo>
                  <a:cubicBezTo>
                    <a:pt x="132" y="21"/>
                    <a:pt x="155" y="10"/>
                    <a:pt x="156" y="6"/>
                  </a:cubicBezTo>
                  <a:cubicBezTo>
                    <a:pt x="156" y="2"/>
                    <a:pt x="158" y="0"/>
                    <a:pt x="162" y="0"/>
                  </a:cubicBezTo>
                  <a:cubicBezTo>
                    <a:pt x="165" y="0"/>
                    <a:pt x="168" y="2"/>
                    <a:pt x="168" y="6"/>
                  </a:cubicBezTo>
                  <a:cubicBezTo>
                    <a:pt x="168" y="24"/>
                    <a:pt x="124" y="33"/>
                    <a:pt x="84" y="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8" name="Google Shape;938;p26"/>
            <p:cNvSpPr/>
            <p:nvPr/>
          </p:nvSpPr>
          <p:spPr>
            <a:xfrm>
              <a:off x="6464302" y="1735667"/>
              <a:ext cx="110067" cy="21167"/>
            </a:xfrm>
            <a:custGeom>
              <a:rect b="b" l="l" r="r" t="t"/>
              <a:pathLst>
                <a:path extrusionOk="0" h="33" w="168">
                  <a:moveTo>
                    <a:pt x="84" y="33"/>
                  </a:moveTo>
                  <a:cubicBezTo>
                    <a:pt x="43" y="33"/>
                    <a:pt x="0" y="25"/>
                    <a:pt x="0" y="6"/>
                  </a:cubicBezTo>
                  <a:cubicBezTo>
                    <a:pt x="0" y="3"/>
                    <a:pt x="3" y="0"/>
                    <a:pt x="6" y="0"/>
                  </a:cubicBezTo>
                  <a:cubicBezTo>
                    <a:pt x="9" y="0"/>
                    <a:pt x="12" y="3"/>
                    <a:pt x="12" y="6"/>
                  </a:cubicBezTo>
                  <a:cubicBezTo>
                    <a:pt x="13" y="10"/>
                    <a:pt x="36" y="21"/>
                    <a:pt x="84" y="21"/>
                  </a:cubicBezTo>
                  <a:cubicBezTo>
                    <a:pt x="132" y="21"/>
                    <a:pt x="155" y="10"/>
                    <a:pt x="156" y="6"/>
                  </a:cubicBezTo>
                  <a:cubicBezTo>
                    <a:pt x="156" y="3"/>
                    <a:pt x="158" y="0"/>
                    <a:pt x="162" y="0"/>
                  </a:cubicBezTo>
                  <a:cubicBezTo>
                    <a:pt x="165" y="0"/>
                    <a:pt x="168" y="3"/>
                    <a:pt x="168" y="6"/>
                  </a:cubicBezTo>
                  <a:cubicBezTo>
                    <a:pt x="168" y="25"/>
                    <a:pt x="124" y="33"/>
                    <a:pt x="84" y="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9" name="Google Shape;939;p26"/>
            <p:cNvSpPr/>
            <p:nvPr/>
          </p:nvSpPr>
          <p:spPr>
            <a:xfrm>
              <a:off x="6504518" y="1807634"/>
              <a:ext cx="31750" cy="29633"/>
            </a:xfrm>
            <a:custGeom>
              <a:rect b="b" l="l" r="r" t="t"/>
              <a:pathLst>
                <a:path extrusionOk="0" h="47" w="47">
                  <a:moveTo>
                    <a:pt x="24" y="47"/>
                  </a:moveTo>
                  <a:cubicBezTo>
                    <a:pt x="11" y="47"/>
                    <a:pt x="0" y="36"/>
                    <a:pt x="0" y="23"/>
                  </a:cubicBezTo>
                  <a:cubicBezTo>
                    <a:pt x="0" y="11"/>
                    <a:pt x="11" y="0"/>
                    <a:pt x="24" y="0"/>
                  </a:cubicBezTo>
                  <a:cubicBezTo>
                    <a:pt x="36" y="0"/>
                    <a:pt x="47" y="11"/>
                    <a:pt x="47" y="23"/>
                  </a:cubicBezTo>
                  <a:cubicBezTo>
                    <a:pt x="47" y="36"/>
                    <a:pt x="36" y="47"/>
                    <a:pt x="24" y="47"/>
                  </a:cubicBezTo>
                  <a:close/>
                  <a:moveTo>
                    <a:pt x="24" y="12"/>
                  </a:moveTo>
                  <a:cubicBezTo>
                    <a:pt x="17" y="12"/>
                    <a:pt x="12" y="17"/>
                    <a:pt x="12" y="23"/>
                  </a:cubicBezTo>
                  <a:cubicBezTo>
                    <a:pt x="12" y="30"/>
                    <a:pt x="17" y="35"/>
                    <a:pt x="24" y="35"/>
                  </a:cubicBezTo>
                  <a:cubicBezTo>
                    <a:pt x="30" y="35"/>
                    <a:pt x="35" y="30"/>
                    <a:pt x="35" y="23"/>
                  </a:cubicBezTo>
                  <a:cubicBezTo>
                    <a:pt x="35" y="17"/>
                    <a:pt x="30" y="12"/>
                    <a:pt x="24"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40" name="Google Shape;940;p26"/>
            <p:cNvSpPr/>
            <p:nvPr/>
          </p:nvSpPr>
          <p:spPr>
            <a:xfrm>
              <a:off x="6515102" y="1786467"/>
              <a:ext cx="8467" cy="27517"/>
            </a:xfrm>
            <a:custGeom>
              <a:rect b="b" l="l" r="r" t="t"/>
              <a:pathLst>
                <a:path extrusionOk="0" h="43" w="12">
                  <a:moveTo>
                    <a:pt x="6" y="43"/>
                  </a:moveTo>
                  <a:cubicBezTo>
                    <a:pt x="3" y="43"/>
                    <a:pt x="0" y="40"/>
                    <a:pt x="0" y="37"/>
                  </a:cubicBezTo>
                  <a:cubicBezTo>
                    <a:pt x="0" y="6"/>
                    <a:pt x="0" y="6"/>
                    <a:pt x="0" y="6"/>
                  </a:cubicBezTo>
                  <a:cubicBezTo>
                    <a:pt x="0" y="3"/>
                    <a:pt x="2" y="0"/>
                    <a:pt x="6" y="0"/>
                  </a:cubicBezTo>
                  <a:cubicBezTo>
                    <a:pt x="6" y="0"/>
                    <a:pt x="6" y="0"/>
                    <a:pt x="6" y="0"/>
                  </a:cubicBezTo>
                  <a:cubicBezTo>
                    <a:pt x="9" y="0"/>
                    <a:pt x="12" y="3"/>
                    <a:pt x="12" y="6"/>
                  </a:cubicBezTo>
                  <a:cubicBezTo>
                    <a:pt x="12" y="37"/>
                    <a:pt x="12" y="37"/>
                    <a:pt x="12" y="37"/>
                  </a:cubicBezTo>
                  <a:cubicBezTo>
                    <a:pt x="12" y="40"/>
                    <a:pt x="9" y="43"/>
                    <a:pt x="6" y="43"/>
                  </a:cubicBezTo>
                  <a:cubicBezTo>
                    <a:pt x="6" y="43"/>
                    <a:pt x="6" y="43"/>
                    <a:pt x="6"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41" name="Google Shape;941;p26"/>
            <p:cNvSpPr/>
            <p:nvPr/>
          </p:nvSpPr>
          <p:spPr>
            <a:xfrm>
              <a:off x="6589185" y="1657351"/>
              <a:ext cx="76200" cy="31750"/>
            </a:xfrm>
            <a:custGeom>
              <a:rect b="b" l="l" r="r" t="t"/>
              <a:pathLst>
                <a:path extrusionOk="0" h="46" w="113">
                  <a:moveTo>
                    <a:pt x="107" y="46"/>
                  </a:moveTo>
                  <a:cubicBezTo>
                    <a:pt x="6" y="46"/>
                    <a:pt x="6" y="46"/>
                    <a:pt x="6" y="46"/>
                  </a:cubicBezTo>
                  <a:cubicBezTo>
                    <a:pt x="3" y="46"/>
                    <a:pt x="0" y="43"/>
                    <a:pt x="0" y="40"/>
                  </a:cubicBezTo>
                  <a:cubicBezTo>
                    <a:pt x="0" y="6"/>
                    <a:pt x="0" y="6"/>
                    <a:pt x="0" y="6"/>
                  </a:cubicBezTo>
                  <a:cubicBezTo>
                    <a:pt x="0" y="3"/>
                    <a:pt x="3" y="0"/>
                    <a:pt x="6" y="0"/>
                  </a:cubicBezTo>
                  <a:cubicBezTo>
                    <a:pt x="107" y="0"/>
                    <a:pt x="107" y="0"/>
                    <a:pt x="107" y="0"/>
                  </a:cubicBezTo>
                  <a:cubicBezTo>
                    <a:pt x="111" y="0"/>
                    <a:pt x="113" y="3"/>
                    <a:pt x="113" y="6"/>
                  </a:cubicBezTo>
                  <a:cubicBezTo>
                    <a:pt x="113" y="40"/>
                    <a:pt x="113" y="40"/>
                    <a:pt x="113" y="40"/>
                  </a:cubicBezTo>
                  <a:cubicBezTo>
                    <a:pt x="113" y="43"/>
                    <a:pt x="111" y="46"/>
                    <a:pt x="107" y="46"/>
                  </a:cubicBezTo>
                  <a:close/>
                  <a:moveTo>
                    <a:pt x="12" y="34"/>
                  </a:moveTo>
                  <a:cubicBezTo>
                    <a:pt x="101" y="34"/>
                    <a:pt x="101" y="34"/>
                    <a:pt x="101" y="34"/>
                  </a:cubicBezTo>
                  <a:cubicBezTo>
                    <a:pt x="101" y="12"/>
                    <a:pt x="101" y="12"/>
                    <a:pt x="101"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42" name="Google Shape;942;p26"/>
            <p:cNvSpPr/>
            <p:nvPr/>
          </p:nvSpPr>
          <p:spPr>
            <a:xfrm>
              <a:off x="6589185" y="1693334"/>
              <a:ext cx="91017" cy="29633"/>
            </a:xfrm>
            <a:custGeom>
              <a:rect b="b" l="l" r="r" t="t"/>
              <a:pathLst>
                <a:path extrusionOk="0" h="46" w="138">
                  <a:moveTo>
                    <a:pt x="132" y="46"/>
                  </a:moveTo>
                  <a:cubicBezTo>
                    <a:pt x="6" y="46"/>
                    <a:pt x="6" y="46"/>
                    <a:pt x="6" y="46"/>
                  </a:cubicBezTo>
                  <a:cubicBezTo>
                    <a:pt x="3" y="46"/>
                    <a:pt x="0" y="43"/>
                    <a:pt x="0" y="40"/>
                  </a:cubicBezTo>
                  <a:cubicBezTo>
                    <a:pt x="0" y="6"/>
                    <a:pt x="0" y="6"/>
                    <a:pt x="0" y="6"/>
                  </a:cubicBezTo>
                  <a:cubicBezTo>
                    <a:pt x="0" y="3"/>
                    <a:pt x="3" y="0"/>
                    <a:pt x="6" y="0"/>
                  </a:cubicBezTo>
                  <a:cubicBezTo>
                    <a:pt x="132" y="0"/>
                    <a:pt x="132" y="0"/>
                    <a:pt x="132" y="0"/>
                  </a:cubicBezTo>
                  <a:cubicBezTo>
                    <a:pt x="135" y="0"/>
                    <a:pt x="138" y="3"/>
                    <a:pt x="138" y="6"/>
                  </a:cubicBezTo>
                  <a:cubicBezTo>
                    <a:pt x="138" y="40"/>
                    <a:pt x="138" y="40"/>
                    <a:pt x="138" y="40"/>
                  </a:cubicBezTo>
                  <a:cubicBezTo>
                    <a:pt x="138" y="43"/>
                    <a:pt x="135" y="46"/>
                    <a:pt x="132" y="46"/>
                  </a:cubicBezTo>
                  <a:close/>
                  <a:moveTo>
                    <a:pt x="12" y="34"/>
                  </a:moveTo>
                  <a:cubicBezTo>
                    <a:pt x="126" y="34"/>
                    <a:pt x="126" y="34"/>
                    <a:pt x="126" y="34"/>
                  </a:cubicBezTo>
                  <a:cubicBezTo>
                    <a:pt x="126" y="12"/>
                    <a:pt x="126" y="12"/>
                    <a:pt x="126"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43" name="Google Shape;943;p26"/>
            <p:cNvSpPr/>
            <p:nvPr/>
          </p:nvSpPr>
          <p:spPr>
            <a:xfrm>
              <a:off x="6589185" y="1727201"/>
              <a:ext cx="52917" cy="31750"/>
            </a:xfrm>
            <a:custGeom>
              <a:rect b="b" l="l" r="r" t="t"/>
              <a:pathLst>
                <a:path extrusionOk="0" h="46" w="80">
                  <a:moveTo>
                    <a:pt x="74" y="46"/>
                  </a:moveTo>
                  <a:cubicBezTo>
                    <a:pt x="6" y="46"/>
                    <a:pt x="6" y="46"/>
                    <a:pt x="6" y="46"/>
                  </a:cubicBezTo>
                  <a:cubicBezTo>
                    <a:pt x="3" y="46"/>
                    <a:pt x="0" y="43"/>
                    <a:pt x="0" y="40"/>
                  </a:cubicBezTo>
                  <a:cubicBezTo>
                    <a:pt x="0" y="6"/>
                    <a:pt x="0" y="6"/>
                    <a:pt x="0" y="6"/>
                  </a:cubicBezTo>
                  <a:cubicBezTo>
                    <a:pt x="0" y="3"/>
                    <a:pt x="3" y="0"/>
                    <a:pt x="6" y="0"/>
                  </a:cubicBezTo>
                  <a:cubicBezTo>
                    <a:pt x="74" y="0"/>
                    <a:pt x="74" y="0"/>
                    <a:pt x="74" y="0"/>
                  </a:cubicBezTo>
                  <a:cubicBezTo>
                    <a:pt x="78" y="0"/>
                    <a:pt x="80" y="3"/>
                    <a:pt x="80" y="6"/>
                  </a:cubicBezTo>
                  <a:cubicBezTo>
                    <a:pt x="80" y="40"/>
                    <a:pt x="80" y="40"/>
                    <a:pt x="80" y="40"/>
                  </a:cubicBezTo>
                  <a:cubicBezTo>
                    <a:pt x="80" y="43"/>
                    <a:pt x="78" y="46"/>
                    <a:pt x="74" y="46"/>
                  </a:cubicBezTo>
                  <a:close/>
                  <a:moveTo>
                    <a:pt x="12" y="34"/>
                  </a:moveTo>
                  <a:cubicBezTo>
                    <a:pt x="68" y="34"/>
                    <a:pt x="68" y="34"/>
                    <a:pt x="68" y="34"/>
                  </a:cubicBezTo>
                  <a:cubicBezTo>
                    <a:pt x="68" y="12"/>
                    <a:pt x="68" y="12"/>
                    <a:pt x="68"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44" name="Google Shape;944;p26"/>
            <p:cNvSpPr/>
            <p:nvPr/>
          </p:nvSpPr>
          <p:spPr>
            <a:xfrm>
              <a:off x="6589185" y="1763184"/>
              <a:ext cx="91017" cy="29633"/>
            </a:xfrm>
            <a:custGeom>
              <a:rect b="b" l="l" r="r" t="t"/>
              <a:pathLst>
                <a:path extrusionOk="0" h="46" w="138">
                  <a:moveTo>
                    <a:pt x="132" y="46"/>
                  </a:moveTo>
                  <a:cubicBezTo>
                    <a:pt x="6" y="46"/>
                    <a:pt x="6" y="46"/>
                    <a:pt x="6" y="46"/>
                  </a:cubicBezTo>
                  <a:cubicBezTo>
                    <a:pt x="3" y="46"/>
                    <a:pt x="0" y="43"/>
                    <a:pt x="0" y="40"/>
                  </a:cubicBezTo>
                  <a:cubicBezTo>
                    <a:pt x="0" y="6"/>
                    <a:pt x="0" y="6"/>
                    <a:pt x="0" y="6"/>
                  </a:cubicBezTo>
                  <a:cubicBezTo>
                    <a:pt x="0" y="3"/>
                    <a:pt x="3" y="0"/>
                    <a:pt x="6" y="0"/>
                  </a:cubicBezTo>
                  <a:cubicBezTo>
                    <a:pt x="132" y="0"/>
                    <a:pt x="132" y="0"/>
                    <a:pt x="132" y="0"/>
                  </a:cubicBezTo>
                  <a:cubicBezTo>
                    <a:pt x="135" y="0"/>
                    <a:pt x="138" y="3"/>
                    <a:pt x="138" y="6"/>
                  </a:cubicBezTo>
                  <a:cubicBezTo>
                    <a:pt x="138" y="40"/>
                    <a:pt x="138" y="40"/>
                    <a:pt x="138" y="40"/>
                  </a:cubicBezTo>
                  <a:cubicBezTo>
                    <a:pt x="138" y="43"/>
                    <a:pt x="135" y="46"/>
                    <a:pt x="132" y="46"/>
                  </a:cubicBezTo>
                  <a:close/>
                  <a:moveTo>
                    <a:pt x="12" y="34"/>
                  </a:moveTo>
                  <a:cubicBezTo>
                    <a:pt x="126" y="34"/>
                    <a:pt x="126" y="34"/>
                    <a:pt x="126" y="34"/>
                  </a:cubicBezTo>
                  <a:cubicBezTo>
                    <a:pt x="126" y="12"/>
                    <a:pt x="126" y="12"/>
                    <a:pt x="126"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45" name="Google Shape;945;p26"/>
            <p:cNvSpPr/>
            <p:nvPr/>
          </p:nvSpPr>
          <p:spPr>
            <a:xfrm>
              <a:off x="6589185" y="1797051"/>
              <a:ext cx="76200" cy="31750"/>
            </a:xfrm>
            <a:custGeom>
              <a:rect b="b" l="l" r="r" t="t"/>
              <a:pathLst>
                <a:path extrusionOk="0" h="46" w="113">
                  <a:moveTo>
                    <a:pt x="107" y="46"/>
                  </a:moveTo>
                  <a:cubicBezTo>
                    <a:pt x="6" y="46"/>
                    <a:pt x="6" y="46"/>
                    <a:pt x="6" y="46"/>
                  </a:cubicBezTo>
                  <a:cubicBezTo>
                    <a:pt x="3" y="46"/>
                    <a:pt x="0" y="43"/>
                    <a:pt x="0" y="40"/>
                  </a:cubicBezTo>
                  <a:cubicBezTo>
                    <a:pt x="0" y="6"/>
                    <a:pt x="0" y="6"/>
                    <a:pt x="0" y="6"/>
                  </a:cubicBezTo>
                  <a:cubicBezTo>
                    <a:pt x="0" y="3"/>
                    <a:pt x="3" y="0"/>
                    <a:pt x="6" y="0"/>
                  </a:cubicBezTo>
                  <a:cubicBezTo>
                    <a:pt x="107" y="0"/>
                    <a:pt x="107" y="0"/>
                    <a:pt x="107" y="0"/>
                  </a:cubicBezTo>
                  <a:cubicBezTo>
                    <a:pt x="111" y="0"/>
                    <a:pt x="113" y="3"/>
                    <a:pt x="113" y="6"/>
                  </a:cubicBezTo>
                  <a:cubicBezTo>
                    <a:pt x="113" y="40"/>
                    <a:pt x="113" y="40"/>
                    <a:pt x="113" y="40"/>
                  </a:cubicBezTo>
                  <a:cubicBezTo>
                    <a:pt x="113" y="43"/>
                    <a:pt x="111" y="46"/>
                    <a:pt x="107" y="46"/>
                  </a:cubicBezTo>
                  <a:close/>
                  <a:moveTo>
                    <a:pt x="12" y="34"/>
                  </a:moveTo>
                  <a:cubicBezTo>
                    <a:pt x="101" y="34"/>
                    <a:pt x="101" y="34"/>
                    <a:pt x="101" y="34"/>
                  </a:cubicBezTo>
                  <a:cubicBezTo>
                    <a:pt x="101" y="12"/>
                    <a:pt x="101" y="12"/>
                    <a:pt x="101" y="12"/>
                  </a:cubicBezTo>
                  <a:cubicBezTo>
                    <a:pt x="12" y="12"/>
                    <a:pt x="12" y="12"/>
                    <a:pt x="12" y="12"/>
                  </a:cubicBezTo>
                  <a:lnTo>
                    <a:pt x="12" y="3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46" name="Google Shape;946;p26"/>
          <p:cNvGrpSpPr/>
          <p:nvPr/>
        </p:nvGrpSpPr>
        <p:grpSpPr>
          <a:xfrm>
            <a:off x="5018348" y="3445942"/>
            <a:ext cx="329184" cy="329184"/>
            <a:chOff x="6432551" y="6062133"/>
            <a:chExt cx="275167" cy="270933"/>
          </a:xfrm>
        </p:grpSpPr>
        <p:sp>
          <p:nvSpPr>
            <p:cNvPr id="947" name="Google Shape;947;p26"/>
            <p:cNvSpPr/>
            <p:nvPr/>
          </p:nvSpPr>
          <p:spPr>
            <a:xfrm>
              <a:off x="6432551" y="6062133"/>
              <a:ext cx="275167" cy="215900"/>
            </a:xfrm>
            <a:custGeom>
              <a:rect b="b" l="l" r="r" t="t"/>
              <a:pathLst>
                <a:path extrusionOk="0" h="329" w="417">
                  <a:moveTo>
                    <a:pt x="398" y="329"/>
                  </a:moveTo>
                  <a:cubicBezTo>
                    <a:pt x="20" y="329"/>
                    <a:pt x="20" y="329"/>
                    <a:pt x="20" y="329"/>
                  </a:cubicBezTo>
                  <a:cubicBezTo>
                    <a:pt x="9" y="329"/>
                    <a:pt x="0" y="320"/>
                    <a:pt x="0" y="310"/>
                  </a:cubicBezTo>
                  <a:cubicBezTo>
                    <a:pt x="0" y="20"/>
                    <a:pt x="0" y="20"/>
                    <a:pt x="0" y="20"/>
                  </a:cubicBezTo>
                  <a:cubicBezTo>
                    <a:pt x="0" y="9"/>
                    <a:pt x="9" y="0"/>
                    <a:pt x="20" y="0"/>
                  </a:cubicBezTo>
                  <a:cubicBezTo>
                    <a:pt x="398" y="0"/>
                    <a:pt x="398" y="0"/>
                    <a:pt x="398" y="0"/>
                  </a:cubicBezTo>
                  <a:cubicBezTo>
                    <a:pt x="409" y="0"/>
                    <a:pt x="417" y="9"/>
                    <a:pt x="417" y="20"/>
                  </a:cubicBezTo>
                  <a:cubicBezTo>
                    <a:pt x="417" y="310"/>
                    <a:pt x="417" y="310"/>
                    <a:pt x="417" y="310"/>
                  </a:cubicBezTo>
                  <a:cubicBezTo>
                    <a:pt x="417" y="320"/>
                    <a:pt x="409" y="329"/>
                    <a:pt x="398" y="329"/>
                  </a:cubicBezTo>
                  <a:close/>
                  <a:moveTo>
                    <a:pt x="20" y="12"/>
                  </a:moveTo>
                  <a:cubicBezTo>
                    <a:pt x="16" y="12"/>
                    <a:pt x="12" y="16"/>
                    <a:pt x="12" y="20"/>
                  </a:cubicBezTo>
                  <a:cubicBezTo>
                    <a:pt x="12" y="310"/>
                    <a:pt x="12" y="310"/>
                    <a:pt x="12" y="310"/>
                  </a:cubicBezTo>
                  <a:cubicBezTo>
                    <a:pt x="12" y="314"/>
                    <a:pt x="16" y="317"/>
                    <a:pt x="20" y="317"/>
                  </a:cubicBezTo>
                  <a:cubicBezTo>
                    <a:pt x="398" y="317"/>
                    <a:pt x="398" y="317"/>
                    <a:pt x="398" y="317"/>
                  </a:cubicBezTo>
                  <a:cubicBezTo>
                    <a:pt x="402" y="317"/>
                    <a:pt x="405" y="314"/>
                    <a:pt x="405" y="310"/>
                  </a:cubicBezTo>
                  <a:cubicBezTo>
                    <a:pt x="405" y="20"/>
                    <a:pt x="405" y="20"/>
                    <a:pt x="405" y="20"/>
                  </a:cubicBezTo>
                  <a:cubicBezTo>
                    <a:pt x="405" y="16"/>
                    <a:pt x="402" y="12"/>
                    <a:pt x="398" y="12"/>
                  </a:cubicBezTo>
                  <a:lnTo>
                    <a:pt x="20" y="12"/>
                  </a:lnTo>
                  <a:close/>
                  <a:moveTo>
                    <a:pt x="385" y="302"/>
                  </a:moveTo>
                  <a:cubicBezTo>
                    <a:pt x="33" y="302"/>
                    <a:pt x="33" y="302"/>
                    <a:pt x="33" y="302"/>
                  </a:cubicBezTo>
                  <a:cubicBezTo>
                    <a:pt x="30" y="302"/>
                    <a:pt x="27" y="300"/>
                    <a:pt x="27" y="296"/>
                  </a:cubicBezTo>
                  <a:cubicBezTo>
                    <a:pt x="27" y="33"/>
                    <a:pt x="27" y="33"/>
                    <a:pt x="27" y="33"/>
                  </a:cubicBezTo>
                  <a:cubicBezTo>
                    <a:pt x="27" y="30"/>
                    <a:pt x="30" y="27"/>
                    <a:pt x="33" y="27"/>
                  </a:cubicBezTo>
                  <a:cubicBezTo>
                    <a:pt x="385" y="27"/>
                    <a:pt x="385" y="27"/>
                    <a:pt x="385" y="27"/>
                  </a:cubicBezTo>
                  <a:cubicBezTo>
                    <a:pt x="388" y="27"/>
                    <a:pt x="391" y="30"/>
                    <a:pt x="391" y="33"/>
                  </a:cubicBezTo>
                  <a:cubicBezTo>
                    <a:pt x="391" y="296"/>
                    <a:pt x="391" y="296"/>
                    <a:pt x="391" y="296"/>
                  </a:cubicBezTo>
                  <a:cubicBezTo>
                    <a:pt x="391" y="300"/>
                    <a:pt x="388" y="302"/>
                    <a:pt x="385" y="302"/>
                  </a:cubicBezTo>
                  <a:close/>
                  <a:moveTo>
                    <a:pt x="39" y="290"/>
                  </a:moveTo>
                  <a:cubicBezTo>
                    <a:pt x="379" y="290"/>
                    <a:pt x="379" y="290"/>
                    <a:pt x="379" y="290"/>
                  </a:cubicBezTo>
                  <a:cubicBezTo>
                    <a:pt x="379" y="39"/>
                    <a:pt x="379" y="39"/>
                    <a:pt x="379" y="39"/>
                  </a:cubicBezTo>
                  <a:cubicBezTo>
                    <a:pt x="39" y="39"/>
                    <a:pt x="39" y="39"/>
                    <a:pt x="39" y="39"/>
                  </a:cubicBezTo>
                  <a:lnTo>
                    <a:pt x="39" y="29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48" name="Google Shape;948;p26"/>
            <p:cNvSpPr/>
            <p:nvPr/>
          </p:nvSpPr>
          <p:spPr>
            <a:xfrm>
              <a:off x="6544734" y="6269566"/>
              <a:ext cx="50800" cy="42333"/>
            </a:xfrm>
            <a:custGeom>
              <a:rect b="b" l="l" r="r" t="t"/>
              <a:pathLst>
                <a:path extrusionOk="0" h="62" w="77">
                  <a:moveTo>
                    <a:pt x="71" y="62"/>
                  </a:moveTo>
                  <a:cubicBezTo>
                    <a:pt x="6" y="62"/>
                    <a:pt x="6" y="62"/>
                    <a:pt x="6" y="62"/>
                  </a:cubicBezTo>
                  <a:cubicBezTo>
                    <a:pt x="2" y="62"/>
                    <a:pt x="0" y="59"/>
                    <a:pt x="0" y="56"/>
                  </a:cubicBezTo>
                  <a:cubicBezTo>
                    <a:pt x="0" y="6"/>
                    <a:pt x="0" y="6"/>
                    <a:pt x="0" y="6"/>
                  </a:cubicBezTo>
                  <a:cubicBezTo>
                    <a:pt x="0" y="3"/>
                    <a:pt x="2" y="0"/>
                    <a:pt x="6" y="0"/>
                  </a:cubicBezTo>
                  <a:cubicBezTo>
                    <a:pt x="71" y="0"/>
                    <a:pt x="71" y="0"/>
                    <a:pt x="71" y="0"/>
                  </a:cubicBezTo>
                  <a:cubicBezTo>
                    <a:pt x="74" y="0"/>
                    <a:pt x="77" y="3"/>
                    <a:pt x="77" y="6"/>
                  </a:cubicBezTo>
                  <a:cubicBezTo>
                    <a:pt x="77" y="56"/>
                    <a:pt x="77" y="56"/>
                    <a:pt x="77" y="56"/>
                  </a:cubicBezTo>
                  <a:cubicBezTo>
                    <a:pt x="77" y="59"/>
                    <a:pt x="74" y="62"/>
                    <a:pt x="71" y="62"/>
                  </a:cubicBezTo>
                  <a:close/>
                  <a:moveTo>
                    <a:pt x="12" y="50"/>
                  </a:moveTo>
                  <a:cubicBezTo>
                    <a:pt x="65" y="50"/>
                    <a:pt x="65" y="50"/>
                    <a:pt x="65" y="50"/>
                  </a:cubicBezTo>
                  <a:cubicBezTo>
                    <a:pt x="65" y="12"/>
                    <a:pt x="65" y="12"/>
                    <a:pt x="65" y="12"/>
                  </a:cubicBezTo>
                  <a:cubicBezTo>
                    <a:pt x="12" y="12"/>
                    <a:pt x="12" y="12"/>
                    <a:pt x="12" y="12"/>
                  </a:cubicBezTo>
                  <a:lnTo>
                    <a:pt x="12" y="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49" name="Google Shape;949;p26"/>
            <p:cNvSpPr/>
            <p:nvPr/>
          </p:nvSpPr>
          <p:spPr>
            <a:xfrm>
              <a:off x="6498167" y="6303433"/>
              <a:ext cx="143933" cy="29633"/>
            </a:xfrm>
            <a:custGeom>
              <a:rect b="b" l="l" r="r" t="t"/>
              <a:pathLst>
                <a:path extrusionOk="0" h="46" w="220">
                  <a:moveTo>
                    <a:pt x="214" y="46"/>
                  </a:moveTo>
                  <a:cubicBezTo>
                    <a:pt x="6" y="46"/>
                    <a:pt x="6" y="46"/>
                    <a:pt x="6" y="46"/>
                  </a:cubicBezTo>
                  <a:cubicBezTo>
                    <a:pt x="2" y="46"/>
                    <a:pt x="0" y="43"/>
                    <a:pt x="0" y="40"/>
                  </a:cubicBezTo>
                  <a:cubicBezTo>
                    <a:pt x="0" y="18"/>
                    <a:pt x="18" y="0"/>
                    <a:pt x="40" y="0"/>
                  </a:cubicBezTo>
                  <a:cubicBezTo>
                    <a:pt x="180" y="0"/>
                    <a:pt x="180" y="0"/>
                    <a:pt x="180" y="0"/>
                  </a:cubicBezTo>
                  <a:cubicBezTo>
                    <a:pt x="202" y="0"/>
                    <a:pt x="220" y="18"/>
                    <a:pt x="220" y="40"/>
                  </a:cubicBezTo>
                  <a:cubicBezTo>
                    <a:pt x="220" y="43"/>
                    <a:pt x="217" y="46"/>
                    <a:pt x="214" y="46"/>
                  </a:cubicBezTo>
                  <a:close/>
                  <a:moveTo>
                    <a:pt x="12" y="34"/>
                  </a:moveTo>
                  <a:cubicBezTo>
                    <a:pt x="208" y="34"/>
                    <a:pt x="208" y="34"/>
                    <a:pt x="208" y="34"/>
                  </a:cubicBezTo>
                  <a:cubicBezTo>
                    <a:pt x="205" y="21"/>
                    <a:pt x="193" y="12"/>
                    <a:pt x="180" y="12"/>
                  </a:cubicBezTo>
                  <a:cubicBezTo>
                    <a:pt x="40" y="12"/>
                    <a:pt x="40" y="12"/>
                    <a:pt x="40" y="12"/>
                  </a:cubicBezTo>
                  <a:cubicBezTo>
                    <a:pt x="26" y="12"/>
                    <a:pt x="15" y="21"/>
                    <a:pt x="12" y="3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50" name="Google Shape;950;p26"/>
            <p:cNvSpPr/>
            <p:nvPr/>
          </p:nvSpPr>
          <p:spPr>
            <a:xfrm>
              <a:off x="6472767" y="6100233"/>
              <a:ext cx="182033" cy="137583"/>
            </a:xfrm>
            <a:custGeom>
              <a:rect b="b" l="l" r="r" t="t"/>
              <a:pathLst>
                <a:path extrusionOk="0" h="208" w="278">
                  <a:moveTo>
                    <a:pt x="271" y="208"/>
                  </a:moveTo>
                  <a:cubicBezTo>
                    <a:pt x="270" y="208"/>
                    <a:pt x="269" y="208"/>
                    <a:pt x="268" y="207"/>
                  </a:cubicBezTo>
                  <a:cubicBezTo>
                    <a:pt x="216" y="163"/>
                    <a:pt x="216" y="163"/>
                    <a:pt x="216" y="163"/>
                  </a:cubicBezTo>
                  <a:cubicBezTo>
                    <a:pt x="187" y="169"/>
                    <a:pt x="187" y="169"/>
                    <a:pt x="187" y="169"/>
                  </a:cubicBezTo>
                  <a:cubicBezTo>
                    <a:pt x="186" y="169"/>
                    <a:pt x="184" y="169"/>
                    <a:pt x="183" y="168"/>
                  </a:cubicBezTo>
                  <a:cubicBezTo>
                    <a:pt x="181" y="167"/>
                    <a:pt x="180" y="165"/>
                    <a:pt x="180" y="163"/>
                  </a:cubicBezTo>
                  <a:cubicBezTo>
                    <a:pt x="177" y="120"/>
                    <a:pt x="177" y="120"/>
                    <a:pt x="177" y="120"/>
                  </a:cubicBezTo>
                  <a:cubicBezTo>
                    <a:pt x="134" y="129"/>
                    <a:pt x="134" y="129"/>
                    <a:pt x="134" y="129"/>
                  </a:cubicBezTo>
                  <a:cubicBezTo>
                    <a:pt x="132" y="129"/>
                    <a:pt x="130" y="129"/>
                    <a:pt x="129" y="127"/>
                  </a:cubicBezTo>
                  <a:cubicBezTo>
                    <a:pt x="127" y="126"/>
                    <a:pt x="127" y="125"/>
                    <a:pt x="126" y="123"/>
                  </a:cubicBezTo>
                  <a:cubicBezTo>
                    <a:pt x="123" y="79"/>
                    <a:pt x="123" y="79"/>
                    <a:pt x="123" y="79"/>
                  </a:cubicBezTo>
                  <a:cubicBezTo>
                    <a:pt x="80" y="88"/>
                    <a:pt x="80" y="88"/>
                    <a:pt x="80" y="88"/>
                  </a:cubicBezTo>
                  <a:cubicBezTo>
                    <a:pt x="78" y="89"/>
                    <a:pt x="76" y="88"/>
                    <a:pt x="75" y="87"/>
                  </a:cubicBezTo>
                  <a:cubicBezTo>
                    <a:pt x="74" y="86"/>
                    <a:pt x="73" y="84"/>
                    <a:pt x="73" y="83"/>
                  </a:cubicBezTo>
                  <a:cubicBezTo>
                    <a:pt x="70" y="39"/>
                    <a:pt x="70" y="39"/>
                    <a:pt x="70" y="39"/>
                  </a:cubicBezTo>
                  <a:cubicBezTo>
                    <a:pt x="26" y="48"/>
                    <a:pt x="26" y="48"/>
                    <a:pt x="26" y="48"/>
                  </a:cubicBezTo>
                  <a:cubicBezTo>
                    <a:pt x="23" y="48"/>
                    <a:pt x="21" y="47"/>
                    <a:pt x="20" y="45"/>
                  </a:cubicBezTo>
                  <a:cubicBezTo>
                    <a:pt x="1" y="9"/>
                    <a:pt x="1" y="9"/>
                    <a:pt x="1" y="9"/>
                  </a:cubicBezTo>
                  <a:cubicBezTo>
                    <a:pt x="0" y="6"/>
                    <a:pt x="1" y="3"/>
                    <a:pt x="4" y="1"/>
                  </a:cubicBezTo>
                  <a:cubicBezTo>
                    <a:pt x="7" y="0"/>
                    <a:pt x="11" y="1"/>
                    <a:pt x="12" y="4"/>
                  </a:cubicBezTo>
                  <a:cubicBezTo>
                    <a:pt x="28" y="35"/>
                    <a:pt x="28" y="35"/>
                    <a:pt x="28" y="35"/>
                  </a:cubicBezTo>
                  <a:cubicBezTo>
                    <a:pt x="74" y="26"/>
                    <a:pt x="74" y="26"/>
                    <a:pt x="74" y="26"/>
                  </a:cubicBezTo>
                  <a:cubicBezTo>
                    <a:pt x="76" y="25"/>
                    <a:pt x="77" y="26"/>
                    <a:pt x="79" y="27"/>
                  </a:cubicBezTo>
                  <a:cubicBezTo>
                    <a:pt x="80" y="28"/>
                    <a:pt x="81" y="29"/>
                    <a:pt x="81" y="31"/>
                  </a:cubicBezTo>
                  <a:cubicBezTo>
                    <a:pt x="84" y="75"/>
                    <a:pt x="84" y="75"/>
                    <a:pt x="84" y="75"/>
                  </a:cubicBezTo>
                  <a:cubicBezTo>
                    <a:pt x="128" y="66"/>
                    <a:pt x="128" y="66"/>
                    <a:pt x="128" y="66"/>
                  </a:cubicBezTo>
                  <a:cubicBezTo>
                    <a:pt x="129" y="66"/>
                    <a:pt x="131" y="66"/>
                    <a:pt x="133" y="67"/>
                  </a:cubicBezTo>
                  <a:cubicBezTo>
                    <a:pt x="134" y="68"/>
                    <a:pt x="135" y="70"/>
                    <a:pt x="135" y="71"/>
                  </a:cubicBezTo>
                  <a:cubicBezTo>
                    <a:pt x="138" y="115"/>
                    <a:pt x="138" y="115"/>
                    <a:pt x="138" y="115"/>
                  </a:cubicBezTo>
                  <a:cubicBezTo>
                    <a:pt x="181" y="106"/>
                    <a:pt x="181" y="106"/>
                    <a:pt x="181" y="106"/>
                  </a:cubicBezTo>
                  <a:cubicBezTo>
                    <a:pt x="183" y="106"/>
                    <a:pt x="185" y="106"/>
                    <a:pt x="186" y="107"/>
                  </a:cubicBezTo>
                  <a:cubicBezTo>
                    <a:pt x="188" y="108"/>
                    <a:pt x="189" y="110"/>
                    <a:pt x="189" y="112"/>
                  </a:cubicBezTo>
                  <a:cubicBezTo>
                    <a:pt x="192" y="156"/>
                    <a:pt x="192" y="156"/>
                    <a:pt x="192" y="156"/>
                  </a:cubicBezTo>
                  <a:cubicBezTo>
                    <a:pt x="216" y="151"/>
                    <a:pt x="216" y="151"/>
                    <a:pt x="216" y="151"/>
                  </a:cubicBezTo>
                  <a:cubicBezTo>
                    <a:pt x="218" y="150"/>
                    <a:pt x="220" y="151"/>
                    <a:pt x="222" y="152"/>
                  </a:cubicBezTo>
                  <a:cubicBezTo>
                    <a:pt x="275" y="198"/>
                    <a:pt x="275" y="198"/>
                    <a:pt x="275" y="198"/>
                  </a:cubicBezTo>
                  <a:cubicBezTo>
                    <a:pt x="278" y="200"/>
                    <a:pt x="278" y="203"/>
                    <a:pt x="276" y="206"/>
                  </a:cubicBezTo>
                  <a:cubicBezTo>
                    <a:pt x="275" y="207"/>
                    <a:pt x="273" y="208"/>
                    <a:pt x="271" y="20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51" name="Google Shape;951;p26"/>
            <p:cNvSpPr/>
            <p:nvPr/>
          </p:nvSpPr>
          <p:spPr>
            <a:xfrm>
              <a:off x="6631517" y="6214533"/>
              <a:ext cx="25400" cy="23283"/>
            </a:xfrm>
            <a:custGeom>
              <a:rect b="b" l="l" r="r" t="t"/>
              <a:pathLst>
                <a:path extrusionOk="0" h="36" w="36">
                  <a:moveTo>
                    <a:pt x="30" y="36"/>
                  </a:moveTo>
                  <a:cubicBezTo>
                    <a:pt x="6" y="36"/>
                    <a:pt x="6" y="36"/>
                    <a:pt x="6" y="36"/>
                  </a:cubicBezTo>
                  <a:cubicBezTo>
                    <a:pt x="3" y="36"/>
                    <a:pt x="0" y="33"/>
                    <a:pt x="0" y="30"/>
                  </a:cubicBezTo>
                  <a:cubicBezTo>
                    <a:pt x="0" y="26"/>
                    <a:pt x="3" y="24"/>
                    <a:pt x="6" y="24"/>
                  </a:cubicBezTo>
                  <a:cubicBezTo>
                    <a:pt x="24" y="24"/>
                    <a:pt x="24" y="24"/>
                    <a:pt x="24" y="24"/>
                  </a:cubicBezTo>
                  <a:cubicBezTo>
                    <a:pt x="24" y="6"/>
                    <a:pt x="24" y="6"/>
                    <a:pt x="24" y="6"/>
                  </a:cubicBezTo>
                  <a:cubicBezTo>
                    <a:pt x="24" y="3"/>
                    <a:pt x="27" y="0"/>
                    <a:pt x="30" y="0"/>
                  </a:cubicBezTo>
                  <a:cubicBezTo>
                    <a:pt x="33" y="0"/>
                    <a:pt x="36" y="3"/>
                    <a:pt x="36" y="6"/>
                  </a:cubicBezTo>
                  <a:cubicBezTo>
                    <a:pt x="36" y="30"/>
                    <a:pt x="36" y="30"/>
                    <a:pt x="36" y="30"/>
                  </a:cubicBezTo>
                  <a:cubicBezTo>
                    <a:pt x="36" y="33"/>
                    <a:pt x="33" y="36"/>
                    <a:pt x="30" y="3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52" name="Google Shape;952;p26"/>
          <p:cNvGrpSpPr/>
          <p:nvPr/>
        </p:nvGrpSpPr>
        <p:grpSpPr>
          <a:xfrm>
            <a:off x="5004718" y="1572658"/>
            <a:ext cx="329184" cy="329184"/>
            <a:chOff x="8720669" y="2156884"/>
            <a:chExt cx="266700" cy="266700"/>
          </a:xfrm>
        </p:grpSpPr>
        <p:sp>
          <p:nvSpPr>
            <p:cNvPr id="953" name="Google Shape;953;p26"/>
            <p:cNvSpPr/>
            <p:nvPr/>
          </p:nvSpPr>
          <p:spPr>
            <a:xfrm>
              <a:off x="8773585" y="2156884"/>
              <a:ext cx="25400" cy="67733"/>
            </a:xfrm>
            <a:custGeom>
              <a:rect b="b" l="l" r="r" t="t"/>
              <a:pathLst>
                <a:path extrusionOk="0" h="105" w="37">
                  <a:moveTo>
                    <a:pt x="20" y="105"/>
                  </a:moveTo>
                  <a:cubicBezTo>
                    <a:pt x="20" y="105"/>
                    <a:pt x="19" y="105"/>
                    <a:pt x="19" y="105"/>
                  </a:cubicBezTo>
                  <a:cubicBezTo>
                    <a:pt x="15" y="104"/>
                    <a:pt x="14" y="101"/>
                    <a:pt x="15" y="97"/>
                  </a:cubicBezTo>
                  <a:cubicBezTo>
                    <a:pt x="17" y="90"/>
                    <a:pt x="22" y="67"/>
                    <a:pt x="15" y="56"/>
                  </a:cubicBezTo>
                  <a:cubicBezTo>
                    <a:pt x="0" y="33"/>
                    <a:pt x="9" y="11"/>
                    <a:pt x="16" y="3"/>
                  </a:cubicBezTo>
                  <a:cubicBezTo>
                    <a:pt x="18" y="0"/>
                    <a:pt x="22" y="0"/>
                    <a:pt x="24" y="2"/>
                  </a:cubicBezTo>
                  <a:cubicBezTo>
                    <a:pt x="27" y="4"/>
                    <a:pt x="27" y="8"/>
                    <a:pt x="25" y="10"/>
                  </a:cubicBezTo>
                  <a:cubicBezTo>
                    <a:pt x="24" y="11"/>
                    <a:pt x="11" y="28"/>
                    <a:pt x="25" y="50"/>
                  </a:cubicBezTo>
                  <a:cubicBezTo>
                    <a:pt x="37" y="67"/>
                    <a:pt x="27" y="98"/>
                    <a:pt x="26" y="101"/>
                  </a:cubicBezTo>
                  <a:cubicBezTo>
                    <a:pt x="25" y="104"/>
                    <a:pt x="23" y="105"/>
                    <a:pt x="20"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54" name="Google Shape;954;p26"/>
            <p:cNvSpPr/>
            <p:nvPr/>
          </p:nvSpPr>
          <p:spPr>
            <a:xfrm>
              <a:off x="8798985" y="2156884"/>
              <a:ext cx="23283" cy="67733"/>
            </a:xfrm>
            <a:custGeom>
              <a:rect b="b" l="l" r="r" t="t"/>
              <a:pathLst>
                <a:path extrusionOk="0" h="105" w="37">
                  <a:moveTo>
                    <a:pt x="21" y="105"/>
                  </a:moveTo>
                  <a:cubicBezTo>
                    <a:pt x="20" y="105"/>
                    <a:pt x="19" y="105"/>
                    <a:pt x="19" y="105"/>
                  </a:cubicBezTo>
                  <a:cubicBezTo>
                    <a:pt x="16" y="104"/>
                    <a:pt x="14" y="101"/>
                    <a:pt x="15" y="97"/>
                  </a:cubicBezTo>
                  <a:cubicBezTo>
                    <a:pt x="17" y="90"/>
                    <a:pt x="22" y="67"/>
                    <a:pt x="15" y="56"/>
                  </a:cubicBezTo>
                  <a:cubicBezTo>
                    <a:pt x="0" y="33"/>
                    <a:pt x="9" y="11"/>
                    <a:pt x="16" y="3"/>
                  </a:cubicBezTo>
                  <a:cubicBezTo>
                    <a:pt x="18" y="0"/>
                    <a:pt x="22" y="0"/>
                    <a:pt x="24" y="2"/>
                  </a:cubicBezTo>
                  <a:cubicBezTo>
                    <a:pt x="27" y="4"/>
                    <a:pt x="27" y="8"/>
                    <a:pt x="25" y="10"/>
                  </a:cubicBezTo>
                  <a:cubicBezTo>
                    <a:pt x="25" y="11"/>
                    <a:pt x="11" y="28"/>
                    <a:pt x="26" y="50"/>
                  </a:cubicBezTo>
                  <a:cubicBezTo>
                    <a:pt x="37" y="67"/>
                    <a:pt x="27" y="98"/>
                    <a:pt x="26" y="101"/>
                  </a:cubicBezTo>
                  <a:cubicBezTo>
                    <a:pt x="25" y="104"/>
                    <a:pt x="23" y="105"/>
                    <a:pt x="21"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55" name="Google Shape;955;p26"/>
            <p:cNvSpPr/>
            <p:nvPr/>
          </p:nvSpPr>
          <p:spPr>
            <a:xfrm>
              <a:off x="8822269" y="2156884"/>
              <a:ext cx="23283" cy="67733"/>
            </a:xfrm>
            <a:custGeom>
              <a:rect b="b" l="l" r="r" t="t"/>
              <a:pathLst>
                <a:path extrusionOk="0" h="105" w="37">
                  <a:moveTo>
                    <a:pt x="21" y="105"/>
                  </a:moveTo>
                  <a:cubicBezTo>
                    <a:pt x="20" y="105"/>
                    <a:pt x="19" y="105"/>
                    <a:pt x="19" y="105"/>
                  </a:cubicBezTo>
                  <a:cubicBezTo>
                    <a:pt x="16" y="104"/>
                    <a:pt x="14" y="101"/>
                    <a:pt x="15" y="97"/>
                  </a:cubicBezTo>
                  <a:cubicBezTo>
                    <a:pt x="17" y="90"/>
                    <a:pt x="23" y="67"/>
                    <a:pt x="16" y="56"/>
                  </a:cubicBezTo>
                  <a:cubicBezTo>
                    <a:pt x="0" y="33"/>
                    <a:pt x="9" y="11"/>
                    <a:pt x="16" y="3"/>
                  </a:cubicBezTo>
                  <a:cubicBezTo>
                    <a:pt x="18" y="0"/>
                    <a:pt x="22" y="0"/>
                    <a:pt x="25" y="2"/>
                  </a:cubicBezTo>
                  <a:cubicBezTo>
                    <a:pt x="27" y="4"/>
                    <a:pt x="27" y="8"/>
                    <a:pt x="25" y="10"/>
                  </a:cubicBezTo>
                  <a:cubicBezTo>
                    <a:pt x="25" y="11"/>
                    <a:pt x="11" y="28"/>
                    <a:pt x="26" y="50"/>
                  </a:cubicBezTo>
                  <a:cubicBezTo>
                    <a:pt x="37" y="67"/>
                    <a:pt x="27" y="98"/>
                    <a:pt x="26" y="101"/>
                  </a:cubicBezTo>
                  <a:cubicBezTo>
                    <a:pt x="26" y="104"/>
                    <a:pt x="23" y="105"/>
                    <a:pt x="21"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56" name="Google Shape;956;p26"/>
            <p:cNvSpPr/>
            <p:nvPr/>
          </p:nvSpPr>
          <p:spPr>
            <a:xfrm>
              <a:off x="8845552" y="2156884"/>
              <a:ext cx="23283" cy="67733"/>
            </a:xfrm>
            <a:custGeom>
              <a:rect b="b" l="l" r="r" t="t"/>
              <a:pathLst>
                <a:path extrusionOk="0" h="105" w="37">
                  <a:moveTo>
                    <a:pt x="21" y="105"/>
                  </a:moveTo>
                  <a:cubicBezTo>
                    <a:pt x="20" y="105"/>
                    <a:pt x="20" y="105"/>
                    <a:pt x="19" y="105"/>
                  </a:cubicBezTo>
                  <a:cubicBezTo>
                    <a:pt x="16" y="104"/>
                    <a:pt x="14" y="101"/>
                    <a:pt x="15" y="97"/>
                  </a:cubicBezTo>
                  <a:cubicBezTo>
                    <a:pt x="18" y="90"/>
                    <a:pt x="23" y="67"/>
                    <a:pt x="16" y="56"/>
                  </a:cubicBezTo>
                  <a:cubicBezTo>
                    <a:pt x="0" y="33"/>
                    <a:pt x="9" y="11"/>
                    <a:pt x="16" y="3"/>
                  </a:cubicBezTo>
                  <a:cubicBezTo>
                    <a:pt x="18" y="0"/>
                    <a:pt x="22" y="0"/>
                    <a:pt x="25" y="2"/>
                  </a:cubicBezTo>
                  <a:cubicBezTo>
                    <a:pt x="27" y="4"/>
                    <a:pt x="28" y="8"/>
                    <a:pt x="25" y="10"/>
                  </a:cubicBezTo>
                  <a:cubicBezTo>
                    <a:pt x="25" y="11"/>
                    <a:pt x="12" y="28"/>
                    <a:pt x="26" y="50"/>
                  </a:cubicBezTo>
                  <a:cubicBezTo>
                    <a:pt x="37" y="67"/>
                    <a:pt x="28" y="98"/>
                    <a:pt x="26" y="101"/>
                  </a:cubicBezTo>
                  <a:cubicBezTo>
                    <a:pt x="26" y="104"/>
                    <a:pt x="23" y="105"/>
                    <a:pt x="21"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57" name="Google Shape;957;p26"/>
            <p:cNvSpPr/>
            <p:nvPr/>
          </p:nvSpPr>
          <p:spPr>
            <a:xfrm>
              <a:off x="8868835" y="2156884"/>
              <a:ext cx="25400" cy="67733"/>
            </a:xfrm>
            <a:custGeom>
              <a:rect b="b" l="l" r="r" t="t"/>
              <a:pathLst>
                <a:path extrusionOk="0" h="105" w="37">
                  <a:moveTo>
                    <a:pt x="21" y="105"/>
                  </a:moveTo>
                  <a:cubicBezTo>
                    <a:pt x="20" y="105"/>
                    <a:pt x="20" y="105"/>
                    <a:pt x="19" y="105"/>
                  </a:cubicBezTo>
                  <a:cubicBezTo>
                    <a:pt x="16" y="104"/>
                    <a:pt x="14" y="101"/>
                    <a:pt x="15" y="97"/>
                  </a:cubicBezTo>
                  <a:cubicBezTo>
                    <a:pt x="18" y="90"/>
                    <a:pt x="23" y="67"/>
                    <a:pt x="16" y="56"/>
                  </a:cubicBezTo>
                  <a:cubicBezTo>
                    <a:pt x="0" y="33"/>
                    <a:pt x="9" y="11"/>
                    <a:pt x="16" y="3"/>
                  </a:cubicBezTo>
                  <a:cubicBezTo>
                    <a:pt x="18" y="0"/>
                    <a:pt x="22" y="0"/>
                    <a:pt x="25" y="2"/>
                  </a:cubicBezTo>
                  <a:cubicBezTo>
                    <a:pt x="27" y="4"/>
                    <a:pt x="28" y="8"/>
                    <a:pt x="26" y="10"/>
                  </a:cubicBezTo>
                  <a:cubicBezTo>
                    <a:pt x="25" y="11"/>
                    <a:pt x="12" y="28"/>
                    <a:pt x="26" y="50"/>
                  </a:cubicBezTo>
                  <a:cubicBezTo>
                    <a:pt x="37" y="67"/>
                    <a:pt x="28" y="98"/>
                    <a:pt x="27" y="101"/>
                  </a:cubicBezTo>
                  <a:cubicBezTo>
                    <a:pt x="26" y="104"/>
                    <a:pt x="23" y="105"/>
                    <a:pt x="21" y="10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58" name="Google Shape;958;p26"/>
            <p:cNvSpPr/>
            <p:nvPr/>
          </p:nvSpPr>
          <p:spPr>
            <a:xfrm>
              <a:off x="8904819" y="2256368"/>
              <a:ext cx="82550" cy="127000"/>
            </a:xfrm>
            <a:custGeom>
              <a:rect b="b" l="l" r="r" t="t"/>
              <a:pathLst>
                <a:path extrusionOk="0" h="195" w="125">
                  <a:moveTo>
                    <a:pt x="22" y="195"/>
                  </a:moveTo>
                  <a:cubicBezTo>
                    <a:pt x="6" y="195"/>
                    <a:pt x="6" y="195"/>
                    <a:pt x="6" y="195"/>
                  </a:cubicBezTo>
                  <a:cubicBezTo>
                    <a:pt x="4" y="195"/>
                    <a:pt x="2" y="194"/>
                    <a:pt x="1" y="192"/>
                  </a:cubicBezTo>
                  <a:cubicBezTo>
                    <a:pt x="0" y="190"/>
                    <a:pt x="0" y="188"/>
                    <a:pt x="1" y="186"/>
                  </a:cubicBezTo>
                  <a:cubicBezTo>
                    <a:pt x="6" y="179"/>
                    <a:pt x="11" y="171"/>
                    <a:pt x="16" y="163"/>
                  </a:cubicBezTo>
                  <a:cubicBezTo>
                    <a:pt x="17" y="161"/>
                    <a:pt x="19" y="159"/>
                    <a:pt x="21" y="159"/>
                  </a:cubicBezTo>
                  <a:cubicBezTo>
                    <a:pt x="22" y="159"/>
                    <a:pt x="22" y="159"/>
                    <a:pt x="22" y="159"/>
                  </a:cubicBezTo>
                  <a:cubicBezTo>
                    <a:pt x="59" y="159"/>
                    <a:pt x="89" y="111"/>
                    <a:pt x="89" y="51"/>
                  </a:cubicBezTo>
                  <a:cubicBezTo>
                    <a:pt x="89" y="42"/>
                    <a:pt x="86" y="37"/>
                    <a:pt x="84" y="36"/>
                  </a:cubicBezTo>
                  <a:cubicBezTo>
                    <a:pt x="55" y="36"/>
                    <a:pt x="55" y="36"/>
                    <a:pt x="55" y="36"/>
                  </a:cubicBezTo>
                  <a:cubicBezTo>
                    <a:pt x="53" y="36"/>
                    <a:pt x="52" y="35"/>
                    <a:pt x="51" y="34"/>
                  </a:cubicBezTo>
                  <a:cubicBezTo>
                    <a:pt x="50" y="33"/>
                    <a:pt x="49" y="31"/>
                    <a:pt x="49" y="30"/>
                  </a:cubicBezTo>
                  <a:cubicBezTo>
                    <a:pt x="49" y="28"/>
                    <a:pt x="49" y="28"/>
                    <a:pt x="49" y="28"/>
                  </a:cubicBezTo>
                  <a:cubicBezTo>
                    <a:pt x="49" y="27"/>
                    <a:pt x="49" y="26"/>
                    <a:pt x="49" y="25"/>
                  </a:cubicBezTo>
                  <a:cubicBezTo>
                    <a:pt x="49" y="6"/>
                    <a:pt x="49" y="6"/>
                    <a:pt x="49" y="6"/>
                  </a:cubicBezTo>
                  <a:cubicBezTo>
                    <a:pt x="49" y="2"/>
                    <a:pt x="52" y="0"/>
                    <a:pt x="55" y="0"/>
                  </a:cubicBezTo>
                  <a:cubicBezTo>
                    <a:pt x="85" y="0"/>
                    <a:pt x="85" y="0"/>
                    <a:pt x="85" y="0"/>
                  </a:cubicBezTo>
                  <a:cubicBezTo>
                    <a:pt x="107" y="0"/>
                    <a:pt x="125" y="22"/>
                    <a:pt x="125" y="51"/>
                  </a:cubicBezTo>
                  <a:cubicBezTo>
                    <a:pt x="125" y="131"/>
                    <a:pt x="79" y="195"/>
                    <a:pt x="22" y="195"/>
                  </a:cubicBezTo>
                  <a:close/>
                  <a:moveTo>
                    <a:pt x="18" y="183"/>
                  </a:moveTo>
                  <a:cubicBezTo>
                    <a:pt x="22" y="183"/>
                    <a:pt x="22" y="183"/>
                    <a:pt x="22" y="183"/>
                  </a:cubicBezTo>
                  <a:cubicBezTo>
                    <a:pt x="72" y="183"/>
                    <a:pt x="113" y="124"/>
                    <a:pt x="113" y="51"/>
                  </a:cubicBezTo>
                  <a:cubicBezTo>
                    <a:pt x="113" y="29"/>
                    <a:pt x="101" y="12"/>
                    <a:pt x="85" y="12"/>
                  </a:cubicBezTo>
                  <a:cubicBezTo>
                    <a:pt x="61" y="12"/>
                    <a:pt x="61" y="12"/>
                    <a:pt x="61" y="12"/>
                  </a:cubicBezTo>
                  <a:cubicBezTo>
                    <a:pt x="61" y="24"/>
                    <a:pt x="61" y="24"/>
                    <a:pt x="61" y="24"/>
                  </a:cubicBezTo>
                  <a:cubicBezTo>
                    <a:pt x="85" y="24"/>
                    <a:pt x="85" y="24"/>
                    <a:pt x="85" y="24"/>
                  </a:cubicBezTo>
                  <a:cubicBezTo>
                    <a:pt x="94" y="24"/>
                    <a:pt x="101" y="36"/>
                    <a:pt x="101" y="51"/>
                  </a:cubicBezTo>
                  <a:cubicBezTo>
                    <a:pt x="101" y="116"/>
                    <a:pt x="67" y="169"/>
                    <a:pt x="25" y="171"/>
                  </a:cubicBezTo>
                  <a:cubicBezTo>
                    <a:pt x="22" y="176"/>
                    <a:pt x="20" y="180"/>
                    <a:pt x="18" y="1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59" name="Google Shape;959;p26"/>
            <p:cNvSpPr/>
            <p:nvPr/>
          </p:nvSpPr>
          <p:spPr>
            <a:xfrm>
              <a:off x="8720669" y="2233084"/>
              <a:ext cx="224367" cy="190500"/>
            </a:xfrm>
            <a:custGeom>
              <a:rect b="b" l="l" r="r" t="t"/>
              <a:pathLst>
                <a:path extrusionOk="0" h="288" w="342">
                  <a:moveTo>
                    <a:pt x="185" y="288"/>
                  </a:moveTo>
                  <a:cubicBezTo>
                    <a:pt x="156" y="288"/>
                    <a:pt x="156" y="288"/>
                    <a:pt x="156" y="288"/>
                  </a:cubicBezTo>
                  <a:cubicBezTo>
                    <a:pt x="70" y="288"/>
                    <a:pt x="0" y="185"/>
                    <a:pt x="0" y="59"/>
                  </a:cubicBezTo>
                  <a:cubicBezTo>
                    <a:pt x="0" y="6"/>
                    <a:pt x="0" y="6"/>
                    <a:pt x="0" y="6"/>
                  </a:cubicBezTo>
                  <a:cubicBezTo>
                    <a:pt x="0" y="2"/>
                    <a:pt x="2" y="0"/>
                    <a:pt x="6" y="0"/>
                  </a:cubicBezTo>
                  <a:cubicBezTo>
                    <a:pt x="336" y="0"/>
                    <a:pt x="336" y="0"/>
                    <a:pt x="336" y="0"/>
                  </a:cubicBezTo>
                  <a:cubicBezTo>
                    <a:pt x="339" y="0"/>
                    <a:pt x="342" y="2"/>
                    <a:pt x="342" y="6"/>
                  </a:cubicBezTo>
                  <a:cubicBezTo>
                    <a:pt x="342" y="59"/>
                    <a:pt x="342" y="59"/>
                    <a:pt x="342" y="59"/>
                  </a:cubicBezTo>
                  <a:cubicBezTo>
                    <a:pt x="342" y="60"/>
                    <a:pt x="342" y="61"/>
                    <a:pt x="342" y="62"/>
                  </a:cubicBezTo>
                  <a:cubicBezTo>
                    <a:pt x="342" y="64"/>
                    <a:pt x="342" y="64"/>
                    <a:pt x="342" y="64"/>
                  </a:cubicBezTo>
                  <a:cubicBezTo>
                    <a:pt x="341" y="113"/>
                    <a:pt x="330" y="160"/>
                    <a:pt x="310" y="199"/>
                  </a:cubicBezTo>
                  <a:cubicBezTo>
                    <a:pt x="309" y="200"/>
                    <a:pt x="309" y="200"/>
                    <a:pt x="308" y="201"/>
                  </a:cubicBezTo>
                  <a:cubicBezTo>
                    <a:pt x="308" y="202"/>
                    <a:pt x="308" y="202"/>
                    <a:pt x="308" y="202"/>
                  </a:cubicBezTo>
                  <a:cubicBezTo>
                    <a:pt x="303" y="211"/>
                    <a:pt x="297" y="220"/>
                    <a:pt x="292" y="227"/>
                  </a:cubicBezTo>
                  <a:cubicBezTo>
                    <a:pt x="263" y="266"/>
                    <a:pt x="225" y="288"/>
                    <a:pt x="185" y="288"/>
                  </a:cubicBezTo>
                  <a:close/>
                  <a:moveTo>
                    <a:pt x="12" y="12"/>
                  </a:moveTo>
                  <a:cubicBezTo>
                    <a:pt x="12" y="59"/>
                    <a:pt x="12" y="59"/>
                    <a:pt x="12" y="59"/>
                  </a:cubicBezTo>
                  <a:cubicBezTo>
                    <a:pt x="12" y="179"/>
                    <a:pt x="77" y="276"/>
                    <a:pt x="156" y="276"/>
                  </a:cubicBezTo>
                  <a:cubicBezTo>
                    <a:pt x="185" y="276"/>
                    <a:pt x="185" y="276"/>
                    <a:pt x="185" y="276"/>
                  </a:cubicBezTo>
                  <a:cubicBezTo>
                    <a:pt x="221" y="276"/>
                    <a:pt x="256" y="256"/>
                    <a:pt x="282" y="220"/>
                  </a:cubicBezTo>
                  <a:cubicBezTo>
                    <a:pt x="287" y="213"/>
                    <a:pt x="292" y="205"/>
                    <a:pt x="297" y="197"/>
                  </a:cubicBezTo>
                  <a:cubicBezTo>
                    <a:pt x="298" y="195"/>
                    <a:pt x="298" y="195"/>
                    <a:pt x="298" y="195"/>
                  </a:cubicBezTo>
                  <a:cubicBezTo>
                    <a:pt x="298" y="194"/>
                    <a:pt x="299" y="194"/>
                    <a:pt x="299" y="193"/>
                  </a:cubicBezTo>
                  <a:cubicBezTo>
                    <a:pt x="319" y="156"/>
                    <a:pt x="329" y="111"/>
                    <a:pt x="330" y="64"/>
                  </a:cubicBezTo>
                  <a:cubicBezTo>
                    <a:pt x="330" y="62"/>
                    <a:pt x="330" y="62"/>
                    <a:pt x="330" y="62"/>
                  </a:cubicBezTo>
                  <a:cubicBezTo>
                    <a:pt x="330" y="61"/>
                    <a:pt x="330" y="60"/>
                    <a:pt x="330" y="59"/>
                  </a:cubicBezTo>
                  <a:cubicBezTo>
                    <a:pt x="330" y="12"/>
                    <a:pt x="330" y="12"/>
                    <a:pt x="330" y="12"/>
                  </a:cubicBezTo>
                  <a:lnTo>
                    <a:pt x="12" y="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0" name="Google Shape;960;p26"/>
            <p:cNvSpPr/>
            <p:nvPr/>
          </p:nvSpPr>
          <p:spPr>
            <a:xfrm>
              <a:off x="8820152" y="2353734"/>
              <a:ext cx="91017" cy="55033"/>
            </a:xfrm>
            <a:custGeom>
              <a:rect b="b" l="l" r="r" t="t"/>
              <a:pathLst>
                <a:path extrusionOk="0" h="86" w="138">
                  <a:moveTo>
                    <a:pt x="31" y="86"/>
                  </a:moveTo>
                  <a:cubicBezTo>
                    <a:pt x="6" y="86"/>
                    <a:pt x="6" y="86"/>
                    <a:pt x="6" y="86"/>
                  </a:cubicBezTo>
                  <a:cubicBezTo>
                    <a:pt x="3" y="86"/>
                    <a:pt x="0" y="83"/>
                    <a:pt x="0" y="80"/>
                  </a:cubicBezTo>
                  <a:cubicBezTo>
                    <a:pt x="0" y="76"/>
                    <a:pt x="3" y="74"/>
                    <a:pt x="6" y="74"/>
                  </a:cubicBezTo>
                  <a:cubicBezTo>
                    <a:pt x="31" y="74"/>
                    <a:pt x="31" y="74"/>
                    <a:pt x="31" y="74"/>
                  </a:cubicBezTo>
                  <a:cubicBezTo>
                    <a:pt x="61" y="74"/>
                    <a:pt x="90" y="57"/>
                    <a:pt x="112" y="27"/>
                  </a:cubicBezTo>
                  <a:cubicBezTo>
                    <a:pt x="117" y="21"/>
                    <a:pt x="121" y="14"/>
                    <a:pt x="125" y="7"/>
                  </a:cubicBezTo>
                  <a:cubicBezTo>
                    <a:pt x="125" y="6"/>
                    <a:pt x="125" y="6"/>
                    <a:pt x="125" y="6"/>
                  </a:cubicBezTo>
                  <a:cubicBezTo>
                    <a:pt x="126" y="5"/>
                    <a:pt x="126" y="5"/>
                    <a:pt x="126" y="4"/>
                  </a:cubicBezTo>
                  <a:cubicBezTo>
                    <a:pt x="128" y="1"/>
                    <a:pt x="132" y="0"/>
                    <a:pt x="134" y="2"/>
                  </a:cubicBezTo>
                  <a:cubicBezTo>
                    <a:pt x="137" y="3"/>
                    <a:pt x="138" y="7"/>
                    <a:pt x="137" y="10"/>
                  </a:cubicBezTo>
                  <a:cubicBezTo>
                    <a:pt x="137" y="10"/>
                    <a:pt x="136" y="11"/>
                    <a:pt x="136" y="12"/>
                  </a:cubicBezTo>
                  <a:cubicBezTo>
                    <a:pt x="135" y="13"/>
                    <a:pt x="135" y="13"/>
                    <a:pt x="135" y="13"/>
                  </a:cubicBezTo>
                  <a:cubicBezTo>
                    <a:pt x="131" y="20"/>
                    <a:pt x="127" y="28"/>
                    <a:pt x="122" y="34"/>
                  </a:cubicBezTo>
                  <a:cubicBezTo>
                    <a:pt x="97" y="67"/>
                    <a:pt x="65" y="86"/>
                    <a:pt x="31" y="8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1" name="Google Shape;961;p26"/>
            <p:cNvSpPr/>
            <p:nvPr/>
          </p:nvSpPr>
          <p:spPr>
            <a:xfrm>
              <a:off x="8739719" y="2256368"/>
              <a:ext cx="40217" cy="38100"/>
            </a:xfrm>
            <a:custGeom>
              <a:rect b="b" l="l" r="r" t="t"/>
              <a:pathLst>
                <a:path extrusionOk="0" h="59" w="60">
                  <a:moveTo>
                    <a:pt x="30" y="59"/>
                  </a:moveTo>
                  <a:cubicBezTo>
                    <a:pt x="13" y="59"/>
                    <a:pt x="0" y="46"/>
                    <a:pt x="0" y="29"/>
                  </a:cubicBezTo>
                  <a:cubicBezTo>
                    <a:pt x="0" y="13"/>
                    <a:pt x="13" y="0"/>
                    <a:pt x="30" y="0"/>
                  </a:cubicBezTo>
                  <a:cubicBezTo>
                    <a:pt x="46" y="0"/>
                    <a:pt x="60" y="13"/>
                    <a:pt x="60" y="29"/>
                  </a:cubicBezTo>
                  <a:cubicBezTo>
                    <a:pt x="60" y="46"/>
                    <a:pt x="46" y="59"/>
                    <a:pt x="30" y="59"/>
                  </a:cubicBezTo>
                  <a:close/>
                  <a:moveTo>
                    <a:pt x="30" y="12"/>
                  </a:moveTo>
                  <a:cubicBezTo>
                    <a:pt x="20" y="12"/>
                    <a:pt x="12" y="20"/>
                    <a:pt x="12" y="29"/>
                  </a:cubicBezTo>
                  <a:cubicBezTo>
                    <a:pt x="12" y="39"/>
                    <a:pt x="20" y="47"/>
                    <a:pt x="30" y="47"/>
                  </a:cubicBezTo>
                  <a:cubicBezTo>
                    <a:pt x="40" y="47"/>
                    <a:pt x="48" y="39"/>
                    <a:pt x="48" y="29"/>
                  </a:cubicBezTo>
                  <a:cubicBezTo>
                    <a:pt x="48" y="20"/>
                    <a:pt x="40" y="12"/>
                    <a:pt x="30"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2" name="Google Shape;962;p26"/>
            <p:cNvSpPr/>
            <p:nvPr/>
          </p:nvSpPr>
          <p:spPr>
            <a:xfrm>
              <a:off x="8805335" y="2294468"/>
              <a:ext cx="59267" cy="74083"/>
            </a:xfrm>
            <a:custGeom>
              <a:rect b="b" l="l" r="r" t="t"/>
              <a:pathLst>
                <a:path extrusionOk="0" h="114" w="90">
                  <a:moveTo>
                    <a:pt x="45" y="114"/>
                  </a:moveTo>
                  <a:cubicBezTo>
                    <a:pt x="20" y="114"/>
                    <a:pt x="0" y="89"/>
                    <a:pt x="0" y="57"/>
                  </a:cubicBezTo>
                  <a:cubicBezTo>
                    <a:pt x="0" y="26"/>
                    <a:pt x="20" y="0"/>
                    <a:pt x="45" y="0"/>
                  </a:cubicBezTo>
                  <a:cubicBezTo>
                    <a:pt x="69" y="0"/>
                    <a:pt x="90" y="26"/>
                    <a:pt x="90" y="57"/>
                  </a:cubicBezTo>
                  <a:cubicBezTo>
                    <a:pt x="90" y="89"/>
                    <a:pt x="69" y="114"/>
                    <a:pt x="45" y="114"/>
                  </a:cubicBezTo>
                  <a:close/>
                  <a:moveTo>
                    <a:pt x="45" y="12"/>
                  </a:moveTo>
                  <a:cubicBezTo>
                    <a:pt x="26" y="12"/>
                    <a:pt x="12" y="32"/>
                    <a:pt x="12" y="57"/>
                  </a:cubicBezTo>
                  <a:cubicBezTo>
                    <a:pt x="12" y="82"/>
                    <a:pt x="26" y="102"/>
                    <a:pt x="45" y="102"/>
                  </a:cubicBezTo>
                  <a:cubicBezTo>
                    <a:pt x="63" y="102"/>
                    <a:pt x="78" y="82"/>
                    <a:pt x="78" y="57"/>
                  </a:cubicBezTo>
                  <a:cubicBezTo>
                    <a:pt x="78" y="32"/>
                    <a:pt x="63" y="12"/>
                    <a:pt x="45"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3" name="Google Shape;963;p26"/>
            <p:cNvSpPr/>
            <p:nvPr/>
          </p:nvSpPr>
          <p:spPr>
            <a:xfrm>
              <a:off x="8822269" y="2294468"/>
              <a:ext cx="29633" cy="74083"/>
            </a:xfrm>
            <a:custGeom>
              <a:rect b="b" l="l" r="r" t="t"/>
              <a:pathLst>
                <a:path extrusionOk="0" h="115" w="45">
                  <a:moveTo>
                    <a:pt x="21" y="115"/>
                  </a:moveTo>
                  <a:cubicBezTo>
                    <a:pt x="19" y="115"/>
                    <a:pt x="18" y="115"/>
                    <a:pt x="17" y="114"/>
                  </a:cubicBezTo>
                  <a:cubicBezTo>
                    <a:pt x="14" y="112"/>
                    <a:pt x="14" y="108"/>
                    <a:pt x="16" y="106"/>
                  </a:cubicBezTo>
                  <a:cubicBezTo>
                    <a:pt x="16" y="105"/>
                    <a:pt x="30" y="87"/>
                    <a:pt x="15" y="61"/>
                  </a:cubicBezTo>
                  <a:cubicBezTo>
                    <a:pt x="0" y="35"/>
                    <a:pt x="10" y="12"/>
                    <a:pt x="18" y="3"/>
                  </a:cubicBezTo>
                  <a:cubicBezTo>
                    <a:pt x="20" y="1"/>
                    <a:pt x="24" y="0"/>
                    <a:pt x="27" y="3"/>
                  </a:cubicBezTo>
                  <a:cubicBezTo>
                    <a:pt x="29" y="5"/>
                    <a:pt x="29" y="9"/>
                    <a:pt x="27" y="11"/>
                  </a:cubicBezTo>
                  <a:cubicBezTo>
                    <a:pt x="26" y="12"/>
                    <a:pt x="11" y="30"/>
                    <a:pt x="26" y="55"/>
                  </a:cubicBezTo>
                  <a:cubicBezTo>
                    <a:pt x="45" y="88"/>
                    <a:pt x="26" y="112"/>
                    <a:pt x="25" y="113"/>
                  </a:cubicBezTo>
                  <a:cubicBezTo>
                    <a:pt x="24" y="115"/>
                    <a:pt x="22" y="115"/>
                    <a:pt x="21" y="11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64" name="Google Shape;964;p26"/>
          <p:cNvGrpSpPr/>
          <p:nvPr/>
        </p:nvGrpSpPr>
        <p:grpSpPr>
          <a:xfrm>
            <a:off x="5502277" y="2549371"/>
            <a:ext cx="329184" cy="329184"/>
            <a:chOff x="4849285" y="3285067"/>
            <a:chExt cx="230717" cy="268817"/>
          </a:xfrm>
        </p:grpSpPr>
        <p:sp>
          <p:nvSpPr>
            <p:cNvPr id="965" name="Google Shape;965;p26"/>
            <p:cNvSpPr/>
            <p:nvPr/>
          </p:nvSpPr>
          <p:spPr>
            <a:xfrm>
              <a:off x="4895851" y="3331634"/>
              <a:ext cx="135467" cy="175683"/>
            </a:xfrm>
            <a:custGeom>
              <a:rect b="b" l="l" r="r" t="t"/>
              <a:pathLst>
                <a:path extrusionOk="0" h="268" w="206">
                  <a:moveTo>
                    <a:pt x="153" y="268"/>
                  </a:moveTo>
                  <a:cubicBezTo>
                    <a:pt x="54" y="268"/>
                    <a:pt x="54" y="268"/>
                    <a:pt x="54" y="268"/>
                  </a:cubicBezTo>
                  <a:cubicBezTo>
                    <a:pt x="51" y="268"/>
                    <a:pt x="48" y="265"/>
                    <a:pt x="48" y="262"/>
                  </a:cubicBezTo>
                  <a:cubicBezTo>
                    <a:pt x="48" y="257"/>
                    <a:pt x="48" y="257"/>
                    <a:pt x="48" y="257"/>
                  </a:cubicBezTo>
                  <a:cubicBezTo>
                    <a:pt x="48" y="223"/>
                    <a:pt x="38" y="190"/>
                    <a:pt x="19" y="161"/>
                  </a:cubicBezTo>
                  <a:cubicBezTo>
                    <a:pt x="5" y="141"/>
                    <a:pt x="0" y="118"/>
                    <a:pt x="2" y="93"/>
                  </a:cubicBezTo>
                  <a:cubicBezTo>
                    <a:pt x="7" y="44"/>
                    <a:pt x="48" y="5"/>
                    <a:pt x="97" y="2"/>
                  </a:cubicBezTo>
                  <a:cubicBezTo>
                    <a:pt x="126" y="0"/>
                    <a:pt x="153" y="10"/>
                    <a:pt x="174" y="29"/>
                  </a:cubicBezTo>
                  <a:cubicBezTo>
                    <a:pt x="194" y="49"/>
                    <a:pt x="206" y="76"/>
                    <a:pt x="206" y="104"/>
                  </a:cubicBezTo>
                  <a:cubicBezTo>
                    <a:pt x="206" y="124"/>
                    <a:pt x="200" y="143"/>
                    <a:pt x="189" y="160"/>
                  </a:cubicBezTo>
                  <a:cubicBezTo>
                    <a:pt x="170" y="190"/>
                    <a:pt x="159" y="224"/>
                    <a:pt x="159" y="257"/>
                  </a:cubicBezTo>
                  <a:cubicBezTo>
                    <a:pt x="159" y="262"/>
                    <a:pt x="159" y="262"/>
                    <a:pt x="159" y="262"/>
                  </a:cubicBezTo>
                  <a:cubicBezTo>
                    <a:pt x="159" y="265"/>
                    <a:pt x="156" y="268"/>
                    <a:pt x="153" y="268"/>
                  </a:cubicBezTo>
                  <a:close/>
                  <a:moveTo>
                    <a:pt x="60" y="256"/>
                  </a:moveTo>
                  <a:cubicBezTo>
                    <a:pt x="147" y="256"/>
                    <a:pt x="147" y="256"/>
                    <a:pt x="147" y="256"/>
                  </a:cubicBezTo>
                  <a:cubicBezTo>
                    <a:pt x="147" y="221"/>
                    <a:pt x="159" y="185"/>
                    <a:pt x="179" y="153"/>
                  </a:cubicBezTo>
                  <a:cubicBezTo>
                    <a:pt x="189" y="138"/>
                    <a:pt x="194" y="121"/>
                    <a:pt x="194" y="104"/>
                  </a:cubicBezTo>
                  <a:cubicBezTo>
                    <a:pt x="194" y="79"/>
                    <a:pt x="184" y="55"/>
                    <a:pt x="165" y="38"/>
                  </a:cubicBezTo>
                  <a:cubicBezTo>
                    <a:pt x="147" y="21"/>
                    <a:pt x="123" y="12"/>
                    <a:pt x="98" y="14"/>
                  </a:cubicBezTo>
                  <a:cubicBezTo>
                    <a:pt x="54" y="17"/>
                    <a:pt x="18" y="51"/>
                    <a:pt x="14" y="95"/>
                  </a:cubicBezTo>
                  <a:cubicBezTo>
                    <a:pt x="12" y="116"/>
                    <a:pt x="17" y="137"/>
                    <a:pt x="29" y="154"/>
                  </a:cubicBezTo>
                  <a:cubicBezTo>
                    <a:pt x="49" y="185"/>
                    <a:pt x="60" y="220"/>
                    <a:pt x="60" y="2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6" name="Google Shape;966;p26"/>
            <p:cNvSpPr/>
            <p:nvPr/>
          </p:nvSpPr>
          <p:spPr>
            <a:xfrm>
              <a:off x="4927601" y="3500967"/>
              <a:ext cx="71967" cy="52917"/>
            </a:xfrm>
            <a:custGeom>
              <a:rect b="b" l="l" r="r" t="t"/>
              <a:pathLst>
                <a:path extrusionOk="0" h="82" w="111">
                  <a:moveTo>
                    <a:pt x="56" y="82"/>
                  </a:moveTo>
                  <a:cubicBezTo>
                    <a:pt x="55" y="82"/>
                    <a:pt x="55" y="82"/>
                    <a:pt x="55" y="82"/>
                  </a:cubicBezTo>
                  <a:cubicBezTo>
                    <a:pt x="25" y="82"/>
                    <a:pt x="0" y="58"/>
                    <a:pt x="0" y="27"/>
                  </a:cubicBezTo>
                  <a:cubicBezTo>
                    <a:pt x="0" y="6"/>
                    <a:pt x="0" y="6"/>
                    <a:pt x="0" y="6"/>
                  </a:cubicBezTo>
                  <a:cubicBezTo>
                    <a:pt x="0" y="3"/>
                    <a:pt x="3" y="0"/>
                    <a:pt x="6" y="0"/>
                  </a:cubicBezTo>
                  <a:cubicBezTo>
                    <a:pt x="105" y="0"/>
                    <a:pt x="105" y="0"/>
                    <a:pt x="105" y="0"/>
                  </a:cubicBezTo>
                  <a:cubicBezTo>
                    <a:pt x="108" y="0"/>
                    <a:pt x="111" y="3"/>
                    <a:pt x="111" y="6"/>
                  </a:cubicBezTo>
                  <a:cubicBezTo>
                    <a:pt x="111" y="27"/>
                    <a:pt x="111" y="27"/>
                    <a:pt x="111" y="27"/>
                  </a:cubicBezTo>
                  <a:cubicBezTo>
                    <a:pt x="111" y="58"/>
                    <a:pt x="86" y="82"/>
                    <a:pt x="56" y="82"/>
                  </a:cubicBezTo>
                  <a:close/>
                  <a:moveTo>
                    <a:pt x="12" y="12"/>
                  </a:moveTo>
                  <a:cubicBezTo>
                    <a:pt x="12" y="27"/>
                    <a:pt x="12" y="27"/>
                    <a:pt x="12" y="27"/>
                  </a:cubicBezTo>
                  <a:cubicBezTo>
                    <a:pt x="12" y="51"/>
                    <a:pt x="32" y="70"/>
                    <a:pt x="55" y="70"/>
                  </a:cubicBezTo>
                  <a:cubicBezTo>
                    <a:pt x="56" y="70"/>
                    <a:pt x="56" y="70"/>
                    <a:pt x="56" y="70"/>
                  </a:cubicBezTo>
                  <a:cubicBezTo>
                    <a:pt x="80" y="70"/>
                    <a:pt x="99" y="51"/>
                    <a:pt x="99" y="27"/>
                  </a:cubicBezTo>
                  <a:cubicBezTo>
                    <a:pt x="99" y="12"/>
                    <a:pt x="99" y="12"/>
                    <a:pt x="99" y="12"/>
                  </a:cubicBezTo>
                  <a:lnTo>
                    <a:pt x="12" y="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7" name="Google Shape;967;p26"/>
            <p:cNvSpPr/>
            <p:nvPr/>
          </p:nvSpPr>
          <p:spPr>
            <a:xfrm>
              <a:off x="4959351" y="3285067"/>
              <a:ext cx="8467" cy="33867"/>
            </a:xfrm>
            <a:custGeom>
              <a:rect b="b" l="l" r="r" t="t"/>
              <a:pathLst>
                <a:path extrusionOk="0" h="50" w="12">
                  <a:moveTo>
                    <a:pt x="6" y="50"/>
                  </a:moveTo>
                  <a:cubicBezTo>
                    <a:pt x="3" y="50"/>
                    <a:pt x="0" y="48"/>
                    <a:pt x="0" y="44"/>
                  </a:cubicBezTo>
                  <a:cubicBezTo>
                    <a:pt x="0" y="6"/>
                    <a:pt x="0" y="6"/>
                    <a:pt x="0" y="6"/>
                  </a:cubicBezTo>
                  <a:cubicBezTo>
                    <a:pt x="0" y="3"/>
                    <a:pt x="3" y="0"/>
                    <a:pt x="6" y="0"/>
                  </a:cubicBezTo>
                  <a:cubicBezTo>
                    <a:pt x="9" y="0"/>
                    <a:pt x="12" y="3"/>
                    <a:pt x="12" y="6"/>
                  </a:cubicBezTo>
                  <a:cubicBezTo>
                    <a:pt x="12" y="44"/>
                    <a:pt x="12" y="44"/>
                    <a:pt x="12" y="44"/>
                  </a:cubicBezTo>
                  <a:cubicBezTo>
                    <a:pt x="12" y="48"/>
                    <a:pt x="9" y="50"/>
                    <a:pt x="6" y="5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8" name="Google Shape;968;p26"/>
            <p:cNvSpPr/>
            <p:nvPr/>
          </p:nvSpPr>
          <p:spPr>
            <a:xfrm>
              <a:off x="4881035" y="3316817"/>
              <a:ext cx="25400" cy="27517"/>
            </a:xfrm>
            <a:custGeom>
              <a:rect b="b" l="l" r="r" t="t"/>
              <a:pathLst>
                <a:path extrusionOk="0" h="40" w="40">
                  <a:moveTo>
                    <a:pt x="34" y="40"/>
                  </a:moveTo>
                  <a:cubicBezTo>
                    <a:pt x="32" y="40"/>
                    <a:pt x="31" y="39"/>
                    <a:pt x="29" y="38"/>
                  </a:cubicBezTo>
                  <a:cubicBezTo>
                    <a:pt x="2" y="11"/>
                    <a:pt x="2" y="11"/>
                    <a:pt x="2" y="11"/>
                  </a:cubicBezTo>
                  <a:cubicBezTo>
                    <a:pt x="0" y="9"/>
                    <a:pt x="0" y="5"/>
                    <a:pt x="2" y="3"/>
                  </a:cubicBezTo>
                  <a:cubicBezTo>
                    <a:pt x="5" y="0"/>
                    <a:pt x="8" y="0"/>
                    <a:pt x="11" y="3"/>
                  </a:cubicBezTo>
                  <a:cubicBezTo>
                    <a:pt x="38" y="30"/>
                    <a:pt x="38" y="30"/>
                    <a:pt x="38" y="30"/>
                  </a:cubicBezTo>
                  <a:cubicBezTo>
                    <a:pt x="40" y="32"/>
                    <a:pt x="40" y="36"/>
                    <a:pt x="38" y="38"/>
                  </a:cubicBezTo>
                  <a:cubicBezTo>
                    <a:pt x="37" y="39"/>
                    <a:pt x="35" y="40"/>
                    <a:pt x="34" y="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9" name="Google Shape;969;p26"/>
            <p:cNvSpPr/>
            <p:nvPr/>
          </p:nvSpPr>
          <p:spPr>
            <a:xfrm>
              <a:off x="5020735" y="3458634"/>
              <a:ext cx="27517" cy="25400"/>
            </a:xfrm>
            <a:custGeom>
              <a:rect b="b" l="l" r="r" t="t"/>
              <a:pathLst>
                <a:path extrusionOk="0" h="40" w="40">
                  <a:moveTo>
                    <a:pt x="34" y="40"/>
                  </a:moveTo>
                  <a:cubicBezTo>
                    <a:pt x="32" y="40"/>
                    <a:pt x="31" y="39"/>
                    <a:pt x="29" y="38"/>
                  </a:cubicBezTo>
                  <a:cubicBezTo>
                    <a:pt x="2" y="11"/>
                    <a:pt x="2" y="11"/>
                    <a:pt x="2" y="11"/>
                  </a:cubicBezTo>
                  <a:cubicBezTo>
                    <a:pt x="0" y="9"/>
                    <a:pt x="0" y="5"/>
                    <a:pt x="2" y="3"/>
                  </a:cubicBezTo>
                  <a:cubicBezTo>
                    <a:pt x="5" y="0"/>
                    <a:pt x="8" y="0"/>
                    <a:pt x="11" y="3"/>
                  </a:cubicBezTo>
                  <a:cubicBezTo>
                    <a:pt x="38" y="30"/>
                    <a:pt x="38" y="30"/>
                    <a:pt x="38" y="30"/>
                  </a:cubicBezTo>
                  <a:cubicBezTo>
                    <a:pt x="40" y="32"/>
                    <a:pt x="40" y="36"/>
                    <a:pt x="38" y="38"/>
                  </a:cubicBezTo>
                  <a:cubicBezTo>
                    <a:pt x="37" y="39"/>
                    <a:pt x="35" y="40"/>
                    <a:pt x="34" y="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0" name="Google Shape;970;p26"/>
            <p:cNvSpPr/>
            <p:nvPr/>
          </p:nvSpPr>
          <p:spPr>
            <a:xfrm>
              <a:off x="4849285" y="3397250"/>
              <a:ext cx="31750" cy="8467"/>
            </a:xfrm>
            <a:custGeom>
              <a:rect b="b" l="l" r="r" t="t"/>
              <a:pathLst>
                <a:path extrusionOk="0" h="12" w="50">
                  <a:moveTo>
                    <a:pt x="44" y="12"/>
                  </a:moveTo>
                  <a:cubicBezTo>
                    <a:pt x="6" y="12"/>
                    <a:pt x="6" y="12"/>
                    <a:pt x="6" y="12"/>
                  </a:cubicBezTo>
                  <a:cubicBezTo>
                    <a:pt x="2" y="12"/>
                    <a:pt x="0" y="10"/>
                    <a:pt x="0" y="6"/>
                  </a:cubicBezTo>
                  <a:cubicBezTo>
                    <a:pt x="0" y="3"/>
                    <a:pt x="2" y="0"/>
                    <a:pt x="6" y="0"/>
                  </a:cubicBezTo>
                  <a:cubicBezTo>
                    <a:pt x="44" y="0"/>
                    <a:pt x="44" y="0"/>
                    <a:pt x="44" y="0"/>
                  </a:cubicBezTo>
                  <a:cubicBezTo>
                    <a:pt x="47" y="0"/>
                    <a:pt x="50" y="3"/>
                    <a:pt x="50" y="6"/>
                  </a:cubicBezTo>
                  <a:cubicBezTo>
                    <a:pt x="50" y="10"/>
                    <a:pt x="47" y="12"/>
                    <a:pt x="44"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1" name="Google Shape;971;p26"/>
            <p:cNvSpPr/>
            <p:nvPr/>
          </p:nvSpPr>
          <p:spPr>
            <a:xfrm>
              <a:off x="5046135" y="3397250"/>
              <a:ext cx="33867" cy="8467"/>
            </a:xfrm>
            <a:custGeom>
              <a:rect b="b" l="l" r="r" t="t"/>
              <a:pathLst>
                <a:path extrusionOk="0" h="12" w="51">
                  <a:moveTo>
                    <a:pt x="45" y="12"/>
                  </a:moveTo>
                  <a:cubicBezTo>
                    <a:pt x="6" y="12"/>
                    <a:pt x="6" y="12"/>
                    <a:pt x="6" y="12"/>
                  </a:cubicBezTo>
                  <a:cubicBezTo>
                    <a:pt x="3" y="12"/>
                    <a:pt x="0" y="10"/>
                    <a:pt x="0" y="6"/>
                  </a:cubicBezTo>
                  <a:cubicBezTo>
                    <a:pt x="0" y="3"/>
                    <a:pt x="3" y="0"/>
                    <a:pt x="6" y="0"/>
                  </a:cubicBezTo>
                  <a:cubicBezTo>
                    <a:pt x="45" y="0"/>
                    <a:pt x="45" y="0"/>
                    <a:pt x="45" y="0"/>
                  </a:cubicBezTo>
                  <a:cubicBezTo>
                    <a:pt x="48" y="0"/>
                    <a:pt x="51" y="3"/>
                    <a:pt x="51" y="6"/>
                  </a:cubicBezTo>
                  <a:cubicBezTo>
                    <a:pt x="51" y="10"/>
                    <a:pt x="48" y="12"/>
                    <a:pt x="45"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2" name="Google Shape;972;p26"/>
            <p:cNvSpPr/>
            <p:nvPr/>
          </p:nvSpPr>
          <p:spPr>
            <a:xfrm>
              <a:off x="4881035" y="3458634"/>
              <a:ext cx="25400" cy="25400"/>
            </a:xfrm>
            <a:custGeom>
              <a:rect b="b" l="l" r="r" t="t"/>
              <a:pathLst>
                <a:path extrusionOk="0" h="40" w="40">
                  <a:moveTo>
                    <a:pt x="7" y="40"/>
                  </a:moveTo>
                  <a:cubicBezTo>
                    <a:pt x="5" y="40"/>
                    <a:pt x="4" y="39"/>
                    <a:pt x="2" y="38"/>
                  </a:cubicBezTo>
                  <a:cubicBezTo>
                    <a:pt x="0" y="36"/>
                    <a:pt x="0" y="32"/>
                    <a:pt x="2" y="30"/>
                  </a:cubicBezTo>
                  <a:cubicBezTo>
                    <a:pt x="29" y="3"/>
                    <a:pt x="29" y="3"/>
                    <a:pt x="29" y="3"/>
                  </a:cubicBezTo>
                  <a:cubicBezTo>
                    <a:pt x="32" y="0"/>
                    <a:pt x="35" y="0"/>
                    <a:pt x="38" y="3"/>
                  </a:cubicBezTo>
                  <a:cubicBezTo>
                    <a:pt x="40" y="5"/>
                    <a:pt x="40" y="9"/>
                    <a:pt x="38" y="11"/>
                  </a:cubicBezTo>
                  <a:cubicBezTo>
                    <a:pt x="11" y="38"/>
                    <a:pt x="11" y="38"/>
                    <a:pt x="11" y="38"/>
                  </a:cubicBezTo>
                  <a:cubicBezTo>
                    <a:pt x="10" y="39"/>
                    <a:pt x="8" y="40"/>
                    <a:pt x="7" y="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3" name="Google Shape;973;p26"/>
            <p:cNvSpPr/>
            <p:nvPr/>
          </p:nvSpPr>
          <p:spPr>
            <a:xfrm>
              <a:off x="5020735" y="3316817"/>
              <a:ext cx="27517" cy="27517"/>
            </a:xfrm>
            <a:custGeom>
              <a:rect b="b" l="l" r="r" t="t"/>
              <a:pathLst>
                <a:path extrusionOk="0" h="40" w="40">
                  <a:moveTo>
                    <a:pt x="7" y="40"/>
                  </a:moveTo>
                  <a:cubicBezTo>
                    <a:pt x="5" y="40"/>
                    <a:pt x="3" y="39"/>
                    <a:pt x="2" y="38"/>
                  </a:cubicBezTo>
                  <a:cubicBezTo>
                    <a:pt x="0" y="36"/>
                    <a:pt x="0" y="32"/>
                    <a:pt x="2" y="30"/>
                  </a:cubicBezTo>
                  <a:cubicBezTo>
                    <a:pt x="29" y="3"/>
                    <a:pt x="29" y="3"/>
                    <a:pt x="29" y="3"/>
                  </a:cubicBezTo>
                  <a:cubicBezTo>
                    <a:pt x="32" y="0"/>
                    <a:pt x="35" y="0"/>
                    <a:pt x="38" y="3"/>
                  </a:cubicBezTo>
                  <a:cubicBezTo>
                    <a:pt x="40" y="5"/>
                    <a:pt x="40" y="9"/>
                    <a:pt x="38" y="11"/>
                  </a:cubicBezTo>
                  <a:cubicBezTo>
                    <a:pt x="11" y="38"/>
                    <a:pt x="11" y="38"/>
                    <a:pt x="11" y="38"/>
                  </a:cubicBezTo>
                  <a:cubicBezTo>
                    <a:pt x="10" y="39"/>
                    <a:pt x="8" y="40"/>
                    <a:pt x="7" y="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4" name="Google Shape;974;p26"/>
            <p:cNvSpPr/>
            <p:nvPr/>
          </p:nvSpPr>
          <p:spPr>
            <a:xfrm>
              <a:off x="4993218" y="3293534"/>
              <a:ext cx="19050" cy="31750"/>
            </a:xfrm>
            <a:custGeom>
              <a:rect b="b" l="l" r="r" t="t"/>
              <a:pathLst>
                <a:path extrusionOk="0" h="48" w="28">
                  <a:moveTo>
                    <a:pt x="7" y="48"/>
                  </a:moveTo>
                  <a:cubicBezTo>
                    <a:pt x="6" y="48"/>
                    <a:pt x="5" y="48"/>
                    <a:pt x="4" y="48"/>
                  </a:cubicBezTo>
                  <a:cubicBezTo>
                    <a:pt x="1" y="47"/>
                    <a:pt x="0" y="43"/>
                    <a:pt x="1" y="40"/>
                  </a:cubicBezTo>
                  <a:cubicBezTo>
                    <a:pt x="16" y="5"/>
                    <a:pt x="16" y="5"/>
                    <a:pt x="16" y="5"/>
                  </a:cubicBezTo>
                  <a:cubicBezTo>
                    <a:pt x="17" y="2"/>
                    <a:pt x="21" y="0"/>
                    <a:pt x="24" y="1"/>
                  </a:cubicBezTo>
                  <a:cubicBezTo>
                    <a:pt x="27" y="3"/>
                    <a:pt x="28" y="6"/>
                    <a:pt x="27" y="9"/>
                  </a:cubicBezTo>
                  <a:cubicBezTo>
                    <a:pt x="12" y="45"/>
                    <a:pt x="12" y="45"/>
                    <a:pt x="12" y="45"/>
                  </a:cubicBezTo>
                  <a:cubicBezTo>
                    <a:pt x="11" y="47"/>
                    <a:pt x="9" y="48"/>
                    <a:pt x="7" y="4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5" name="Google Shape;975;p26"/>
            <p:cNvSpPr/>
            <p:nvPr/>
          </p:nvSpPr>
          <p:spPr>
            <a:xfrm>
              <a:off x="4917018" y="3293534"/>
              <a:ext cx="19050" cy="31750"/>
            </a:xfrm>
            <a:custGeom>
              <a:rect b="b" l="l" r="r" t="t"/>
              <a:pathLst>
                <a:path extrusionOk="0" h="48" w="28">
                  <a:moveTo>
                    <a:pt x="21" y="48"/>
                  </a:moveTo>
                  <a:cubicBezTo>
                    <a:pt x="19" y="48"/>
                    <a:pt x="17" y="47"/>
                    <a:pt x="16" y="45"/>
                  </a:cubicBezTo>
                  <a:cubicBezTo>
                    <a:pt x="1" y="9"/>
                    <a:pt x="1" y="9"/>
                    <a:pt x="1" y="9"/>
                  </a:cubicBezTo>
                  <a:cubicBezTo>
                    <a:pt x="0" y="6"/>
                    <a:pt x="2" y="3"/>
                    <a:pt x="5" y="1"/>
                  </a:cubicBezTo>
                  <a:cubicBezTo>
                    <a:pt x="8" y="0"/>
                    <a:pt x="11" y="2"/>
                    <a:pt x="12" y="5"/>
                  </a:cubicBezTo>
                  <a:cubicBezTo>
                    <a:pt x="27" y="40"/>
                    <a:pt x="27" y="40"/>
                    <a:pt x="27" y="40"/>
                  </a:cubicBezTo>
                  <a:cubicBezTo>
                    <a:pt x="28" y="43"/>
                    <a:pt x="27" y="47"/>
                    <a:pt x="24" y="48"/>
                  </a:cubicBezTo>
                  <a:cubicBezTo>
                    <a:pt x="23" y="48"/>
                    <a:pt x="22" y="48"/>
                    <a:pt x="21" y="4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6" name="Google Shape;976;p26"/>
            <p:cNvSpPr/>
            <p:nvPr/>
          </p:nvSpPr>
          <p:spPr>
            <a:xfrm>
              <a:off x="5039785" y="3429000"/>
              <a:ext cx="31750" cy="19050"/>
            </a:xfrm>
            <a:custGeom>
              <a:rect b="b" l="l" r="r" t="t"/>
              <a:pathLst>
                <a:path extrusionOk="0" h="28" w="49">
                  <a:moveTo>
                    <a:pt x="43" y="28"/>
                  </a:moveTo>
                  <a:cubicBezTo>
                    <a:pt x="42" y="28"/>
                    <a:pt x="41" y="28"/>
                    <a:pt x="40" y="27"/>
                  </a:cubicBezTo>
                  <a:cubicBezTo>
                    <a:pt x="5" y="13"/>
                    <a:pt x="5" y="13"/>
                    <a:pt x="5" y="13"/>
                  </a:cubicBezTo>
                  <a:cubicBezTo>
                    <a:pt x="2" y="11"/>
                    <a:pt x="0" y="8"/>
                    <a:pt x="2" y="5"/>
                  </a:cubicBezTo>
                  <a:cubicBezTo>
                    <a:pt x="3" y="2"/>
                    <a:pt x="6" y="0"/>
                    <a:pt x="10" y="2"/>
                  </a:cubicBezTo>
                  <a:cubicBezTo>
                    <a:pt x="45" y="16"/>
                    <a:pt x="45" y="16"/>
                    <a:pt x="45" y="16"/>
                  </a:cubicBezTo>
                  <a:cubicBezTo>
                    <a:pt x="48" y="17"/>
                    <a:pt x="49" y="21"/>
                    <a:pt x="48" y="24"/>
                  </a:cubicBezTo>
                  <a:cubicBezTo>
                    <a:pt x="47" y="26"/>
                    <a:pt x="45" y="28"/>
                    <a:pt x="43"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7" name="Google Shape;977;p26"/>
            <p:cNvSpPr/>
            <p:nvPr/>
          </p:nvSpPr>
          <p:spPr>
            <a:xfrm>
              <a:off x="4855635" y="3352800"/>
              <a:ext cx="33867" cy="19050"/>
            </a:xfrm>
            <a:custGeom>
              <a:rect b="b" l="l" r="r" t="t"/>
              <a:pathLst>
                <a:path extrusionOk="0" h="28" w="49">
                  <a:moveTo>
                    <a:pt x="42" y="28"/>
                  </a:moveTo>
                  <a:cubicBezTo>
                    <a:pt x="41" y="28"/>
                    <a:pt x="40" y="28"/>
                    <a:pt x="40" y="27"/>
                  </a:cubicBezTo>
                  <a:cubicBezTo>
                    <a:pt x="4" y="13"/>
                    <a:pt x="4" y="13"/>
                    <a:pt x="4" y="13"/>
                  </a:cubicBezTo>
                  <a:cubicBezTo>
                    <a:pt x="1" y="12"/>
                    <a:pt x="0" y="8"/>
                    <a:pt x="1" y="5"/>
                  </a:cubicBezTo>
                  <a:cubicBezTo>
                    <a:pt x="2" y="2"/>
                    <a:pt x="6" y="0"/>
                    <a:pt x="9" y="2"/>
                  </a:cubicBezTo>
                  <a:cubicBezTo>
                    <a:pt x="44" y="16"/>
                    <a:pt x="44" y="16"/>
                    <a:pt x="44" y="16"/>
                  </a:cubicBezTo>
                  <a:cubicBezTo>
                    <a:pt x="47" y="18"/>
                    <a:pt x="49" y="21"/>
                    <a:pt x="47" y="24"/>
                  </a:cubicBezTo>
                  <a:cubicBezTo>
                    <a:pt x="47" y="26"/>
                    <a:pt x="44" y="28"/>
                    <a:pt x="42"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8" name="Google Shape;978;p26"/>
            <p:cNvSpPr/>
            <p:nvPr/>
          </p:nvSpPr>
          <p:spPr>
            <a:xfrm>
              <a:off x="5039785" y="3352800"/>
              <a:ext cx="31750" cy="19050"/>
            </a:xfrm>
            <a:custGeom>
              <a:rect b="b" l="l" r="r" t="t"/>
              <a:pathLst>
                <a:path extrusionOk="0" h="28" w="49">
                  <a:moveTo>
                    <a:pt x="7" y="28"/>
                  </a:moveTo>
                  <a:cubicBezTo>
                    <a:pt x="5" y="28"/>
                    <a:pt x="3" y="26"/>
                    <a:pt x="2" y="24"/>
                  </a:cubicBezTo>
                  <a:cubicBezTo>
                    <a:pt x="0" y="21"/>
                    <a:pt x="2" y="18"/>
                    <a:pt x="5" y="16"/>
                  </a:cubicBezTo>
                  <a:cubicBezTo>
                    <a:pt x="40" y="2"/>
                    <a:pt x="40" y="2"/>
                    <a:pt x="40" y="2"/>
                  </a:cubicBezTo>
                  <a:cubicBezTo>
                    <a:pt x="43" y="0"/>
                    <a:pt x="47" y="2"/>
                    <a:pt x="48" y="5"/>
                  </a:cubicBezTo>
                  <a:cubicBezTo>
                    <a:pt x="49" y="8"/>
                    <a:pt x="48" y="12"/>
                    <a:pt x="45" y="13"/>
                  </a:cubicBezTo>
                  <a:cubicBezTo>
                    <a:pt x="10" y="27"/>
                    <a:pt x="10" y="27"/>
                    <a:pt x="10" y="27"/>
                  </a:cubicBezTo>
                  <a:cubicBezTo>
                    <a:pt x="9" y="28"/>
                    <a:pt x="8" y="28"/>
                    <a:pt x="7"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9" name="Google Shape;979;p26"/>
            <p:cNvSpPr/>
            <p:nvPr/>
          </p:nvSpPr>
          <p:spPr>
            <a:xfrm>
              <a:off x="4855635" y="3429000"/>
              <a:ext cx="33867" cy="19050"/>
            </a:xfrm>
            <a:custGeom>
              <a:rect b="b" l="l" r="r" t="t"/>
              <a:pathLst>
                <a:path extrusionOk="0" h="28" w="49">
                  <a:moveTo>
                    <a:pt x="7" y="28"/>
                  </a:moveTo>
                  <a:cubicBezTo>
                    <a:pt x="4" y="28"/>
                    <a:pt x="2" y="26"/>
                    <a:pt x="1" y="24"/>
                  </a:cubicBezTo>
                  <a:cubicBezTo>
                    <a:pt x="0" y="21"/>
                    <a:pt x="1" y="17"/>
                    <a:pt x="4" y="16"/>
                  </a:cubicBezTo>
                  <a:cubicBezTo>
                    <a:pt x="40" y="2"/>
                    <a:pt x="40" y="2"/>
                    <a:pt x="40" y="2"/>
                  </a:cubicBezTo>
                  <a:cubicBezTo>
                    <a:pt x="43" y="0"/>
                    <a:pt x="46" y="2"/>
                    <a:pt x="47" y="5"/>
                  </a:cubicBezTo>
                  <a:cubicBezTo>
                    <a:pt x="49" y="8"/>
                    <a:pt x="47" y="11"/>
                    <a:pt x="44" y="13"/>
                  </a:cubicBezTo>
                  <a:cubicBezTo>
                    <a:pt x="9" y="27"/>
                    <a:pt x="9" y="27"/>
                    <a:pt x="9" y="27"/>
                  </a:cubicBezTo>
                  <a:cubicBezTo>
                    <a:pt x="8" y="28"/>
                    <a:pt x="7" y="28"/>
                    <a:pt x="7"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80" name="Google Shape;980;p26"/>
            <p:cNvSpPr/>
            <p:nvPr/>
          </p:nvSpPr>
          <p:spPr>
            <a:xfrm>
              <a:off x="4946651" y="3399367"/>
              <a:ext cx="33867" cy="107950"/>
            </a:xfrm>
            <a:custGeom>
              <a:rect b="b" l="l" r="r" t="t"/>
              <a:pathLst>
                <a:path extrusionOk="0" h="165" w="51">
                  <a:moveTo>
                    <a:pt x="37" y="165"/>
                  </a:moveTo>
                  <a:cubicBezTo>
                    <a:pt x="14" y="165"/>
                    <a:pt x="14" y="165"/>
                    <a:pt x="14" y="165"/>
                  </a:cubicBezTo>
                  <a:cubicBezTo>
                    <a:pt x="11" y="165"/>
                    <a:pt x="8" y="163"/>
                    <a:pt x="8" y="159"/>
                  </a:cubicBezTo>
                  <a:cubicBezTo>
                    <a:pt x="0" y="7"/>
                    <a:pt x="0" y="7"/>
                    <a:pt x="0" y="7"/>
                  </a:cubicBezTo>
                  <a:cubicBezTo>
                    <a:pt x="0" y="5"/>
                    <a:pt x="1" y="3"/>
                    <a:pt x="2" y="2"/>
                  </a:cubicBezTo>
                  <a:cubicBezTo>
                    <a:pt x="3" y="1"/>
                    <a:pt x="5" y="0"/>
                    <a:pt x="6" y="0"/>
                  </a:cubicBezTo>
                  <a:cubicBezTo>
                    <a:pt x="45" y="0"/>
                    <a:pt x="45" y="0"/>
                    <a:pt x="45" y="0"/>
                  </a:cubicBezTo>
                  <a:cubicBezTo>
                    <a:pt x="46" y="0"/>
                    <a:pt x="48" y="1"/>
                    <a:pt x="49" y="2"/>
                  </a:cubicBezTo>
                  <a:cubicBezTo>
                    <a:pt x="50" y="3"/>
                    <a:pt x="51" y="5"/>
                    <a:pt x="51" y="7"/>
                  </a:cubicBezTo>
                  <a:cubicBezTo>
                    <a:pt x="43" y="159"/>
                    <a:pt x="43" y="159"/>
                    <a:pt x="43" y="159"/>
                  </a:cubicBezTo>
                  <a:cubicBezTo>
                    <a:pt x="43" y="163"/>
                    <a:pt x="40" y="165"/>
                    <a:pt x="37" y="165"/>
                  </a:cubicBezTo>
                  <a:close/>
                  <a:moveTo>
                    <a:pt x="20" y="153"/>
                  </a:moveTo>
                  <a:cubicBezTo>
                    <a:pt x="31" y="153"/>
                    <a:pt x="31" y="153"/>
                    <a:pt x="31" y="153"/>
                  </a:cubicBezTo>
                  <a:cubicBezTo>
                    <a:pt x="38" y="12"/>
                    <a:pt x="38" y="12"/>
                    <a:pt x="38" y="12"/>
                  </a:cubicBezTo>
                  <a:cubicBezTo>
                    <a:pt x="13" y="12"/>
                    <a:pt x="13" y="12"/>
                    <a:pt x="13" y="12"/>
                  </a:cubicBezTo>
                  <a:lnTo>
                    <a:pt x="20" y="1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2"/>
                                        </p:tgtEl>
                                        <p:attrNameLst>
                                          <p:attrName>style.visibility</p:attrName>
                                        </p:attrNameLst>
                                      </p:cBhvr>
                                      <p:to>
                                        <p:strVal val="visible"/>
                                      </p:to>
                                    </p:set>
                                    <p:anim calcmode="lin" valueType="num">
                                      <p:cBhvr additive="base">
                                        <p:cTn dur="500"/>
                                        <p:tgtEl>
                                          <p:spTgt spid="9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6"/>
                                        </p:tgtEl>
                                        <p:attrNameLst>
                                          <p:attrName>style.visibility</p:attrName>
                                        </p:attrNameLst>
                                      </p:cBhvr>
                                      <p:to>
                                        <p:strVal val="visible"/>
                                      </p:to>
                                    </p:set>
                                    <p:anim calcmode="lin" valueType="num">
                                      <p:cBhvr additive="base">
                                        <p:cTn dur="500"/>
                                        <p:tgtEl>
                                          <p:spTgt spid="8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8"/>
                                        </p:tgtEl>
                                        <p:attrNameLst>
                                          <p:attrName>style.visibility</p:attrName>
                                        </p:attrNameLst>
                                      </p:cBhvr>
                                      <p:to>
                                        <p:strVal val="visible"/>
                                      </p:to>
                                    </p:set>
                                    <p:anim calcmode="lin" valueType="num">
                                      <p:cBhvr additive="base">
                                        <p:cTn dur="500"/>
                                        <p:tgtEl>
                                          <p:spTgt spid="8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0"/>
                                        </p:tgtEl>
                                        <p:attrNameLst>
                                          <p:attrName>style.visibility</p:attrName>
                                        </p:attrNameLst>
                                      </p:cBhvr>
                                      <p:to>
                                        <p:strVal val="visible"/>
                                      </p:to>
                                    </p:set>
                                    <p:anim calcmode="lin" valueType="num">
                                      <p:cBhvr additive="base">
                                        <p:cTn dur="500"/>
                                        <p:tgtEl>
                                          <p:spTgt spid="9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6"/>
                                        </p:tgtEl>
                                        <p:attrNameLst>
                                          <p:attrName>style.visibility</p:attrName>
                                        </p:attrNameLst>
                                      </p:cBhvr>
                                      <p:to>
                                        <p:strVal val="visible"/>
                                      </p:to>
                                    </p:set>
                                    <p:anim calcmode="lin" valueType="num">
                                      <p:cBhvr additive="base">
                                        <p:cTn dur="500"/>
                                        <p:tgtEl>
                                          <p:spTgt spid="9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4"/>
                                        </p:tgtEl>
                                        <p:attrNameLst>
                                          <p:attrName>style.visibility</p:attrName>
                                        </p:attrNameLst>
                                      </p:cBhvr>
                                      <p:to>
                                        <p:strVal val="visible"/>
                                      </p:to>
                                    </p:set>
                                    <p:anim calcmode="lin" valueType="num">
                                      <p:cBhvr additive="base">
                                        <p:cTn dur="500"/>
                                        <p:tgtEl>
                                          <p:spTgt spid="9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pic>
        <p:nvPicPr>
          <p:cNvPr id="985" name="Google Shape;985;p27"/>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986" name="Google Shape;986;p27"/>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87" name="Google Shape;987;p27"/>
          <p:cNvGrpSpPr/>
          <p:nvPr/>
        </p:nvGrpSpPr>
        <p:grpSpPr>
          <a:xfrm>
            <a:off x="419225" y="0"/>
            <a:ext cx="5773677" cy="5143500"/>
            <a:chOff x="-1296926" y="0"/>
            <a:chExt cx="5773677" cy="5143500"/>
          </a:xfrm>
        </p:grpSpPr>
        <p:sp>
          <p:nvSpPr>
            <p:cNvPr id="988" name="Google Shape;988;p27"/>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9" name="Google Shape;989;p27"/>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0" name="Google Shape;990;p27"/>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991" name="Google Shape;991;p27"/>
            <p:cNvSpPr/>
            <p:nvPr/>
          </p:nvSpPr>
          <p:spPr>
            <a:xfrm rot="10800000">
              <a:off x="-1243902" y="2164172"/>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2" name="Google Shape;992;p27"/>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3" name="Google Shape;993;p27"/>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994" name="Google Shape;994;p27"/>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995" name="Google Shape;995;p27"/>
            <p:cNvSpPr txBox="1"/>
            <p:nvPr/>
          </p:nvSpPr>
          <p:spPr>
            <a:xfrm>
              <a:off x="-1247775" y="1047161"/>
              <a:ext cx="56057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The percentage of scheduled agents who actually report to work</a:t>
              </a:r>
              <a:endParaRPr b="0" i="0" sz="1100" u="none" cap="none" strike="noStrike">
                <a:solidFill>
                  <a:schemeClr val="dk1"/>
                </a:solidFill>
                <a:latin typeface="Arial"/>
                <a:ea typeface="Arial"/>
                <a:cs typeface="Arial"/>
                <a:sym typeface="Arial"/>
              </a:endParaRPr>
            </a:p>
          </p:txBody>
        </p:sp>
        <p:sp>
          <p:nvSpPr>
            <p:cNvPr id="996" name="Google Shape;996;p27"/>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grpSp>
      <p:sp>
        <p:nvSpPr>
          <p:cNvPr id="997" name="Google Shape;997;p27"/>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98" name="Google Shape;998;p27"/>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99" name="Google Shape;999;p27"/>
          <p:cNvSpPr txBox="1"/>
          <p:nvPr>
            <p:ph type="title"/>
          </p:nvPr>
        </p:nvSpPr>
        <p:spPr>
          <a:xfrm>
            <a:off x="2658325" y="156448"/>
            <a:ext cx="1200654"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Show Rate</a:t>
            </a:r>
            <a:endParaRPr/>
          </a:p>
        </p:txBody>
      </p:sp>
      <p:grpSp>
        <p:nvGrpSpPr>
          <p:cNvPr id="1000" name="Google Shape;1000;p27"/>
          <p:cNvGrpSpPr/>
          <p:nvPr/>
        </p:nvGrpSpPr>
        <p:grpSpPr>
          <a:xfrm>
            <a:off x="8275295" y="4848340"/>
            <a:ext cx="557784" cy="195545"/>
            <a:chOff x="5052" y="2910"/>
            <a:chExt cx="522" cy="183"/>
          </a:xfrm>
        </p:grpSpPr>
        <p:sp>
          <p:nvSpPr>
            <p:cNvPr id="1001" name="Google Shape;1001;p27"/>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2" name="Google Shape;1002;p27"/>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3" name="Google Shape;1003;p27"/>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4" name="Google Shape;1004;p27"/>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05" name="Google Shape;1005;p27"/>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1006" name="Google Shape;1006;p27"/>
          <p:cNvSpPr txBox="1"/>
          <p:nvPr/>
        </p:nvSpPr>
        <p:spPr>
          <a:xfrm>
            <a:off x="3988765" y="2296652"/>
            <a:ext cx="2085392" cy="1987724"/>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Agent Behaviour</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System/Technology Issues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Schedule Quality</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External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Management and Communication</a:t>
            </a:r>
            <a:endParaRPr/>
          </a:p>
        </p:txBody>
      </p:sp>
      <p:pic>
        <p:nvPicPr>
          <p:cNvPr id="1007" name="Google Shape;1007;p27"/>
          <p:cNvPicPr preferRelativeResize="0"/>
          <p:nvPr/>
        </p:nvPicPr>
        <p:blipFill rotWithShape="1">
          <a:blip r:embed="rId4">
            <a:alphaModFix/>
          </a:blip>
          <a:srcRect b="0" l="0" r="0" t="0"/>
          <a:stretch/>
        </p:blipFill>
        <p:spPr>
          <a:xfrm>
            <a:off x="419224" y="2458875"/>
            <a:ext cx="3488331" cy="1192720"/>
          </a:xfrm>
          <a:prstGeom prst="rect">
            <a:avLst/>
          </a:prstGeom>
          <a:noFill/>
          <a:ln>
            <a:noFill/>
          </a:ln>
        </p:spPr>
      </p:pic>
    </p:spTree>
  </p:cSld>
  <p:clrMapOvr>
    <a:masterClrMapping/>
  </p:clrMapOvr>
  <p:transition spd="slow" p14:dur="1500">
    <p:split orient="ver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pic>
        <p:nvPicPr>
          <p:cNvPr id="1012" name="Google Shape;1012;p28"/>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1013" name="Google Shape;1013;p28"/>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014" name="Google Shape;1014;p28"/>
          <p:cNvGrpSpPr/>
          <p:nvPr/>
        </p:nvGrpSpPr>
        <p:grpSpPr>
          <a:xfrm>
            <a:off x="419225" y="0"/>
            <a:ext cx="5773677" cy="5143500"/>
            <a:chOff x="-1296926" y="0"/>
            <a:chExt cx="5773677" cy="5143500"/>
          </a:xfrm>
        </p:grpSpPr>
        <p:sp>
          <p:nvSpPr>
            <p:cNvPr id="1015" name="Google Shape;1015;p28"/>
            <p:cNvSpPr/>
            <p:nvPr/>
          </p:nvSpPr>
          <p:spPr>
            <a:xfrm rot="5400000">
              <a:off x="-498293"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6" name="Google Shape;1016;p28"/>
            <p:cNvSpPr/>
            <p:nvPr/>
          </p:nvSpPr>
          <p:spPr>
            <a:xfrm rot="10800000">
              <a:off x="-1296926"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7" name="Google Shape;1017;p28"/>
            <p:cNvSpPr/>
            <p:nvPr/>
          </p:nvSpPr>
          <p:spPr>
            <a:xfrm>
              <a:off x="-1296926"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1018" name="Google Shape;1018;p28"/>
            <p:cNvSpPr/>
            <p:nvPr/>
          </p:nvSpPr>
          <p:spPr>
            <a:xfrm rot="10800000">
              <a:off x="-1243902" y="2164172"/>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9" name="Google Shape;1019;p28"/>
            <p:cNvSpPr/>
            <p:nvPr/>
          </p:nvSpPr>
          <p:spPr>
            <a:xfrm rot="10800000">
              <a:off x="2242959"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0" name="Google Shape;1020;p28"/>
            <p:cNvSpPr/>
            <p:nvPr/>
          </p:nvSpPr>
          <p:spPr>
            <a:xfrm>
              <a:off x="-1296920"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1021" name="Google Shape;1021;p28"/>
            <p:cNvSpPr/>
            <p:nvPr/>
          </p:nvSpPr>
          <p:spPr>
            <a:xfrm>
              <a:off x="2242960"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1022" name="Google Shape;1022;p28"/>
            <p:cNvSpPr txBox="1"/>
            <p:nvPr/>
          </p:nvSpPr>
          <p:spPr>
            <a:xfrm>
              <a:off x="-1247775" y="1047161"/>
              <a:ext cx="56057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The percentage of employees who leave the organization during a given period</a:t>
              </a:r>
              <a:endParaRPr b="0" i="0" sz="1100" u="none" cap="none" strike="noStrike">
                <a:solidFill>
                  <a:schemeClr val="dk1"/>
                </a:solidFill>
                <a:latin typeface="Arial"/>
                <a:ea typeface="Arial"/>
                <a:cs typeface="Arial"/>
                <a:sym typeface="Arial"/>
              </a:endParaRPr>
            </a:p>
          </p:txBody>
        </p:sp>
        <p:sp>
          <p:nvSpPr>
            <p:cNvPr id="1023" name="Google Shape;1023;p28"/>
            <p:cNvSpPr txBox="1"/>
            <p:nvPr/>
          </p:nvSpPr>
          <p:spPr>
            <a:xfrm>
              <a:off x="120912"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grpSp>
      <p:sp>
        <p:nvSpPr>
          <p:cNvPr id="1024" name="Google Shape;1024;p28"/>
          <p:cNvSpPr txBox="1"/>
          <p:nvPr>
            <p:ph type="title"/>
          </p:nvPr>
        </p:nvSpPr>
        <p:spPr>
          <a:xfrm>
            <a:off x="2795485" y="156448"/>
            <a:ext cx="926334"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Attrition</a:t>
            </a:r>
            <a:endParaRPr/>
          </a:p>
        </p:txBody>
      </p:sp>
      <p:grpSp>
        <p:nvGrpSpPr>
          <p:cNvPr id="1025" name="Google Shape;1025;p28"/>
          <p:cNvGrpSpPr/>
          <p:nvPr/>
        </p:nvGrpSpPr>
        <p:grpSpPr>
          <a:xfrm>
            <a:off x="8275295" y="4848340"/>
            <a:ext cx="557784" cy="195545"/>
            <a:chOff x="5052" y="2910"/>
            <a:chExt cx="522" cy="183"/>
          </a:xfrm>
        </p:grpSpPr>
        <p:sp>
          <p:nvSpPr>
            <p:cNvPr id="1026" name="Google Shape;1026;p28"/>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7" name="Google Shape;1027;p28"/>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8" name="Google Shape;1028;p28"/>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9" name="Google Shape;1029;p28"/>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30" name="Google Shape;1030;p28"/>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sp>
        <p:nvSpPr>
          <p:cNvPr id="1031" name="Google Shape;1031;p28"/>
          <p:cNvSpPr txBox="1"/>
          <p:nvPr/>
        </p:nvSpPr>
        <p:spPr>
          <a:xfrm>
            <a:off x="3988765" y="2296652"/>
            <a:ext cx="2085392" cy="2208297"/>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Job Satisfaction</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Compensation and Benefits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Workload and Stress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Management and Leadership</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Operational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Personal Factors</a:t>
            </a:r>
            <a:endParaRPr/>
          </a:p>
        </p:txBody>
      </p:sp>
      <p:pic>
        <p:nvPicPr>
          <p:cNvPr id="1032" name="Google Shape;1032;p28"/>
          <p:cNvPicPr preferRelativeResize="0"/>
          <p:nvPr/>
        </p:nvPicPr>
        <p:blipFill rotWithShape="1">
          <a:blip r:embed="rId4">
            <a:alphaModFix/>
          </a:blip>
          <a:srcRect b="0" l="0" r="0" t="0"/>
          <a:stretch/>
        </p:blipFill>
        <p:spPr>
          <a:xfrm>
            <a:off x="422273" y="2488444"/>
            <a:ext cx="3428971" cy="1185767"/>
          </a:xfrm>
          <a:prstGeom prst="rect">
            <a:avLst/>
          </a:prstGeom>
          <a:noFill/>
          <a:ln>
            <a:noFill/>
          </a:ln>
        </p:spPr>
      </p:pic>
    </p:spTree>
  </p:cSld>
  <p:clrMapOvr>
    <a:masterClrMapping/>
  </p:clrMapOvr>
  <p:transition spd="slow" p14:dur="1500">
    <p:split orient="ver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29"/>
          <p:cNvSpPr txBox="1"/>
          <p:nvPr>
            <p:ph type="title"/>
          </p:nvPr>
        </p:nvSpPr>
        <p:spPr>
          <a:xfrm>
            <a:off x="685800" y="2086422"/>
            <a:ext cx="2743200" cy="41148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Clr>
                <a:schemeClr val="lt1"/>
              </a:buClr>
              <a:buSzPts val="2800"/>
              <a:buFont typeface="Arial"/>
              <a:buNone/>
            </a:pPr>
            <a:r>
              <a:rPr lang="en-US" sz="2800"/>
              <a:t>BILLING</a:t>
            </a:r>
            <a:endParaRPr/>
          </a:p>
        </p:txBody>
      </p:sp>
      <p:cxnSp>
        <p:nvCxnSpPr>
          <p:cNvPr id="1038" name="Google Shape;1038;p29"/>
          <p:cNvCxnSpPr/>
          <p:nvPr/>
        </p:nvCxnSpPr>
        <p:spPr>
          <a:xfrm rot="10800000">
            <a:off x="571500" y="1948914"/>
            <a:ext cx="0" cy="686497"/>
          </a:xfrm>
          <a:prstGeom prst="straightConnector1">
            <a:avLst/>
          </a:prstGeom>
          <a:noFill/>
          <a:ln cap="flat" cmpd="sng" w="28575">
            <a:solidFill>
              <a:srgbClr val="E14842"/>
            </a:solidFill>
            <a:prstDash val="solid"/>
            <a:miter lim="800000"/>
            <a:headEnd len="sm" w="sm" type="none"/>
            <a:tailEnd len="sm" w="sm" type="none"/>
          </a:ln>
        </p:spPr>
      </p:cxnSp>
    </p:spTree>
  </p:cSld>
  <p:clrMapOvr>
    <a:masterClrMapping/>
  </p:clrMapOvr>
  <p:transition spd="slow" p14:dur="1500">
    <p:split orient="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INTRODUCTION</a:t>
            </a:r>
            <a:br>
              <a:rPr lang="en-US"/>
            </a:br>
            <a:endParaRPr sz="1400">
              <a:solidFill>
                <a:schemeClr val="accent5"/>
              </a:solidFill>
            </a:endParaRPr>
          </a:p>
        </p:txBody>
      </p:sp>
      <p:sp>
        <p:nvSpPr>
          <p:cNvPr id="89" name="Google Shape;89;p3"/>
          <p:cNvSpPr/>
          <p:nvPr/>
        </p:nvSpPr>
        <p:spPr>
          <a:xfrm>
            <a:off x="1351136" y="3421580"/>
            <a:ext cx="2980569" cy="1104634"/>
          </a:xfrm>
          <a:custGeom>
            <a:rect b="b" l="l" r="r" t="t"/>
            <a:pathLst>
              <a:path extrusionOk="0" h="3259" w="8793">
                <a:moveTo>
                  <a:pt x="8792" y="3258"/>
                </a:moveTo>
                <a:lnTo>
                  <a:pt x="0" y="3258"/>
                </a:lnTo>
                <a:lnTo>
                  <a:pt x="0" y="0"/>
                </a:lnTo>
                <a:lnTo>
                  <a:pt x="7492" y="0"/>
                </a:lnTo>
                <a:cubicBezTo>
                  <a:pt x="8210" y="0"/>
                  <a:pt x="8792" y="582"/>
                  <a:pt x="8792" y="1299"/>
                </a:cubicBezTo>
                <a:lnTo>
                  <a:pt x="8792" y="3258"/>
                </a:lnTo>
              </a:path>
            </a:pathLst>
          </a:custGeom>
          <a:solidFill>
            <a:srgbClr val="E1E6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75">
              <a:solidFill>
                <a:schemeClr val="dk1"/>
              </a:solidFill>
              <a:latin typeface="Poppins"/>
              <a:ea typeface="Poppins"/>
              <a:cs typeface="Poppins"/>
              <a:sym typeface="Poppins"/>
            </a:endParaRPr>
          </a:p>
        </p:txBody>
      </p:sp>
      <p:sp>
        <p:nvSpPr>
          <p:cNvPr id="90" name="Google Shape;90;p3"/>
          <p:cNvSpPr/>
          <p:nvPr/>
        </p:nvSpPr>
        <p:spPr>
          <a:xfrm>
            <a:off x="798071" y="3421580"/>
            <a:ext cx="1428999" cy="1104634"/>
          </a:xfrm>
          <a:custGeom>
            <a:rect b="b" l="l" r="r" t="t"/>
            <a:pathLst>
              <a:path extrusionOk="0" h="3259" w="4214">
                <a:moveTo>
                  <a:pt x="3174" y="1110"/>
                </a:moveTo>
                <a:lnTo>
                  <a:pt x="3174" y="1110"/>
                </a:lnTo>
                <a:cubicBezTo>
                  <a:pt x="2957" y="464"/>
                  <a:pt x="2347" y="0"/>
                  <a:pt x="1629" y="0"/>
                </a:cubicBezTo>
                <a:cubicBezTo>
                  <a:pt x="729" y="0"/>
                  <a:pt x="0" y="729"/>
                  <a:pt x="0" y="1629"/>
                </a:cubicBezTo>
                <a:cubicBezTo>
                  <a:pt x="0" y="2528"/>
                  <a:pt x="729" y="3258"/>
                  <a:pt x="1629" y="3258"/>
                </a:cubicBezTo>
                <a:cubicBezTo>
                  <a:pt x="2347" y="3258"/>
                  <a:pt x="2957" y="2793"/>
                  <a:pt x="3174" y="2148"/>
                </a:cubicBezTo>
                <a:lnTo>
                  <a:pt x="4213" y="1629"/>
                </a:lnTo>
                <a:lnTo>
                  <a:pt x="3174" y="1110"/>
                </a:lnTo>
              </a:path>
            </a:pathLst>
          </a:custGeom>
          <a:solidFill>
            <a:srgbClr val="6D8A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75">
              <a:solidFill>
                <a:schemeClr val="dk1"/>
              </a:solidFill>
              <a:latin typeface="Poppins"/>
              <a:ea typeface="Poppins"/>
              <a:cs typeface="Poppins"/>
              <a:sym typeface="Poppins"/>
            </a:endParaRPr>
          </a:p>
        </p:txBody>
      </p:sp>
      <p:sp>
        <p:nvSpPr>
          <p:cNvPr id="91" name="Google Shape;91;p3"/>
          <p:cNvSpPr/>
          <p:nvPr/>
        </p:nvSpPr>
        <p:spPr>
          <a:xfrm>
            <a:off x="1347422" y="2181640"/>
            <a:ext cx="2980569" cy="1104635"/>
          </a:xfrm>
          <a:custGeom>
            <a:rect b="b" l="l" r="r" t="t"/>
            <a:pathLst>
              <a:path extrusionOk="0" h="3259" w="8793">
                <a:moveTo>
                  <a:pt x="8792" y="3258"/>
                </a:moveTo>
                <a:lnTo>
                  <a:pt x="0" y="3258"/>
                </a:lnTo>
                <a:lnTo>
                  <a:pt x="0" y="0"/>
                </a:lnTo>
                <a:lnTo>
                  <a:pt x="7492" y="0"/>
                </a:lnTo>
                <a:cubicBezTo>
                  <a:pt x="8210" y="0"/>
                  <a:pt x="8792" y="581"/>
                  <a:pt x="8792" y="1299"/>
                </a:cubicBezTo>
                <a:lnTo>
                  <a:pt x="8792" y="3258"/>
                </a:lnTo>
              </a:path>
            </a:pathLst>
          </a:custGeom>
          <a:solidFill>
            <a:srgbClr val="E1E6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75">
              <a:solidFill>
                <a:schemeClr val="dk1"/>
              </a:solidFill>
              <a:latin typeface="Poppins"/>
              <a:ea typeface="Poppins"/>
              <a:cs typeface="Poppins"/>
              <a:sym typeface="Poppins"/>
            </a:endParaRPr>
          </a:p>
        </p:txBody>
      </p:sp>
      <p:sp>
        <p:nvSpPr>
          <p:cNvPr id="92" name="Google Shape;92;p3"/>
          <p:cNvSpPr/>
          <p:nvPr/>
        </p:nvSpPr>
        <p:spPr>
          <a:xfrm>
            <a:off x="794357" y="2181640"/>
            <a:ext cx="1428999" cy="1104635"/>
          </a:xfrm>
          <a:custGeom>
            <a:rect b="b" l="l" r="r" t="t"/>
            <a:pathLst>
              <a:path extrusionOk="0" h="3259" w="4214">
                <a:moveTo>
                  <a:pt x="3174" y="1109"/>
                </a:moveTo>
                <a:lnTo>
                  <a:pt x="3174" y="1109"/>
                </a:lnTo>
                <a:cubicBezTo>
                  <a:pt x="2957" y="464"/>
                  <a:pt x="2347" y="0"/>
                  <a:pt x="1629" y="0"/>
                </a:cubicBezTo>
                <a:cubicBezTo>
                  <a:pt x="729" y="0"/>
                  <a:pt x="0" y="729"/>
                  <a:pt x="0" y="1628"/>
                </a:cubicBezTo>
                <a:cubicBezTo>
                  <a:pt x="0" y="2528"/>
                  <a:pt x="729" y="3258"/>
                  <a:pt x="1629" y="3258"/>
                </a:cubicBezTo>
                <a:cubicBezTo>
                  <a:pt x="2347" y="3258"/>
                  <a:pt x="2957" y="2793"/>
                  <a:pt x="3174" y="2148"/>
                </a:cubicBezTo>
                <a:lnTo>
                  <a:pt x="4213" y="1628"/>
                </a:lnTo>
                <a:lnTo>
                  <a:pt x="3174" y="1109"/>
                </a:lnTo>
              </a:path>
            </a:pathLst>
          </a:custGeom>
          <a:solidFill>
            <a:srgbClr val="F9AC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75">
              <a:solidFill>
                <a:schemeClr val="dk1"/>
              </a:solidFill>
              <a:latin typeface="Poppins"/>
              <a:ea typeface="Poppins"/>
              <a:cs typeface="Poppins"/>
              <a:sym typeface="Poppins"/>
            </a:endParaRPr>
          </a:p>
        </p:txBody>
      </p:sp>
      <p:sp>
        <p:nvSpPr>
          <p:cNvPr id="93" name="Google Shape;93;p3"/>
          <p:cNvSpPr/>
          <p:nvPr/>
        </p:nvSpPr>
        <p:spPr>
          <a:xfrm>
            <a:off x="1347422" y="941700"/>
            <a:ext cx="2980569" cy="1104634"/>
          </a:xfrm>
          <a:custGeom>
            <a:rect b="b" l="l" r="r" t="t"/>
            <a:pathLst>
              <a:path extrusionOk="0" h="3259" w="8793">
                <a:moveTo>
                  <a:pt x="8792" y="3258"/>
                </a:moveTo>
                <a:lnTo>
                  <a:pt x="0" y="3258"/>
                </a:lnTo>
                <a:lnTo>
                  <a:pt x="0" y="0"/>
                </a:lnTo>
                <a:lnTo>
                  <a:pt x="7492" y="0"/>
                </a:lnTo>
                <a:cubicBezTo>
                  <a:pt x="8210" y="0"/>
                  <a:pt x="8792" y="582"/>
                  <a:pt x="8792" y="1300"/>
                </a:cubicBezTo>
                <a:lnTo>
                  <a:pt x="8792" y="3258"/>
                </a:lnTo>
              </a:path>
            </a:pathLst>
          </a:custGeom>
          <a:solidFill>
            <a:srgbClr val="E1E6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75">
              <a:solidFill>
                <a:schemeClr val="dk1"/>
              </a:solidFill>
              <a:latin typeface="Poppins"/>
              <a:ea typeface="Poppins"/>
              <a:cs typeface="Poppins"/>
              <a:sym typeface="Poppins"/>
            </a:endParaRPr>
          </a:p>
        </p:txBody>
      </p:sp>
      <p:sp>
        <p:nvSpPr>
          <p:cNvPr id="94" name="Google Shape;94;p3"/>
          <p:cNvSpPr/>
          <p:nvPr/>
        </p:nvSpPr>
        <p:spPr>
          <a:xfrm>
            <a:off x="794357" y="941700"/>
            <a:ext cx="1428999" cy="1104634"/>
          </a:xfrm>
          <a:custGeom>
            <a:rect b="b" l="l" r="r" t="t"/>
            <a:pathLst>
              <a:path extrusionOk="0" h="3259" w="4214">
                <a:moveTo>
                  <a:pt x="3174" y="1110"/>
                </a:moveTo>
                <a:lnTo>
                  <a:pt x="3174" y="1110"/>
                </a:lnTo>
                <a:cubicBezTo>
                  <a:pt x="2957" y="465"/>
                  <a:pt x="2347" y="0"/>
                  <a:pt x="1629" y="0"/>
                </a:cubicBezTo>
                <a:cubicBezTo>
                  <a:pt x="729" y="0"/>
                  <a:pt x="0" y="730"/>
                  <a:pt x="0" y="1629"/>
                </a:cubicBezTo>
                <a:cubicBezTo>
                  <a:pt x="0" y="2529"/>
                  <a:pt x="729" y="3258"/>
                  <a:pt x="1629" y="3258"/>
                </a:cubicBezTo>
                <a:cubicBezTo>
                  <a:pt x="2347" y="3258"/>
                  <a:pt x="2957" y="2794"/>
                  <a:pt x="3174" y="2148"/>
                </a:cubicBezTo>
                <a:lnTo>
                  <a:pt x="4213" y="1629"/>
                </a:lnTo>
                <a:lnTo>
                  <a:pt x="3174" y="1110"/>
                </a:lnTo>
              </a:path>
            </a:pathLst>
          </a:custGeom>
          <a:solidFill>
            <a:srgbClr val="D8485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75">
              <a:solidFill>
                <a:schemeClr val="dk1"/>
              </a:solidFill>
              <a:latin typeface="Poppins"/>
              <a:ea typeface="Poppins"/>
              <a:cs typeface="Poppins"/>
              <a:sym typeface="Poppins"/>
            </a:endParaRPr>
          </a:p>
        </p:txBody>
      </p:sp>
      <p:sp>
        <p:nvSpPr>
          <p:cNvPr id="95" name="Google Shape;95;p3"/>
          <p:cNvSpPr/>
          <p:nvPr/>
        </p:nvSpPr>
        <p:spPr>
          <a:xfrm>
            <a:off x="1088057" y="3713059"/>
            <a:ext cx="524325" cy="521337"/>
          </a:xfrm>
          <a:custGeom>
            <a:rect b="b" l="l" r="r" t="t"/>
            <a:pathLst>
              <a:path extrusionOk="0" h="1390232" w="1398201">
                <a:moveTo>
                  <a:pt x="954561" y="1020616"/>
                </a:moveTo>
                <a:cubicBezTo>
                  <a:pt x="880320" y="1020616"/>
                  <a:pt x="821470" y="1081017"/>
                  <a:pt x="821470" y="1154038"/>
                </a:cubicBezTo>
                <a:lnTo>
                  <a:pt x="821470" y="1316308"/>
                </a:lnTo>
                <a:cubicBezTo>
                  <a:pt x="821470" y="1337043"/>
                  <a:pt x="837767" y="1354171"/>
                  <a:pt x="859496" y="1354171"/>
                </a:cubicBezTo>
                <a:lnTo>
                  <a:pt x="1323959" y="1354171"/>
                </a:lnTo>
                <a:cubicBezTo>
                  <a:pt x="1344783" y="1354171"/>
                  <a:pt x="1361985" y="1337043"/>
                  <a:pt x="1361985" y="1316308"/>
                </a:cubicBezTo>
                <a:lnTo>
                  <a:pt x="1361985" y="1154038"/>
                </a:lnTo>
                <a:cubicBezTo>
                  <a:pt x="1361985" y="1081017"/>
                  <a:pt x="1302230" y="1020616"/>
                  <a:pt x="1227988" y="1020616"/>
                </a:cubicBezTo>
                <a:close/>
                <a:moveTo>
                  <a:pt x="177935" y="1020616"/>
                </a:moveTo>
                <a:cubicBezTo>
                  <a:pt x="103803" y="1020616"/>
                  <a:pt x="45039" y="1081017"/>
                  <a:pt x="45039" y="1154038"/>
                </a:cubicBezTo>
                <a:lnTo>
                  <a:pt x="45039" y="1316308"/>
                </a:lnTo>
                <a:cubicBezTo>
                  <a:pt x="45039" y="1337043"/>
                  <a:pt x="61312" y="1354171"/>
                  <a:pt x="83010" y="1354171"/>
                </a:cubicBezTo>
                <a:lnTo>
                  <a:pt x="545885" y="1354171"/>
                </a:lnTo>
                <a:cubicBezTo>
                  <a:pt x="567582" y="1354171"/>
                  <a:pt x="583855" y="1337043"/>
                  <a:pt x="583855" y="1316308"/>
                </a:cubicBezTo>
                <a:lnTo>
                  <a:pt x="583855" y="1154038"/>
                </a:lnTo>
                <a:cubicBezTo>
                  <a:pt x="583855" y="1081017"/>
                  <a:pt x="525091" y="1020616"/>
                  <a:pt x="450959" y="1020616"/>
                </a:cubicBezTo>
                <a:close/>
                <a:moveTo>
                  <a:pt x="954561" y="984556"/>
                </a:moveTo>
                <a:lnTo>
                  <a:pt x="1227988" y="984556"/>
                </a:lnTo>
                <a:cubicBezTo>
                  <a:pt x="1322148" y="984556"/>
                  <a:pt x="1398201" y="1060282"/>
                  <a:pt x="1398201" y="1154038"/>
                </a:cubicBezTo>
                <a:lnTo>
                  <a:pt x="1398201" y="1316308"/>
                </a:lnTo>
                <a:cubicBezTo>
                  <a:pt x="1398201" y="1356876"/>
                  <a:pt x="1364702" y="1390232"/>
                  <a:pt x="1323959" y="1390232"/>
                </a:cubicBezTo>
                <a:lnTo>
                  <a:pt x="859496" y="1390232"/>
                </a:lnTo>
                <a:cubicBezTo>
                  <a:pt x="818753" y="1390232"/>
                  <a:pt x="785254" y="1356876"/>
                  <a:pt x="785254" y="1316308"/>
                </a:cubicBezTo>
                <a:lnTo>
                  <a:pt x="785254" y="1154038"/>
                </a:lnTo>
                <a:cubicBezTo>
                  <a:pt x="785254" y="1060282"/>
                  <a:pt x="861307" y="984556"/>
                  <a:pt x="954561" y="984556"/>
                </a:cubicBezTo>
                <a:close/>
                <a:moveTo>
                  <a:pt x="177935" y="984556"/>
                </a:moveTo>
                <a:lnTo>
                  <a:pt x="450959" y="984556"/>
                </a:lnTo>
                <a:cubicBezTo>
                  <a:pt x="544981" y="984556"/>
                  <a:pt x="620921" y="1060282"/>
                  <a:pt x="620921" y="1154038"/>
                </a:cubicBezTo>
                <a:lnTo>
                  <a:pt x="620921" y="1316308"/>
                </a:lnTo>
                <a:cubicBezTo>
                  <a:pt x="620921" y="1356876"/>
                  <a:pt x="587471" y="1390232"/>
                  <a:pt x="545885" y="1390232"/>
                </a:cubicBezTo>
                <a:lnTo>
                  <a:pt x="83010" y="1390232"/>
                </a:lnTo>
                <a:cubicBezTo>
                  <a:pt x="41423" y="1390232"/>
                  <a:pt x="7973" y="1356876"/>
                  <a:pt x="7973" y="1316308"/>
                </a:cubicBezTo>
                <a:lnTo>
                  <a:pt x="7973" y="1154038"/>
                </a:lnTo>
                <a:cubicBezTo>
                  <a:pt x="7973" y="1060282"/>
                  <a:pt x="84818" y="984556"/>
                  <a:pt x="177935" y="984556"/>
                </a:cubicBezTo>
                <a:close/>
                <a:moveTo>
                  <a:pt x="1091275" y="610211"/>
                </a:moveTo>
                <a:cubicBezTo>
                  <a:pt x="1010887" y="610211"/>
                  <a:pt x="944950" y="676311"/>
                  <a:pt x="944950" y="757803"/>
                </a:cubicBezTo>
                <a:cubicBezTo>
                  <a:pt x="944950" y="838390"/>
                  <a:pt x="1010887" y="903585"/>
                  <a:pt x="1091275" y="903585"/>
                </a:cubicBezTo>
                <a:cubicBezTo>
                  <a:pt x="1172567" y="903585"/>
                  <a:pt x="1237601" y="838390"/>
                  <a:pt x="1237601" y="757803"/>
                </a:cubicBezTo>
                <a:cubicBezTo>
                  <a:pt x="1237601" y="676311"/>
                  <a:pt x="1172567" y="610211"/>
                  <a:pt x="1091275" y="610211"/>
                </a:cubicBezTo>
                <a:close/>
                <a:moveTo>
                  <a:pt x="314447" y="610211"/>
                </a:moveTo>
                <a:cubicBezTo>
                  <a:pt x="233860" y="610211"/>
                  <a:pt x="167760" y="676311"/>
                  <a:pt x="167760" y="757803"/>
                </a:cubicBezTo>
                <a:cubicBezTo>
                  <a:pt x="167760" y="838390"/>
                  <a:pt x="233860" y="903585"/>
                  <a:pt x="314447" y="903585"/>
                </a:cubicBezTo>
                <a:cubicBezTo>
                  <a:pt x="395940" y="903585"/>
                  <a:pt x="461134" y="838390"/>
                  <a:pt x="461134" y="757803"/>
                </a:cubicBezTo>
                <a:cubicBezTo>
                  <a:pt x="461134" y="676311"/>
                  <a:pt x="395940" y="610211"/>
                  <a:pt x="314447" y="610211"/>
                </a:cubicBezTo>
                <a:close/>
                <a:moveTo>
                  <a:pt x="1091275" y="573992"/>
                </a:moveTo>
                <a:cubicBezTo>
                  <a:pt x="1192439" y="573992"/>
                  <a:pt x="1274634" y="655485"/>
                  <a:pt x="1274634" y="757803"/>
                </a:cubicBezTo>
                <a:cubicBezTo>
                  <a:pt x="1274634" y="858311"/>
                  <a:pt x="1192439" y="939804"/>
                  <a:pt x="1091275" y="939804"/>
                </a:cubicBezTo>
                <a:cubicBezTo>
                  <a:pt x="991015" y="939804"/>
                  <a:pt x="908820" y="858311"/>
                  <a:pt x="908820" y="757803"/>
                </a:cubicBezTo>
                <a:cubicBezTo>
                  <a:pt x="908820" y="655485"/>
                  <a:pt x="991015" y="573992"/>
                  <a:pt x="1091275" y="573992"/>
                </a:cubicBezTo>
                <a:close/>
                <a:moveTo>
                  <a:pt x="314447" y="573992"/>
                </a:moveTo>
                <a:cubicBezTo>
                  <a:pt x="415860" y="573992"/>
                  <a:pt x="497353" y="655485"/>
                  <a:pt x="497353" y="757803"/>
                </a:cubicBezTo>
                <a:cubicBezTo>
                  <a:pt x="497353" y="858311"/>
                  <a:pt x="415860" y="939804"/>
                  <a:pt x="314447" y="939804"/>
                </a:cubicBezTo>
                <a:cubicBezTo>
                  <a:pt x="213939" y="939804"/>
                  <a:pt x="131541" y="858311"/>
                  <a:pt x="131541" y="757803"/>
                </a:cubicBezTo>
                <a:cubicBezTo>
                  <a:pt x="131541" y="655485"/>
                  <a:pt x="213939" y="573992"/>
                  <a:pt x="314447" y="573992"/>
                </a:cubicBezTo>
                <a:close/>
                <a:moveTo>
                  <a:pt x="113954" y="36261"/>
                </a:moveTo>
                <a:cubicBezTo>
                  <a:pt x="70543" y="36261"/>
                  <a:pt x="37080" y="71616"/>
                  <a:pt x="37080" y="114222"/>
                </a:cubicBezTo>
                <a:lnTo>
                  <a:pt x="41602" y="320004"/>
                </a:lnTo>
                <a:cubicBezTo>
                  <a:pt x="41602" y="362611"/>
                  <a:pt x="75970" y="397965"/>
                  <a:pt x="119381" y="397965"/>
                </a:cubicBezTo>
                <a:lnTo>
                  <a:pt x="321966" y="397965"/>
                </a:lnTo>
                <a:cubicBezTo>
                  <a:pt x="338245" y="397965"/>
                  <a:pt x="351811" y="410657"/>
                  <a:pt x="351811" y="427881"/>
                </a:cubicBezTo>
                <a:lnTo>
                  <a:pt x="351811" y="496777"/>
                </a:lnTo>
                <a:lnTo>
                  <a:pt x="473905" y="404311"/>
                </a:lnTo>
                <a:cubicBezTo>
                  <a:pt x="479332" y="399778"/>
                  <a:pt x="485662" y="397965"/>
                  <a:pt x="491993" y="397965"/>
                </a:cubicBezTo>
                <a:lnTo>
                  <a:pt x="910730" y="397965"/>
                </a:lnTo>
                <a:cubicBezTo>
                  <a:pt x="917061" y="397965"/>
                  <a:pt x="923391" y="399778"/>
                  <a:pt x="928818" y="404311"/>
                </a:cubicBezTo>
                <a:lnTo>
                  <a:pt x="1050912" y="496777"/>
                </a:lnTo>
                <a:lnTo>
                  <a:pt x="1050912" y="427881"/>
                </a:lnTo>
                <a:cubicBezTo>
                  <a:pt x="1050912" y="410657"/>
                  <a:pt x="1065382" y="397965"/>
                  <a:pt x="1080757" y="397965"/>
                </a:cubicBezTo>
                <a:lnTo>
                  <a:pt x="1284247" y="397965"/>
                </a:lnTo>
                <a:cubicBezTo>
                  <a:pt x="1327658" y="397965"/>
                  <a:pt x="1362025" y="362611"/>
                  <a:pt x="1362025" y="320004"/>
                </a:cubicBezTo>
                <a:lnTo>
                  <a:pt x="1356598" y="114222"/>
                </a:lnTo>
                <a:cubicBezTo>
                  <a:pt x="1356598" y="71616"/>
                  <a:pt x="1323136" y="36261"/>
                  <a:pt x="1278820" y="36261"/>
                </a:cubicBezTo>
                <a:close/>
                <a:moveTo>
                  <a:pt x="113954" y="0"/>
                </a:moveTo>
                <a:lnTo>
                  <a:pt x="1278820" y="0"/>
                </a:lnTo>
                <a:cubicBezTo>
                  <a:pt x="1343032" y="0"/>
                  <a:pt x="1393679" y="50766"/>
                  <a:pt x="1393679" y="114222"/>
                </a:cubicBezTo>
                <a:lnTo>
                  <a:pt x="1398201" y="320004"/>
                </a:lnTo>
                <a:cubicBezTo>
                  <a:pt x="1398201" y="383461"/>
                  <a:pt x="1347554" y="434226"/>
                  <a:pt x="1284247" y="434226"/>
                </a:cubicBezTo>
                <a:lnTo>
                  <a:pt x="1087992" y="434226"/>
                </a:lnTo>
                <a:lnTo>
                  <a:pt x="1087992" y="509468"/>
                </a:lnTo>
                <a:cubicBezTo>
                  <a:pt x="1087992" y="521253"/>
                  <a:pt x="1081661" y="530318"/>
                  <a:pt x="1071713" y="535757"/>
                </a:cubicBezTo>
                <a:cubicBezTo>
                  <a:pt x="1067191" y="538477"/>
                  <a:pt x="1062669" y="539383"/>
                  <a:pt x="1058147" y="539383"/>
                </a:cubicBezTo>
                <a:cubicBezTo>
                  <a:pt x="1052720" y="539383"/>
                  <a:pt x="1046390" y="536664"/>
                  <a:pt x="1040963" y="533038"/>
                </a:cubicBezTo>
                <a:lnTo>
                  <a:pt x="908921" y="434226"/>
                </a:lnTo>
                <a:lnTo>
                  <a:pt x="493802" y="434226"/>
                </a:lnTo>
                <a:lnTo>
                  <a:pt x="362664" y="533038"/>
                </a:lnTo>
                <a:cubicBezTo>
                  <a:pt x="353620" y="539383"/>
                  <a:pt x="341863" y="541196"/>
                  <a:pt x="331915" y="535757"/>
                </a:cubicBezTo>
                <a:cubicBezTo>
                  <a:pt x="321062" y="530318"/>
                  <a:pt x="314731" y="521253"/>
                  <a:pt x="314731" y="509468"/>
                </a:cubicBezTo>
                <a:lnTo>
                  <a:pt x="314731" y="434226"/>
                </a:lnTo>
                <a:lnTo>
                  <a:pt x="119381" y="434226"/>
                </a:lnTo>
                <a:cubicBezTo>
                  <a:pt x="56073" y="434226"/>
                  <a:pt x="4522" y="383461"/>
                  <a:pt x="4522" y="320004"/>
                </a:cubicBezTo>
                <a:lnTo>
                  <a:pt x="0" y="114222"/>
                </a:lnTo>
                <a:cubicBezTo>
                  <a:pt x="0" y="50766"/>
                  <a:pt x="51551" y="0"/>
                  <a:pt x="1139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75">
              <a:solidFill>
                <a:schemeClr val="dk1"/>
              </a:solidFill>
              <a:latin typeface="Poppins"/>
              <a:ea typeface="Poppins"/>
              <a:cs typeface="Poppins"/>
              <a:sym typeface="Poppins"/>
            </a:endParaRPr>
          </a:p>
        </p:txBody>
      </p:sp>
      <p:sp>
        <p:nvSpPr>
          <p:cNvPr id="96" name="Google Shape;96;p3"/>
          <p:cNvSpPr/>
          <p:nvPr/>
        </p:nvSpPr>
        <p:spPr>
          <a:xfrm>
            <a:off x="1073878" y="2455959"/>
            <a:ext cx="548240" cy="546748"/>
          </a:xfrm>
          <a:custGeom>
            <a:rect b="b" l="l" r="r" t="t"/>
            <a:pathLst>
              <a:path extrusionOk="0" h="1457995" w="1461972">
                <a:moveTo>
                  <a:pt x="1140612" y="1238484"/>
                </a:moveTo>
                <a:cubicBezTo>
                  <a:pt x="1097946" y="1238484"/>
                  <a:pt x="1061634" y="1273570"/>
                  <a:pt x="1061634" y="1315853"/>
                </a:cubicBezTo>
                <a:lnTo>
                  <a:pt x="1061634" y="1420211"/>
                </a:lnTo>
                <a:lnTo>
                  <a:pt x="1422937" y="1420211"/>
                </a:lnTo>
                <a:lnTo>
                  <a:pt x="1422937" y="1315853"/>
                </a:lnTo>
                <a:cubicBezTo>
                  <a:pt x="1422937" y="1273570"/>
                  <a:pt x="1388441" y="1238484"/>
                  <a:pt x="1345774" y="1238484"/>
                </a:cubicBezTo>
                <a:close/>
                <a:moveTo>
                  <a:pt x="116198" y="1238484"/>
                </a:moveTo>
                <a:cubicBezTo>
                  <a:pt x="73531" y="1238484"/>
                  <a:pt x="38127" y="1273570"/>
                  <a:pt x="38127" y="1315853"/>
                </a:cubicBezTo>
                <a:lnTo>
                  <a:pt x="38127" y="1420211"/>
                </a:lnTo>
                <a:lnTo>
                  <a:pt x="399431" y="1420211"/>
                </a:lnTo>
                <a:lnTo>
                  <a:pt x="399431" y="1315853"/>
                </a:lnTo>
                <a:cubicBezTo>
                  <a:pt x="399431" y="1273570"/>
                  <a:pt x="364026" y="1238484"/>
                  <a:pt x="321360" y="1238484"/>
                </a:cubicBezTo>
                <a:close/>
                <a:moveTo>
                  <a:pt x="1140612" y="1199800"/>
                </a:moveTo>
                <a:lnTo>
                  <a:pt x="1345774" y="1199800"/>
                </a:lnTo>
                <a:cubicBezTo>
                  <a:pt x="1409320" y="1199800"/>
                  <a:pt x="1461972" y="1251979"/>
                  <a:pt x="1461972" y="1315853"/>
                </a:cubicBezTo>
                <a:lnTo>
                  <a:pt x="1461972" y="1439103"/>
                </a:lnTo>
                <a:cubicBezTo>
                  <a:pt x="1461972" y="1449899"/>
                  <a:pt x="1452894" y="1457995"/>
                  <a:pt x="1442001" y="1457995"/>
                </a:cubicBezTo>
                <a:lnTo>
                  <a:pt x="1042570" y="1457995"/>
                </a:lnTo>
                <a:cubicBezTo>
                  <a:pt x="1032584" y="1457995"/>
                  <a:pt x="1024414" y="1449899"/>
                  <a:pt x="1024414" y="1439103"/>
                </a:cubicBezTo>
                <a:lnTo>
                  <a:pt x="1024414" y="1315853"/>
                </a:lnTo>
                <a:cubicBezTo>
                  <a:pt x="1024414" y="1251979"/>
                  <a:pt x="1076159" y="1199800"/>
                  <a:pt x="1140612" y="1199800"/>
                </a:cubicBezTo>
                <a:close/>
                <a:moveTo>
                  <a:pt x="116198" y="1199800"/>
                </a:moveTo>
                <a:lnTo>
                  <a:pt x="321360" y="1199800"/>
                </a:lnTo>
                <a:cubicBezTo>
                  <a:pt x="385814" y="1199800"/>
                  <a:pt x="437558" y="1251979"/>
                  <a:pt x="437558" y="1315853"/>
                </a:cubicBezTo>
                <a:lnTo>
                  <a:pt x="437558" y="1439103"/>
                </a:lnTo>
                <a:cubicBezTo>
                  <a:pt x="437558" y="1449899"/>
                  <a:pt x="428480" y="1457995"/>
                  <a:pt x="418494" y="1457995"/>
                </a:cubicBezTo>
                <a:lnTo>
                  <a:pt x="19064" y="1457995"/>
                </a:lnTo>
                <a:cubicBezTo>
                  <a:pt x="8170" y="1457995"/>
                  <a:pt x="0" y="1449899"/>
                  <a:pt x="0" y="1439103"/>
                </a:cubicBezTo>
                <a:lnTo>
                  <a:pt x="0" y="1315853"/>
                </a:lnTo>
                <a:cubicBezTo>
                  <a:pt x="0" y="1251979"/>
                  <a:pt x="51744" y="1199800"/>
                  <a:pt x="116198" y="1199800"/>
                </a:cubicBezTo>
                <a:close/>
                <a:moveTo>
                  <a:pt x="626413" y="1170723"/>
                </a:moveTo>
                <a:cubicBezTo>
                  <a:pt x="583746" y="1170723"/>
                  <a:pt x="548342" y="1204909"/>
                  <a:pt x="548342" y="1248091"/>
                </a:cubicBezTo>
                <a:lnTo>
                  <a:pt x="548342" y="1352447"/>
                </a:lnTo>
                <a:lnTo>
                  <a:pt x="909646" y="1352447"/>
                </a:lnTo>
                <a:lnTo>
                  <a:pt x="909646" y="1248091"/>
                </a:lnTo>
                <a:cubicBezTo>
                  <a:pt x="909646" y="1204909"/>
                  <a:pt x="874241" y="1170723"/>
                  <a:pt x="831575" y="1170723"/>
                </a:cubicBezTo>
                <a:close/>
                <a:moveTo>
                  <a:pt x="626413" y="1132039"/>
                </a:moveTo>
                <a:lnTo>
                  <a:pt x="831575" y="1132039"/>
                </a:lnTo>
                <a:cubicBezTo>
                  <a:pt x="896029" y="1132039"/>
                  <a:pt x="947773" y="1184217"/>
                  <a:pt x="947773" y="1248091"/>
                </a:cubicBezTo>
                <a:lnTo>
                  <a:pt x="947773" y="1371339"/>
                </a:lnTo>
                <a:cubicBezTo>
                  <a:pt x="947773" y="1382135"/>
                  <a:pt x="939603" y="1390231"/>
                  <a:pt x="928709" y="1390231"/>
                </a:cubicBezTo>
                <a:lnTo>
                  <a:pt x="529279" y="1390231"/>
                </a:lnTo>
                <a:cubicBezTo>
                  <a:pt x="518385" y="1390231"/>
                  <a:pt x="510215" y="1382135"/>
                  <a:pt x="510215" y="1371339"/>
                </a:cubicBezTo>
                <a:lnTo>
                  <a:pt x="510215" y="1248091"/>
                </a:lnTo>
                <a:cubicBezTo>
                  <a:pt x="510215" y="1184217"/>
                  <a:pt x="561959" y="1132039"/>
                  <a:pt x="626413" y="1132039"/>
                </a:cubicBezTo>
                <a:close/>
                <a:moveTo>
                  <a:pt x="1241655" y="915835"/>
                </a:moveTo>
                <a:cubicBezTo>
                  <a:pt x="1186466" y="915835"/>
                  <a:pt x="1142134" y="960167"/>
                  <a:pt x="1142134" y="1014450"/>
                </a:cubicBezTo>
                <a:cubicBezTo>
                  <a:pt x="1142134" y="1068733"/>
                  <a:pt x="1186466" y="1113065"/>
                  <a:pt x="1241655" y="1113065"/>
                </a:cubicBezTo>
                <a:cubicBezTo>
                  <a:pt x="1295939" y="1113065"/>
                  <a:pt x="1340271" y="1068733"/>
                  <a:pt x="1340271" y="1014450"/>
                </a:cubicBezTo>
                <a:cubicBezTo>
                  <a:pt x="1340271" y="960167"/>
                  <a:pt x="1295939" y="915835"/>
                  <a:pt x="1241655" y="915835"/>
                </a:cubicBezTo>
                <a:close/>
                <a:moveTo>
                  <a:pt x="217239" y="915835"/>
                </a:moveTo>
                <a:cubicBezTo>
                  <a:pt x="162051" y="915835"/>
                  <a:pt x="117719" y="960167"/>
                  <a:pt x="117719" y="1014450"/>
                </a:cubicBezTo>
                <a:cubicBezTo>
                  <a:pt x="117719" y="1068733"/>
                  <a:pt x="162051" y="1113065"/>
                  <a:pt x="217239" y="1113065"/>
                </a:cubicBezTo>
                <a:cubicBezTo>
                  <a:pt x="272427" y="1113065"/>
                  <a:pt x="315854" y="1068733"/>
                  <a:pt x="315854" y="1014450"/>
                </a:cubicBezTo>
                <a:cubicBezTo>
                  <a:pt x="315854" y="960167"/>
                  <a:pt x="272427" y="915835"/>
                  <a:pt x="217239" y="915835"/>
                </a:cubicBezTo>
                <a:close/>
                <a:moveTo>
                  <a:pt x="1241655" y="876932"/>
                </a:moveTo>
                <a:cubicBezTo>
                  <a:pt x="1316748" y="876932"/>
                  <a:pt x="1378270" y="938453"/>
                  <a:pt x="1378270" y="1014450"/>
                </a:cubicBezTo>
                <a:cubicBezTo>
                  <a:pt x="1378270" y="1090447"/>
                  <a:pt x="1316748" y="1151063"/>
                  <a:pt x="1241655" y="1151063"/>
                </a:cubicBezTo>
                <a:cubicBezTo>
                  <a:pt x="1165657" y="1151063"/>
                  <a:pt x="1104135" y="1090447"/>
                  <a:pt x="1104135" y="1014450"/>
                </a:cubicBezTo>
                <a:cubicBezTo>
                  <a:pt x="1104135" y="938453"/>
                  <a:pt x="1165657" y="876932"/>
                  <a:pt x="1241655" y="876932"/>
                </a:cubicBezTo>
                <a:close/>
                <a:moveTo>
                  <a:pt x="217239" y="876932"/>
                </a:moveTo>
                <a:cubicBezTo>
                  <a:pt x="292331" y="876932"/>
                  <a:pt x="353852" y="938453"/>
                  <a:pt x="353852" y="1014450"/>
                </a:cubicBezTo>
                <a:cubicBezTo>
                  <a:pt x="353852" y="1090447"/>
                  <a:pt x="292331" y="1151063"/>
                  <a:pt x="217239" y="1151063"/>
                </a:cubicBezTo>
                <a:cubicBezTo>
                  <a:pt x="141242" y="1151063"/>
                  <a:pt x="79721" y="1090447"/>
                  <a:pt x="79721" y="1014450"/>
                </a:cubicBezTo>
                <a:cubicBezTo>
                  <a:pt x="79721" y="938453"/>
                  <a:pt x="141242" y="876932"/>
                  <a:pt x="217239" y="876932"/>
                </a:cubicBezTo>
                <a:close/>
                <a:moveTo>
                  <a:pt x="726549" y="848071"/>
                </a:moveTo>
                <a:cubicBezTo>
                  <a:pt x="671361" y="848071"/>
                  <a:pt x="627030" y="892403"/>
                  <a:pt x="627030" y="946687"/>
                </a:cubicBezTo>
                <a:cubicBezTo>
                  <a:pt x="627030" y="1000971"/>
                  <a:pt x="671361" y="1045303"/>
                  <a:pt x="726549" y="1045303"/>
                </a:cubicBezTo>
                <a:cubicBezTo>
                  <a:pt x="781737" y="1045303"/>
                  <a:pt x="826069" y="1000971"/>
                  <a:pt x="826069" y="946687"/>
                </a:cubicBezTo>
                <a:cubicBezTo>
                  <a:pt x="826069" y="892403"/>
                  <a:pt x="781737" y="848071"/>
                  <a:pt x="726549" y="848071"/>
                </a:cubicBezTo>
                <a:close/>
                <a:moveTo>
                  <a:pt x="726549" y="809167"/>
                </a:moveTo>
                <a:cubicBezTo>
                  <a:pt x="802546" y="809167"/>
                  <a:pt x="864067" y="870689"/>
                  <a:pt x="864067" y="946687"/>
                </a:cubicBezTo>
                <a:cubicBezTo>
                  <a:pt x="864067" y="1021780"/>
                  <a:pt x="802546" y="1083301"/>
                  <a:pt x="726549" y="1083301"/>
                </a:cubicBezTo>
                <a:cubicBezTo>
                  <a:pt x="651457" y="1083301"/>
                  <a:pt x="589936" y="1021780"/>
                  <a:pt x="589936" y="946687"/>
                </a:cubicBezTo>
                <a:cubicBezTo>
                  <a:pt x="589936" y="870689"/>
                  <a:pt x="651457" y="809167"/>
                  <a:pt x="726549" y="809167"/>
                </a:cubicBezTo>
                <a:close/>
                <a:moveTo>
                  <a:pt x="1041454" y="268905"/>
                </a:moveTo>
                <a:cubicBezTo>
                  <a:pt x="1018107" y="268905"/>
                  <a:pt x="998352" y="288660"/>
                  <a:pt x="998352" y="312905"/>
                </a:cubicBezTo>
                <a:cubicBezTo>
                  <a:pt x="998352" y="336251"/>
                  <a:pt x="1018107" y="356006"/>
                  <a:pt x="1041454" y="356006"/>
                </a:cubicBezTo>
                <a:cubicBezTo>
                  <a:pt x="1065699" y="356006"/>
                  <a:pt x="1085454" y="336251"/>
                  <a:pt x="1085454" y="312905"/>
                </a:cubicBezTo>
                <a:cubicBezTo>
                  <a:pt x="1085454" y="288660"/>
                  <a:pt x="1065699" y="268905"/>
                  <a:pt x="1041454" y="268905"/>
                </a:cubicBezTo>
                <a:close/>
                <a:moveTo>
                  <a:pt x="727002" y="268905"/>
                </a:moveTo>
                <a:cubicBezTo>
                  <a:pt x="703526" y="268905"/>
                  <a:pt x="683662" y="288660"/>
                  <a:pt x="683662" y="312905"/>
                </a:cubicBezTo>
                <a:cubicBezTo>
                  <a:pt x="683662" y="336251"/>
                  <a:pt x="703526" y="356006"/>
                  <a:pt x="727002" y="356006"/>
                </a:cubicBezTo>
                <a:cubicBezTo>
                  <a:pt x="751381" y="356006"/>
                  <a:pt x="770342" y="336251"/>
                  <a:pt x="770342" y="312905"/>
                </a:cubicBezTo>
                <a:cubicBezTo>
                  <a:pt x="770342" y="288660"/>
                  <a:pt x="751381" y="268905"/>
                  <a:pt x="727002" y="268905"/>
                </a:cubicBezTo>
                <a:close/>
                <a:moveTo>
                  <a:pt x="416096" y="268905"/>
                </a:moveTo>
                <a:cubicBezTo>
                  <a:pt x="392877" y="268905"/>
                  <a:pt x="373230" y="288660"/>
                  <a:pt x="373230" y="312905"/>
                </a:cubicBezTo>
                <a:cubicBezTo>
                  <a:pt x="373230" y="336251"/>
                  <a:pt x="392877" y="356006"/>
                  <a:pt x="416096" y="356006"/>
                </a:cubicBezTo>
                <a:cubicBezTo>
                  <a:pt x="440208" y="356006"/>
                  <a:pt x="458962" y="336251"/>
                  <a:pt x="458962" y="312905"/>
                </a:cubicBezTo>
                <a:cubicBezTo>
                  <a:pt x="458962" y="288660"/>
                  <a:pt x="440208" y="268905"/>
                  <a:pt x="416096" y="268905"/>
                </a:cubicBezTo>
                <a:close/>
                <a:moveTo>
                  <a:pt x="1041454" y="231191"/>
                </a:moveTo>
                <a:cubicBezTo>
                  <a:pt x="1086352" y="231191"/>
                  <a:pt x="1123168" y="268007"/>
                  <a:pt x="1123168" y="312905"/>
                </a:cubicBezTo>
                <a:cubicBezTo>
                  <a:pt x="1123168" y="357802"/>
                  <a:pt x="1086352" y="393720"/>
                  <a:pt x="1041454" y="393720"/>
                </a:cubicBezTo>
                <a:cubicBezTo>
                  <a:pt x="997454" y="393720"/>
                  <a:pt x="960637" y="357802"/>
                  <a:pt x="960637" y="312905"/>
                </a:cubicBezTo>
                <a:cubicBezTo>
                  <a:pt x="960637" y="268007"/>
                  <a:pt x="997454" y="231191"/>
                  <a:pt x="1041454" y="231191"/>
                </a:cubicBezTo>
                <a:close/>
                <a:moveTo>
                  <a:pt x="727002" y="231191"/>
                </a:moveTo>
                <a:cubicBezTo>
                  <a:pt x="772147" y="231191"/>
                  <a:pt x="808264" y="268007"/>
                  <a:pt x="808264" y="312905"/>
                </a:cubicBezTo>
                <a:cubicBezTo>
                  <a:pt x="808264" y="357802"/>
                  <a:pt x="772147" y="393720"/>
                  <a:pt x="727002" y="393720"/>
                </a:cubicBezTo>
                <a:cubicBezTo>
                  <a:pt x="682759" y="393720"/>
                  <a:pt x="645740" y="357802"/>
                  <a:pt x="645740" y="312905"/>
                </a:cubicBezTo>
                <a:cubicBezTo>
                  <a:pt x="645740" y="268007"/>
                  <a:pt x="682759" y="231191"/>
                  <a:pt x="727002" y="231191"/>
                </a:cubicBezTo>
                <a:close/>
                <a:moveTo>
                  <a:pt x="416096" y="231191"/>
                </a:moveTo>
                <a:cubicBezTo>
                  <a:pt x="459855" y="231191"/>
                  <a:pt x="497363" y="268007"/>
                  <a:pt x="497363" y="312905"/>
                </a:cubicBezTo>
                <a:cubicBezTo>
                  <a:pt x="497363" y="357802"/>
                  <a:pt x="459855" y="393720"/>
                  <a:pt x="416096" y="393720"/>
                </a:cubicBezTo>
                <a:cubicBezTo>
                  <a:pt x="371444" y="393720"/>
                  <a:pt x="334829" y="357802"/>
                  <a:pt x="334829" y="312905"/>
                </a:cubicBezTo>
                <a:cubicBezTo>
                  <a:pt x="334829" y="268007"/>
                  <a:pt x="371444" y="231191"/>
                  <a:pt x="416096" y="231191"/>
                </a:cubicBezTo>
                <a:close/>
                <a:moveTo>
                  <a:pt x="264689" y="37947"/>
                </a:moveTo>
                <a:cubicBezTo>
                  <a:pt x="252048" y="37947"/>
                  <a:pt x="241212" y="49692"/>
                  <a:pt x="241212" y="63245"/>
                </a:cubicBezTo>
                <a:lnTo>
                  <a:pt x="241212" y="598120"/>
                </a:lnTo>
                <a:cubicBezTo>
                  <a:pt x="241212" y="610769"/>
                  <a:pt x="252048" y="621611"/>
                  <a:pt x="264689" y="621611"/>
                </a:cubicBezTo>
                <a:lnTo>
                  <a:pt x="303516" y="621611"/>
                </a:lnTo>
                <a:cubicBezTo>
                  <a:pt x="304419" y="621611"/>
                  <a:pt x="304419" y="621611"/>
                  <a:pt x="306225" y="622515"/>
                </a:cubicBezTo>
                <a:cubicBezTo>
                  <a:pt x="310740" y="623418"/>
                  <a:pt x="315254" y="625225"/>
                  <a:pt x="318866" y="628839"/>
                </a:cubicBezTo>
                <a:cubicBezTo>
                  <a:pt x="318866" y="630646"/>
                  <a:pt x="318866" y="630646"/>
                  <a:pt x="319769" y="631550"/>
                </a:cubicBezTo>
                <a:cubicBezTo>
                  <a:pt x="319769" y="632453"/>
                  <a:pt x="319769" y="632453"/>
                  <a:pt x="320672" y="633357"/>
                </a:cubicBezTo>
                <a:cubicBezTo>
                  <a:pt x="320672" y="634260"/>
                  <a:pt x="320672" y="634260"/>
                  <a:pt x="321575" y="634260"/>
                </a:cubicBezTo>
                <a:cubicBezTo>
                  <a:pt x="321575" y="635164"/>
                  <a:pt x="321575" y="636067"/>
                  <a:pt x="321575" y="636971"/>
                </a:cubicBezTo>
                <a:cubicBezTo>
                  <a:pt x="321575" y="636971"/>
                  <a:pt x="322478" y="637874"/>
                  <a:pt x="322478" y="638778"/>
                </a:cubicBezTo>
                <a:cubicBezTo>
                  <a:pt x="322478" y="639681"/>
                  <a:pt x="322478" y="639681"/>
                  <a:pt x="322478" y="639681"/>
                </a:cubicBezTo>
                <a:lnTo>
                  <a:pt x="329702" y="772497"/>
                </a:lnTo>
                <a:cubicBezTo>
                  <a:pt x="331508" y="774304"/>
                  <a:pt x="332411" y="774304"/>
                  <a:pt x="334217" y="774304"/>
                </a:cubicBezTo>
                <a:cubicBezTo>
                  <a:pt x="336022" y="774304"/>
                  <a:pt x="338731" y="773400"/>
                  <a:pt x="340537" y="769786"/>
                </a:cubicBezTo>
                <a:cubicBezTo>
                  <a:pt x="340537" y="768883"/>
                  <a:pt x="341440" y="767075"/>
                  <a:pt x="342343" y="766172"/>
                </a:cubicBezTo>
                <a:lnTo>
                  <a:pt x="428124" y="630646"/>
                </a:lnTo>
                <a:cubicBezTo>
                  <a:pt x="428124" y="630646"/>
                  <a:pt x="429027" y="628839"/>
                  <a:pt x="429930" y="628839"/>
                </a:cubicBezTo>
                <a:lnTo>
                  <a:pt x="429930" y="627936"/>
                </a:lnTo>
                <a:cubicBezTo>
                  <a:pt x="429930" y="627032"/>
                  <a:pt x="430833" y="627032"/>
                  <a:pt x="430833" y="626129"/>
                </a:cubicBezTo>
                <a:cubicBezTo>
                  <a:pt x="431736" y="626129"/>
                  <a:pt x="432639" y="625225"/>
                  <a:pt x="433542" y="625225"/>
                </a:cubicBezTo>
                <a:cubicBezTo>
                  <a:pt x="433542" y="625225"/>
                  <a:pt x="433542" y="625225"/>
                  <a:pt x="434445" y="625225"/>
                </a:cubicBezTo>
                <a:cubicBezTo>
                  <a:pt x="435348" y="624322"/>
                  <a:pt x="435348" y="624322"/>
                  <a:pt x="436251" y="623418"/>
                </a:cubicBezTo>
                <a:lnTo>
                  <a:pt x="437153" y="623418"/>
                </a:lnTo>
                <a:cubicBezTo>
                  <a:pt x="438056" y="622515"/>
                  <a:pt x="438959" y="622515"/>
                  <a:pt x="440765" y="622515"/>
                </a:cubicBezTo>
                <a:cubicBezTo>
                  <a:pt x="441668" y="621611"/>
                  <a:pt x="442571" y="621611"/>
                  <a:pt x="443474" y="621611"/>
                </a:cubicBezTo>
                <a:cubicBezTo>
                  <a:pt x="444377" y="621611"/>
                  <a:pt x="444377" y="621611"/>
                  <a:pt x="444377" y="621611"/>
                </a:cubicBezTo>
                <a:lnTo>
                  <a:pt x="625871" y="621611"/>
                </a:lnTo>
                <a:lnTo>
                  <a:pt x="657475" y="621611"/>
                </a:lnTo>
                <a:cubicBezTo>
                  <a:pt x="658378" y="621611"/>
                  <a:pt x="659281" y="622515"/>
                  <a:pt x="659281" y="622515"/>
                </a:cubicBezTo>
                <a:cubicBezTo>
                  <a:pt x="660184" y="622515"/>
                  <a:pt x="661087" y="622515"/>
                  <a:pt x="661087" y="622515"/>
                </a:cubicBezTo>
                <a:cubicBezTo>
                  <a:pt x="662893" y="622515"/>
                  <a:pt x="662893" y="623418"/>
                  <a:pt x="662893" y="623418"/>
                </a:cubicBezTo>
                <a:cubicBezTo>
                  <a:pt x="663795" y="623418"/>
                  <a:pt x="664698" y="623418"/>
                  <a:pt x="664698" y="624322"/>
                </a:cubicBezTo>
                <a:cubicBezTo>
                  <a:pt x="665601" y="624322"/>
                  <a:pt x="666504" y="624322"/>
                  <a:pt x="666504" y="625225"/>
                </a:cubicBezTo>
                <a:lnTo>
                  <a:pt x="667407" y="625225"/>
                </a:lnTo>
                <a:cubicBezTo>
                  <a:pt x="668310" y="626129"/>
                  <a:pt x="669213" y="626129"/>
                  <a:pt x="669213" y="627032"/>
                </a:cubicBezTo>
                <a:cubicBezTo>
                  <a:pt x="670116" y="627032"/>
                  <a:pt x="670116" y="627936"/>
                  <a:pt x="671019" y="627936"/>
                </a:cubicBezTo>
                <a:cubicBezTo>
                  <a:pt x="671922" y="628839"/>
                  <a:pt x="671922" y="628839"/>
                  <a:pt x="671922" y="628839"/>
                </a:cubicBezTo>
                <a:cubicBezTo>
                  <a:pt x="671922" y="630646"/>
                  <a:pt x="672825" y="630646"/>
                  <a:pt x="672825" y="630646"/>
                </a:cubicBezTo>
                <a:cubicBezTo>
                  <a:pt x="672825" y="631550"/>
                  <a:pt x="672825" y="631550"/>
                  <a:pt x="673728" y="631550"/>
                </a:cubicBezTo>
                <a:lnTo>
                  <a:pt x="723391" y="724611"/>
                </a:lnTo>
                <a:cubicBezTo>
                  <a:pt x="723391" y="725514"/>
                  <a:pt x="724294" y="725514"/>
                  <a:pt x="724294" y="725514"/>
                </a:cubicBezTo>
                <a:cubicBezTo>
                  <a:pt x="725196" y="729128"/>
                  <a:pt x="727905" y="730032"/>
                  <a:pt x="730614" y="730032"/>
                </a:cubicBezTo>
                <a:cubicBezTo>
                  <a:pt x="731517" y="730032"/>
                  <a:pt x="735129" y="729128"/>
                  <a:pt x="736032" y="725514"/>
                </a:cubicBezTo>
                <a:cubicBezTo>
                  <a:pt x="736032" y="724611"/>
                  <a:pt x="736032" y="724611"/>
                  <a:pt x="736032" y="723707"/>
                </a:cubicBezTo>
                <a:lnTo>
                  <a:pt x="780277" y="632453"/>
                </a:lnTo>
                <a:cubicBezTo>
                  <a:pt x="780277" y="632453"/>
                  <a:pt x="780277" y="632453"/>
                  <a:pt x="781180" y="631550"/>
                </a:cubicBezTo>
                <a:cubicBezTo>
                  <a:pt x="781180" y="630646"/>
                  <a:pt x="782083" y="630646"/>
                  <a:pt x="782083" y="630646"/>
                </a:cubicBezTo>
                <a:cubicBezTo>
                  <a:pt x="782986" y="628839"/>
                  <a:pt x="782986" y="628839"/>
                  <a:pt x="782986" y="628839"/>
                </a:cubicBezTo>
                <a:cubicBezTo>
                  <a:pt x="782986" y="627936"/>
                  <a:pt x="783889" y="627936"/>
                  <a:pt x="783889" y="627032"/>
                </a:cubicBezTo>
                <a:cubicBezTo>
                  <a:pt x="784792" y="627032"/>
                  <a:pt x="785695" y="626129"/>
                  <a:pt x="785695" y="625225"/>
                </a:cubicBezTo>
                <a:cubicBezTo>
                  <a:pt x="786597" y="625225"/>
                  <a:pt x="786597" y="625225"/>
                  <a:pt x="787500" y="625225"/>
                </a:cubicBezTo>
                <a:cubicBezTo>
                  <a:pt x="788403" y="625225"/>
                  <a:pt x="788403" y="624322"/>
                  <a:pt x="788403" y="624322"/>
                </a:cubicBezTo>
                <a:cubicBezTo>
                  <a:pt x="789306" y="624322"/>
                  <a:pt x="790209" y="623418"/>
                  <a:pt x="790209" y="623418"/>
                </a:cubicBezTo>
                <a:cubicBezTo>
                  <a:pt x="791112" y="623418"/>
                  <a:pt x="792015" y="622515"/>
                  <a:pt x="792918" y="622515"/>
                </a:cubicBezTo>
                <a:cubicBezTo>
                  <a:pt x="793821" y="622515"/>
                  <a:pt x="793821" y="622515"/>
                  <a:pt x="793821" y="622515"/>
                </a:cubicBezTo>
                <a:cubicBezTo>
                  <a:pt x="794724" y="622515"/>
                  <a:pt x="795627" y="621611"/>
                  <a:pt x="796530" y="621611"/>
                </a:cubicBezTo>
                <a:lnTo>
                  <a:pt x="797433" y="621611"/>
                </a:lnTo>
                <a:lnTo>
                  <a:pt x="1010531" y="621611"/>
                </a:lnTo>
                <a:lnTo>
                  <a:pt x="1011434" y="621611"/>
                </a:lnTo>
                <a:cubicBezTo>
                  <a:pt x="1011434" y="621611"/>
                  <a:pt x="1012337" y="621611"/>
                  <a:pt x="1013240" y="622515"/>
                </a:cubicBezTo>
                <a:cubicBezTo>
                  <a:pt x="1013240" y="622515"/>
                  <a:pt x="1014143" y="622515"/>
                  <a:pt x="1015046" y="622515"/>
                </a:cubicBezTo>
                <a:cubicBezTo>
                  <a:pt x="1015046" y="622515"/>
                  <a:pt x="1015949" y="622515"/>
                  <a:pt x="1016852" y="623418"/>
                </a:cubicBezTo>
                <a:lnTo>
                  <a:pt x="1017755" y="623418"/>
                </a:lnTo>
                <a:cubicBezTo>
                  <a:pt x="1018657" y="624322"/>
                  <a:pt x="1019560" y="624322"/>
                  <a:pt x="1019560" y="624322"/>
                </a:cubicBezTo>
                <a:cubicBezTo>
                  <a:pt x="1019560" y="625225"/>
                  <a:pt x="1021366" y="625225"/>
                  <a:pt x="1021366" y="625225"/>
                </a:cubicBezTo>
                <a:lnTo>
                  <a:pt x="1022269" y="626129"/>
                </a:lnTo>
                <a:cubicBezTo>
                  <a:pt x="1023172" y="627032"/>
                  <a:pt x="1024075" y="627032"/>
                  <a:pt x="1024075" y="627936"/>
                </a:cubicBezTo>
                <a:cubicBezTo>
                  <a:pt x="1024978" y="627936"/>
                  <a:pt x="1024978" y="628839"/>
                  <a:pt x="1024978" y="628839"/>
                </a:cubicBezTo>
                <a:lnTo>
                  <a:pt x="1025881" y="630646"/>
                </a:lnTo>
                <a:lnTo>
                  <a:pt x="1112565" y="767979"/>
                </a:lnTo>
                <a:cubicBezTo>
                  <a:pt x="1113468" y="768883"/>
                  <a:pt x="1113468" y="769786"/>
                  <a:pt x="1113468" y="769786"/>
                </a:cubicBezTo>
                <a:cubicBezTo>
                  <a:pt x="1115274" y="773400"/>
                  <a:pt x="1117080" y="774304"/>
                  <a:pt x="1119789" y="774304"/>
                </a:cubicBezTo>
                <a:cubicBezTo>
                  <a:pt x="1121594" y="774304"/>
                  <a:pt x="1122497" y="773400"/>
                  <a:pt x="1124303" y="771593"/>
                </a:cubicBezTo>
                <a:lnTo>
                  <a:pt x="1132430" y="639681"/>
                </a:lnTo>
                <a:cubicBezTo>
                  <a:pt x="1132430" y="639681"/>
                  <a:pt x="1132430" y="639681"/>
                  <a:pt x="1132430" y="638778"/>
                </a:cubicBezTo>
                <a:cubicBezTo>
                  <a:pt x="1132430" y="637874"/>
                  <a:pt x="1133333" y="636971"/>
                  <a:pt x="1133333" y="636067"/>
                </a:cubicBezTo>
                <a:lnTo>
                  <a:pt x="1133333" y="635164"/>
                </a:lnTo>
                <a:cubicBezTo>
                  <a:pt x="1133333" y="634260"/>
                  <a:pt x="1133333" y="634260"/>
                  <a:pt x="1133333" y="633357"/>
                </a:cubicBezTo>
                <a:cubicBezTo>
                  <a:pt x="1134236" y="632453"/>
                  <a:pt x="1134236" y="632453"/>
                  <a:pt x="1134236" y="632453"/>
                </a:cubicBezTo>
                <a:cubicBezTo>
                  <a:pt x="1135139" y="630646"/>
                  <a:pt x="1135139" y="630646"/>
                  <a:pt x="1136042" y="628839"/>
                </a:cubicBezTo>
                <a:cubicBezTo>
                  <a:pt x="1138751" y="625225"/>
                  <a:pt x="1143265" y="623418"/>
                  <a:pt x="1147780" y="622515"/>
                </a:cubicBezTo>
                <a:cubicBezTo>
                  <a:pt x="1148683" y="622515"/>
                  <a:pt x="1148683" y="622515"/>
                  <a:pt x="1148683" y="622515"/>
                </a:cubicBezTo>
                <a:cubicBezTo>
                  <a:pt x="1149586" y="621611"/>
                  <a:pt x="1150489" y="621611"/>
                  <a:pt x="1150489" y="621611"/>
                </a:cubicBezTo>
                <a:lnTo>
                  <a:pt x="1189316" y="621611"/>
                </a:lnTo>
                <a:cubicBezTo>
                  <a:pt x="1201958" y="621611"/>
                  <a:pt x="1212793" y="610769"/>
                  <a:pt x="1212793" y="598120"/>
                </a:cubicBezTo>
                <a:lnTo>
                  <a:pt x="1212793" y="63245"/>
                </a:lnTo>
                <a:cubicBezTo>
                  <a:pt x="1212793" y="49692"/>
                  <a:pt x="1201958" y="37947"/>
                  <a:pt x="1189316" y="37947"/>
                </a:cubicBezTo>
                <a:close/>
                <a:moveTo>
                  <a:pt x="264689" y="0"/>
                </a:moveTo>
                <a:lnTo>
                  <a:pt x="1189316" y="0"/>
                </a:lnTo>
                <a:cubicBezTo>
                  <a:pt x="1223629" y="0"/>
                  <a:pt x="1250717" y="28008"/>
                  <a:pt x="1250717" y="63245"/>
                </a:cubicBezTo>
                <a:lnTo>
                  <a:pt x="1250717" y="598120"/>
                </a:lnTo>
                <a:cubicBezTo>
                  <a:pt x="1250717" y="632453"/>
                  <a:pt x="1223629" y="659558"/>
                  <a:pt x="1189316" y="659558"/>
                </a:cubicBezTo>
                <a:lnTo>
                  <a:pt x="1169451" y="659558"/>
                </a:lnTo>
                <a:lnTo>
                  <a:pt x="1162228" y="777014"/>
                </a:lnTo>
                <a:cubicBezTo>
                  <a:pt x="1162228" y="778821"/>
                  <a:pt x="1161325" y="780628"/>
                  <a:pt x="1161325" y="783339"/>
                </a:cubicBezTo>
                <a:cubicBezTo>
                  <a:pt x="1155004" y="800505"/>
                  <a:pt x="1138751" y="811347"/>
                  <a:pt x="1120692" y="812251"/>
                </a:cubicBezTo>
                <a:lnTo>
                  <a:pt x="1119789" y="812251"/>
                </a:lnTo>
                <a:cubicBezTo>
                  <a:pt x="1102632" y="812251"/>
                  <a:pt x="1087282" y="802312"/>
                  <a:pt x="1080059" y="786953"/>
                </a:cubicBezTo>
                <a:lnTo>
                  <a:pt x="1000598" y="659558"/>
                </a:lnTo>
                <a:lnTo>
                  <a:pt x="809171" y="659558"/>
                </a:lnTo>
                <a:lnTo>
                  <a:pt x="771247" y="739970"/>
                </a:lnTo>
                <a:cubicBezTo>
                  <a:pt x="764024" y="756233"/>
                  <a:pt x="749576" y="767075"/>
                  <a:pt x="730614" y="767979"/>
                </a:cubicBezTo>
                <a:cubicBezTo>
                  <a:pt x="712555" y="767979"/>
                  <a:pt x="696302" y="758040"/>
                  <a:pt x="689981" y="741777"/>
                </a:cubicBezTo>
                <a:lnTo>
                  <a:pt x="645736" y="659558"/>
                </a:lnTo>
                <a:lnTo>
                  <a:pt x="625871" y="659558"/>
                </a:lnTo>
                <a:lnTo>
                  <a:pt x="454310" y="659558"/>
                </a:lnTo>
                <a:lnTo>
                  <a:pt x="374850" y="784242"/>
                </a:lnTo>
                <a:cubicBezTo>
                  <a:pt x="367626" y="801409"/>
                  <a:pt x="352276" y="811347"/>
                  <a:pt x="335119" y="812251"/>
                </a:cubicBezTo>
                <a:lnTo>
                  <a:pt x="334217" y="812251"/>
                </a:lnTo>
                <a:cubicBezTo>
                  <a:pt x="317060" y="812251"/>
                  <a:pt x="300807" y="802312"/>
                  <a:pt x="293583" y="785146"/>
                </a:cubicBezTo>
                <a:cubicBezTo>
                  <a:pt x="292681" y="783339"/>
                  <a:pt x="291778" y="780628"/>
                  <a:pt x="291778" y="778821"/>
                </a:cubicBezTo>
                <a:lnTo>
                  <a:pt x="285457" y="659558"/>
                </a:lnTo>
                <a:lnTo>
                  <a:pt x="264689" y="659558"/>
                </a:lnTo>
                <a:cubicBezTo>
                  <a:pt x="230377" y="659558"/>
                  <a:pt x="203288" y="632453"/>
                  <a:pt x="203288" y="598120"/>
                </a:cubicBezTo>
                <a:lnTo>
                  <a:pt x="203288" y="63245"/>
                </a:lnTo>
                <a:cubicBezTo>
                  <a:pt x="203288" y="28008"/>
                  <a:pt x="230377" y="0"/>
                  <a:pt x="26468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75">
              <a:solidFill>
                <a:schemeClr val="dk1"/>
              </a:solidFill>
              <a:latin typeface="Poppins"/>
              <a:ea typeface="Poppins"/>
              <a:cs typeface="Poppins"/>
              <a:sym typeface="Poppins"/>
            </a:endParaRPr>
          </a:p>
        </p:txBody>
      </p:sp>
      <p:sp>
        <p:nvSpPr>
          <p:cNvPr id="97" name="Google Shape;97;p3"/>
          <p:cNvSpPr/>
          <p:nvPr/>
        </p:nvSpPr>
        <p:spPr>
          <a:xfrm>
            <a:off x="1088828" y="1237175"/>
            <a:ext cx="518345" cy="521337"/>
          </a:xfrm>
          <a:custGeom>
            <a:rect b="b" l="l" r="r" t="t"/>
            <a:pathLst>
              <a:path extrusionOk="0" h="1390231" w="1382253">
                <a:moveTo>
                  <a:pt x="1074135" y="1160034"/>
                </a:moveTo>
                <a:cubicBezTo>
                  <a:pt x="1030552" y="1160034"/>
                  <a:pt x="996956" y="1194204"/>
                  <a:pt x="996956" y="1235568"/>
                </a:cubicBezTo>
                <a:lnTo>
                  <a:pt x="996956" y="1337178"/>
                </a:lnTo>
                <a:cubicBezTo>
                  <a:pt x="996956" y="1347069"/>
                  <a:pt x="1004220" y="1354263"/>
                  <a:pt x="1013300" y="1354263"/>
                </a:cubicBezTo>
                <a:lnTo>
                  <a:pt x="1304763" y="1354263"/>
                </a:lnTo>
                <a:cubicBezTo>
                  <a:pt x="1313843" y="1354263"/>
                  <a:pt x="1322015" y="1347069"/>
                  <a:pt x="1322015" y="1337178"/>
                </a:cubicBezTo>
                <a:lnTo>
                  <a:pt x="1322015" y="1235568"/>
                </a:lnTo>
                <a:cubicBezTo>
                  <a:pt x="1322015" y="1194204"/>
                  <a:pt x="1287511" y="1160034"/>
                  <a:pt x="1245744" y="1160034"/>
                </a:cubicBezTo>
                <a:close/>
                <a:moveTo>
                  <a:pt x="603781" y="1160034"/>
                </a:moveTo>
                <a:cubicBezTo>
                  <a:pt x="561106" y="1160034"/>
                  <a:pt x="527510" y="1194204"/>
                  <a:pt x="527510" y="1235568"/>
                </a:cubicBezTo>
                <a:lnTo>
                  <a:pt x="527510" y="1337178"/>
                </a:lnTo>
                <a:cubicBezTo>
                  <a:pt x="527510" y="1347069"/>
                  <a:pt x="534774" y="1354263"/>
                  <a:pt x="543854" y="1354263"/>
                </a:cubicBezTo>
                <a:lnTo>
                  <a:pt x="834409" y="1354263"/>
                </a:lnTo>
                <a:cubicBezTo>
                  <a:pt x="843489" y="1354263"/>
                  <a:pt x="851661" y="1347069"/>
                  <a:pt x="851661" y="1337178"/>
                </a:cubicBezTo>
                <a:lnTo>
                  <a:pt x="851661" y="1235568"/>
                </a:lnTo>
                <a:cubicBezTo>
                  <a:pt x="851661" y="1194204"/>
                  <a:pt x="817157" y="1160034"/>
                  <a:pt x="775390" y="1160034"/>
                </a:cubicBezTo>
                <a:close/>
                <a:moveTo>
                  <a:pt x="133427" y="1160034"/>
                </a:moveTo>
                <a:cubicBezTo>
                  <a:pt x="90752" y="1160034"/>
                  <a:pt x="57156" y="1194204"/>
                  <a:pt x="57156" y="1235568"/>
                </a:cubicBezTo>
                <a:lnTo>
                  <a:pt x="57156" y="1337178"/>
                </a:lnTo>
                <a:cubicBezTo>
                  <a:pt x="57156" y="1347069"/>
                  <a:pt x="64420" y="1354263"/>
                  <a:pt x="73500" y="1354263"/>
                </a:cubicBezTo>
                <a:lnTo>
                  <a:pt x="364963" y="1354263"/>
                </a:lnTo>
                <a:cubicBezTo>
                  <a:pt x="374043" y="1354263"/>
                  <a:pt x="382214" y="1347069"/>
                  <a:pt x="382214" y="1337178"/>
                </a:cubicBezTo>
                <a:lnTo>
                  <a:pt x="382214" y="1235568"/>
                </a:lnTo>
                <a:cubicBezTo>
                  <a:pt x="382214" y="1194204"/>
                  <a:pt x="347711" y="1160034"/>
                  <a:pt x="305036" y="1160034"/>
                </a:cubicBezTo>
                <a:close/>
                <a:moveTo>
                  <a:pt x="1074135" y="1124066"/>
                </a:moveTo>
                <a:lnTo>
                  <a:pt x="1245744" y="1124066"/>
                </a:lnTo>
                <a:cubicBezTo>
                  <a:pt x="1307487" y="1124066"/>
                  <a:pt x="1358334" y="1174422"/>
                  <a:pt x="1358334" y="1235568"/>
                </a:cubicBezTo>
                <a:lnTo>
                  <a:pt x="1358334" y="1337178"/>
                </a:lnTo>
                <a:cubicBezTo>
                  <a:pt x="1358334" y="1366852"/>
                  <a:pt x="1333819" y="1390231"/>
                  <a:pt x="1304763" y="1390231"/>
                </a:cubicBezTo>
                <a:lnTo>
                  <a:pt x="1013300" y="1390231"/>
                </a:lnTo>
                <a:cubicBezTo>
                  <a:pt x="984245" y="1390231"/>
                  <a:pt x="960637" y="1366852"/>
                  <a:pt x="960637" y="1337178"/>
                </a:cubicBezTo>
                <a:lnTo>
                  <a:pt x="960637" y="1235568"/>
                </a:lnTo>
                <a:cubicBezTo>
                  <a:pt x="960637" y="1174422"/>
                  <a:pt x="1011484" y="1124066"/>
                  <a:pt x="1074135" y="1124066"/>
                </a:cubicBezTo>
                <a:close/>
                <a:moveTo>
                  <a:pt x="603781" y="1124066"/>
                </a:moveTo>
                <a:lnTo>
                  <a:pt x="775390" y="1124066"/>
                </a:lnTo>
                <a:cubicBezTo>
                  <a:pt x="838041" y="1124066"/>
                  <a:pt x="887980" y="1174422"/>
                  <a:pt x="887980" y="1235568"/>
                </a:cubicBezTo>
                <a:lnTo>
                  <a:pt x="887980" y="1337178"/>
                </a:lnTo>
                <a:cubicBezTo>
                  <a:pt x="887980" y="1366852"/>
                  <a:pt x="864373" y="1390231"/>
                  <a:pt x="834409" y="1390231"/>
                </a:cubicBezTo>
                <a:lnTo>
                  <a:pt x="543854" y="1390231"/>
                </a:lnTo>
                <a:cubicBezTo>
                  <a:pt x="513891" y="1390231"/>
                  <a:pt x="490283" y="1366852"/>
                  <a:pt x="490283" y="1337178"/>
                </a:cubicBezTo>
                <a:lnTo>
                  <a:pt x="490283" y="1235568"/>
                </a:lnTo>
                <a:cubicBezTo>
                  <a:pt x="490283" y="1174422"/>
                  <a:pt x="541130" y="1124066"/>
                  <a:pt x="603781" y="1124066"/>
                </a:cubicBezTo>
                <a:close/>
                <a:moveTo>
                  <a:pt x="133427" y="1124066"/>
                </a:moveTo>
                <a:lnTo>
                  <a:pt x="305036" y="1124066"/>
                </a:lnTo>
                <a:cubicBezTo>
                  <a:pt x="367687" y="1124066"/>
                  <a:pt x="417626" y="1174422"/>
                  <a:pt x="417626" y="1235568"/>
                </a:cubicBezTo>
                <a:lnTo>
                  <a:pt x="417626" y="1337178"/>
                </a:lnTo>
                <a:cubicBezTo>
                  <a:pt x="417626" y="1366852"/>
                  <a:pt x="394018" y="1390231"/>
                  <a:pt x="364963" y="1390231"/>
                </a:cubicBezTo>
                <a:lnTo>
                  <a:pt x="73500" y="1390231"/>
                </a:lnTo>
                <a:cubicBezTo>
                  <a:pt x="44444" y="1390231"/>
                  <a:pt x="19929" y="1366852"/>
                  <a:pt x="19929" y="1337178"/>
                </a:cubicBezTo>
                <a:lnTo>
                  <a:pt x="19929" y="1235568"/>
                </a:lnTo>
                <a:cubicBezTo>
                  <a:pt x="19929" y="1174422"/>
                  <a:pt x="71684" y="1124066"/>
                  <a:pt x="133427" y="1124066"/>
                </a:cubicBezTo>
                <a:close/>
                <a:moveTo>
                  <a:pt x="1157947" y="890074"/>
                </a:moveTo>
                <a:cubicBezTo>
                  <a:pt x="1110769" y="890074"/>
                  <a:pt x="1072664" y="927134"/>
                  <a:pt x="1072664" y="974137"/>
                </a:cubicBezTo>
                <a:cubicBezTo>
                  <a:pt x="1072664" y="1021139"/>
                  <a:pt x="1110769" y="1059103"/>
                  <a:pt x="1157947" y="1059103"/>
                </a:cubicBezTo>
                <a:cubicBezTo>
                  <a:pt x="1205125" y="1059103"/>
                  <a:pt x="1243230" y="1021139"/>
                  <a:pt x="1243230" y="974137"/>
                </a:cubicBezTo>
                <a:cubicBezTo>
                  <a:pt x="1243230" y="927134"/>
                  <a:pt x="1205125" y="890074"/>
                  <a:pt x="1157947" y="890074"/>
                </a:cubicBezTo>
                <a:close/>
                <a:moveTo>
                  <a:pt x="687141" y="890074"/>
                </a:moveTo>
                <a:cubicBezTo>
                  <a:pt x="641042" y="890074"/>
                  <a:pt x="603079" y="927134"/>
                  <a:pt x="603079" y="974137"/>
                </a:cubicBezTo>
                <a:cubicBezTo>
                  <a:pt x="603079" y="1021139"/>
                  <a:pt x="641042" y="1059103"/>
                  <a:pt x="687141" y="1059103"/>
                </a:cubicBezTo>
                <a:cubicBezTo>
                  <a:pt x="734144" y="1059103"/>
                  <a:pt x="772107" y="1021139"/>
                  <a:pt x="772107" y="974137"/>
                </a:cubicBezTo>
                <a:cubicBezTo>
                  <a:pt x="772107" y="927134"/>
                  <a:pt x="734144" y="890074"/>
                  <a:pt x="687141" y="890074"/>
                </a:cubicBezTo>
                <a:close/>
                <a:moveTo>
                  <a:pt x="216332" y="890074"/>
                </a:moveTo>
                <a:cubicBezTo>
                  <a:pt x="170061" y="890074"/>
                  <a:pt x="131956" y="927134"/>
                  <a:pt x="131956" y="974137"/>
                </a:cubicBezTo>
                <a:cubicBezTo>
                  <a:pt x="131956" y="1021139"/>
                  <a:pt x="170061" y="1059103"/>
                  <a:pt x="216332" y="1059103"/>
                </a:cubicBezTo>
                <a:cubicBezTo>
                  <a:pt x="264417" y="1059103"/>
                  <a:pt x="302522" y="1021139"/>
                  <a:pt x="302522" y="974137"/>
                </a:cubicBezTo>
                <a:cubicBezTo>
                  <a:pt x="302522" y="927134"/>
                  <a:pt x="264417" y="890074"/>
                  <a:pt x="216332" y="890074"/>
                </a:cubicBezTo>
                <a:close/>
                <a:moveTo>
                  <a:pt x="1157947" y="853015"/>
                </a:moveTo>
                <a:cubicBezTo>
                  <a:pt x="1224178" y="853015"/>
                  <a:pt x="1278614" y="907249"/>
                  <a:pt x="1278614" y="974137"/>
                </a:cubicBezTo>
                <a:cubicBezTo>
                  <a:pt x="1278614" y="1041025"/>
                  <a:pt x="1224178" y="1095259"/>
                  <a:pt x="1157947" y="1095259"/>
                </a:cubicBezTo>
                <a:cubicBezTo>
                  <a:pt x="1090809" y="1095259"/>
                  <a:pt x="1036373" y="1041025"/>
                  <a:pt x="1036373" y="974137"/>
                </a:cubicBezTo>
                <a:cubicBezTo>
                  <a:pt x="1036373" y="907249"/>
                  <a:pt x="1090809" y="853015"/>
                  <a:pt x="1157947" y="853015"/>
                </a:cubicBezTo>
                <a:close/>
                <a:moveTo>
                  <a:pt x="687141" y="853015"/>
                </a:moveTo>
                <a:cubicBezTo>
                  <a:pt x="754029" y="853015"/>
                  <a:pt x="808263" y="907249"/>
                  <a:pt x="808263" y="974137"/>
                </a:cubicBezTo>
                <a:cubicBezTo>
                  <a:pt x="808263" y="1041025"/>
                  <a:pt x="754029" y="1095259"/>
                  <a:pt x="687141" y="1095259"/>
                </a:cubicBezTo>
                <a:cubicBezTo>
                  <a:pt x="620253" y="1095259"/>
                  <a:pt x="566019" y="1041025"/>
                  <a:pt x="566019" y="974137"/>
                </a:cubicBezTo>
                <a:cubicBezTo>
                  <a:pt x="566019" y="907249"/>
                  <a:pt x="620253" y="853015"/>
                  <a:pt x="687141" y="853015"/>
                </a:cubicBezTo>
                <a:close/>
                <a:moveTo>
                  <a:pt x="216332" y="853015"/>
                </a:moveTo>
                <a:cubicBezTo>
                  <a:pt x="284377" y="853015"/>
                  <a:pt x="337906" y="907249"/>
                  <a:pt x="337906" y="974137"/>
                </a:cubicBezTo>
                <a:cubicBezTo>
                  <a:pt x="337906" y="1041025"/>
                  <a:pt x="284377" y="1095259"/>
                  <a:pt x="216332" y="1095259"/>
                </a:cubicBezTo>
                <a:cubicBezTo>
                  <a:pt x="150101" y="1095259"/>
                  <a:pt x="95665" y="1041025"/>
                  <a:pt x="95665" y="974137"/>
                </a:cubicBezTo>
                <a:cubicBezTo>
                  <a:pt x="95665" y="907249"/>
                  <a:pt x="150101" y="853015"/>
                  <a:pt x="216332" y="853015"/>
                </a:cubicBezTo>
                <a:close/>
                <a:moveTo>
                  <a:pt x="287675" y="510214"/>
                </a:moveTo>
                <a:cubicBezTo>
                  <a:pt x="298174" y="510214"/>
                  <a:pt x="306049" y="517470"/>
                  <a:pt x="306049" y="528354"/>
                </a:cubicBezTo>
                <a:lnTo>
                  <a:pt x="306049" y="794107"/>
                </a:lnTo>
                <a:cubicBezTo>
                  <a:pt x="306049" y="804084"/>
                  <a:pt x="298174" y="812247"/>
                  <a:pt x="287675" y="812247"/>
                </a:cubicBezTo>
                <a:cubicBezTo>
                  <a:pt x="278925" y="812247"/>
                  <a:pt x="271051" y="804084"/>
                  <a:pt x="271051" y="794107"/>
                </a:cubicBezTo>
                <a:lnTo>
                  <a:pt x="271051" y="528354"/>
                </a:lnTo>
                <a:cubicBezTo>
                  <a:pt x="271051" y="517470"/>
                  <a:pt x="278925" y="510214"/>
                  <a:pt x="287675" y="510214"/>
                </a:cubicBezTo>
                <a:close/>
                <a:moveTo>
                  <a:pt x="703069" y="113007"/>
                </a:moveTo>
                <a:cubicBezTo>
                  <a:pt x="694935" y="113007"/>
                  <a:pt x="687705" y="118461"/>
                  <a:pt x="687705" y="127552"/>
                </a:cubicBezTo>
                <a:lnTo>
                  <a:pt x="687705" y="164825"/>
                </a:lnTo>
                <a:cubicBezTo>
                  <a:pt x="687705" y="169371"/>
                  <a:pt x="686801" y="174826"/>
                  <a:pt x="682282" y="177553"/>
                </a:cubicBezTo>
                <a:lnTo>
                  <a:pt x="628056" y="230281"/>
                </a:lnTo>
                <a:lnTo>
                  <a:pt x="682282" y="274827"/>
                </a:lnTo>
                <a:cubicBezTo>
                  <a:pt x="685897" y="278463"/>
                  <a:pt x="687705" y="283918"/>
                  <a:pt x="687705" y="289372"/>
                </a:cubicBezTo>
                <a:lnTo>
                  <a:pt x="687705" y="333918"/>
                </a:lnTo>
                <a:cubicBezTo>
                  <a:pt x="687705" y="342100"/>
                  <a:pt x="694935" y="348464"/>
                  <a:pt x="703069" y="348464"/>
                </a:cubicBezTo>
                <a:lnTo>
                  <a:pt x="1063675" y="348464"/>
                </a:lnTo>
                <a:cubicBezTo>
                  <a:pt x="1070905" y="348464"/>
                  <a:pt x="1078136" y="342100"/>
                  <a:pt x="1078136" y="333918"/>
                </a:cubicBezTo>
                <a:lnTo>
                  <a:pt x="1078136" y="127552"/>
                </a:lnTo>
                <a:cubicBezTo>
                  <a:pt x="1078136" y="118461"/>
                  <a:pt x="1070905" y="113007"/>
                  <a:pt x="1063675" y="113007"/>
                </a:cubicBezTo>
                <a:close/>
                <a:moveTo>
                  <a:pt x="408569" y="107938"/>
                </a:moveTo>
                <a:cubicBezTo>
                  <a:pt x="352476" y="107938"/>
                  <a:pt x="307240" y="153174"/>
                  <a:pt x="307240" y="208362"/>
                </a:cubicBezTo>
                <a:cubicBezTo>
                  <a:pt x="307240" y="264455"/>
                  <a:pt x="352476" y="309691"/>
                  <a:pt x="408569" y="309691"/>
                </a:cubicBezTo>
                <a:cubicBezTo>
                  <a:pt x="463757" y="309691"/>
                  <a:pt x="508993" y="264455"/>
                  <a:pt x="508993" y="208362"/>
                </a:cubicBezTo>
                <a:cubicBezTo>
                  <a:pt x="508993" y="153174"/>
                  <a:pt x="463757" y="107938"/>
                  <a:pt x="408569" y="107938"/>
                </a:cubicBezTo>
                <a:close/>
                <a:moveTo>
                  <a:pt x="703069" y="75734"/>
                </a:moveTo>
                <a:lnTo>
                  <a:pt x="1063675" y="75734"/>
                </a:lnTo>
                <a:cubicBezTo>
                  <a:pt x="1091692" y="75734"/>
                  <a:pt x="1115190" y="99370"/>
                  <a:pt x="1115190" y="127552"/>
                </a:cubicBezTo>
                <a:lnTo>
                  <a:pt x="1115190" y="333918"/>
                </a:lnTo>
                <a:cubicBezTo>
                  <a:pt x="1115190" y="362100"/>
                  <a:pt x="1091692" y="385737"/>
                  <a:pt x="1063675" y="385737"/>
                </a:cubicBezTo>
                <a:lnTo>
                  <a:pt x="703069" y="385737"/>
                </a:lnTo>
                <a:cubicBezTo>
                  <a:pt x="675052" y="385737"/>
                  <a:pt x="652458" y="362100"/>
                  <a:pt x="652458" y="333918"/>
                </a:cubicBezTo>
                <a:lnTo>
                  <a:pt x="652458" y="297554"/>
                </a:lnTo>
                <a:lnTo>
                  <a:pt x="589193" y="244826"/>
                </a:lnTo>
                <a:cubicBezTo>
                  <a:pt x="584674" y="241190"/>
                  <a:pt x="581963" y="235735"/>
                  <a:pt x="581963" y="230281"/>
                </a:cubicBezTo>
                <a:cubicBezTo>
                  <a:pt x="581963" y="226644"/>
                  <a:pt x="584674" y="221190"/>
                  <a:pt x="588290" y="216644"/>
                </a:cubicBezTo>
                <a:lnTo>
                  <a:pt x="652458" y="156644"/>
                </a:lnTo>
                <a:lnTo>
                  <a:pt x="652458" y="127552"/>
                </a:lnTo>
                <a:cubicBezTo>
                  <a:pt x="652458" y="99370"/>
                  <a:pt x="675052" y="75734"/>
                  <a:pt x="703069" y="75734"/>
                </a:cubicBezTo>
                <a:close/>
                <a:moveTo>
                  <a:pt x="408569" y="71749"/>
                </a:moveTo>
                <a:cubicBezTo>
                  <a:pt x="483661" y="71749"/>
                  <a:pt x="545182" y="133270"/>
                  <a:pt x="545182" y="208362"/>
                </a:cubicBezTo>
                <a:cubicBezTo>
                  <a:pt x="545182" y="285264"/>
                  <a:pt x="483661" y="345880"/>
                  <a:pt x="408569" y="345880"/>
                </a:cubicBezTo>
                <a:cubicBezTo>
                  <a:pt x="332572" y="345880"/>
                  <a:pt x="271051" y="285264"/>
                  <a:pt x="271051" y="208362"/>
                </a:cubicBezTo>
                <a:cubicBezTo>
                  <a:pt x="271051" y="133270"/>
                  <a:pt x="332572" y="71749"/>
                  <a:pt x="408569" y="71749"/>
                </a:cubicBezTo>
                <a:close/>
                <a:moveTo>
                  <a:pt x="76943" y="36083"/>
                </a:moveTo>
                <a:cubicBezTo>
                  <a:pt x="53407" y="36083"/>
                  <a:pt x="36208" y="54125"/>
                  <a:pt x="36208" y="75775"/>
                </a:cubicBezTo>
                <a:lnTo>
                  <a:pt x="36208" y="690994"/>
                </a:lnTo>
                <a:cubicBezTo>
                  <a:pt x="36208" y="713546"/>
                  <a:pt x="53407" y="731588"/>
                  <a:pt x="76943" y="731588"/>
                </a:cubicBezTo>
                <a:lnTo>
                  <a:pt x="174705" y="731588"/>
                </a:lnTo>
                <a:lnTo>
                  <a:pt x="174705" y="626044"/>
                </a:lnTo>
                <a:lnTo>
                  <a:pt x="174705" y="540347"/>
                </a:lnTo>
                <a:lnTo>
                  <a:pt x="174705" y="505165"/>
                </a:lnTo>
                <a:cubicBezTo>
                  <a:pt x="174705" y="440215"/>
                  <a:pt x="246216" y="391503"/>
                  <a:pt x="309581" y="391503"/>
                </a:cubicBezTo>
                <a:lnTo>
                  <a:pt x="479760" y="391503"/>
                </a:lnTo>
                <a:cubicBezTo>
                  <a:pt x="490623" y="391503"/>
                  <a:pt x="504201" y="391503"/>
                  <a:pt x="515969" y="391503"/>
                </a:cubicBezTo>
                <a:cubicBezTo>
                  <a:pt x="563040" y="391503"/>
                  <a:pt x="606490" y="414957"/>
                  <a:pt x="629120" y="453747"/>
                </a:cubicBezTo>
                <a:lnTo>
                  <a:pt x="706062" y="564703"/>
                </a:lnTo>
                <a:lnTo>
                  <a:pt x="844559" y="564703"/>
                </a:lnTo>
                <a:cubicBezTo>
                  <a:pt x="849085" y="564703"/>
                  <a:pt x="851801" y="564703"/>
                  <a:pt x="855422" y="566507"/>
                </a:cubicBezTo>
                <a:lnTo>
                  <a:pt x="859043" y="570115"/>
                </a:lnTo>
                <a:cubicBezTo>
                  <a:pt x="880768" y="583646"/>
                  <a:pt x="892535" y="607101"/>
                  <a:pt x="891630" y="631457"/>
                </a:cubicBezTo>
                <a:cubicBezTo>
                  <a:pt x="890725" y="657617"/>
                  <a:pt x="876242" y="680169"/>
                  <a:pt x="853611" y="690994"/>
                </a:cubicBezTo>
                <a:cubicBezTo>
                  <a:pt x="850896" y="691896"/>
                  <a:pt x="848180" y="692798"/>
                  <a:pt x="844559" y="692798"/>
                </a:cubicBezTo>
                <a:lnTo>
                  <a:pt x="659897" y="692798"/>
                </a:lnTo>
                <a:cubicBezTo>
                  <a:pt x="639982" y="692798"/>
                  <a:pt x="620973" y="683777"/>
                  <a:pt x="608300" y="667540"/>
                </a:cubicBezTo>
                <a:lnTo>
                  <a:pt x="566660" y="611611"/>
                </a:lnTo>
                <a:lnTo>
                  <a:pt x="566660" y="731588"/>
                </a:lnTo>
                <a:lnTo>
                  <a:pt x="1305310" y="731588"/>
                </a:lnTo>
                <a:cubicBezTo>
                  <a:pt x="1327940" y="731588"/>
                  <a:pt x="1346045" y="713546"/>
                  <a:pt x="1346045" y="690994"/>
                </a:cubicBezTo>
                <a:lnTo>
                  <a:pt x="1346045" y="75775"/>
                </a:lnTo>
                <a:cubicBezTo>
                  <a:pt x="1346045" y="54125"/>
                  <a:pt x="1327940" y="36083"/>
                  <a:pt x="1305310" y="36083"/>
                </a:cubicBezTo>
                <a:close/>
                <a:moveTo>
                  <a:pt x="76943" y="0"/>
                </a:moveTo>
                <a:lnTo>
                  <a:pt x="1305310" y="0"/>
                </a:lnTo>
                <a:cubicBezTo>
                  <a:pt x="1347855" y="0"/>
                  <a:pt x="1382253" y="34279"/>
                  <a:pt x="1382253" y="75775"/>
                </a:cubicBezTo>
                <a:lnTo>
                  <a:pt x="1382253" y="690994"/>
                </a:lnTo>
                <a:cubicBezTo>
                  <a:pt x="1382253" y="733392"/>
                  <a:pt x="1347855" y="767671"/>
                  <a:pt x="1305310" y="767671"/>
                </a:cubicBezTo>
                <a:lnTo>
                  <a:pt x="566660" y="767671"/>
                </a:lnTo>
                <a:lnTo>
                  <a:pt x="566660" y="790223"/>
                </a:lnTo>
                <a:cubicBezTo>
                  <a:pt x="566660" y="800146"/>
                  <a:pt x="557608" y="808265"/>
                  <a:pt x="548556" y="808265"/>
                </a:cubicBezTo>
                <a:cubicBezTo>
                  <a:pt x="537694" y="808265"/>
                  <a:pt x="529547" y="800146"/>
                  <a:pt x="529547" y="790223"/>
                </a:cubicBezTo>
                <a:lnTo>
                  <a:pt x="529547" y="580940"/>
                </a:lnTo>
                <a:cubicBezTo>
                  <a:pt x="529547" y="570115"/>
                  <a:pt x="536789" y="559290"/>
                  <a:pt x="547651" y="555682"/>
                </a:cubicBezTo>
                <a:cubicBezTo>
                  <a:pt x="557608" y="552976"/>
                  <a:pt x="570281" y="555682"/>
                  <a:pt x="576618" y="564703"/>
                </a:cubicBezTo>
                <a:lnTo>
                  <a:pt x="637267" y="645890"/>
                </a:lnTo>
                <a:cubicBezTo>
                  <a:pt x="642698" y="652205"/>
                  <a:pt x="650845" y="656715"/>
                  <a:pt x="659897" y="656715"/>
                </a:cubicBezTo>
                <a:lnTo>
                  <a:pt x="840033" y="656715"/>
                </a:lnTo>
                <a:cubicBezTo>
                  <a:pt x="849991" y="651303"/>
                  <a:pt x="855422" y="641380"/>
                  <a:pt x="855422" y="630555"/>
                </a:cubicBezTo>
                <a:cubicBezTo>
                  <a:pt x="855422" y="617926"/>
                  <a:pt x="849991" y="607101"/>
                  <a:pt x="839128" y="599884"/>
                </a:cubicBezTo>
                <a:lnTo>
                  <a:pt x="697010" y="599884"/>
                </a:lnTo>
                <a:cubicBezTo>
                  <a:pt x="690674" y="599884"/>
                  <a:pt x="685243" y="598080"/>
                  <a:pt x="681622" y="592667"/>
                </a:cubicBezTo>
                <a:lnTo>
                  <a:pt x="599248" y="474495"/>
                </a:lnTo>
                <a:cubicBezTo>
                  <a:pt x="598343" y="473592"/>
                  <a:pt x="598343" y="473592"/>
                  <a:pt x="598343" y="472690"/>
                </a:cubicBezTo>
                <a:cubicBezTo>
                  <a:pt x="582049" y="444726"/>
                  <a:pt x="552177" y="428488"/>
                  <a:pt x="517779" y="428488"/>
                </a:cubicBezTo>
                <a:lnTo>
                  <a:pt x="516874" y="428488"/>
                </a:lnTo>
                <a:cubicBezTo>
                  <a:pt x="504201" y="428488"/>
                  <a:pt x="490623" y="428488"/>
                  <a:pt x="479760" y="428488"/>
                </a:cubicBezTo>
                <a:lnTo>
                  <a:pt x="309581" y="428488"/>
                </a:lnTo>
                <a:cubicBezTo>
                  <a:pt x="258889" y="428488"/>
                  <a:pt x="210913" y="465474"/>
                  <a:pt x="210913" y="505165"/>
                </a:cubicBezTo>
                <a:lnTo>
                  <a:pt x="210913" y="540347"/>
                </a:lnTo>
                <a:lnTo>
                  <a:pt x="210913" y="626044"/>
                </a:lnTo>
                <a:lnTo>
                  <a:pt x="210913" y="790223"/>
                </a:lnTo>
                <a:cubicBezTo>
                  <a:pt x="210913" y="800146"/>
                  <a:pt x="202766" y="808265"/>
                  <a:pt x="192809" y="808265"/>
                </a:cubicBezTo>
                <a:cubicBezTo>
                  <a:pt x="182852" y="808265"/>
                  <a:pt x="174705" y="800146"/>
                  <a:pt x="174705" y="790223"/>
                </a:cubicBezTo>
                <a:lnTo>
                  <a:pt x="174705" y="767671"/>
                </a:lnTo>
                <a:lnTo>
                  <a:pt x="76943" y="767671"/>
                </a:lnTo>
                <a:cubicBezTo>
                  <a:pt x="33493" y="767671"/>
                  <a:pt x="0" y="733392"/>
                  <a:pt x="0" y="690994"/>
                </a:cubicBezTo>
                <a:lnTo>
                  <a:pt x="0" y="75775"/>
                </a:lnTo>
                <a:cubicBezTo>
                  <a:pt x="0" y="34279"/>
                  <a:pt x="33493" y="0"/>
                  <a:pt x="7694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675">
              <a:solidFill>
                <a:schemeClr val="dk1"/>
              </a:solidFill>
              <a:latin typeface="Poppins"/>
              <a:ea typeface="Poppins"/>
              <a:cs typeface="Poppins"/>
              <a:sym typeface="Poppins"/>
            </a:endParaRPr>
          </a:p>
        </p:txBody>
      </p:sp>
      <p:sp>
        <p:nvSpPr>
          <p:cNvPr id="98" name="Google Shape;98;p3"/>
          <p:cNvSpPr txBox="1"/>
          <p:nvPr/>
        </p:nvSpPr>
        <p:spPr>
          <a:xfrm>
            <a:off x="2299335" y="1141252"/>
            <a:ext cx="1859406" cy="746679"/>
          </a:xfrm>
          <a:prstGeom prst="rect">
            <a:avLst/>
          </a:prstGeom>
          <a:noFill/>
          <a:ln>
            <a:noFill/>
          </a:ln>
        </p:spPr>
        <p:txBody>
          <a:bodyPr anchorCtr="0" anchor="t" bIns="45700" lIns="91425" spcFirstLastPara="1" rIns="91425" wrap="square" tIns="45700">
            <a:spAutoFit/>
          </a:bodyPr>
          <a:lstStyle/>
          <a:p>
            <a:pPr indent="0" lvl="0" marL="0" marR="0" rtl="0" algn="l">
              <a:lnSpc>
                <a:spcPct val="131300"/>
              </a:lnSpc>
              <a:spcBef>
                <a:spcPts val="0"/>
              </a:spcBef>
              <a:spcAft>
                <a:spcPts val="0"/>
              </a:spcAft>
              <a:buNone/>
            </a:pPr>
            <a:r>
              <a:rPr lang="en-US" sz="1000">
                <a:solidFill>
                  <a:schemeClr val="dk1"/>
                </a:solidFill>
                <a:latin typeface="Arial"/>
                <a:ea typeface="Arial"/>
                <a:cs typeface="Arial"/>
                <a:sym typeface="Arial"/>
              </a:rPr>
              <a:t>Core concept of WFM is to ensure we have the right number of people at the right time </a:t>
            </a:r>
            <a:endParaRPr/>
          </a:p>
        </p:txBody>
      </p:sp>
      <p:sp>
        <p:nvSpPr>
          <p:cNvPr id="99" name="Google Shape;99;p3"/>
          <p:cNvSpPr txBox="1"/>
          <p:nvPr/>
        </p:nvSpPr>
        <p:spPr>
          <a:xfrm>
            <a:off x="2302479" y="2437722"/>
            <a:ext cx="1859406" cy="592470"/>
          </a:xfrm>
          <a:prstGeom prst="rect">
            <a:avLst/>
          </a:prstGeom>
          <a:noFill/>
          <a:ln>
            <a:noFill/>
          </a:ln>
        </p:spPr>
        <p:txBody>
          <a:bodyPr anchorCtr="0" anchor="t" bIns="45700" lIns="91425" spcFirstLastPara="1" rIns="91425" wrap="square" tIns="45700">
            <a:spAutoFit/>
          </a:bodyPr>
          <a:lstStyle/>
          <a:p>
            <a:pPr indent="0" lvl="0" marL="0" marR="0" rtl="0" algn="l">
              <a:lnSpc>
                <a:spcPct val="131300"/>
              </a:lnSpc>
              <a:spcBef>
                <a:spcPts val="0"/>
              </a:spcBef>
              <a:spcAft>
                <a:spcPts val="0"/>
              </a:spcAft>
              <a:buNone/>
            </a:pPr>
            <a:r>
              <a:rPr lang="en-US" sz="1000">
                <a:solidFill>
                  <a:schemeClr val="dk1"/>
                </a:solidFill>
                <a:latin typeface="Arial"/>
                <a:ea typeface="Arial"/>
                <a:cs typeface="Arial"/>
                <a:sym typeface="Arial"/>
              </a:rPr>
              <a:t>Slight differences between WFM in contact center, or other service-based team</a:t>
            </a:r>
            <a:endParaRPr/>
          </a:p>
        </p:txBody>
      </p:sp>
      <p:sp>
        <p:nvSpPr>
          <p:cNvPr id="100" name="Google Shape;100;p3"/>
          <p:cNvSpPr txBox="1"/>
          <p:nvPr/>
        </p:nvSpPr>
        <p:spPr>
          <a:xfrm>
            <a:off x="2302479" y="3677492"/>
            <a:ext cx="1859406" cy="592470"/>
          </a:xfrm>
          <a:prstGeom prst="rect">
            <a:avLst/>
          </a:prstGeom>
          <a:noFill/>
          <a:ln>
            <a:noFill/>
          </a:ln>
        </p:spPr>
        <p:txBody>
          <a:bodyPr anchorCtr="0" anchor="t" bIns="45700" lIns="91425" spcFirstLastPara="1" rIns="91425" wrap="square" tIns="45700">
            <a:spAutoFit/>
          </a:bodyPr>
          <a:lstStyle/>
          <a:p>
            <a:pPr indent="0" lvl="0" marL="0" marR="0" rtl="0" algn="l">
              <a:lnSpc>
                <a:spcPct val="131300"/>
              </a:lnSpc>
              <a:spcBef>
                <a:spcPts val="0"/>
              </a:spcBef>
              <a:spcAft>
                <a:spcPts val="0"/>
              </a:spcAft>
              <a:buNone/>
            </a:pPr>
            <a:r>
              <a:rPr lang="en-US" sz="1000">
                <a:solidFill>
                  <a:schemeClr val="dk1"/>
                </a:solidFill>
                <a:latin typeface="Arial"/>
                <a:ea typeface="Arial"/>
                <a:cs typeface="Arial"/>
                <a:sym typeface="Arial"/>
              </a:rPr>
              <a:t>Drive both </a:t>
            </a:r>
            <a:r>
              <a:rPr b="1" lang="en-US" sz="1000">
                <a:solidFill>
                  <a:schemeClr val="dk1"/>
                </a:solidFill>
                <a:latin typeface="Arial"/>
                <a:ea typeface="Arial"/>
                <a:cs typeface="Arial"/>
                <a:sym typeface="Arial"/>
              </a:rPr>
              <a:t>operational efficiency</a:t>
            </a:r>
            <a:r>
              <a:rPr lang="en-US" sz="1000">
                <a:solidFill>
                  <a:schemeClr val="dk1"/>
                </a:solidFill>
                <a:latin typeface="Arial"/>
                <a:ea typeface="Arial"/>
                <a:cs typeface="Arial"/>
                <a:sym typeface="Arial"/>
              </a:rPr>
              <a:t> and </a:t>
            </a:r>
            <a:r>
              <a:rPr b="1" lang="en-US" sz="1000">
                <a:solidFill>
                  <a:schemeClr val="dk1"/>
                </a:solidFill>
                <a:latin typeface="Arial"/>
                <a:ea typeface="Arial"/>
                <a:cs typeface="Arial"/>
                <a:sym typeface="Arial"/>
              </a:rPr>
              <a:t>customer satisfaction</a:t>
            </a:r>
            <a:endParaRPr/>
          </a:p>
        </p:txBody>
      </p:sp>
      <p:grpSp>
        <p:nvGrpSpPr>
          <p:cNvPr id="101" name="Google Shape;101;p3"/>
          <p:cNvGrpSpPr/>
          <p:nvPr/>
        </p:nvGrpSpPr>
        <p:grpSpPr>
          <a:xfrm>
            <a:off x="5467892" y="1203381"/>
            <a:ext cx="2602230" cy="2468682"/>
            <a:chOff x="5623560" y="1703070"/>
            <a:chExt cx="2602230" cy="2468682"/>
          </a:xfrm>
        </p:grpSpPr>
        <p:grpSp>
          <p:nvGrpSpPr>
            <p:cNvPr id="102" name="Google Shape;102;p3"/>
            <p:cNvGrpSpPr/>
            <p:nvPr/>
          </p:nvGrpSpPr>
          <p:grpSpPr>
            <a:xfrm>
              <a:off x="5623560" y="1703070"/>
              <a:ext cx="2602230" cy="2468682"/>
              <a:chOff x="5947410" y="1765714"/>
              <a:chExt cx="1593850" cy="1593851"/>
            </a:xfrm>
          </p:grpSpPr>
          <p:sp>
            <p:nvSpPr>
              <p:cNvPr id="103" name="Google Shape;103;p3"/>
              <p:cNvSpPr/>
              <p:nvPr/>
            </p:nvSpPr>
            <p:spPr>
              <a:xfrm>
                <a:off x="5947410" y="2181640"/>
                <a:ext cx="776288" cy="1177925"/>
              </a:xfrm>
              <a:custGeom>
                <a:rect b="b" l="l" r="r" t="t"/>
                <a:pathLst>
                  <a:path extrusionOk="0" h="2316" w="1527">
                    <a:moveTo>
                      <a:pt x="823" y="366"/>
                    </a:moveTo>
                    <a:cubicBezTo>
                      <a:pt x="189" y="0"/>
                      <a:pt x="189" y="0"/>
                      <a:pt x="189" y="0"/>
                    </a:cubicBezTo>
                    <a:cubicBezTo>
                      <a:pt x="68" y="222"/>
                      <a:pt x="0" y="477"/>
                      <a:pt x="0" y="748"/>
                    </a:cubicBezTo>
                    <a:cubicBezTo>
                      <a:pt x="0" y="1601"/>
                      <a:pt x="680" y="2294"/>
                      <a:pt x="1527" y="2316"/>
                    </a:cubicBezTo>
                    <a:cubicBezTo>
                      <a:pt x="1527" y="1584"/>
                      <a:pt x="1527" y="1584"/>
                      <a:pt x="1527" y="1584"/>
                    </a:cubicBezTo>
                    <a:lnTo>
                      <a:pt x="823" y="366"/>
                    </a:lnTo>
                    <a:close/>
                  </a:path>
                </a:pathLst>
              </a:custGeom>
              <a:solidFill>
                <a:srgbClr val="6D8A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3"/>
              <p:cNvSpPr/>
              <p:nvPr/>
            </p:nvSpPr>
            <p:spPr>
              <a:xfrm>
                <a:off x="6766560" y="2181640"/>
                <a:ext cx="774700" cy="1177925"/>
              </a:xfrm>
              <a:custGeom>
                <a:rect b="b" l="l" r="r" t="t"/>
                <a:pathLst>
                  <a:path extrusionOk="0" h="2316" w="1527">
                    <a:moveTo>
                      <a:pt x="1337" y="0"/>
                    </a:moveTo>
                    <a:cubicBezTo>
                      <a:pt x="703" y="366"/>
                      <a:pt x="703" y="366"/>
                      <a:pt x="703" y="366"/>
                    </a:cubicBezTo>
                    <a:cubicBezTo>
                      <a:pt x="0" y="1584"/>
                      <a:pt x="0" y="1584"/>
                      <a:pt x="0" y="1584"/>
                    </a:cubicBezTo>
                    <a:cubicBezTo>
                      <a:pt x="0" y="2316"/>
                      <a:pt x="0" y="2316"/>
                      <a:pt x="0" y="2316"/>
                    </a:cubicBezTo>
                    <a:cubicBezTo>
                      <a:pt x="847" y="2294"/>
                      <a:pt x="1527" y="1601"/>
                      <a:pt x="1527" y="748"/>
                    </a:cubicBezTo>
                    <a:cubicBezTo>
                      <a:pt x="1527" y="477"/>
                      <a:pt x="1458" y="222"/>
                      <a:pt x="1337" y="0"/>
                    </a:cubicBezTo>
                    <a:close/>
                  </a:path>
                </a:pathLst>
              </a:custGeom>
              <a:solidFill>
                <a:srgbClr val="FF6F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3"/>
              <p:cNvSpPr/>
              <p:nvPr/>
            </p:nvSpPr>
            <p:spPr>
              <a:xfrm>
                <a:off x="6064885" y="1765714"/>
                <a:ext cx="1358900" cy="566738"/>
              </a:xfrm>
              <a:custGeom>
                <a:rect b="b" l="l" r="r" t="t"/>
                <a:pathLst>
                  <a:path extrusionOk="0" h="1114" w="2675">
                    <a:moveTo>
                      <a:pt x="1337" y="0"/>
                    </a:moveTo>
                    <a:cubicBezTo>
                      <a:pt x="772" y="0"/>
                      <a:pt x="276" y="299"/>
                      <a:pt x="0" y="748"/>
                    </a:cubicBezTo>
                    <a:cubicBezTo>
                      <a:pt x="634" y="1114"/>
                      <a:pt x="634" y="1114"/>
                      <a:pt x="634" y="1114"/>
                    </a:cubicBezTo>
                    <a:cubicBezTo>
                      <a:pt x="2040" y="1114"/>
                      <a:pt x="2040" y="1114"/>
                      <a:pt x="2040" y="1114"/>
                    </a:cubicBezTo>
                    <a:cubicBezTo>
                      <a:pt x="2675" y="748"/>
                      <a:pt x="2675" y="748"/>
                      <a:pt x="2675" y="748"/>
                    </a:cubicBezTo>
                    <a:cubicBezTo>
                      <a:pt x="2399" y="299"/>
                      <a:pt x="1903" y="0"/>
                      <a:pt x="1337" y="0"/>
                    </a:cubicBezTo>
                    <a:close/>
                  </a:path>
                </a:pathLst>
              </a:custGeom>
              <a:solidFill>
                <a:srgbClr val="D8485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6" name="Google Shape;106;p3"/>
            <p:cNvSpPr txBox="1"/>
            <p:nvPr/>
          </p:nvSpPr>
          <p:spPr>
            <a:xfrm>
              <a:off x="6320238" y="1986664"/>
              <a:ext cx="120887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PENNYMAC</a:t>
              </a:r>
              <a:endParaRPr/>
            </a:p>
          </p:txBody>
        </p:sp>
        <p:sp>
          <p:nvSpPr>
            <p:cNvPr id="107" name="Google Shape;107;p3"/>
            <p:cNvSpPr txBox="1"/>
            <p:nvPr/>
          </p:nvSpPr>
          <p:spPr>
            <a:xfrm rot="3537649">
              <a:off x="5976439" y="3132385"/>
              <a:ext cx="6056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WNS</a:t>
              </a:r>
              <a:endParaRPr b="1" sz="1200">
                <a:solidFill>
                  <a:schemeClr val="lt1"/>
                </a:solidFill>
                <a:latin typeface="Arial"/>
                <a:ea typeface="Arial"/>
                <a:cs typeface="Arial"/>
                <a:sym typeface="Arial"/>
              </a:endParaRPr>
            </a:p>
          </p:txBody>
        </p:sp>
        <p:sp>
          <p:nvSpPr>
            <p:cNvPr id="108" name="Google Shape;108;p3"/>
            <p:cNvSpPr txBox="1"/>
            <p:nvPr/>
          </p:nvSpPr>
          <p:spPr>
            <a:xfrm rot="-3529835">
              <a:off x="6895285" y="3132386"/>
              <a:ext cx="14039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OPERATIONS</a:t>
              </a:r>
              <a:endParaRPr/>
            </a:p>
          </p:txBody>
        </p:sp>
      </p:grpSp>
    </p:spTree>
  </p:cSld>
  <p:clrMapOvr>
    <a:masterClrMapping/>
  </p:clrMapOvr>
  <p:transition spd="slow" p14:dur="1500">
    <p:split orient="ver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30"/>
          <p:cNvSpPr/>
          <p:nvPr/>
        </p:nvSpPr>
        <p:spPr>
          <a:xfrm>
            <a:off x="615452" y="904853"/>
            <a:ext cx="1792435" cy="1695473"/>
          </a:xfrm>
          <a:custGeom>
            <a:rect b="b" l="l" r="r" t="t"/>
            <a:pathLst>
              <a:path extrusionOk="0" h="21600" w="21600">
                <a:moveTo>
                  <a:pt x="13463" y="0"/>
                </a:moveTo>
                <a:cubicBezTo>
                  <a:pt x="11253" y="0"/>
                  <a:pt x="5455" y="0"/>
                  <a:pt x="0" y="0"/>
                </a:cubicBezTo>
                <a:cubicBezTo>
                  <a:pt x="3379"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rgbClr val="D84851"/>
          </a:solidFill>
          <a:ln>
            <a:noFill/>
          </a:ln>
        </p:spPr>
        <p:txBody>
          <a:bodyPr anchorCtr="0" anchor="ctr" bIns="20075" lIns="20075" spcFirstLastPara="1" rIns="20075" wrap="square" tIns="20075">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044" name="Google Shape;1044;p30"/>
          <p:cNvSpPr/>
          <p:nvPr/>
        </p:nvSpPr>
        <p:spPr>
          <a:xfrm>
            <a:off x="2145612" y="904853"/>
            <a:ext cx="1792442" cy="1695473"/>
          </a:xfrm>
          <a:custGeom>
            <a:rect b="b" l="l" r="r" t="t"/>
            <a:pathLst>
              <a:path extrusionOk="0" h="21600" w="21600">
                <a:moveTo>
                  <a:pt x="13463" y="0"/>
                </a:moveTo>
                <a:cubicBezTo>
                  <a:pt x="11253" y="0"/>
                  <a:pt x="5455" y="0"/>
                  <a:pt x="0" y="0"/>
                </a:cubicBezTo>
                <a:cubicBezTo>
                  <a:pt x="3380"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rgbClr val="F9AC66"/>
          </a:solidFill>
          <a:ln>
            <a:noFill/>
          </a:ln>
        </p:spPr>
        <p:txBody>
          <a:bodyPr anchorCtr="0" anchor="ctr" bIns="20075" lIns="20075" spcFirstLastPara="1" rIns="20075" wrap="square" tIns="20075">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045" name="Google Shape;1045;p30"/>
          <p:cNvSpPr/>
          <p:nvPr/>
        </p:nvSpPr>
        <p:spPr>
          <a:xfrm>
            <a:off x="3675780" y="904853"/>
            <a:ext cx="1792441" cy="1695473"/>
          </a:xfrm>
          <a:custGeom>
            <a:rect b="b" l="l" r="r" t="t"/>
            <a:pathLst>
              <a:path extrusionOk="0" h="21600" w="21600">
                <a:moveTo>
                  <a:pt x="13463" y="0"/>
                </a:moveTo>
                <a:cubicBezTo>
                  <a:pt x="11253" y="0"/>
                  <a:pt x="5455" y="0"/>
                  <a:pt x="0" y="0"/>
                </a:cubicBezTo>
                <a:cubicBezTo>
                  <a:pt x="3380"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rgbClr val="FF6F4D"/>
          </a:solidFill>
          <a:ln>
            <a:noFill/>
          </a:ln>
        </p:spPr>
        <p:txBody>
          <a:bodyPr anchorCtr="0" anchor="ctr" bIns="20075" lIns="20075" spcFirstLastPara="1" rIns="20075" wrap="square" tIns="20075">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046" name="Google Shape;1046;p30"/>
          <p:cNvSpPr/>
          <p:nvPr/>
        </p:nvSpPr>
        <p:spPr>
          <a:xfrm>
            <a:off x="5205947" y="904853"/>
            <a:ext cx="1792441" cy="1695473"/>
          </a:xfrm>
          <a:custGeom>
            <a:rect b="b" l="l" r="r" t="t"/>
            <a:pathLst>
              <a:path extrusionOk="0" h="21600" w="21600">
                <a:moveTo>
                  <a:pt x="13463" y="0"/>
                </a:moveTo>
                <a:cubicBezTo>
                  <a:pt x="11253" y="0"/>
                  <a:pt x="5455" y="0"/>
                  <a:pt x="0" y="0"/>
                </a:cubicBezTo>
                <a:cubicBezTo>
                  <a:pt x="3379"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rgbClr val="6D8A9C"/>
          </a:solidFill>
          <a:ln>
            <a:noFill/>
          </a:ln>
        </p:spPr>
        <p:txBody>
          <a:bodyPr anchorCtr="0" anchor="ctr" bIns="20075" lIns="20075" spcFirstLastPara="1" rIns="20075" wrap="square" tIns="20075">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047" name="Google Shape;1047;p30"/>
          <p:cNvSpPr/>
          <p:nvPr/>
        </p:nvSpPr>
        <p:spPr>
          <a:xfrm>
            <a:off x="6736112" y="904853"/>
            <a:ext cx="1792442" cy="1695473"/>
          </a:xfrm>
          <a:custGeom>
            <a:rect b="b" l="l" r="r" t="t"/>
            <a:pathLst>
              <a:path extrusionOk="0" h="21600" w="21600">
                <a:moveTo>
                  <a:pt x="13463" y="0"/>
                </a:moveTo>
                <a:cubicBezTo>
                  <a:pt x="11253" y="0"/>
                  <a:pt x="5455" y="0"/>
                  <a:pt x="0" y="0"/>
                </a:cubicBezTo>
                <a:cubicBezTo>
                  <a:pt x="3379"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rgbClr val="FECB5E"/>
          </a:solidFill>
          <a:ln>
            <a:noFill/>
          </a:ln>
        </p:spPr>
        <p:txBody>
          <a:bodyPr anchorCtr="0" anchor="ctr" bIns="20075" lIns="20075" spcFirstLastPara="1" rIns="20075" wrap="square" tIns="20075">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048" name="Google Shape;1048;p30"/>
          <p:cNvSpPr/>
          <p:nvPr/>
        </p:nvSpPr>
        <p:spPr>
          <a:xfrm>
            <a:off x="2952637" y="1252645"/>
            <a:ext cx="479666" cy="449210"/>
          </a:xfrm>
          <a:custGeom>
            <a:rect b="b" l="l" r="r" t="t"/>
            <a:pathLst>
              <a:path extrusionOk="0" h="842603" w="89975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049" name="Google Shape;1049;p30"/>
          <p:cNvSpPr/>
          <p:nvPr/>
        </p:nvSpPr>
        <p:spPr>
          <a:xfrm>
            <a:off x="1446151" y="1237436"/>
            <a:ext cx="450056" cy="479666"/>
          </a:xfrm>
          <a:custGeom>
            <a:rect b="b" l="l" r="r" t="t"/>
            <a:pathLst>
              <a:path extrusionOk="0" h="2500" w="2344">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050" name="Google Shape;1050;p30"/>
          <p:cNvSpPr/>
          <p:nvPr/>
        </p:nvSpPr>
        <p:spPr>
          <a:xfrm>
            <a:off x="7559983" y="1299616"/>
            <a:ext cx="474590" cy="355307"/>
          </a:xfrm>
          <a:custGeom>
            <a:rect b="b" l="l" r="r" t="t"/>
            <a:pathLst>
              <a:path extrusionOk="0" h="666394" w="890228">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051" name="Google Shape;1051;p30"/>
          <p:cNvSpPr/>
          <p:nvPr/>
        </p:nvSpPr>
        <p:spPr>
          <a:xfrm>
            <a:off x="6024986" y="1241666"/>
            <a:ext cx="444981" cy="475436"/>
          </a:xfrm>
          <a:custGeom>
            <a:rect b="b" l="l" r="r" t="t"/>
            <a:pathLst>
              <a:path extrusionOk="0" h="891813" w="835212">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052" name="Google Shape;1052;p30"/>
          <p:cNvSpPr/>
          <p:nvPr/>
        </p:nvSpPr>
        <p:spPr>
          <a:xfrm>
            <a:off x="4485982" y="1237436"/>
            <a:ext cx="480512" cy="449210"/>
          </a:xfrm>
          <a:custGeom>
            <a:rect b="b" l="l" r="r" t="t"/>
            <a:pathLst>
              <a:path extrusionOk="0" h="842602" w="901340">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053" name="Google Shape;1053;p30"/>
          <p:cNvSpPr txBox="1"/>
          <p:nvPr/>
        </p:nvSpPr>
        <p:spPr>
          <a:xfrm>
            <a:off x="1066436" y="1850347"/>
            <a:ext cx="120948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FFFFFF"/>
                </a:solidFill>
                <a:latin typeface="Arial"/>
                <a:ea typeface="Arial"/>
                <a:cs typeface="Arial"/>
                <a:sym typeface="Arial"/>
              </a:rPr>
              <a:t>BILLING TYPE</a:t>
            </a:r>
            <a:endParaRPr/>
          </a:p>
        </p:txBody>
      </p:sp>
      <p:sp>
        <p:nvSpPr>
          <p:cNvPr id="1054" name="Google Shape;1054;p30"/>
          <p:cNvSpPr txBox="1"/>
          <p:nvPr/>
        </p:nvSpPr>
        <p:spPr>
          <a:xfrm>
            <a:off x="2587727" y="1850347"/>
            <a:ext cx="120948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FFFFFF"/>
                </a:solidFill>
                <a:latin typeface="Arial"/>
                <a:ea typeface="Arial"/>
                <a:cs typeface="Arial"/>
                <a:sym typeface="Arial"/>
              </a:rPr>
              <a:t>PAID PRODUCTION HOURS</a:t>
            </a:r>
            <a:endParaRPr/>
          </a:p>
        </p:txBody>
      </p:sp>
      <p:sp>
        <p:nvSpPr>
          <p:cNvPr id="1055" name="Google Shape;1055;p30"/>
          <p:cNvSpPr txBox="1"/>
          <p:nvPr/>
        </p:nvSpPr>
        <p:spPr>
          <a:xfrm>
            <a:off x="4121496" y="1850347"/>
            <a:ext cx="120948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FFFFFF"/>
                </a:solidFill>
                <a:latin typeface="Arial"/>
                <a:ea typeface="Arial"/>
                <a:cs typeface="Arial"/>
                <a:sym typeface="Arial"/>
              </a:rPr>
              <a:t>TOTAL WORKED HOURS</a:t>
            </a:r>
            <a:endParaRPr/>
          </a:p>
        </p:txBody>
      </p:sp>
      <p:sp>
        <p:nvSpPr>
          <p:cNvPr id="1056" name="Google Shape;1056;p30"/>
          <p:cNvSpPr txBox="1"/>
          <p:nvPr/>
        </p:nvSpPr>
        <p:spPr>
          <a:xfrm>
            <a:off x="5642733" y="1850347"/>
            <a:ext cx="120948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FFFFFF"/>
                </a:solidFill>
                <a:latin typeface="Arial"/>
                <a:ea typeface="Arial"/>
                <a:cs typeface="Arial"/>
                <a:sym typeface="Arial"/>
              </a:rPr>
              <a:t>BILLABLE HOURS</a:t>
            </a:r>
            <a:endParaRPr/>
          </a:p>
        </p:txBody>
      </p:sp>
      <p:sp>
        <p:nvSpPr>
          <p:cNvPr id="1057" name="Google Shape;1057;p30"/>
          <p:cNvSpPr txBox="1"/>
          <p:nvPr/>
        </p:nvSpPr>
        <p:spPr>
          <a:xfrm>
            <a:off x="7192535" y="1850347"/>
            <a:ext cx="1209487"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BILL TO PAY</a:t>
            </a:r>
            <a:endParaRPr/>
          </a:p>
        </p:txBody>
      </p:sp>
      <p:sp>
        <p:nvSpPr>
          <p:cNvPr id="1058" name="Google Shape;1058;p30"/>
          <p:cNvSpPr txBox="1"/>
          <p:nvPr/>
        </p:nvSpPr>
        <p:spPr>
          <a:xfrm>
            <a:off x="866215" y="2809342"/>
            <a:ext cx="1306217" cy="1910716"/>
          </a:xfrm>
          <a:prstGeom prst="rect">
            <a:avLst/>
          </a:prstGeom>
          <a:noFill/>
          <a:ln>
            <a:noFill/>
          </a:ln>
        </p:spPr>
        <p:txBody>
          <a:bodyPr anchorCtr="0" anchor="t" bIns="45700" lIns="91425" spcFirstLastPara="1" rIns="91425" wrap="square" tIns="45700">
            <a:spAutoFit/>
          </a:bodyPr>
          <a:lstStyle/>
          <a:p>
            <a:pPr indent="0" lvl="0" marL="0" marR="0" rtl="0" algn="ctr">
              <a:lnSpc>
                <a:spcPct val="145888"/>
              </a:lnSpc>
              <a:spcBef>
                <a:spcPts val="0"/>
              </a:spcBef>
              <a:spcAft>
                <a:spcPts val="0"/>
              </a:spcAft>
              <a:buNone/>
            </a:pPr>
            <a:r>
              <a:rPr lang="en-US" sz="900">
                <a:solidFill>
                  <a:schemeClr val="dk1"/>
                </a:solidFill>
                <a:latin typeface="Arial"/>
                <a:ea typeface="Arial"/>
                <a:cs typeface="Arial"/>
                <a:sym typeface="Arial"/>
              </a:rPr>
              <a:t>The contractual structure under which the client is billed.</a:t>
            </a:r>
            <a:endParaRPr/>
          </a:p>
          <a:p>
            <a:pPr indent="0" lvl="0" marL="0" marR="0" rtl="0" algn="ctr">
              <a:lnSpc>
                <a:spcPct val="145888"/>
              </a:lnSpc>
              <a:spcBef>
                <a:spcPts val="0"/>
              </a:spcBef>
              <a:spcAft>
                <a:spcPts val="0"/>
              </a:spcAft>
              <a:buNone/>
            </a:pPr>
            <a:r>
              <a:t/>
            </a:r>
            <a:endParaRPr sz="900">
              <a:solidFill>
                <a:schemeClr val="dk1"/>
              </a:solidFill>
              <a:latin typeface="Arial"/>
              <a:ea typeface="Arial"/>
              <a:cs typeface="Arial"/>
              <a:sym typeface="Arial"/>
            </a:endParaRPr>
          </a:p>
          <a:p>
            <a:pPr indent="0" lvl="0" marL="0" marR="0" rtl="0" algn="ctr">
              <a:lnSpc>
                <a:spcPct val="145888"/>
              </a:lnSpc>
              <a:spcBef>
                <a:spcPts val="0"/>
              </a:spcBef>
              <a:spcAft>
                <a:spcPts val="0"/>
              </a:spcAft>
              <a:buNone/>
            </a:pPr>
            <a:r>
              <a:rPr lang="en-US" sz="900">
                <a:solidFill>
                  <a:schemeClr val="dk1"/>
                </a:solidFill>
                <a:latin typeface="Arial"/>
                <a:ea typeface="Arial"/>
                <a:cs typeface="Arial"/>
                <a:sym typeface="Arial"/>
              </a:rPr>
              <a:t>Usual billing type for a contact center includes:</a:t>
            </a:r>
            <a:endParaRPr/>
          </a:p>
          <a:p>
            <a:pPr indent="0" lvl="0" marL="0" marR="0" rtl="0" algn="ctr">
              <a:lnSpc>
                <a:spcPct val="145888"/>
              </a:lnSpc>
              <a:spcBef>
                <a:spcPts val="0"/>
              </a:spcBef>
              <a:spcAft>
                <a:spcPts val="0"/>
              </a:spcAft>
              <a:buNone/>
            </a:pPr>
            <a:r>
              <a:t/>
            </a:r>
            <a:endParaRPr sz="900">
              <a:solidFill>
                <a:schemeClr val="dk1"/>
              </a:solidFill>
              <a:latin typeface="Arial"/>
              <a:ea typeface="Arial"/>
              <a:cs typeface="Arial"/>
              <a:sym typeface="Arial"/>
            </a:endParaRPr>
          </a:p>
          <a:p>
            <a:pPr indent="0" lvl="0" marL="0" marR="0" rtl="0" algn="ctr">
              <a:lnSpc>
                <a:spcPct val="145888"/>
              </a:lnSpc>
              <a:spcBef>
                <a:spcPts val="0"/>
              </a:spcBef>
              <a:spcAft>
                <a:spcPts val="0"/>
              </a:spcAft>
              <a:buNone/>
            </a:pPr>
            <a:r>
              <a:rPr lang="en-US" sz="900">
                <a:solidFill>
                  <a:schemeClr val="dk1"/>
                </a:solidFill>
                <a:latin typeface="Arial"/>
                <a:ea typeface="Arial"/>
                <a:cs typeface="Arial"/>
                <a:sym typeface="Arial"/>
              </a:rPr>
              <a:t>By the minute, By the hour, By FTE, By piece</a:t>
            </a:r>
            <a:endParaRPr/>
          </a:p>
        </p:txBody>
      </p:sp>
      <p:sp>
        <p:nvSpPr>
          <p:cNvPr id="1059" name="Google Shape;1059;p30"/>
          <p:cNvSpPr txBox="1"/>
          <p:nvPr/>
        </p:nvSpPr>
        <p:spPr>
          <a:xfrm>
            <a:off x="2393263" y="2809342"/>
            <a:ext cx="1306217" cy="910442"/>
          </a:xfrm>
          <a:prstGeom prst="rect">
            <a:avLst/>
          </a:prstGeom>
          <a:noFill/>
          <a:ln>
            <a:noFill/>
          </a:ln>
        </p:spPr>
        <p:txBody>
          <a:bodyPr anchorCtr="0" anchor="t" bIns="45700" lIns="91425" spcFirstLastPara="1" rIns="91425" wrap="square" tIns="45700">
            <a:spAutoFit/>
          </a:bodyPr>
          <a:lstStyle/>
          <a:p>
            <a:pPr indent="0" lvl="0" marL="0" marR="0" rtl="0" algn="ctr">
              <a:lnSpc>
                <a:spcPct val="145888"/>
              </a:lnSpc>
              <a:spcBef>
                <a:spcPts val="0"/>
              </a:spcBef>
              <a:spcAft>
                <a:spcPts val="0"/>
              </a:spcAft>
              <a:buNone/>
            </a:pPr>
            <a:r>
              <a:rPr lang="en-US" sz="900">
                <a:solidFill>
                  <a:schemeClr val="dk1"/>
                </a:solidFill>
                <a:latin typeface="Arial"/>
                <a:ea typeface="Arial"/>
                <a:cs typeface="Arial"/>
                <a:sym typeface="Arial"/>
              </a:rPr>
              <a:t>The number of hours an agent is paid for while actively handling production-related work</a:t>
            </a:r>
            <a:endParaRPr/>
          </a:p>
        </p:txBody>
      </p:sp>
      <p:sp>
        <p:nvSpPr>
          <p:cNvPr id="1060" name="Google Shape;1060;p30"/>
          <p:cNvSpPr txBox="1"/>
          <p:nvPr/>
        </p:nvSpPr>
        <p:spPr>
          <a:xfrm>
            <a:off x="3920311" y="2809342"/>
            <a:ext cx="1306217" cy="1077154"/>
          </a:xfrm>
          <a:prstGeom prst="rect">
            <a:avLst/>
          </a:prstGeom>
          <a:noFill/>
          <a:ln>
            <a:noFill/>
          </a:ln>
        </p:spPr>
        <p:txBody>
          <a:bodyPr anchorCtr="0" anchor="t" bIns="45700" lIns="91425" spcFirstLastPara="1" rIns="91425" wrap="square" tIns="45700">
            <a:spAutoFit/>
          </a:bodyPr>
          <a:lstStyle/>
          <a:p>
            <a:pPr indent="0" lvl="0" marL="0" marR="0" rtl="0" algn="ctr">
              <a:lnSpc>
                <a:spcPct val="145888"/>
              </a:lnSpc>
              <a:spcBef>
                <a:spcPts val="0"/>
              </a:spcBef>
              <a:spcAft>
                <a:spcPts val="0"/>
              </a:spcAft>
              <a:buNone/>
            </a:pPr>
            <a:r>
              <a:rPr lang="en-US" sz="900">
                <a:solidFill>
                  <a:schemeClr val="dk1"/>
                </a:solidFill>
                <a:latin typeface="Arial"/>
                <a:ea typeface="Arial"/>
                <a:cs typeface="Arial"/>
                <a:sym typeface="Arial"/>
              </a:rPr>
              <a:t>The number of hours the agent reported to work, regardless if doing productive work or not, plus any time adjustments</a:t>
            </a:r>
            <a:endParaRPr/>
          </a:p>
        </p:txBody>
      </p:sp>
      <p:sp>
        <p:nvSpPr>
          <p:cNvPr id="1061" name="Google Shape;1061;p30"/>
          <p:cNvSpPr txBox="1"/>
          <p:nvPr/>
        </p:nvSpPr>
        <p:spPr>
          <a:xfrm>
            <a:off x="5447358" y="2809342"/>
            <a:ext cx="1306217" cy="577017"/>
          </a:xfrm>
          <a:prstGeom prst="rect">
            <a:avLst/>
          </a:prstGeom>
          <a:noFill/>
          <a:ln>
            <a:noFill/>
          </a:ln>
        </p:spPr>
        <p:txBody>
          <a:bodyPr anchorCtr="0" anchor="t" bIns="45700" lIns="91425" spcFirstLastPara="1" rIns="91425" wrap="square" tIns="45700">
            <a:spAutoFit/>
          </a:bodyPr>
          <a:lstStyle/>
          <a:p>
            <a:pPr indent="0" lvl="0" marL="0" marR="0" rtl="0" algn="ctr">
              <a:lnSpc>
                <a:spcPct val="145888"/>
              </a:lnSpc>
              <a:spcBef>
                <a:spcPts val="0"/>
              </a:spcBef>
              <a:spcAft>
                <a:spcPts val="0"/>
              </a:spcAft>
              <a:buNone/>
            </a:pPr>
            <a:r>
              <a:rPr lang="en-US" sz="900">
                <a:solidFill>
                  <a:schemeClr val="dk1"/>
                </a:solidFill>
                <a:latin typeface="Arial"/>
                <a:ea typeface="Arial"/>
                <a:cs typeface="Arial"/>
                <a:sym typeface="Arial"/>
              </a:rPr>
              <a:t>The number of hours that can be billed to the client</a:t>
            </a:r>
            <a:endParaRPr/>
          </a:p>
        </p:txBody>
      </p:sp>
      <p:sp>
        <p:nvSpPr>
          <p:cNvPr id="1062" name="Google Shape;1062;p30"/>
          <p:cNvSpPr txBox="1"/>
          <p:nvPr/>
        </p:nvSpPr>
        <p:spPr>
          <a:xfrm>
            <a:off x="6974406" y="2809342"/>
            <a:ext cx="1306217" cy="743730"/>
          </a:xfrm>
          <a:prstGeom prst="rect">
            <a:avLst/>
          </a:prstGeom>
          <a:noFill/>
          <a:ln>
            <a:noFill/>
          </a:ln>
        </p:spPr>
        <p:txBody>
          <a:bodyPr anchorCtr="0" anchor="t" bIns="45700" lIns="91425" spcFirstLastPara="1" rIns="91425" wrap="square" tIns="45700">
            <a:spAutoFit/>
          </a:bodyPr>
          <a:lstStyle/>
          <a:p>
            <a:pPr indent="0" lvl="0" marL="0" marR="0" rtl="0" algn="ctr">
              <a:lnSpc>
                <a:spcPct val="145888"/>
              </a:lnSpc>
              <a:spcBef>
                <a:spcPts val="0"/>
              </a:spcBef>
              <a:spcAft>
                <a:spcPts val="0"/>
              </a:spcAft>
              <a:buNone/>
            </a:pPr>
            <a:r>
              <a:rPr lang="en-US" sz="900">
                <a:solidFill>
                  <a:schemeClr val="dk1"/>
                </a:solidFill>
                <a:latin typeface="Arial"/>
                <a:ea typeface="Arial"/>
                <a:cs typeface="Arial"/>
                <a:sym typeface="Arial"/>
              </a:rPr>
              <a:t>A financial efficiency metric showing the ratio of billable hours to paid hours.</a:t>
            </a:r>
            <a:endParaRPr/>
          </a:p>
        </p:txBody>
      </p:sp>
      <p:sp>
        <p:nvSpPr>
          <p:cNvPr id="1063" name="Google Shape;1063;p30"/>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BILLING</a:t>
            </a:r>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9"/>
                                        </p:tgtEl>
                                        <p:attrNameLst>
                                          <p:attrName>style.visibility</p:attrName>
                                        </p:attrNameLst>
                                      </p:cBhvr>
                                      <p:to>
                                        <p:strVal val="visible"/>
                                      </p:to>
                                    </p:set>
                                    <p:anim calcmode="lin" valueType="num">
                                      <p:cBhvr additive="base">
                                        <p:cTn dur="500"/>
                                        <p:tgtEl>
                                          <p:spTgt spid="10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0"/>
                                        </p:tgtEl>
                                        <p:attrNameLst>
                                          <p:attrName>style.visibility</p:attrName>
                                        </p:attrNameLst>
                                      </p:cBhvr>
                                      <p:to>
                                        <p:strVal val="visible"/>
                                      </p:to>
                                    </p:set>
                                    <p:anim calcmode="lin" valueType="num">
                                      <p:cBhvr additive="base">
                                        <p:cTn dur="500"/>
                                        <p:tgtEl>
                                          <p:spTgt spid="10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1"/>
                                        </p:tgtEl>
                                        <p:attrNameLst>
                                          <p:attrName>style.visibility</p:attrName>
                                        </p:attrNameLst>
                                      </p:cBhvr>
                                      <p:to>
                                        <p:strVal val="visible"/>
                                      </p:to>
                                    </p:set>
                                    <p:anim calcmode="lin" valueType="num">
                                      <p:cBhvr additive="base">
                                        <p:cTn dur="500"/>
                                        <p:tgtEl>
                                          <p:spTgt spid="10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2"/>
                                        </p:tgtEl>
                                        <p:attrNameLst>
                                          <p:attrName>style.visibility</p:attrName>
                                        </p:attrNameLst>
                                      </p:cBhvr>
                                      <p:to>
                                        <p:strVal val="visible"/>
                                      </p:to>
                                    </p:set>
                                    <p:anim calcmode="lin" valueType="num">
                                      <p:cBhvr additive="base">
                                        <p:cTn dur="500"/>
                                        <p:tgtEl>
                                          <p:spTgt spid="10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31"/>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EXERCISES</a:t>
            </a:r>
            <a:br>
              <a:rPr lang="en-US"/>
            </a:br>
            <a:endParaRPr sz="1400">
              <a:solidFill>
                <a:schemeClr val="accent5"/>
              </a:solidFill>
            </a:endParaRPr>
          </a:p>
        </p:txBody>
      </p:sp>
      <p:sp>
        <p:nvSpPr>
          <p:cNvPr id="1069" name="Google Shape;1069;p31"/>
          <p:cNvSpPr/>
          <p:nvPr/>
        </p:nvSpPr>
        <p:spPr>
          <a:xfrm>
            <a:off x="1003603" y="1204380"/>
            <a:ext cx="746139" cy="746138"/>
          </a:xfrm>
          <a:prstGeom prst="roundRect">
            <a:avLst>
              <a:gd fmla="val 16667"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lt1"/>
                </a:solidFill>
                <a:latin typeface="Arial"/>
                <a:ea typeface="Arial"/>
                <a:cs typeface="Arial"/>
                <a:sym typeface="Arial"/>
              </a:rPr>
              <a:t>01</a:t>
            </a:r>
            <a:endParaRPr/>
          </a:p>
        </p:txBody>
      </p:sp>
      <p:sp>
        <p:nvSpPr>
          <p:cNvPr id="1070" name="Google Shape;1070;p31"/>
          <p:cNvSpPr/>
          <p:nvPr/>
        </p:nvSpPr>
        <p:spPr>
          <a:xfrm>
            <a:off x="1003603" y="2293419"/>
            <a:ext cx="746139" cy="746138"/>
          </a:xfrm>
          <a:prstGeom prst="roundRect">
            <a:avLst>
              <a:gd fmla="val 16667" name="adj"/>
            </a:avLst>
          </a:prstGeom>
          <a:solidFill>
            <a:srgbClr val="F9AC66"/>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dk1"/>
                </a:solidFill>
                <a:latin typeface="Arial"/>
                <a:ea typeface="Arial"/>
                <a:cs typeface="Arial"/>
                <a:sym typeface="Arial"/>
              </a:rPr>
              <a:t>02</a:t>
            </a:r>
            <a:endParaRPr/>
          </a:p>
        </p:txBody>
      </p:sp>
      <p:sp>
        <p:nvSpPr>
          <p:cNvPr id="1071" name="Google Shape;1071;p31"/>
          <p:cNvSpPr/>
          <p:nvPr/>
        </p:nvSpPr>
        <p:spPr>
          <a:xfrm>
            <a:off x="1003603" y="3383929"/>
            <a:ext cx="746139" cy="746139"/>
          </a:xfrm>
          <a:prstGeom prst="roundRect">
            <a:avLst>
              <a:gd fmla="val 16667"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lt1"/>
                </a:solidFill>
                <a:latin typeface="Arial"/>
                <a:ea typeface="Arial"/>
                <a:cs typeface="Arial"/>
                <a:sym typeface="Arial"/>
              </a:rPr>
              <a:t>03</a:t>
            </a:r>
            <a:endParaRPr/>
          </a:p>
        </p:txBody>
      </p:sp>
      <p:sp>
        <p:nvSpPr>
          <p:cNvPr id="1072" name="Google Shape;1072;p31"/>
          <p:cNvSpPr/>
          <p:nvPr/>
        </p:nvSpPr>
        <p:spPr>
          <a:xfrm>
            <a:off x="5003612" y="1204380"/>
            <a:ext cx="746139" cy="746138"/>
          </a:xfrm>
          <a:prstGeom prst="roundRect">
            <a:avLst>
              <a:gd fmla="val 16667"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lt1"/>
                </a:solidFill>
                <a:latin typeface="Arial"/>
                <a:ea typeface="Arial"/>
                <a:cs typeface="Arial"/>
                <a:sym typeface="Arial"/>
              </a:rPr>
              <a:t>04</a:t>
            </a:r>
            <a:endParaRPr/>
          </a:p>
        </p:txBody>
      </p:sp>
      <p:sp>
        <p:nvSpPr>
          <p:cNvPr id="1073" name="Google Shape;1073;p31"/>
          <p:cNvSpPr/>
          <p:nvPr/>
        </p:nvSpPr>
        <p:spPr>
          <a:xfrm>
            <a:off x="5003612" y="2293419"/>
            <a:ext cx="746139" cy="746138"/>
          </a:xfrm>
          <a:prstGeom prst="roundRect">
            <a:avLst>
              <a:gd fmla="val 16667" name="adj"/>
            </a:avLst>
          </a:prstGeom>
          <a:solidFill>
            <a:srgbClr val="F9AC66"/>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dk1"/>
                </a:solidFill>
                <a:latin typeface="Arial"/>
                <a:ea typeface="Arial"/>
                <a:cs typeface="Arial"/>
                <a:sym typeface="Arial"/>
              </a:rPr>
              <a:t>05</a:t>
            </a:r>
            <a:endParaRPr/>
          </a:p>
        </p:txBody>
      </p:sp>
      <p:sp>
        <p:nvSpPr>
          <p:cNvPr id="1074" name="Google Shape;1074;p31"/>
          <p:cNvSpPr/>
          <p:nvPr/>
        </p:nvSpPr>
        <p:spPr>
          <a:xfrm>
            <a:off x="5003612" y="3383929"/>
            <a:ext cx="746139" cy="746139"/>
          </a:xfrm>
          <a:prstGeom prst="roundRect">
            <a:avLst>
              <a:gd fmla="val 16667"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lang="en-US" sz="3800">
                <a:solidFill>
                  <a:schemeClr val="lt1"/>
                </a:solidFill>
                <a:latin typeface="Arial"/>
                <a:ea typeface="Arial"/>
                <a:cs typeface="Arial"/>
                <a:sym typeface="Arial"/>
              </a:rPr>
              <a:t>06</a:t>
            </a:r>
            <a:endParaRPr/>
          </a:p>
        </p:txBody>
      </p:sp>
      <p:sp>
        <p:nvSpPr>
          <p:cNvPr id="1075" name="Google Shape;1075;p31"/>
          <p:cNvSpPr txBox="1"/>
          <p:nvPr/>
        </p:nvSpPr>
        <p:spPr>
          <a:xfrm>
            <a:off x="1749741" y="1308243"/>
            <a:ext cx="2286629" cy="592470"/>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When just considering the productive agents, can HC be greater than FTE?</a:t>
            </a:r>
            <a:endParaRPr/>
          </a:p>
        </p:txBody>
      </p:sp>
      <p:sp>
        <p:nvSpPr>
          <p:cNvPr id="1076" name="Google Shape;1076;p31"/>
          <p:cNvSpPr txBox="1"/>
          <p:nvPr/>
        </p:nvSpPr>
        <p:spPr>
          <a:xfrm>
            <a:off x="5743654" y="1141887"/>
            <a:ext cx="2286629" cy="925894"/>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Is there a chance that you will fail an interval even if  you have enough show rate, passing AHT, and accurate forecast?</a:t>
            </a:r>
            <a:endParaRPr/>
          </a:p>
        </p:txBody>
      </p:sp>
      <p:sp>
        <p:nvSpPr>
          <p:cNvPr id="1077" name="Google Shape;1077;p31"/>
          <p:cNvSpPr txBox="1"/>
          <p:nvPr/>
        </p:nvSpPr>
        <p:spPr>
          <a:xfrm>
            <a:off x="1749741" y="2452069"/>
            <a:ext cx="2286629" cy="425758"/>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Can Service Level be greater than Answer Rate?</a:t>
            </a:r>
            <a:endParaRPr/>
          </a:p>
        </p:txBody>
      </p:sp>
      <p:sp>
        <p:nvSpPr>
          <p:cNvPr id="1078" name="Google Shape;1078;p31"/>
          <p:cNvSpPr txBox="1"/>
          <p:nvPr/>
        </p:nvSpPr>
        <p:spPr>
          <a:xfrm>
            <a:off x="5743654" y="2478384"/>
            <a:ext cx="2286629" cy="425758"/>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Why is it important to have a good Bill To Pay?</a:t>
            </a:r>
            <a:endParaRPr/>
          </a:p>
        </p:txBody>
      </p:sp>
      <p:sp>
        <p:nvSpPr>
          <p:cNvPr id="1079" name="Google Shape;1079;p31"/>
          <p:cNvSpPr txBox="1"/>
          <p:nvPr/>
        </p:nvSpPr>
        <p:spPr>
          <a:xfrm>
            <a:off x="1749741" y="3379378"/>
            <a:ext cx="2286629" cy="759182"/>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What is indicated if Occupancy is at 99%, but agent still has low Utilization?</a:t>
            </a:r>
            <a:endParaRPr/>
          </a:p>
        </p:txBody>
      </p:sp>
      <p:sp>
        <p:nvSpPr>
          <p:cNvPr id="1080" name="Google Shape;1080;p31"/>
          <p:cNvSpPr txBox="1"/>
          <p:nvPr/>
        </p:nvSpPr>
        <p:spPr>
          <a:xfrm>
            <a:off x="5743654" y="3399952"/>
            <a:ext cx="2286629" cy="759182"/>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2"/>
                </a:solidFill>
                <a:latin typeface="Arial"/>
                <a:ea typeface="Arial"/>
                <a:cs typeface="Arial"/>
                <a:sym typeface="Arial"/>
              </a:rPr>
              <a:t>Why should the actual available FTE be greater than the required available FTE?</a:t>
            </a:r>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5"/>
                                        </p:tgtEl>
                                        <p:attrNameLst>
                                          <p:attrName>style.visibility</p:attrName>
                                        </p:attrNameLst>
                                      </p:cBhvr>
                                      <p:to>
                                        <p:strVal val="visible"/>
                                      </p:to>
                                    </p:set>
                                    <p:anim calcmode="lin" valueType="num">
                                      <p:cBhvr additive="base">
                                        <p:cTn dur="500"/>
                                        <p:tgtEl>
                                          <p:spTgt spid="10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7"/>
                                        </p:tgtEl>
                                        <p:attrNameLst>
                                          <p:attrName>style.visibility</p:attrName>
                                        </p:attrNameLst>
                                      </p:cBhvr>
                                      <p:to>
                                        <p:strVal val="visible"/>
                                      </p:to>
                                    </p:set>
                                    <p:anim calcmode="lin" valueType="num">
                                      <p:cBhvr additive="base">
                                        <p:cTn dur="500"/>
                                        <p:tgtEl>
                                          <p:spTgt spid="10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9"/>
                                        </p:tgtEl>
                                        <p:attrNameLst>
                                          <p:attrName>style.visibility</p:attrName>
                                        </p:attrNameLst>
                                      </p:cBhvr>
                                      <p:to>
                                        <p:strVal val="visible"/>
                                      </p:to>
                                    </p:set>
                                    <p:anim calcmode="lin" valueType="num">
                                      <p:cBhvr additive="base">
                                        <p:cTn dur="500"/>
                                        <p:tgtEl>
                                          <p:spTgt spid="10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6"/>
                                        </p:tgtEl>
                                        <p:attrNameLst>
                                          <p:attrName>style.visibility</p:attrName>
                                        </p:attrNameLst>
                                      </p:cBhvr>
                                      <p:to>
                                        <p:strVal val="visible"/>
                                      </p:to>
                                    </p:set>
                                    <p:anim calcmode="lin" valueType="num">
                                      <p:cBhvr additive="base">
                                        <p:cTn dur="500"/>
                                        <p:tgtEl>
                                          <p:spTgt spid="10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8"/>
                                        </p:tgtEl>
                                        <p:attrNameLst>
                                          <p:attrName>style.visibility</p:attrName>
                                        </p:attrNameLst>
                                      </p:cBhvr>
                                      <p:to>
                                        <p:strVal val="visible"/>
                                      </p:to>
                                    </p:set>
                                    <p:anim calcmode="lin" valueType="num">
                                      <p:cBhvr additive="base">
                                        <p:cTn dur="500"/>
                                        <p:tgtEl>
                                          <p:spTgt spid="10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0"/>
                                        </p:tgtEl>
                                        <p:attrNameLst>
                                          <p:attrName>style.visibility</p:attrName>
                                        </p:attrNameLst>
                                      </p:cBhvr>
                                      <p:to>
                                        <p:strVal val="visible"/>
                                      </p:to>
                                    </p:set>
                                    <p:anim calcmode="lin" valueType="num">
                                      <p:cBhvr additive="base">
                                        <p:cTn dur="500"/>
                                        <p:tgtEl>
                                          <p:spTgt spid="10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32"/>
          <p:cNvSpPr txBox="1"/>
          <p:nvPr/>
        </p:nvSpPr>
        <p:spPr>
          <a:xfrm>
            <a:off x="6217920" y="1786920"/>
            <a:ext cx="2377440" cy="156966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Arial"/>
                <a:ea typeface="Arial"/>
                <a:cs typeface="Arial"/>
                <a:sym typeface="Arial"/>
              </a:rPr>
              <a:t>THANK YOU</a:t>
            </a:r>
            <a:endParaRPr/>
          </a:p>
        </p:txBody>
      </p:sp>
    </p:spTree>
  </p:cSld>
  <p:clrMapOvr>
    <a:masterClrMapping/>
  </p:clrMapOvr>
  <p:transition spd="slow" p14:dur="1500">
    <p:split orient="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p:nvPr/>
        </p:nvSpPr>
        <p:spPr>
          <a:xfrm>
            <a:off x="3417629" y="1"/>
            <a:ext cx="5725181" cy="5142830"/>
          </a:xfrm>
          <a:custGeom>
            <a:rect b="b" l="l" r="r" t="t"/>
            <a:pathLst>
              <a:path extrusionOk="0" h="14995" w="16691">
                <a:moveTo>
                  <a:pt x="16690" y="14994"/>
                </a:moveTo>
                <a:lnTo>
                  <a:pt x="0" y="14994"/>
                </a:lnTo>
                <a:lnTo>
                  <a:pt x="0" y="0"/>
                </a:lnTo>
                <a:lnTo>
                  <a:pt x="16690" y="0"/>
                </a:lnTo>
                <a:lnTo>
                  <a:pt x="16690" y="14994"/>
                </a:lnTo>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747A94"/>
              </a:solidFill>
              <a:latin typeface="Poppins"/>
              <a:ea typeface="Poppins"/>
              <a:cs typeface="Poppins"/>
              <a:sym typeface="Poppins"/>
            </a:endParaRPr>
          </a:p>
        </p:txBody>
      </p:sp>
      <p:sp>
        <p:nvSpPr>
          <p:cNvPr id="114" name="Google Shape;114;p4"/>
          <p:cNvSpPr txBox="1"/>
          <p:nvPr/>
        </p:nvSpPr>
        <p:spPr>
          <a:xfrm>
            <a:off x="535809" y="1782541"/>
            <a:ext cx="2298831" cy="946413"/>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2775">
                <a:solidFill>
                  <a:srgbClr val="111340"/>
                </a:solidFill>
                <a:latin typeface="Arial"/>
                <a:ea typeface="Arial"/>
                <a:cs typeface="Arial"/>
                <a:sym typeface="Arial"/>
              </a:rPr>
              <a:t>4 MAIN POINTS</a:t>
            </a:r>
            <a:endParaRPr/>
          </a:p>
        </p:txBody>
      </p:sp>
      <p:sp>
        <p:nvSpPr>
          <p:cNvPr id="115" name="Google Shape;115;p4"/>
          <p:cNvSpPr txBox="1"/>
          <p:nvPr/>
        </p:nvSpPr>
        <p:spPr>
          <a:xfrm>
            <a:off x="535804" y="2768335"/>
            <a:ext cx="2049796" cy="484235"/>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lang="en-US" sz="1125">
                <a:solidFill>
                  <a:schemeClr val="dk1"/>
                </a:solidFill>
                <a:latin typeface="Arial"/>
                <a:ea typeface="Arial"/>
                <a:cs typeface="Arial"/>
                <a:sym typeface="Arial"/>
              </a:rPr>
              <a:t>Simplifying WFM into 4 main categories for this discussion</a:t>
            </a:r>
            <a:endParaRPr/>
          </a:p>
        </p:txBody>
      </p:sp>
      <p:sp>
        <p:nvSpPr>
          <p:cNvPr id="116" name="Google Shape;116;p4"/>
          <p:cNvSpPr txBox="1"/>
          <p:nvPr/>
        </p:nvSpPr>
        <p:spPr>
          <a:xfrm>
            <a:off x="3954720" y="1355501"/>
            <a:ext cx="1281744" cy="425758"/>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1"/>
                </a:solidFill>
                <a:latin typeface="Arial"/>
                <a:ea typeface="Arial"/>
                <a:cs typeface="Arial"/>
                <a:sym typeface="Arial"/>
              </a:rPr>
              <a:t>CALL HANDLING</a:t>
            </a:r>
            <a:endParaRPr b="1" sz="1300">
              <a:solidFill>
                <a:schemeClr val="dk1"/>
              </a:solidFill>
              <a:latin typeface="Arial"/>
              <a:ea typeface="Arial"/>
              <a:cs typeface="Arial"/>
              <a:sym typeface="Arial"/>
            </a:endParaRPr>
          </a:p>
        </p:txBody>
      </p:sp>
      <p:sp>
        <p:nvSpPr>
          <p:cNvPr id="117" name="Google Shape;117;p4"/>
          <p:cNvSpPr txBox="1"/>
          <p:nvPr/>
        </p:nvSpPr>
        <p:spPr>
          <a:xfrm>
            <a:off x="3954720" y="1708807"/>
            <a:ext cx="1274566" cy="435697"/>
          </a:xfrm>
          <a:prstGeom prst="rect">
            <a:avLst/>
          </a:prstGeom>
          <a:noFill/>
          <a:ln>
            <a:noFill/>
          </a:ln>
        </p:spPr>
        <p:txBody>
          <a:bodyPr anchorCtr="0" anchor="t" bIns="45700" lIns="91425" spcFirstLastPara="1" rIns="91425" wrap="square" tIns="45700">
            <a:spAutoFit/>
          </a:bodyPr>
          <a:lstStyle/>
          <a:p>
            <a:pPr indent="0" lvl="0" marL="0" marR="0" rtl="0" algn="l">
              <a:lnSpc>
                <a:spcPct val="135000"/>
              </a:lnSpc>
              <a:spcBef>
                <a:spcPts val="0"/>
              </a:spcBef>
              <a:spcAft>
                <a:spcPts val="0"/>
              </a:spcAft>
              <a:buNone/>
            </a:pPr>
            <a:r>
              <a:rPr lang="en-US" sz="1000">
                <a:solidFill>
                  <a:srgbClr val="5D5256"/>
                </a:solidFill>
                <a:latin typeface="Arial"/>
                <a:ea typeface="Arial"/>
                <a:cs typeface="Arial"/>
                <a:sym typeface="Arial"/>
              </a:rPr>
              <a:t>How interactions are managed</a:t>
            </a:r>
            <a:endParaRPr/>
          </a:p>
        </p:txBody>
      </p:sp>
      <p:sp>
        <p:nvSpPr>
          <p:cNvPr id="118" name="Google Shape;118;p4"/>
          <p:cNvSpPr txBox="1"/>
          <p:nvPr/>
        </p:nvSpPr>
        <p:spPr>
          <a:xfrm>
            <a:off x="6858000" y="1438857"/>
            <a:ext cx="1416642" cy="259045"/>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1"/>
                </a:solidFill>
                <a:latin typeface="Arial"/>
                <a:ea typeface="Arial"/>
                <a:cs typeface="Arial"/>
                <a:sym typeface="Arial"/>
              </a:rPr>
              <a:t>PRODUCTIVITY</a:t>
            </a:r>
            <a:endParaRPr b="1" sz="1300">
              <a:solidFill>
                <a:schemeClr val="dk1"/>
              </a:solidFill>
              <a:latin typeface="Arial"/>
              <a:ea typeface="Arial"/>
              <a:cs typeface="Arial"/>
              <a:sym typeface="Arial"/>
            </a:endParaRPr>
          </a:p>
        </p:txBody>
      </p:sp>
      <p:sp>
        <p:nvSpPr>
          <p:cNvPr id="119" name="Google Shape;119;p4"/>
          <p:cNvSpPr txBox="1"/>
          <p:nvPr/>
        </p:nvSpPr>
        <p:spPr>
          <a:xfrm>
            <a:off x="6858000" y="1708807"/>
            <a:ext cx="1371600" cy="794769"/>
          </a:xfrm>
          <a:prstGeom prst="rect">
            <a:avLst/>
          </a:prstGeom>
          <a:noFill/>
          <a:ln>
            <a:noFill/>
          </a:ln>
        </p:spPr>
        <p:txBody>
          <a:bodyPr anchorCtr="0" anchor="t" bIns="45700" lIns="91425" spcFirstLastPara="1" rIns="91425" wrap="square" tIns="45700">
            <a:spAutoFit/>
          </a:bodyPr>
          <a:lstStyle/>
          <a:p>
            <a:pPr indent="0" lvl="0" marL="0" marR="0" rtl="0" algn="l">
              <a:lnSpc>
                <a:spcPct val="135000"/>
              </a:lnSpc>
              <a:spcBef>
                <a:spcPts val="0"/>
              </a:spcBef>
              <a:spcAft>
                <a:spcPts val="0"/>
              </a:spcAft>
              <a:buNone/>
            </a:pPr>
            <a:r>
              <a:rPr lang="en-US" sz="1000">
                <a:solidFill>
                  <a:srgbClr val="5D5256"/>
                </a:solidFill>
                <a:latin typeface="Arial"/>
                <a:ea typeface="Arial"/>
                <a:cs typeface="Arial"/>
                <a:sym typeface="Arial"/>
              </a:rPr>
              <a:t>focuses on agents’ ability to manage time and resources throughout the day</a:t>
            </a:r>
            <a:endParaRPr/>
          </a:p>
        </p:txBody>
      </p:sp>
      <p:sp>
        <p:nvSpPr>
          <p:cNvPr id="120" name="Google Shape;120;p4"/>
          <p:cNvSpPr txBox="1"/>
          <p:nvPr/>
        </p:nvSpPr>
        <p:spPr>
          <a:xfrm>
            <a:off x="3954719" y="3245008"/>
            <a:ext cx="1274566" cy="259045"/>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1"/>
                </a:solidFill>
                <a:latin typeface="Arial"/>
                <a:ea typeface="Arial"/>
                <a:cs typeface="Arial"/>
                <a:sym typeface="Arial"/>
              </a:rPr>
              <a:t>STAFFING</a:t>
            </a:r>
            <a:endParaRPr b="1" sz="1300">
              <a:solidFill>
                <a:schemeClr val="dk1"/>
              </a:solidFill>
              <a:latin typeface="Arial"/>
              <a:ea typeface="Arial"/>
              <a:cs typeface="Arial"/>
              <a:sym typeface="Arial"/>
            </a:endParaRPr>
          </a:p>
        </p:txBody>
      </p:sp>
      <p:sp>
        <p:nvSpPr>
          <p:cNvPr id="121" name="Google Shape;121;p4"/>
          <p:cNvSpPr txBox="1"/>
          <p:nvPr/>
        </p:nvSpPr>
        <p:spPr>
          <a:xfrm>
            <a:off x="3954720" y="3527401"/>
            <a:ext cx="1274566" cy="794769"/>
          </a:xfrm>
          <a:prstGeom prst="rect">
            <a:avLst/>
          </a:prstGeom>
          <a:noFill/>
          <a:ln>
            <a:noFill/>
          </a:ln>
        </p:spPr>
        <p:txBody>
          <a:bodyPr anchorCtr="0" anchor="t" bIns="45700" lIns="91425" spcFirstLastPara="1" rIns="91425" wrap="square" tIns="45700">
            <a:spAutoFit/>
          </a:bodyPr>
          <a:lstStyle/>
          <a:p>
            <a:pPr indent="0" lvl="0" marL="0" marR="0" rtl="0" algn="l">
              <a:lnSpc>
                <a:spcPct val="135000"/>
              </a:lnSpc>
              <a:spcBef>
                <a:spcPts val="0"/>
              </a:spcBef>
              <a:spcAft>
                <a:spcPts val="0"/>
              </a:spcAft>
              <a:buNone/>
            </a:pPr>
            <a:r>
              <a:rPr lang="en-US" sz="1000">
                <a:solidFill>
                  <a:srgbClr val="5D5256"/>
                </a:solidFill>
                <a:latin typeface="Arial"/>
                <a:ea typeface="Arial"/>
                <a:cs typeface="Arial"/>
                <a:sym typeface="Arial"/>
              </a:rPr>
              <a:t>how to determine to staff the right number of people at any given time</a:t>
            </a:r>
            <a:endParaRPr/>
          </a:p>
        </p:txBody>
      </p:sp>
      <p:sp>
        <p:nvSpPr>
          <p:cNvPr id="122" name="Google Shape;122;p4"/>
          <p:cNvSpPr txBox="1"/>
          <p:nvPr/>
        </p:nvSpPr>
        <p:spPr>
          <a:xfrm>
            <a:off x="6857999" y="3245007"/>
            <a:ext cx="1274566" cy="259045"/>
          </a:xfrm>
          <a:prstGeom prst="rect">
            <a:avLst/>
          </a:prstGeom>
          <a:noFill/>
          <a:ln>
            <a:noFill/>
          </a:ln>
        </p:spPr>
        <p:txBody>
          <a:bodyPr anchorCtr="0" anchor="b" bIns="45700" lIns="91425" spcFirstLastPara="1" rIns="91425" wrap="square" tIns="45700">
            <a:spAutoFit/>
          </a:bodyPr>
          <a:lstStyle/>
          <a:p>
            <a:pPr indent="0" lvl="0" marL="0" marR="0" rtl="0" algn="l">
              <a:lnSpc>
                <a:spcPct val="101000"/>
              </a:lnSpc>
              <a:spcBef>
                <a:spcPts val="0"/>
              </a:spcBef>
              <a:spcAft>
                <a:spcPts val="0"/>
              </a:spcAft>
              <a:buNone/>
            </a:pPr>
            <a:r>
              <a:rPr b="1" lang="en-US" sz="1300">
                <a:solidFill>
                  <a:schemeClr val="dk1"/>
                </a:solidFill>
                <a:latin typeface="Arial"/>
                <a:ea typeface="Arial"/>
                <a:cs typeface="Arial"/>
                <a:sym typeface="Arial"/>
              </a:rPr>
              <a:t>BILLING</a:t>
            </a:r>
            <a:endParaRPr b="1" sz="1300">
              <a:solidFill>
                <a:schemeClr val="dk1"/>
              </a:solidFill>
              <a:latin typeface="Arial"/>
              <a:ea typeface="Arial"/>
              <a:cs typeface="Arial"/>
              <a:sym typeface="Arial"/>
            </a:endParaRPr>
          </a:p>
        </p:txBody>
      </p:sp>
      <p:sp>
        <p:nvSpPr>
          <p:cNvPr id="123" name="Google Shape;123;p4"/>
          <p:cNvSpPr txBox="1"/>
          <p:nvPr/>
        </p:nvSpPr>
        <p:spPr>
          <a:xfrm>
            <a:off x="6858000" y="3527401"/>
            <a:ext cx="1508760" cy="974306"/>
          </a:xfrm>
          <a:prstGeom prst="rect">
            <a:avLst/>
          </a:prstGeom>
          <a:noFill/>
          <a:ln>
            <a:noFill/>
          </a:ln>
        </p:spPr>
        <p:txBody>
          <a:bodyPr anchorCtr="0" anchor="t" bIns="45700" lIns="91425" spcFirstLastPara="1" rIns="91425" wrap="square" tIns="45700">
            <a:spAutoFit/>
          </a:bodyPr>
          <a:lstStyle/>
          <a:p>
            <a:pPr indent="0" lvl="0" marL="0" marR="0" rtl="0" algn="l">
              <a:lnSpc>
                <a:spcPct val="135000"/>
              </a:lnSpc>
              <a:spcBef>
                <a:spcPts val="0"/>
              </a:spcBef>
              <a:spcAft>
                <a:spcPts val="0"/>
              </a:spcAft>
              <a:buNone/>
            </a:pPr>
            <a:r>
              <a:rPr lang="en-US" sz="1000">
                <a:solidFill>
                  <a:srgbClr val="5D5256"/>
                </a:solidFill>
                <a:latin typeface="Arial"/>
                <a:ea typeface="Arial"/>
                <a:cs typeface="Arial"/>
                <a:sym typeface="Arial"/>
              </a:rPr>
              <a:t>connect operations metrics to financial impact, ensuring WFM strategies are aligned with business goals</a:t>
            </a:r>
            <a:endParaRPr/>
          </a:p>
        </p:txBody>
      </p:sp>
      <p:sp>
        <p:nvSpPr>
          <p:cNvPr id="124" name="Google Shape;124;p4"/>
          <p:cNvSpPr txBox="1"/>
          <p:nvPr/>
        </p:nvSpPr>
        <p:spPr>
          <a:xfrm>
            <a:off x="6858000" y="2772727"/>
            <a:ext cx="1274565" cy="549381"/>
          </a:xfrm>
          <a:prstGeom prst="rect">
            <a:avLst/>
          </a:prstGeom>
          <a:noFill/>
          <a:ln>
            <a:noFill/>
          </a:ln>
        </p:spPr>
        <p:txBody>
          <a:bodyPr anchorCtr="0" anchor="b" bIns="45700" lIns="91425" spcFirstLastPara="1" rIns="91425" wrap="square" tIns="45700">
            <a:spAutoFit/>
          </a:bodyPr>
          <a:lstStyle/>
          <a:p>
            <a:pPr indent="0" lvl="0" marL="0" marR="0" rtl="0" algn="l">
              <a:lnSpc>
                <a:spcPct val="85454"/>
              </a:lnSpc>
              <a:spcBef>
                <a:spcPts val="0"/>
              </a:spcBef>
              <a:spcAft>
                <a:spcPts val="0"/>
              </a:spcAft>
              <a:buNone/>
            </a:pPr>
            <a:r>
              <a:rPr b="1" lang="en-US" sz="4125">
                <a:solidFill>
                  <a:srgbClr val="F9AC66"/>
                </a:solidFill>
                <a:latin typeface="Arial"/>
                <a:ea typeface="Arial"/>
                <a:cs typeface="Arial"/>
                <a:sym typeface="Arial"/>
              </a:rPr>
              <a:t>04</a:t>
            </a:r>
            <a:endParaRPr/>
          </a:p>
        </p:txBody>
      </p:sp>
      <p:sp>
        <p:nvSpPr>
          <p:cNvPr id="125" name="Google Shape;125;p4"/>
          <p:cNvSpPr txBox="1"/>
          <p:nvPr/>
        </p:nvSpPr>
        <p:spPr>
          <a:xfrm>
            <a:off x="3954720" y="992546"/>
            <a:ext cx="1274566" cy="541174"/>
          </a:xfrm>
          <a:prstGeom prst="rect">
            <a:avLst/>
          </a:prstGeom>
          <a:noFill/>
          <a:ln>
            <a:noFill/>
          </a:ln>
        </p:spPr>
        <p:txBody>
          <a:bodyPr anchorCtr="0" anchor="b" bIns="45700" lIns="91425" spcFirstLastPara="1" rIns="91425" wrap="square" tIns="45700">
            <a:spAutoFit/>
          </a:bodyPr>
          <a:lstStyle/>
          <a:p>
            <a:pPr indent="0" lvl="0" marL="0" marR="0" rtl="0" algn="l">
              <a:lnSpc>
                <a:spcPct val="85454"/>
              </a:lnSpc>
              <a:spcBef>
                <a:spcPts val="0"/>
              </a:spcBef>
              <a:spcAft>
                <a:spcPts val="0"/>
              </a:spcAft>
              <a:buNone/>
            </a:pPr>
            <a:r>
              <a:rPr b="1" lang="en-US" sz="4125">
                <a:solidFill>
                  <a:srgbClr val="D84851"/>
                </a:solidFill>
                <a:latin typeface="Arial"/>
                <a:ea typeface="Arial"/>
                <a:cs typeface="Arial"/>
                <a:sym typeface="Arial"/>
              </a:rPr>
              <a:t>01</a:t>
            </a:r>
            <a:endParaRPr/>
          </a:p>
        </p:txBody>
      </p:sp>
      <p:sp>
        <p:nvSpPr>
          <p:cNvPr id="126" name="Google Shape;126;p4"/>
          <p:cNvSpPr txBox="1"/>
          <p:nvPr/>
        </p:nvSpPr>
        <p:spPr>
          <a:xfrm>
            <a:off x="6858000" y="992546"/>
            <a:ext cx="1274566" cy="541174"/>
          </a:xfrm>
          <a:prstGeom prst="rect">
            <a:avLst/>
          </a:prstGeom>
          <a:noFill/>
          <a:ln>
            <a:noFill/>
          </a:ln>
        </p:spPr>
        <p:txBody>
          <a:bodyPr anchorCtr="0" anchor="b" bIns="45700" lIns="91425" spcFirstLastPara="1" rIns="91425" wrap="square" tIns="45700">
            <a:spAutoFit/>
          </a:bodyPr>
          <a:lstStyle/>
          <a:p>
            <a:pPr indent="0" lvl="0" marL="0" marR="0" rtl="0" algn="l">
              <a:lnSpc>
                <a:spcPct val="85454"/>
              </a:lnSpc>
              <a:spcBef>
                <a:spcPts val="0"/>
              </a:spcBef>
              <a:spcAft>
                <a:spcPts val="0"/>
              </a:spcAft>
              <a:buNone/>
            </a:pPr>
            <a:r>
              <a:rPr b="1" lang="en-US" sz="4125">
                <a:solidFill>
                  <a:srgbClr val="F9AC66"/>
                </a:solidFill>
                <a:latin typeface="Arial"/>
                <a:ea typeface="Arial"/>
                <a:cs typeface="Arial"/>
                <a:sym typeface="Arial"/>
              </a:rPr>
              <a:t>02</a:t>
            </a:r>
            <a:endParaRPr/>
          </a:p>
        </p:txBody>
      </p:sp>
      <p:sp>
        <p:nvSpPr>
          <p:cNvPr id="127" name="Google Shape;127;p4"/>
          <p:cNvSpPr txBox="1"/>
          <p:nvPr/>
        </p:nvSpPr>
        <p:spPr>
          <a:xfrm>
            <a:off x="3954720" y="2773447"/>
            <a:ext cx="1274566" cy="549381"/>
          </a:xfrm>
          <a:prstGeom prst="rect">
            <a:avLst/>
          </a:prstGeom>
          <a:noFill/>
          <a:ln>
            <a:noFill/>
          </a:ln>
        </p:spPr>
        <p:txBody>
          <a:bodyPr anchorCtr="0" anchor="b" bIns="45700" lIns="91425" spcFirstLastPara="1" rIns="91425" wrap="square" tIns="45700">
            <a:spAutoFit/>
          </a:bodyPr>
          <a:lstStyle/>
          <a:p>
            <a:pPr indent="0" lvl="0" marL="0" marR="0" rtl="0" algn="l">
              <a:lnSpc>
                <a:spcPct val="85454"/>
              </a:lnSpc>
              <a:spcBef>
                <a:spcPts val="0"/>
              </a:spcBef>
              <a:spcAft>
                <a:spcPts val="0"/>
              </a:spcAft>
              <a:buNone/>
            </a:pPr>
            <a:r>
              <a:rPr b="1" lang="en-US" sz="4125">
                <a:solidFill>
                  <a:srgbClr val="6D8A9C"/>
                </a:solidFill>
                <a:latin typeface="Arial"/>
                <a:ea typeface="Arial"/>
                <a:cs typeface="Arial"/>
                <a:sym typeface="Arial"/>
              </a:rPr>
              <a:t>03</a:t>
            </a:r>
            <a:endParaRPr/>
          </a:p>
        </p:txBody>
      </p:sp>
      <p:grpSp>
        <p:nvGrpSpPr>
          <p:cNvPr id="128" name="Google Shape;128;p4"/>
          <p:cNvGrpSpPr/>
          <p:nvPr/>
        </p:nvGrpSpPr>
        <p:grpSpPr>
          <a:xfrm>
            <a:off x="8274642" y="4848225"/>
            <a:ext cx="558437" cy="195774"/>
            <a:chOff x="5052" y="2910"/>
            <a:chExt cx="522" cy="183"/>
          </a:xfrm>
        </p:grpSpPr>
        <p:sp>
          <p:nvSpPr>
            <p:cNvPr id="129" name="Google Shape;129;p4"/>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4"/>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4"/>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4"/>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14:dur="1500">
    <p:split orient="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731520" y="1885950"/>
            <a:ext cx="2743200" cy="734221"/>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Clr>
                <a:schemeClr val="lt1"/>
              </a:buClr>
              <a:buSzPts val="2800"/>
              <a:buFont typeface="Arial"/>
              <a:buNone/>
            </a:pPr>
            <a:r>
              <a:rPr lang="en-US" sz="2800"/>
              <a:t>CALL HANDLING</a:t>
            </a:r>
            <a:endParaRPr/>
          </a:p>
        </p:txBody>
      </p:sp>
      <p:cxnSp>
        <p:nvCxnSpPr>
          <p:cNvPr id="138" name="Google Shape;138;p5"/>
          <p:cNvCxnSpPr/>
          <p:nvPr/>
        </p:nvCxnSpPr>
        <p:spPr>
          <a:xfrm rot="10800000">
            <a:off x="571500" y="1948914"/>
            <a:ext cx="0" cy="686497"/>
          </a:xfrm>
          <a:prstGeom prst="straightConnector1">
            <a:avLst/>
          </a:prstGeom>
          <a:noFill/>
          <a:ln cap="flat" cmpd="sng" w="28575">
            <a:solidFill>
              <a:srgbClr val="E14842"/>
            </a:solidFill>
            <a:prstDash val="solid"/>
            <a:miter lim="800000"/>
            <a:headEnd len="sm" w="sm" type="none"/>
            <a:tailEnd len="sm" w="sm" type="none"/>
          </a:ln>
        </p:spPr>
      </p:cxnSp>
    </p:spTree>
  </p:cSld>
  <p:clrMapOvr>
    <a:masterClrMapping/>
  </p:clrMapOvr>
  <p:transition spd="slow" p14:dur="1500">
    <p:split orient="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p:nvPr/>
        </p:nvSpPr>
        <p:spPr>
          <a:xfrm>
            <a:off x="5681753" y="1435522"/>
            <a:ext cx="1394698" cy="1394699"/>
          </a:xfrm>
          <a:prstGeom prst="ellipse">
            <a:avLst/>
          </a:prstGeom>
          <a:solidFill>
            <a:srgbClr val="F9AC66"/>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44" name="Google Shape;144;p6"/>
          <p:cNvSpPr/>
          <p:nvPr/>
        </p:nvSpPr>
        <p:spPr>
          <a:xfrm>
            <a:off x="6086967" y="1807530"/>
            <a:ext cx="622995" cy="583440"/>
          </a:xfrm>
          <a:custGeom>
            <a:rect b="b" l="l" r="r" t="t"/>
            <a:pathLst>
              <a:path extrusionOk="0" h="842603" w="89975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45" name="Google Shape;145;p6"/>
          <p:cNvSpPr txBox="1"/>
          <p:nvPr>
            <p:ph type="title"/>
          </p:nvPr>
        </p:nvSpPr>
        <p:spPr>
          <a:xfrm>
            <a:off x="273369" y="40482"/>
            <a:ext cx="859536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CALL HANDLING</a:t>
            </a:r>
            <a:endParaRPr/>
          </a:p>
        </p:txBody>
      </p:sp>
      <p:sp>
        <p:nvSpPr>
          <p:cNvPr id="146" name="Google Shape;146;p6"/>
          <p:cNvSpPr/>
          <p:nvPr/>
        </p:nvSpPr>
        <p:spPr>
          <a:xfrm>
            <a:off x="1975137" y="1435522"/>
            <a:ext cx="1394698" cy="1394699"/>
          </a:xfrm>
          <a:prstGeom prst="ellipse">
            <a:avLst/>
          </a:prstGeom>
          <a:solidFill>
            <a:srgbClr val="F9AC66"/>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47" name="Google Shape;147;p6"/>
          <p:cNvSpPr/>
          <p:nvPr/>
        </p:nvSpPr>
        <p:spPr>
          <a:xfrm>
            <a:off x="2919697" y="906780"/>
            <a:ext cx="1394698" cy="1394699"/>
          </a:xfrm>
          <a:prstGeom prst="ellipse">
            <a:avLst/>
          </a:prstGeom>
          <a:solidFill>
            <a:srgbClr val="FF6F4D"/>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48" name="Google Shape;148;p6"/>
          <p:cNvSpPr/>
          <p:nvPr/>
        </p:nvSpPr>
        <p:spPr>
          <a:xfrm>
            <a:off x="837010" y="906780"/>
            <a:ext cx="1636069" cy="1636071"/>
          </a:xfrm>
          <a:prstGeom prst="ellipse">
            <a:avLst/>
          </a:prstGeom>
          <a:solidFill>
            <a:srgbClr val="D8485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49" name="Google Shape;149;p6"/>
          <p:cNvSpPr/>
          <p:nvPr/>
        </p:nvSpPr>
        <p:spPr>
          <a:xfrm>
            <a:off x="4848231" y="906781"/>
            <a:ext cx="1394698" cy="1394699"/>
          </a:xfrm>
          <a:prstGeom prst="ellipse">
            <a:avLst/>
          </a:prstGeom>
          <a:solidFill>
            <a:srgbClr val="D8485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50" name="Google Shape;150;p6"/>
          <p:cNvSpPr/>
          <p:nvPr/>
        </p:nvSpPr>
        <p:spPr>
          <a:xfrm>
            <a:off x="1587031" y="2672638"/>
            <a:ext cx="136025" cy="136025"/>
          </a:xfrm>
          <a:prstGeom prst="ellipse">
            <a:avLst/>
          </a:prstGeom>
          <a:solidFill>
            <a:srgbClr val="D848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99">
              <a:solidFill>
                <a:schemeClr val="dk1"/>
              </a:solidFill>
              <a:latin typeface="Lato Light"/>
              <a:ea typeface="Lato Light"/>
              <a:cs typeface="Lato Light"/>
              <a:sym typeface="Lato Light"/>
            </a:endParaRPr>
          </a:p>
        </p:txBody>
      </p:sp>
      <p:sp>
        <p:nvSpPr>
          <p:cNvPr id="151" name="Google Shape;151;p6"/>
          <p:cNvSpPr/>
          <p:nvPr/>
        </p:nvSpPr>
        <p:spPr>
          <a:xfrm>
            <a:off x="3532300" y="2672638"/>
            <a:ext cx="136025" cy="136025"/>
          </a:xfrm>
          <a:prstGeom prst="ellipse">
            <a:avLst/>
          </a:prstGeom>
          <a:solidFill>
            <a:srgbClr val="FF6F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99">
              <a:solidFill>
                <a:schemeClr val="dk1"/>
              </a:solidFill>
              <a:latin typeface="Lato Light"/>
              <a:ea typeface="Lato Light"/>
              <a:cs typeface="Lato Light"/>
              <a:sym typeface="Lato Light"/>
            </a:endParaRPr>
          </a:p>
        </p:txBody>
      </p:sp>
      <p:sp>
        <p:nvSpPr>
          <p:cNvPr id="152" name="Google Shape;152;p6"/>
          <p:cNvSpPr/>
          <p:nvPr/>
        </p:nvSpPr>
        <p:spPr>
          <a:xfrm>
            <a:off x="7422838" y="2672638"/>
            <a:ext cx="136025" cy="136025"/>
          </a:xfrm>
          <a:prstGeom prst="ellipse">
            <a:avLst/>
          </a:prstGeom>
          <a:solidFill>
            <a:srgbClr val="FF6F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99">
              <a:solidFill>
                <a:schemeClr val="dk1"/>
              </a:solidFill>
              <a:latin typeface="Lato Light"/>
              <a:ea typeface="Lato Light"/>
              <a:cs typeface="Lato Light"/>
              <a:sym typeface="Lato Light"/>
            </a:endParaRPr>
          </a:p>
        </p:txBody>
      </p:sp>
      <p:sp>
        <p:nvSpPr>
          <p:cNvPr id="153" name="Google Shape;153;p6"/>
          <p:cNvSpPr/>
          <p:nvPr/>
        </p:nvSpPr>
        <p:spPr>
          <a:xfrm>
            <a:off x="5477569" y="2672638"/>
            <a:ext cx="136025" cy="136025"/>
          </a:xfrm>
          <a:prstGeom prst="ellipse">
            <a:avLst/>
          </a:prstGeom>
          <a:solidFill>
            <a:srgbClr val="D848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99">
              <a:solidFill>
                <a:schemeClr val="dk1"/>
              </a:solidFill>
              <a:latin typeface="Lato Light"/>
              <a:ea typeface="Lato Light"/>
              <a:cs typeface="Lato Light"/>
              <a:sym typeface="Lato Light"/>
            </a:endParaRPr>
          </a:p>
        </p:txBody>
      </p:sp>
      <p:sp>
        <p:nvSpPr>
          <p:cNvPr id="154" name="Google Shape;154;p6"/>
          <p:cNvSpPr/>
          <p:nvPr/>
        </p:nvSpPr>
        <p:spPr>
          <a:xfrm>
            <a:off x="2559666" y="3315804"/>
            <a:ext cx="136025" cy="136025"/>
          </a:xfrm>
          <a:prstGeom prst="ellipse">
            <a:avLst/>
          </a:prstGeom>
          <a:solidFill>
            <a:srgbClr val="F9AC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99">
              <a:solidFill>
                <a:schemeClr val="dk1"/>
              </a:solidFill>
              <a:latin typeface="Lato Light"/>
              <a:ea typeface="Lato Light"/>
              <a:cs typeface="Lato Light"/>
              <a:sym typeface="Lato Light"/>
            </a:endParaRPr>
          </a:p>
        </p:txBody>
      </p:sp>
      <p:sp>
        <p:nvSpPr>
          <p:cNvPr id="155" name="Google Shape;155;p6"/>
          <p:cNvSpPr/>
          <p:nvPr/>
        </p:nvSpPr>
        <p:spPr>
          <a:xfrm>
            <a:off x="4504935" y="3315804"/>
            <a:ext cx="136025" cy="136025"/>
          </a:xfrm>
          <a:prstGeom prst="ellipse">
            <a:avLst/>
          </a:prstGeom>
          <a:solidFill>
            <a:srgbClr val="6D8A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99">
              <a:solidFill>
                <a:schemeClr val="dk1"/>
              </a:solidFill>
              <a:latin typeface="Lato Light"/>
              <a:ea typeface="Lato Light"/>
              <a:cs typeface="Lato Light"/>
              <a:sym typeface="Lato Light"/>
            </a:endParaRPr>
          </a:p>
        </p:txBody>
      </p:sp>
      <p:sp>
        <p:nvSpPr>
          <p:cNvPr id="156" name="Google Shape;156;p6"/>
          <p:cNvSpPr/>
          <p:nvPr/>
        </p:nvSpPr>
        <p:spPr>
          <a:xfrm>
            <a:off x="6450203" y="3315804"/>
            <a:ext cx="136025" cy="136025"/>
          </a:xfrm>
          <a:prstGeom prst="ellipse">
            <a:avLst/>
          </a:prstGeom>
          <a:solidFill>
            <a:srgbClr val="F9AC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99">
              <a:solidFill>
                <a:schemeClr val="dk1"/>
              </a:solidFill>
              <a:latin typeface="Lato Light"/>
              <a:ea typeface="Lato Light"/>
              <a:cs typeface="Lato Light"/>
              <a:sym typeface="Lato Light"/>
            </a:endParaRPr>
          </a:p>
        </p:txBody>
      </p:sp>
      <p:cxnSp>
        <p:nvCxnSpPr>
          <p:cNvPr id="157" name="Google Shape;157;p6"/>
          <p:cNvCxnSpPr/>
          <p:nvPr/>
        </p:nvCxnSpPr>
        <p:spPr>
          <a:xfrm>
            <a:off x="1726111" y="2787063"/>
            <a:ext cx="833555" cy="554215"/>
          </a:xfrm>
          <a:prstGeom prst="straightConnector1">
            <a:avLst/>
          </a:prstGeom>
          <a:noFill/>
          <a:ln cap="flat" cmpd="sng" w="38100">
            <a:solidFill>
              <a:srgbClr val="D8D8D8"/>
            </a:solidFill>
            <a:prstDash val="solid"/>
            <a:miter lim="400000"/>
            <a:headEnd len="sm" w="sm" type="none"/>
            <a:tailEnd len="sm" w="sm" type="none"/>
          </a:ln>
        </p:spPr>
      </p:cxnSp>
      <p:cxnSp>
        <p:nvCxnSpPr>
          <p:cNvPr id="158" name="Google Shape;158;p6"/>
          <p:cNvCxnSpPr/>
          <p:nvPr/>
        </p:nvCxnSpPr>
        <p:spPr>
          <a:xfrm flipH="1" rot="10800000">
            <a:off x="2698745" y="2787063"/>
            <a:ext cx="833555" cy="554215"/>
          </a:xfrm>
          <a:prstGeom prst="straightConnector1">
            <a:avLst/>
          </a:prstGeom>
          <a:noFill/>
          <a:ln cap="flat" cmpd="sng" w="38100">
            <a:solidFill>
              <a:srgbClr val="D8D8D8"/>
            </a:solidFill>
            <a:prstDash val="solid"/>
            <a:miter lim="400000"/>
            <a:headEnd len="sm" w="sm" type="none"/>
            <a:tailEnd len="sm" w="sm" type="none"/>
          </a:ln>
        </p:spPr>
      </p:cxnSp>
      <p:cxnSp>
        <p:nvCxnSpPr>
          <p:cNvPr id="159" name="Google Shape;159;p6"/>
          <p:cNvCxnSpPr/>
          <p:nvPr/>
        </p:nvCxnSpPr>
        <p:spPr>
          <a:xfrm>
            <a:off x="3671380" y="2787063"/>
            <a:ext cx="833555" cy="554215"/>
          </a:xfrm>
          <a:prstGeom prst="straightConnector1">
            <a:avLst/>
          </a:prstGeom>
          <a:noFill/>
          <a:ln cap="flat" cmpd="sng" w="38100">
            <a:solidFill>
              <a:srgbClr val="D8D8D8"/>
            </a:solidFill>
            <a:prstDash val="solid"/>
            <a:miter lim="400000"/>
            <a:headEnd len="sm" w="sm" type="none"/>
            <a:tailEnd len="sm" w="sm" type="none"/>
          </a:ln>
        </p:spPr>
      </p:cxnSp>
      <p:cxnSp>
        <p:nvCxnSpPr>
          <p:cNvPr id="160" name="Google Shape;160;p6"/>
          <p:cNvCxnSpPr/>
          <p:nvPr/>
        </p:nvCxnSpPr>
        <p:spPr>
          <a:xfrm flipH="1" rot="10800000">
            <a:off x="4644014" y="2787063"/>
            <a:ext cx="833555" cy="554215"/>
          </a:xfrm>
          <a:prstGeom prst="straightConnector1">
            <a:avLst/>
          </a:prstGeom>
          <a:noFill/>
          <a:ln cap="flat" cmpd="sng" w="38100">
            <a:solidFill>
              <a:srgbClr val="D8D8D8"/>
            </a:solidFill>
            <a:prstDash val="solid"/>
            <a:miter lim="400000"/>
            <a:headEnd len="sm" w="sm" type="none"/>
            <a:tailEnd len="sm" w="sm" type="none"/>
          </a:ln>
        </p:spPr>
      </p:cxnSp>
      <p:cxnSp>
        <p:nvCxnSpPr>
          <p:cNvPr id="161" name="Google Shape;161;p6"/>
          <p:cNvCxnSpPr/>
          <p:nvPr/>
        </p:nvCxnSpPr>
        <p:spPr>
          <a:xfrm>
            <a:off x="5613742" y="2787063"/>
            <a:ext cx="833555" cy="554215"/>
          </a:xfrm>
          <a:prstGeom prst="straightConnector1">
            <a:avLst/>
          </a:prstGeom>
          <a:noFill/>
          <a:ln cap="flat" cmpd="sng" w="38100">
            <a:solidFill>
              <a:srgbClr val="D8D8D8"/>
            </a:solidFill>
            <a:prstDash val="solid"/>
            <a:miter lim="400000"/>
            <a:headEnd len="sm" w="sm" type="none"/>
            <a:tailEnd len="sm" w="sm" type="none"/>
          </a:ln>
        </p:spPr>
      </p:cxnSp>
      <p:cxnSp>
        <p:nvCxnSpPr>
          <p:cNvPr id="162" name="Google Shape;162;p6"/>
          <p:cNvCxnSpPr/>
          <p:nvPr/>
        </p:nvCxnSpPr>
        <p:spPr>
          <a:xfrm flipH="1" rot="10800000">
            <a:off x="6586376" y="2787063"/>
            <a:ext cx="833555" cy="554215"/>
          </a:xfrm>
          <a:prstGeom prst="straightConnector1">
            <a:avLst/>
          </a:prstGeom>
          <a:noFill/>
          <a:ln cap="flat" cmpd="sng" w="38100">
            <a:solidFill>
              <a:srgbClr val="D8D8D8"/>
            </a:solidFill>
            <a:prstDash val="solid"/>
            <a:miter lim="400000"/>
            <a:headEnd len="sm" w="sm" type="none"/>
            <a:tailEnd len="sm" w="sm" type="none"/>
          </a:ln>
        </p:spPr>
      </p:cxnSp>
      <p:sp>
        <p:nvSpPr>
          <p:cNvPr id="163" name="Google Shape;163;p6"/>
          <p:cNvSpPr/>
          <p:nvPr/>
        </p:nvSpPr>
        <p:spPr>
          <a:xfrm>
            <a:off x="2487919" y="1837251"/>
            <a:ext cx="369134" cy="591239"/>
          </a:xfrm>
          <a:custGeom>
            <a:rect b="b" l="l" r="r" t="t"/>
            <a:pathLst>
              <a:path extrusionOk="0" h="899752" w="561616">
                <a:moveTo>
                  <a:pt x="252413" y="533400"/>
                </a:moveTo>
                <a:lnTo>
                  <a:pt x="309199" y="533400"/>
                </a:lnTo>
                <a:lnTo>
                  <a:pt x="309199" y="590188"/>
                </a:lnTo>
                <a:lnTo>
                  <a:pt x="252413" y="590188"/>
                </a:lnTo>
                <a:lnTo>
                  <a:pt x="252413" y="533400"/>
                </a:lnTo>
                <a:close/>
                <a:moveTo>
                  <a:pt x="252763" y="478263"/>
                </a:moveTo>
                <a:lnTo>
                  <a:pt x="252763" y="490131"/>
                </a:lnTo>
                <a:lnTo>
                  <a:pt x="153527" y="589389"/>
                </a:lnTo>
                <a:cubicBezTo>
                  <a:pt x="126921" y="616002"/>
                  <a:pt x="112179" y="651246"/>
                  <a:pt x="112179" y="688648"/>
                </a:cubicBezTo>
                <a:lnTo>
                  <a:pt x="112179" y="703033"/>
                </a:lnTo>
                <a:lnTo>
                  <a:pt x="252763" y="646931"/>
                </a:lnTo>
                <a:lnTo>
                  <a:pt x="308853" y="646931"/>
                </a:lnTo>
                <a:lnTo>
                  <a:pt x="449436" y="703033"/>
                </a:lnTo>
                <a:lnTo>
                  <a:pt x="449436" y="688648"/>
                </a:lnTo>
                <a:cubicBezTo>
                  <a:pt x="449436" y="651246"/>
                  <a:pt x="434695" y="616002"/>
                  <a:pt x="408088" y="589389"/>
                </a:cubicBezTo>
                <a:lnTo>
                  <a:pt x="308853" y="490131"/>
                </a:lnTo>
                <a:lnTo>
                  <a:pt x="308853" y="478263"/>
                </a:lnTo>
                <a:lnTo>
                  <a:pt x="252763" y="478263"/>
                </a:lnTo>
                <a:close/>
                <a:moveTo>
                  <a:pt x="56089" y="141287"/>
                </a:moveTo>
                <a:lnTo>
                  <a:pt x="112179" y="141287"/>
                </a:lnTo>
                <a:lnTo>
                  <a:pt x="112179" y="212135"/>
                </a:lnTo>
                <a:cubicBezTo>
                  <a:pt x="112179" y="248817"/>
                  <a:pt x="126561" y="283701"/>
                  <a:pt x="152089" y="309955"/>
                </a:cubicBezTo>
                <a:lnTo>
                  <a:pt x="409526" y="309955"/>
                </a:lnTo>
                <a:cubicBezTo>
                  <a:pt x="435054" y="283701"/>
                  <a:pt x="449436" y="248817"/>
                  <a:pt x="449436" y="212135"/>
                </a:cubicBezTo>
                <a:lnTo>
                  <a:pt x="449436" y="141287"/>
                </a:lnTo>
                <a:lnTo>
                  <a:pt x="505526" y="141287"/>
                </a:lnTo>
                <a:lnTo>
                  <a:pt x="505526" y="212135"/>
                </a:lnTo>
                <a:cubicBezTo>
                  <a:pt x="505526" y="264641"/>
                  <a:pt x="485032" y="313911"/>
                  <a:pt x="447998" y="350953"/>
                </a:cubicBezTo>
                <a:lnTo>
                  <a:pt x="364942" y="434028"/>
                </a:lnTo>
                <a:lnTo>
                  <a:pt x="364942" y="466755"/>
                </a:lnTo>
                <a:lnTo>
                  <a:pt x="447998" y="549830"/>
                </a:lnTo>
                <a:cubicBezTo>
                  <a:pt x="485032" y="586872"/>
                  <a:pt x="505526" y="636142"/>
                  <a:pt x="505526" y="688648"/>
                </a:cubicBezTo>
                <a:lnTo>
                  <a:pt x="505526" y="787547"/>
                </a:lnTo>
                <a:lnTo>
                  <a:pt x="561616" y="787547"/>
                </a:lnTo>
                <a:lnTo>
                  <a:pt x="561616" y="899752"/>
                </a:lnTo>
                <a:lnTo>
                  <a:pt x="0" y="899752"/>
                </a:lnTo>
                <a:lnTo>
                  <a:pt x="0" y="787547"/>
                </a:lnTo>
                <a:lnTo>
                  <a:pt x="56089" y="787547"/>
                </a:lnTo>
                <a:lnTo>
                  <a:pt x="56089" y="688648"/>
                </a:lnTo>
                <a:cubicBezTo>
                  <a:pt x="56089" y="636142"/>
                  <a:pt x="76584" y="586872"/>
                  <a:pt x="113977" y="549830"/>
                </a:cubicBezTo>
                <a:lnTo>
                  <a:pt x="196673" y="466755"/>
                </a:lnTo>
                <a:lnTo>
                  <a:pt x="196673" y="434028"/>
                </a:lnTo>
                <a:lnTo>
                  <a:pt x="113977" y="350953"/>
                </a:lnTo>
                <a:cubicBezTo>
                  <a:pt x="76584" y="313911"/>
                  <a:pt x="56089" y="264641"/>
                  <a:pt x="56089" y="212135"/>
                </a:cubicBezTo>
                <a:lnTo>
                  <a:pt x="56089" y="141287"/>
                </a:lnTo>
                <a:close/>
                <a:moveTo>
                  <a:pt x="0" y="0"/>
                </a:moveTo>
                <a:lnTo>
                  <a:pt x="561616" y="0"/>
                </a:lnTo>
                <a:lnTo>
                  <a:pt x="561616" y="112352"/>
                </a:lnTo>
                <a:lnTo>
                  <a:pt x="0" y="112352"/>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grpSp>
        <p:nvGrpSpPr>
          <p:cNvPr id="164" name="Google Shape;164;p6"/>
          <p:cNvGrpSpPr/>
          <p:nvPr/>
        </p:nvGrpSpPr>
        <p:grpSpPr>
          <a:xfrm>
            <a:off x="6674704" y="906780"/>
            <a:ext cx="1632287" cy="1632290"/>
            <a:chOff x="6674704" y="906780"/>
            <a:chExt cx="1632287" cy="1632290"/>
          </a:xfrm>
        </p:grpSpPr>
        <p:sp>
          <p:nvSpPr>
            <p:cNvPr id="165" name="Google Shape;165;p6"/>
            <p:cNvSpPr/>
            <p:nvPr/>
          </p:nvSpPr>
          <p:spPr>
            <a:xfrm>
              <a:off x="6674704" y="906780"/>
              <a:ext cx="1632287" cy="1632290"/>
            </a:xfrm>
            <a:prstGeom prst="ellipse">
              <a:avLst/>
            </a:prstGeom>
            <a:solidFill>
              <a:srgbClr val="FF6F4D"/>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66" name="Google Shape;166;p6"/>
            <p:cNvSpPr/>
            <p:nvPr/>
          </p:nvSpPr>
          <p:spPr>
            <a:xfrm>
              <a:off x="7198579" y="1411427"/>
              <a:ext cx="584537" cy="622995"/>
            </a:xfrm>
            <a:custGeom>
              <a:rect b="b" l="l" r="r" t="t"/>
              <a:pathLst>
                <a:path extrusionOk="0" h="2500" w="2344">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grpSp>
      <p:sp>
        <p:nvSpPr>
          <p:cNvPr id="167" name="Google Shape;167;p6"/>
          <p:cNvSpPr/>
          <p:nvPr/>
        </p:nvSpPr>
        <p:spPr>
          <a:xfrm>
            <a:off x="3353048" y="1430033"/>
            <a:ext cx="465348" cy="348192"/>
          </a:xfrm>
          <a:custGeom>
            <a:rect b="b" l="l" r="r" t="t"/>
            <a:pathLst>
              <a:path extrusionOk="0" h="674329" w="901340">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68" name="Google Shape;168;p6"/>
          <p:cNvSpPr/>
          <p:nvPr/>
        </p:nvSpPr>
        <p:spPr>
          <a:xfrm>
            <a:off x="5315264" y="1371865"/>
            <a:ext cx="464528" cy="464529"/>
          </a:xfrm>
          <a:custGeom>
            <a:rect b="b" l="l" r="r" t="t"/>
            <a:pathLst>
              <a:path extrusionOk="0" h="899754" w="899752">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69" name="Google Shape;169;p6"/>
          <p:cNvSpPr/>
          <p:nvPr/>
        </p:nvSpPr>
        <p:spPr>
          <a:xfrm>
            <a:off x="1359422" y="1442280"/>
            <a:ext cx="591241" cy="553700"/>
          </a:xfrm>
          <a:custGeom>
            <a:rect b="b" l="l" r="r" t="t"/>
            <a:pathLst>
              <a:path extrusionOk="0" h="842602" w="899753">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70" name="Google Shape;170;p6"/>
          <p:cNvSpPr/>
          <p:nvPr/>
        </p:nvSpPr>
        <p:spPr>
          <a:xfrm>
            <a:off x="3753844" y="1136365"/>
            <a:ext cx="1632288" cy="1632290"/>
          </a:xfrm>
          <a:prstGeom prst="ellipse">
            <a:avLst/>
          </a:prstGeom>
          <a:solidFill>
            <a:srgbClr val="6D8A9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899">
              <a:solidFill>
                <a:srgbClr val="B3B3B3"/>
              </a:solidFill>
              <a:latin typeface="Lato Light"/>
              <a:ea typeface="Lato Light"/>
              <a:cs typeface="Lato Light"/>
              <a:sym typeface="Lato Light"/>
            </a:endParaRPr>
          </a:p>
        </p:txBody>
      </p:sp>
      <p:sp>
        <p:nvSpPr>
          <p:cNvPr id="171" name="Google Shape;171;p6"/>
          <p:cNvSpPr/>
          <p:nvPr/>
        </p:nvSpPr>
        <p:spPr>
          <a:xfrm>
            <a:off x="4260751" y="1660791"/>
            <a:ext cx="624093" cy="583439"/>
          </a:xfrm>
          <a:custGeom>
            <a:rect b="b" l="l" r="r" t="t"/>
            <a:pathLst>
              <a:path extrusionOk="0" h="842602" w="901340">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rgbClr val="B3B3B3"/>
              </a:solidFill>
              <a:latin typeface="Lato Light"/>
              <a:ea typeface="Lato Light"/>
              <a:cs typeface="Lato Light"/>
              <a:sym typeface="Lato Light"/>
            </a:endParaRPr>
          </a:p>
        </p:txBody>
      </p:sp>
      <p:sp>
        <p:nvSpPr>
          <p:cNvPr id="172" name="Google Shape;172;p6"/>
          <p:cNvSpPr txBox="1"/>
          <p:nvPr/>
        </p:nvSpPr>
        <p:spPr>
          <a:xfrm>
            <a:off x="1059105" y="2885631"/>
            <a:ext cx="110825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Call Routing / IVR Efficiency</a:t>
            </a:r>
            <a:endParaRPr/>
          </a:p>
        </p:txBody>
      </p:sp>
      <p:sp>
        <p:nvSpPr>
          <p:cNvPr id="173" name="Google Shape;173;p6"/>
          <p:cNvSpPr txBox="1"/>
          <p:nvPr/>
        </p:nvSpPr>
        <p:spPr>
          <a:xfrm>
            <a:off x="3199847" y="2883080"/>
            <a:ext cx="80092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Service Level</a:t>
            </a:r>
            <a:endParaRPr/>
          </a:p>
        </p:txBody>
      </p:sp>
      <p:sp>
        <p:nvSpPr>
          <p:cNvPr id="174" name="Google Shape;174;p6"/>
          <p:cNvSpPr txBox="1"/>
          <p:nvPr/>
        </p:nvSpPr>
        <p:spPr>
          <a:xfrm>
            <a:off x="4848231" y="2879613"/>
            <a:ext cx="146684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Call Volume Forecasting</a:t>
            </a:r>
            <a:endParaRPr/>
          </a:p>
        </p:txBody>
      </p:sp>
      <p:sp>
        <p:nvSpPr>
          <p:cNvPr id="175" name="Google Shape;175;p6"/>
          <p:cNvSpPr txBox="1"/>
          <p:nvPr/>
        </p:nvSpPr>
        <p:spPr>
          <a:xfrm>
            <a:off x="6937732" y="2847676"/>
            <a:ext cx="110622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Average Speed of Answer</a:t>
            </a:r>
            <a:endParaRPr/>
          </a:p>
        </p:txBody>
      </p:sp>
      <p:sp>
        <p:nvSpPr>
          <p:cNvPr id="176" name="Google Shape;176;p6"/>
          <p:cNvSpPr txBox="1"/>
          <p:nvPr/>
        </p:nvSpPr>
        <p:spPr>
          <a:xfrm>
            <a:off x="2201151" y="3494008"/>
            <a:ext cx="83355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Average Handle Time</a:t>
            </a:r>
            <a:endParaRPr/>
          </a:p>
        </p:txBody>
      </p:sp>
      <p:sp>
        <p:nvSpPr>
          <p:cNvPr id="177" name="Google Shape;177;p6"/>
          <p:cNvSpPr txBox="1"/>
          <p:nvPr/>
        </p:nvSpPr>
        <p:spPr>
          <a:xfrm>
            <a:off x="6086967" y="3494007"/>
            <a:ext cx="98090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First Call Resolution</a:t>
            </a:r>
            <a:endParaRPr/>
          </a:p>
        </p:txBody>
      </p:sp>
      <p:sp>
        <p:nvSpPr>
          <p:cNvPr id="178" name="Google Shape;178;p6"/>
          <p:cNvSpPr txBox="1"/>
          <p:nvPr/>
        </p:nvSpPr>
        <p:spPr>
          <a:xfrm>
            <a:off x="3944205" y="3494007"/>
            <a:ext cx="125156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Call Abandonment Rate</a:t>
            </a:r>
            <a:endParaRPr/>
          </a:p>
        </p:txBody>
      </p:sp>
    </p:spTree>
  </p:cSld>
  <p:clrMapOvr>
    <a:masterClrMapping/>
  </p:clrMapOvr>
  <p:transition spd="slow" p14:dur="1500">
    <p:split orient="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7"/>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184" name="Google Shape;184;p7"/>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7"/>
          <p:cNvSpPr/>
          <p:nvPr/>
        </p:nvSpPr>
        <p:spPr>
          <a:xfrm rot="5400000">
            <a:off x="1216208"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7"/>
          <p:cNvSpPr/>
          <p:nvPr/>
        </p:nvSpPr>
        <p:spPr>
          <a:xfrm rot="10800000">
            <a:off x="417575"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7"/>
          <p:cNvSpPr/>
          <p:nvPr/>
        </p:nvSpPr>
        <p:spPr>
          <a:xfrm>
            <a:off x="417575"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188" name="Google Shape;188;p7"/>
          <p:cNvSpPr/>
          <p:nvPr/>
        </p:nvSpPr>
        <p:spPr>
          <a:xfrm rot="10800000">
            <a:off x="417576" y="2146298"/>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rot="10800000">
            <a:off x="3957460"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7"/>
          <p:cNvSpPr/>
          <p:nvPr/>
        </p:nvSpPr>
        <p:spPr>
          <a:xfrm>
            <a:off x="417581"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191" name="Google Shape;191;p7"/>
          <p:cNvSpPr/>
          <p:nvPr/>
        </p:nvSpPr>
        <p:spPr>
          <a:xfrm>
            <a:off x="3957461"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192" name="Google Shape;192;p7"/>
          <p:cNvSpPr txBox="1"/>
          <p:nvPr/>
        </p:nvSpPr>
        <p:spPr>
          <a:xfrm>
            <a:off x="466726" y="1047161"/>
            <a:ext cx="5605781" cy="818173"/>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A measure of how effectively the IVR and routing logic direct contacts to the correct queue or skill group on the first attempt</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High efficiency minimizes misroutes, reduces transfers, and lowers handle time.</a:t>
            </a:r>
            <a:endParaRPr b="0" i="0" sz="1100" u="none" cap="none" strike="noStrike">
              <a:solidFill>
                <a:schemeClr val="dk1"/>
              </a:solidFill>
              <a:latin typeface="Arial"/>
              <a:ea typeface="Arial"/>
              <a:cs typeface="Arial"/>
              <a:sym typeface="Arial"/>
            </a:endParaRPr>
          </a:p>
        </p:txBody>
      </p:sp>
      <p:sp>
        <p:nvSpPr>
          <p:cNvPr id="193" name="Google Shape;193;p7"/>
          <p:cNvSpPr txBox="1"/>
          <p:nvPr/>
        </p:nvSpPr>
        <p:spPr>
          <a:xfrm>
            <a:off x="1835413"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194" name="Google Shape;194;p7"/>
          <p:cNvSpPr txBox="1"/>
          <p:nvPr/>
        </p:nvSpPr>
        <p:spPr>
          <a:xfrm>
            <a:off x="3987114" y="2296652"/>
            <a:ext cx="2085392" cy="1428596"/>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IVR &amp; Routing Design</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Customer Behaviour</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Operational &amp; Data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Measurement &amp; Feedback Loop</a:t>
            </a:r>
            <a:endParaRPr/>
          </a:p>
        </p:txBody>
      </p:sp>
      <p:sp>
        <p:nvSpPr>
          <p:cNvPr id="195" name="Google Shape;195;p7"/>
          <p:cNvSpPr txBox="1"/>
          <p:nvPr>
            <p:ph type="title"/>
          </p:nvPr>
        </p:nvSpPr>
        <p:spPr>
          <a:xfrm>
            <a:off x="1799407" y="156448"/>
            <a:ext cx="2915190"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Call Routing / IVR Efficiency</a:t>
            </a:r>
            <a:endParaRPr/>
          </a:p>
        </p:txBody>
      </p:sp>
      <p:grpSp>
        <p:nvGrpSpPr>
          <p:cNvPr id="196" name="Google Shape;196;p7"/>
          <p:cNvGrpSpPr/>
          <p:nvPr/>
        </p:nvGrpSpPr>
        <p:grpSpPr>
          <a:xfrm>
            <a:off x="8275295" y="4848340"/>
            <a:ext cx="557784" cy="195545"/>
            <a:chOff x="5052" y="2910"/>
            <a:chExt cx="522" cy="183"/>
          </a:xfrm>
        </p:grpSpPr>
        <p:sp>
          <p:nvSpPr>
            <p:cNvPr id="197" name="Google Shape;197;p7"/>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7"/>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7"/>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7"/>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01" name="Google Shape;201;p7"/>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pic>
        <p:nvPicPr>
          <p:cNvPr id="202" name="Google Shape;202;p7"/>
          <p:cNvPicPr preferRelativeResize="0"/>
          <p:nvPr/>
        </p:nvPicPr>
        <p:blipFill rotWithShape="1">
          <a:blip r:embed="rId4">
            <a:alphaModFix/>
          </a:blip>
          <a:srcRect b="0" l="0" r="0" t="0"/>
          <a:stretch/>
        </p:blipFill>
        <p:spPr>
          <a:xfrm>
            <a:off x="417581" y="2474191"/>
            <a:ext cx="3370377" cy="414815"/>
          </a:xfrm>
          <a:prstGeom prst="rect">
            <a:avLst/>
          </a:prstGeom>
          <a:noFill/>
          <a:ln>
            <a:noFill/>
          </a:ln>
        </p:spPr>
      </p:pic>
      <p:pic>
        <p:nvPicPr>
          <p:cNvPr id="203" name="Google Shape;203;p7"/>
          <p:cNvPicPr preferRelativeResize="0"/>
          <p:nvPr/>
        </p:nvPicPr>
        <p:blipFill rotWithShape="1">
          <a:blip r:embed="rId5">
            <a:alphaModFix/>
          </a:blip>
          <a:srcRect b="0" l="0" r="0" t="0"/>
          <a:stretch/>
        </p:blipFill>
        <p:spPr>
          <a:xfrm>
            <a:off x="348094" y="3128397"/>
            <a:ext cx="3533874" cy="556029"/>
          </a:xfrm>
          <a:prstGeom prst="rect">
            <a:avLst/>
          </a:prstGeom>
          <a:noFill/>
          <a:ln>
            <a:noFill/>
          </a:ln>
        </p:spPr>
      </p:pic>
    </p:spTree>
  </p:cSld>
  <p:clrMapOvr>
    <a:masterClrMapping/>
  </p:clrMapOvr>
  <p:transition spd="slow" p14:dur="1500">
    <p:split orient="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8"/>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209" name="Google Shape;209;p8"/>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8"/>
          <p:cNvSpPr/>
          <p:nvPr/>
        </p:nvSpPr>
        <p:spPr>
          <a:xfrm rot="5400000">
            <a:off x="1216208"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rot="10800000">
            <a:off x="417575"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417575"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213" name="Google Shape;213;p8"/>
          <p:cNvSpPr/>
          <p:nvPr/>
        </p:nvSpPr>
        <p:spPr>
          <a:xfrm rot="10800000">
            <a:off x="417576" y="2146298"/>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8"/>
          <p:cNvSpPr/>
          <p:nvPr/>
        </p:nvSpPr>
        <p:spPr>
          <a:xfrm rot="10800000">
            <a:off x="3957460"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8"/>
          <p:cNvSpPr/>
          <p:nvPr/>
        </p:nvSpPr>
        <p:spPr>
          <a:xfrm>
            <a:off x="417581"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216" name="Google Shape;216;p8"/>
          <p:cNvSpPr/>
          <p:nvPr/>
        </p:nvSpPr>
        <p:spPr>
          <a:xfrm>
            <a:off x="3957461"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217" name="Google Shape;217;p8"/>
          <p:cNvSpPr txBox="1"/>
          <p:nvPr/>
        </p:nvSpPr>
        <p:spPr>
          <a:xfrm>
            <a:off x="466726" y="1047161"/>
            <a:ext cx="5605781" cy="987450"/>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The average total time an agent spends on a contact, from the moment they answer until all after-call work (ACW) is completed.</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High AHT means lesser call volume handled at the same time period. This also increases staffing needs to handle the same volume (linear change).</a:t>
            </a:r>
            <a:endParaRPr b="0" i="0" sz="1100" u="none" cap="none" strike="noStrike">
              <a:solidFill>
                <a:schemeClr val="dk1"/>
              </a:solidFill>
              <a:latin typeface="Arial"/>
              <a:ea typeface="Arial"/>
              <a:cs typeface="Arial"/>
              <a:sym typeface="Arial"/>
            </a:endParaRPr>
          </a:p>
        </p:txBody>
      </p:sp>
      <p:sp>
        <p:nvSpPr>
          <p:cNvPr id="218" name="Google Shape;218;p8"/>
          <p:cNvSpPr txBox="1"/>
          <p:nvPr/>
        </p:nvSpPr>
        <p:spPr>
          <a:xfrm>
            <a:off x="1835413"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19" name="Google Shape;219;p8"/>
          <p:cNvSpPr txBox="1"/>
          <p:nvPr/>
        </p:nvSpPr>
        <p:spPr>
          <a:xfrm>
            <a:off x="3987114" y="2296652"/>
            <a:ext cx="2085392" cy="1818447"/>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Process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People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Technology</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Contact Type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External Factors</a:t>
            </a:r>
            <a:endParaRPr/>
          </a:p>
        </p:txBody>
      </p:sp>
      <p:sp>
        <p:nvSpPr>
          <p:cNvPr id="220" name="Google Shape;220;p8"/>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New CRM integration that automatically fills out half the after-call notes</a:t>
            </a:r>
            <a:endParaRPr b="0" i="0" sz="1200" u="none" cap="none" strike="noStrike">
              <a:solidFill>
                <a:schemeClr val="dk1"/>
              </a:solidFill>
              <a:latin typeface="Arial"/>
              <a:ea typeface="Arial"/>
              <a:cs typeface="Arial"/>
              <a:sym typeface="Arial"/>
            </a:endParaRPr>
          </a:p>
        </p:txBody>
      </p:sp>
      <p:cxnSp>
        <p:nvCxnSpPr>
          <p:cNvPr id="221" name="Google Shape;221;p8"/>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222" name="Google Shape;222;p8"/>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223" name="Google Shape;223;p8"/>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224" name="Google Shape;224;p8"/>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225" name="Google Shape;225;p8"/>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226" name="Google Shape;226;p8"/>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New product is launched</a:t>
            </a:r>
            <a:endParaRPr/>
          </a:p>
        </p:txBody>
      </p:sp>
      <p:sp>
        <p:nvSpPr>
          <p:cNvPr id="227" name="Google Shape;227;p8"/>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Several new hires join the floor, but their product knowledge is still developing</a:t>
            </a:r>
            <a:endParaRPr b="0" i="0" sz="1200" u="none" cap="none" strike="noStrike">
              <a:solidFill>
                <a:schemeClr val="dk1"/>
              </a:solidFill>
              <a:latin typeface="Arial"/>
              <a:ea typeface="Arial"/>
              <a:cs typeface="Arial"/>
              <a:sym typeface="Arial"/>
            </a:endParaRPr>
          </a:p>
        </p:txBody>
      </p:sp>
      <p:sp>
        <p:nvSpPr>
          <p:cNvPr id="228" name="Google Shape;228;p8"/>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29" name="Google Shape;229;p8"/>
          <p:cNvSpPr txBox="1"/>
          <p:nvPr>
            <p:ph type="title"/>
          </p:nvPr>
        </p:nvSpPr>
        <p:spPr>
          <a:xfrm>
            <a:off x="2157639" y="156448"/>
            <a:ext cx="2223953"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Average Handle Time</a:t>
            </a:r>
            <a:endParaRPr/>
          </a:p>
        </p:txBody>
      </p:sp>
      <p:grpSp>
        <p:nvGrpSpPr>
          <p:cNvPr id="230" name="Google Shape;230;p8"/>
          <p:cNvGrpSpPr/>
          <p:nvPr/>
        </p:nvGrpSpPr>
        <p:grpSpPr>
          <a:xfrm>
            <a:off x="8275295" y="4848340"/>
            <a:ext cx="557784" cy="195545"/>
            <a:chOff x="5052" y="2910"/>
            <a:chExt cx="522" cy="183"/>
          </a:xfrm>
        </p:grpSpPr>
        <p:sp>
          <p:nvSpPr>
            <p:cNvPr id="231" name="Google Shape;231;p8"/>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8"/>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8"/>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8"/>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35" name="Google Shape;235;p8"/>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pic>
        <p:nvPicPr>
          <p:cNvPr id="236" name="Google Shape;236;p8"/>
          <p:cNvPicPr preferRelativeResize="0"/>
          <p:nvPr/>
        </p:nvPicPr>
        <p:blipFill rotWithShape="1">
          <a:blip r:embed="rId5">
            <a:alphaModFix/>
          </a:blip>
          <a:srcRect b="0" l="0" r="0" t="0"/>
          <a:stretch/>
        </p:blipFill>
        <p:spPr>
          <a:xfrm>
            <a:off x="413758" y="2370105"/>
            <a:ext cx="3432352" cy="1073153"/>
          </a:xfrm>
          <a:prstGeom prst="rect">
            <a:avLst/>
          </a:prstGeom>
          <a:noFill/>
          <a:ln>
            <a:noFill/>
          </a:ln>
        </p:spPr>
      </p:pic>
      <p:sp>
        <p:nvSpPr>
          <p:cNvPr id="237" name="Google Shape;237;p8"/>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8"/>
          <p:cNvSpPr/>
          <p:nvPr/>
        </p:nvSpPr>
        <p:spPr>
          <a:xfrm>
            <a:off x="6274111" y="2378381"/>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8"/>
          <p:cNvSpPr/>
          <p:nvPr/>
        </p:nvSpPr>
        <p:spPr>
          <a:xfrm>
            <a:off x="6274111" y="325660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8"/>
          <p:cNvSpPr/>
          <p:nvPr/>
        </p:nvSpPr>
        <p:spPr>
          <a:xfrm>
            <a:off x="7969714" y="1684169"/>
            <a:ext cx="274295" cy="411839"/>
          </a:xfrm>
          <a:prstGeom prst="downArrow">
            <a:avLst>
              <a:gd fmla="val 50000" name="adj1"/>
              <a:gd fmla="val 50000" name="adj2"/>
            </a:avLst>
          </a:prstGeom>
          <a:solidFill>
            <a:srgbClr val="00B05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8"/>
          <p:cNvSpPr/>
          <p:nvPr/>
        </p:nvSpPr>
        <p:spPr>
          <a:xfrm rot="10800000">
            <a:off x="7985133" y="2561843"/>
            <a:ext cx="274295" cy="411839"/>
          </a:xfrm>
          <a:prstGeom prst="downArrow">
            <a:avLst>
              <a:gd fmla="val 50000" name="adj1"/>
              <a:gd fmla="val 50000" name="adj2"/>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8"/>
          <p:cNvSpPr/>
          <p:nvPr/>
        </p:nvSpPr>
        <p:spPr>
          <a:xfrm rot="10800000">
            <a:off x="7979387" y="3404113"/>
            <a:ext cx="274295" cy="411839"/>
          </a:xfrm>
          <a:prstGeom prst="downArrow">
            <a:avLst>
              <a:gd fmla="val 50000" name="adj1"/>
              <a:gd fmla="val 50000" name="adj2"/>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3400">
        <p14:reveal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7"/>
                                        </p:tgtEl>
                                      </p:cBhvr>
                                    </p:animEffect>
                                    <p:set>
                                      <p:cBhvr>
                                        <p:cTn dur="1" fill="hold">
                                          <p:stCondLst>
                                            <p:cond delay="500"/>
                                          </p:stCondLst>
                                        </p:cTn>
                                        <p:tgtEl>
                                          <p:spTgt spid="2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8"/>
                                        </p:tgtEl>
                                      </p:cBhvr>
                                    </p:animEffect>
                                    <p:set>
                                      <p:cBhvr>
                                        <p:cTn dur="1" fill="hold">
                                          <p:stCondLst>
                                            <p:cond delay="500"/>
                                          </p:stCondLst>
                                        </p:cTn>
                                        <p:tgtEl>
                                          <p:spTgt spid="2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9"/>
                                        </p:tgtEl>
                                      </p:cBhvr>
                                    </p:animEffect>
                                    <p:set>
                                      <p:cBhvr>
                                        <p:cTn dur="1" fill="hold">
                                          <p:stCondLst>
                                            <p:cond delay="500"/>
                                          </p:stCondLst>
                                        </p:cTn>
                                        <p:tgtEl>
                                          <p:spTgt spid="2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9"/>
          <p:cNvPicPr preferRelativeResize="0"/>
          <p:nvPr/>
        </p:nvPicPr>
        <p:blipFill rotWithShape="1">
          <a:blip r:embed="rId3">
            <a:alphaModFix/>
          </a:blip>
          <a:srcRect b="0" l="-27125" r="27125" t="0"/>
          <a:stretch/>
        </p:blipFill>
        <p:spPr>
          <a:xfrm>
            <a:off x="2" y="1"/>
            <a:ext cx="9143998" cy="5148071"/>
          </a:xfrm>
          <a:prstGeom prst="rect">
            <a:avLst/>
          </a:prstGeom>
          <a:noFill/>
          <a:ln>
            <a:noFill/>
          </a:ln>
        </p:spPr>
      </p:pic>
      <p:sp>
        <p:nvSpPr>
          <p:cNvPr id="248" name="Google Shape;248;p9"/>
          <p:cNvSpPr/>
          <p:nvPr/>
        </p:nvSpPr>
        <p:spPr>
          <a:xfrm rot="5400000">
            <a:off x="1964859" y="-1180703"/>
            <a:ext cx="5148072" cy="7472800"/>
          </a:xfrm>
          <a:prstGeom prst="round2SameRect">
            <a:avLst>
              <a:gd fmla="val 4641" name="adj1"/>
              <a:gd fmla="val 0" name="adj2"/>
            </a:avLst>
          </a:prstGeom>
          <a:solidFill>
            <a:srgbClr val="FFDE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9"/>
          <p:cNvSpPr/>
          <p:nvPr/>
        </p:nvSpPr>
        <p:spPr>
          <a:xfrm rot="5400000">
            <a:off x="1216208" y="168456"/>
            <a:ext cx="5143500" cy="4806587"/>
          </a:xfrm>
          <a:prstGeom prst="round2SameRect">
            <a:avLst>
              <a:gd fmla="val 4641" name="adj1"/>
              <a:gd fmla="val 0" name="adj2"/>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9"/>
          <p:cNvSpPr/>
          <p:nvPr/>
        </p:nvSpPr>
        <p:spPr>
          <a:xfrm rot="10800000">
            <a:off x="417575" y="901697"/>
            <a:ext cx="5678855" cy="1073151"/>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9"/>
          <p:cNvSpPr/>
          <p:nvPr/>
        </p:nvSpPr>
        <p:spPr>
          <a:xfrm>
            <a:off x="417575" y="788987"/>
            <a:ext cx="5684776" cy="233363"/>
          </a:xfrm>
          <a:prstGeom prst="roundRect">
            <a:avLst>
              <a:gd fmla="val 50000" name="adj"/>
            </a:avLst>
          </a:prstGeom>
          <a:solidFill>
            <a:srgbClr val="D84851"/>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DEFINITION</a:t>
            </a:r>
            <a:endParaRPr/>
          </a:p>
        </p:txBody>
      </p:sp>
      <p:sp>
        <p:nvSpPr>
          <p:cNvPr id="252" name="Google Shape;252;p9"/>
          <p:cNvSpPr/>
          <p:nvPr/>
        </p:nvSpPr>
        <p:spPr>
          <a:xfrm rot="10800000">
            <a:off x="417576" y="2146298"/>
            <a:ext cx="3457019"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9"/>
          <p:cNvSpPr/>
          <p:nvPr/>
        </p:nvSpPr>
        <p:spPr>
          <a:xfrm rot="10800000">
            <a:off x="3957460" y="2146299"/>
            <a:ext cx="2144888" cy="2654299"/>
          </a:xfrm>
          <a:prstGeom prst="round2SameRect">
            <a:avLst>
              <a:gd fmla="val 464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9"/>
          <p:cNvSpPr/>
          <p:nvPr/>
        </p:nvSpPr>
        <p:spPr>
          <a:xfrm>
            <a:off x="417581" y="2024844"/>
            <a:ext cx="3457017" cy="233363"/>
          </a:xfrm>
          <a:prstGeom prst="roundRect">
            <a:avLst>
              <a:gd fmla="val 50000" name="adj"/>
            </a:avLst>
          </a:prstGeom>
          <a:solidFill>
            <a:srgbClr val="FF6F4D"/>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FORMULA</a:t>
            </a:r>
            <a:endParaRPr/>
          </a:p>
        </p:txBody>
      </p:sp>
      <p:sp>
        <p:nvSpPr>
          <p:cNvPr id="255" name="Google Shape;255;p9"/>
          <p:cNvSpPr/>
          <p:nvPr/>
        </p:nvSpPr>
        <p:spPr>
          <a:xfrm>
            <a:off x="3957461" y="2024844"/>
            <a:ext cx="2144888" cy="233363"/>
          </a:xfrm>
          <a:prstGeom prst="roundRect">
            <a:avLst>
              <a:gd fmla="val 50000" name="adj"/>
            </a:avLst>
          </a:prstGeom>
          <a:solidFill>
            <a:srgbClr val="6D8A9C"/>
          </a:solidFill>
          <a:ln>
            <a:noFill/>
          </a:ln>
        </p:spPr>
        <p:txBody>
          <a:bodyPr anchorCtr="0" anchor="ctr" bIns="44450" lIns="44450" spcFirstLastPara="1" rIns="44450" wrap="square" tIns="44450">
            <a:no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FACTORS</a:t>
            </a:r>
            <a:endParaRPr/>
          </a:p>
        </p:txBody>
      </p:sp>
      <p:sp>
        <p:nvSpPr>
          <p:cNvPr id="256" name="Google Shape;256;p9"/>
          <p:cNvSpPr txBox="1"/>
          <p:nvPr/>
        </p:nvSpPr>
        <p:spPr>
          <a:xfrm>
            <a:off x="466726" y="1047161"/>
            <a:ext cx="5605781" cy="428322"/>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A measure of the percentage of contacts answered within a predefined target time threshold, directly tied to workload planning and staffing</a:t>
            </a:r>
            <a:endParaRPr b="0" i="0" sz="1100" u="none" cap="none" strike="noStrike">
              <a:solidFill>
                <a:schemeClr val="dk1"/>
              </a:solidFill>
              <a:latin typeface="Arial"/>
              <a:ea typeface="Arial"/>
              <a:cs typeface="Arial"/>
              <a:sym typeface="Arial"/>
            </a:endParaRPr>
          </a:p>
        </p:txBody>
      </p:sp>
      <p:sp>
        <p:nvSpPr>
          <p:cNvPr id="257" name="Google Shape;257;p9"/>
          <p:cNvSpPr txBox="1"/>
          <p:nvPr/>
        </p:nvSpPr>
        <p:spPr>
          <a:xfrm>
            <a:off x="1835413" y="2296652"/>
            <a:ext cx="2014181" cy="259045"/>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258" name="Google Shape;258;p9"/>
          <p:cNvSpPr txBox="1"/>
          <p:nvPr/>
        </p:nvSpPr>
        <p:spPr>
          <a:xfrm>
            <a:off x="3987114" y="2296652"/>
            <a:ext cx="2085392" cy="1818447"/>
          </a:xfrm>
          <a:prstGeom prst="rect">
            <a:avLst/>
          </a:prstGeom>
          <a:noFill/>
          <a:ln>
            <a:noFill/>
          </a:ln>
        </p:spPr>
        <p:txBody>
          <a:bodyPr anchorCtr="0" anchor="t" bIns="44450" lIns="44450" spcFirstLastPara="1" rIns="44450" wrap="square" tIns="44450">
            <a:spAutoFit/>
          </a:bodyPr>
          <a:lstStyle/>
          <a:p>
            <a:pPr indent="0" lvl="0" marL="0" marR="0" rtl="0" algn="l">
              <a:lnSpc>
                <a:spcPct val="100000"/>
              </a:lnSpc>
              <a:spcBef>
                <a:spcPts val="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Staffing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Workload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Routing / Queue Management</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Operational Factors</a:t>
            </a:r>
            <a:endParaRPr/>
          </a:p>
          <a:p>
            <a:pPr indent="0" lvl="0" marL="0" marR="0" rtl="0" algn="l">
              <a:lnSpc>
                <a:spcPct val="100000"/>
              </a:lnSpc>
              <a:spcBef>
                <a:spcPts val="200"/>
              </a:spcBef>
              <a:spcAft>
                <a:spcPts val="0"/>
              </a:spcAft>
              <a:buClr>
                <a:srgbClr val="00B0F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B0F0"/>
              </a:buClr>
              <a:buSzPts val="1100"/>
              <a:buFont typeface="Arial"/>
              <a:buNone/>
            </a:pPr>
            <a:r>
              <a:rPr b="0" i="0" lang="en-US" sz="1100" u="none" cap="none" strike="noStrike">
                <a:solidFill>
                  <a:schemeClr val="dk1"/>
                </a:solidFill>
                <a:latin typeface="Arial"/>
                <a:ea typeface="Arial"/>
                <a:cs typeface="Arial"/>
                <a:sym typeface="Arial"/>
              </a:rPr>
              <a:t>External Factors</a:t>
            </a:r>
            <a:endParaRPr/>
          </a:p>
        </p:txBody>
      </p:sp>
      <p:sp>
        <p:nvSpPr>
          <p:cNvPr id="259" name="Google Shape;259;p9"/>
          <p:cNvSpPr txBox="1"/>
          <p:nvPr/>
        </p:nvSpPr>
        <p:spPr>
          <a:xfrm>
            <a:off x="6274112" y="1511753"/>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Unexpected Spike in Call Volume</a:t>
            </a:r>
            <a:endParaRPr b="0" i="0" sz="1200" u="none" cap="none" strike="noStrike">
              <a:solidFill>
                <a:schemeClr val="dk1"/>
              </a:solidFill>
              <a:latin typeface="Arial"/>
              <a:ea typeface="Arial"/>
              <a:cs typeface="Arial"/>
              <a:sym typeface="Arial"/>
            </a:endParaRPr>
          </a:p>
        </p:txBody>
      </p:sp>
      <p:cxnSp>
        <p:nvCxnSpPr>
          <p:cNvPr id="260" name="Google Shape;260;p9"/>
          <p:cNvCxnSpPr/>
          <p:nvPr/>
        </p:nvCxnSpPr>
        <p:spPr>
          <a:xfrm>
            <a:off x="6274111" y="2320075"/>
            <a:ext cx="1557072" cy="0"/>
          </a:xfrm>
          <a:prstGeom prst="straightConnector1">
            <a:avLst/>
          </a:prstGeom>
          <a:noFill/>
          <a:ln cap="flat" cmpd="sng" w="9525">
            <a:solidFill>
              <a:srgbClr val="A5A5A5"/>
            </a:solidFill>
            <a:prstDash val="dash"/>
            <a:miter lim="800000"/>
            <a:headEnd len="sm" w="sm" type="none"/>
            <a:tailEnd len="sm" w="sm" type="none"/>
          </a:ln>
        </p:spPr>
      </p:cxnSp>
      <p:cxnSp>
        <p:nvCxnSpPr>
          <p:cNvPr id="261" name="Google Shape;261;p9"/>
          <p:cNvCxnSpPr/>
          <p:nvPr/>
        </p:nvCxnSpPr>
        <p:spPr>
          <a:xfrm>
            <a:off x="6274111" y="3180047"/>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262" name="Google Shape;262;p9"/>
          <p:cNvSpPr/>
          <p:nvPr/>
        </p:nvSpPr>
        <p:spPr>
          <a:xfrm>
            <a:off x="6274112" y="850130"/>
            <a:ext cx="1557072" cy="346249"/>
          </a:xfrm>
          <a:prstGeom prst="rect">
            <a:avLst/>
          </a:prstGeom>
          <a:noFill/>
          <a:ln>
            <a:noFill/>
          </a:ln>
        </p:spPr>
        <p:txBody>
          <a:bodyPr anchorCtr="0" anchor="t" bIns="44450" lIns="44450" spcFirstLastPara="1" rIns="44450" wrap="square" tIns="44450">
            <a:spAutoFit/>
          </a:bodyPr>
          <a:lstStyle/>
          <a:p>
            <a:pPr indent="0" lvl="0" marL="0" marR="0" rtl="0" algn="l">
              <a:lnSpc>
                <a:spcPct val="112500"/>
              </a:lnSpc>
              <a:spcBef>
                <a:spcPts val="0"/>
              </a:spcBef>
              <a:spcAft>
                <a:spcPts val="0"/>
              </a:spcAft>
              <a:buNone/>
            </a:pPr>
            <a:r>
              <a:rPr b="1" lang="en-US" sz="1800">
                <a:solidFill>
                  <a:srgbClr val="5D5256"/>
                </a:solidFill>
                <a:latin typeface="Arial"/>
                <a:ea typeface="Arial"/>
                <a:cs typeface="Arial"/>
                <a:sym typeface="Arial"/>
              </a:rPr>
              <a:t>Exercises</a:t>
            </a:r>
            <a:endParaRPr/>
          </a:p>
        </p:txBody>
      </p:sp>
      <p:pic>
        <p:nvPicPr>
          <p:cNvPr id="263" name="Google Shape;263;p9"/>
          <p:cNvPicPr preferRelativeResize="0"/>
          <p:nvPr/>
        </p:nvPicPr>
        <p:blipFill rotWithShape="1">
          <a:blip r:embed="rId4">
            <a:alphaModFix/>
          </a:blip>
          <a:srcRect b="0" l="0" r="0" t="0"/>
          <a:stretch/>
        </p:blipFill>
        <p:spPr>
          <a:xfrm>
            <a:off x="6274112" y="212892"/>
            <a:ext cx="693171" cy="559751"/>
          </a:xfrm>
          <a:prstGeom prst="rect">
            <a:avLst/>
          </a:prstGeom>
          <a:noFill/>
          <a:ln>
            <a:noFill/>
          </a:ln>
        </p:spPr>
      </p:pic>
      <p:cxnSp>
        <p:nvCxnSpPr>
          <p:cNvPr id="264" name="Google Shape;264;p9"/>
          <p:cNvCxnSpPr/>
          <p:nvPr/>
        </p:nvCxnSpPr>
        <p:spPr>
          <a:xfrm>
            <a:off x="6274111" y="4040019"/>
            <a:ext cx="1557072" cy="0"/>
          </a:xfrm>
          <a:prstGeom prst="straightConnector1">
            <a:avLst/>
          </a:prstGeom>
          <a:noFill/>
          <a:ln cap="flat" cmpd="sng" w="9525">
            <a:solidFill>
              <a:srgbClr val="A5A5A5"/>
            </a:solidFill>
            <a:prstDash val="dash"/>
            <a:miter lim="800000"/>
            <a:headEnd len="sm" w="sm" type="none"/>
            <a:tailEnd len="sm" w="sm" type="none"/>
          </a:ln>
        </p:spPr>
      </p:cxnSp>
      <p:sp>
        <p:nvSpPr>
          <p:cNvPr id="265" name="Google Shape;265;p9"/>
          <p:cNvSpPr txBox="1"/>
          <p:nvPr/>
        </p:nvSpPr>
        <p:spPr>
          <a:xfrm>
            <a:off x="6274112" y="2371725"/>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Overstaffing During Low Volume</a:t>
            </a:r>
            <a:endParaRPr/>
          </a:p>
        </p:txBody>
      </p:sp>
      <p:sp>
        <p:nvSpPr>
          <p:cNvPr id="266" name="Google Shape;266;p9"/>
          <p:cNvSpPr txBox="1"/>
          <p:nvPr/>
        </p:nvSpPr>
        <p:spPr>
          <a:xfrm>
            <a:off x="6274112" y="3231697"/>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rPr b="0" i="0" lang="en-US" sz="1200" u="none" cap="none" strike="noStrike">
                <a:solidFill>
                  <a:schemeClr val="dk1"/>
                </a:solidFill>
                <a:latin typeface="Arial"/>
                <a:ea typeface="Arial"/>
                <a:cs typeface="Arial"/>
                <a:sym typeface="Arial"/>
              </a:rPr>
              <a:t>Longer AHT Than Expected</a:t>
            </a:r>
            <a:endParaRPr/>
          </a:p>
        </p:txBody>
      </p:sp>
      <p:sp>
        <p:nvSpPr>
          <p:cNvPr id="267" name="Google Shape;267;p9"/>
          <p:cNvSpPr txBox="1"/>
          <p:nvPr/>
        </p:nvSpPr>
        <p:spPr>
          <a:xfrm>
            <a:off x="6274112" y="4091668"/>
            <a:ext cx="1557072" cy="756672"/>
          </a:xfrm>
          <a:prstGeom prst="rect">
            <a:avLst/>
          </a:prstGeom>
          <a:noFill/>
          <a:ln>
            <a:noFill/>
          </a:ln>
        </p:spPr>
        <p:txBody>
          <a:bodyPr anchorCtr="0" anchor="t" bIns="44450" lIns="44450" spcFirstLastPara="1" rIns="44450" wrap="square" tIns="44450">
            <a:noAutofit/>
          </a:bodyPr>
          <a:lstStyle/>
          <a:p>
            <a:pPr indent="0" lvl="0" marL="0" marR="0" rtl="0" algn="l">
              <a:lnSpc>
                <a:spcPct val="100000"/>
              </a:lnSpc>
              <a:spcBef>
                <a:spcPts val="0"/>
              </a:spcBef>
              <a:spcAft>
                <a:spcPts val="0"/>
              </a:spcAft>
              <a:buClr>
                <a:srgbClr val="00B0F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68" name="Google Shape;268;p9"/>
          <p:cNvSpPr txBox="1"/>
          <p:nvPr>
            <p:ph type="title"/>
          </p:nvPr>
        </p:nvSpPr>
        <p:spPr>
          <a:xfrm>
            <a:off x="2542495" y="148590"/>
            <a:ext cx="1454241" cy="632222"/>
          </a:xfrm>
          <a:prstGeom prst="rect">
            <a:avLst/>
          </a:prstGeom>
          <a:noFill/>
          <a:ln>
            <a:noFill/>
          </a:ln>
        </p:spPr>
        <p:txBody>
          <a:bodyPr anchorCtr="0" anchor="b" bIns="45700" lIns="45700" spcFirstLastPara="1" rIns="45700" wrap="square" tIns="45700">
            <a:noAutofit/>
          </a:bodyPr>
          <a:lstStyle/>
          <a:p>
            <a:pPr indent="0" lvl="0" marL="0" rtl="0" algn="l">
              <a:lnSpc>
                <a:spcPct val="90000"/>
              </a:lnSpc>
              <a:spcBef>
                <a:spcPts val="0"/>
              </a:spcBef>
              <a:spcAft>
                <a:spcPts val="0"/>
              </a:spcAft>
              <a:buClr>
                <a:schemeClr val="dk1"/>
              </a:buClr>
              <a:buSzPts val="1800"/>
              <a:buFont typeface="Arial"/>
              <a:buNone/>
            </a:pPr>
            <a:r>
              <a:rPr lang="en-US"/>
              <a:t>Service Level</a:t>
            </a:r>
            <a:endParaRPr/>
          </a:p>
        </p:txBody>
      </p:sp>
      <p:grpSp>
        <p:nvGrpSpPr>
          <p:cNvPr id="269" name="Google Shape;269;p9"/>
          <p:cNvGrpSpPr/>
          <p:nvPr/>
        </p:nvGrpSpPr>
        <p:grpSpPr>
          <a:xfrm>
            <a:off x="8275295" y="4848340"/>
            <a:ext cx="557784" cy="195545"/>
            <a:chOff x="5052" y="2910"/>
            <a:chExt cx="522" cy="183"/>
          </a:xfrm>
        </p:grpSpPr>
        <p:sp>
          <p:nvSpPr>
            <p:cNvPr id="270" name="Google Shape;270;p9"/>
            <p:cNvSpPr/>
            <p:nvPr/>
          </p:nvSpPr>
          <p:spPr>
            <a:xfrm>
              <a:off x="5052" y="2913"/>
              <a:ext cx="227" cy="178"/>
            </a:xfrm>
            <a:custGeom>
              <a:rect b="b" l="l" r="r" t="t"/>
              <a:pathLst>
                <a:path extrusionOk="0" h="76" w="99">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9"/>
            <p:cNvSpPr/>
            <p:nvPr/>
          </p:nvSpPr>
          <p:spPr>
            <a:xfrm>
              <a:off x="5286" y="2913"/>
              <a:ext cx="138" cy="178"/>
            </a:xfrm>
            <a:custGeom>
              <a:rect b="b" l="l" r="r" t="t"/>
              <a:pathLst>
                <a:path extrusionOk="0" h="76" w="60">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9"/>
            <p:cNvSpPr/>
            <p:nvPr/>
          </p:nvSpPr>
          <p:spPr>
            <a:xfrm>
              <a:off x="5431" y="2910"/>
              <a:ext cx="143" cy="183"/>
            </a:xfrm>
            <a:custGeom>
              <a:rect b="b" l="l" r="r" t="t"/>
              <a:pathLst>
                <a:path extrusionOk="0" h="78" w="62">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9"/>
            <p:cNvSpPr/>
            <p:nvPr/>
          </p:nvSpPr>
          <p:spPr>
            <a:xfrm>
              <a:off x="5332" y="3030"/>
              <a:ext cx="39" cy="61"/>
            </a:xfrm>
            <a:custGeom>
              <a:rect b="b" l="l" r="r" t="t"/>
              <a:pathLst>
                <a:path extrusionOk="0" h="61" w="39">
                  <a:moveTo>
                    <a:pt x="0" y="61"/>
                  </a:moveTo>
                  <a:lnTo>
                    <a:pt x="0" y="0"/>
                  </a:lnTo>
                  <a:lnTo>
                    <a:pt x="39" y="61"/>
                  </a:lnTo>
                  <a:lnTo>
                    <a:pt x="0" y="61"/>
                  </a:lnTo>
                  <a:close/>
                </a:path>
              </a:pathLst>
            </a:custGeom>
            <a:solidFill>
              <a:srgbClr val="F158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74" name="Google Shape;274;p9"/>
          <p:cNvSpPr/>
          <p:nvPr/>
        </p:nvSpPr>
        <p:spPr>
          <a:xfrm>
            <a:off x="0" y="4960859"/>
            <a:ext cx="466726" cy="107394"/>
          </a:xfrm>
          <a:prstGeom prst="rect">
            <a:avLst/>
          </a:prstGeom>
          <a:solidFill>
            <a:schemeClr val="accent1"/>
          </a:solidFill>
          <a:ln>
            <a:noFill/>
          </a:ln>
        </p:spPr>
        <p:txBody>
          <a:bodyPr anchorCtr="1" anchor="ctr" bIns="0" lIns="274300" spcFirstLastPara="1" rIns="0" wrap="square" tIns="0">
            <a:noAutofit/>
          </a:bodyPr>
          <a:lstStyle/>
          <a:p>
            <a:pPr indent="0" lvl="0" marL="0" marR="0" rtl="0" algn="ctr">
              <a:spcBef>
                <a:spcPts val="0"/>
              </a:spcBef>
              <a:spcAft>
                <a:spcPts val="0"/>
              </a:spcAft>
              <a:buNone/>
            </a:pPr>
            <a:fld id="{00000000-1234-1234-1234-123412341234}" type="slidenum">
              <a:rPr lang="en-US" sz="600">
                <a:solidFill>
                  <a:schemeClr val="lt1"/>
                </a:solidFill>
                <a:latin typeface="Arial"/>
                <a:ea typeface="Arial"/>
                <a:cs typeface="Arial"/>
                <a:sym typeface="Arial"/>
              </a:rPr>
              <a:t>‹#›</a:t>
            </a:fld>
            <a:endParaRPr sz="600">
              <a:solidFill>
                <a:schemeClr val="lt1"/>
              </a:solidFill>
              <a:latin typeface="Arial"/>
              <a:ea typeface="Arial"/>
              <a:cs typeface="Arial"/>
              <a:sym typeface="Arial"/>
            </a:endParaRPr>
          </a:p>
        </p:txBody>
      </p:sp>
      <p:pic>
        <p:nvPicPr>
          <p:cNvPr id="275" name="Google Shape;275;p9"/>
          <p:cNvPicPr preferRelativeResize="0"/>
          <p:nvPr/>
        </p:nvPicPr>
        <p:blipFill rotWithShape="1">
          <a:blip r:embed="rId5">
            <a:alphaModFix/>
          </a:blip>
          <a:srcRect b="0" l="0" r="0" t="0"/>
          <a:stretch/>
        </p:blipFill>
        <p:spPr>
          <a:xfrm>
            <a:off x="424536" y="2305856"/>
            <a:ext cx="3425057" cy="2324439"/>
          </a:xfrm>
          <a:prstGeom prst="rect">
            <a:avLst/>
          </a:prstGeom>
          <a:noFill/>
          <a:ln>
            <a:noFill/>
          </a:ln>
        </p:spPr>
      </p:pic>
      <p:sp>
        <p:nvSpPr>
          <p:cNvPr id="276" name="Google Shape;276;p9"/>
          <p:cNvSpPr/>
          <p:nvPr/>
        </p:nvSpPr>
        <p:spPr>
          <a:xfrm>
            <a:off x="6274111" y="1511753"/>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9"/>
          <p:cNvSpPr/>
          <p:nvPr/>
        </p:nvSpPr>
        <p:spPr>
          <a:xfrm>
            <a:off x="6274111" y="2378610"/>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9"/>
          <p:cNvSpPr/>
          <p:nvPr/>
        </p:nvSpPr>
        <p:spPr>
          <a:xfrm>
            <a:off x="6280384" y="3236831"/>
            <a:ext cx="1639933" cy="808321"/>
          </a:xfrm>
          <a:prstGeom prst="rect">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9"/>
          <p:cNvSpPr/>
          <p:nvPr/>
        </p:nvSpPr>
        <p:spPr>
          <a:xfrm>
            <a:off x="7969714" y="1684169"/>
            <a:ext cx="274295" cy="411839"/>
          </a:xfrm>
          <a:prstGeom prst="downArrow">
            <a:avLst>
              <a:gd fmla="val 50000" name="adj1"/>
              <a:gd fmla="val 50000" name="adj2"/>
            </a:avLst>
          </a:prstGeom>
          <a:solidFill>
            <a:srgbClr val="D8485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9"/>
          <p:cNvSpPr/>
          <p:nvPr/>
        </p:nvSpPr>
        <p:spPr>
          <a:xfrm rot="10800000">
            <a:off x="7985133" y="2561843"/>
            <a:ext cx="274295" cy="411839"/>
          </a:xfrm>
          <a:prstGeom prst="downArrow">
            <a:avLst>
              <a:gd fmla="val 50000" name="adj1"/>
              <a:gd fmla="val 50000" name="adj2"/>
            </a:avLst>
          </a:prstGeom>
          <a:solidFill>
            <a:srgbClr val="00B050"/>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9"/>
          <p:cNvSpPr/>
          <p:nvPr/>
        </p:nvSpPr>
        <p:spPr>
          <a:xfrm flipH="1">
            <a:off x="7979387" y="3404113"/>
            <a:ext cx="274295" cy="411839"/>
          </a:xfrm>
          <a:prstGeom prst="downArrow">
            <a:avLst>
              <a:gd fmla="val 50000" name="adj1"/>
              <a:gd fmla="val 50000" name="adj2"/>
            </a:avLst>
          </a:prstGeom>
          <a:solidFill>
            <a:schemeClr val="accent1"/>
          </a:solidFill>
          <a:ln cap="flat" cmpd="sng" w="12700">
            <a:solidFill>
              <a:srgbClr val="9D34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6"/>
                                        </p:tgtEl>
                                      </p:cBhvr>
                                    </p:animEffect>
                                    <p:set>
                                      <p:cBhvr>
                                        <p:cTn dur="1" fill="hold">
                                          <p:stCondLst>
                                            <p:cond delay="500"/>
                                          </p:stCondLst>
                                        </p:cTn>
                                        <p:tgtEl>
                                          <p:spTgt spid="2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7"/>
                                        </p:tgtEl>
                                      </p:cBhvr>
                                    </p:animEffect>
                                    <p:set>
                                      <p:cBhvr>
                                        <p:cTn dur="1" fill="hold">
                                          <p:stCondLst>
                                            <p:cond delay="500"/>
                                          </p:stCondLst>
                                        </p:cTn>
                                        <p:tgtEl>
                                          <p:spTgt spid="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8"/>
                                        </p:tgtEl>
                                      </p:cBhvr>
                                    </p:animEffect>
                                    <p:set>
                                      <p:cBhvr>
                                        <p:cTn dur="1" fill="hold">
                                          <p:stCondLst>
                                            <p:cond delay="500"/>
                                          </p:stCondLst>
                                        </p:cTn>
                                        <p:tgtEl>
                                          <p:spTgt spid="2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NS-Speed-Template-PPT 2022">
  <a:themeElements>
    <a:clrScheme name="WNS 2024">
      <a:dk1>
        <a:srgbClr val="231F20"/>
      </a:dk1>
      <a:lt1>
        <a:srgbClr val="FFFFFF"/>
      </a:lt1>
      <a:dk2>
        <a:srgbClr val="040000"/>
      </a:dk2>
      <a:lt2>
        <a:srgbClr val="CAC4C5"/>
      </a:lt2>
      <a:accent1>
        <a:srgbClr val="D84851"/>
      </a:accent1>
      <a:accent2>
        <a:srgbClr val="FF6F4D"/>
      </a:accent2>
      <a:accent3>
        <a:srgbClr val="F9AC66"/>
      </a:accent3>
      <a:accent4>
        <a:srgbClr val="FECB5E"/>
      </a:accent4>
      <a:accent5>
        <a:srgbClr val="6D8A9C"/>
      </a:accent5>
      <a:accent6>
        <a:srgbClr val="7F7F7F"/>
      </a:accent6>
      <a:hlink>
        <a:srgbClr val="0070C0"/>
      </a:hlink>
      <a:folHlink>
        <a:srgbClr val="ED1C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2022-03-02T22:45:18Z</dcterms:created>
  <dc:creator>WNS</dc:creator>
</cp:coreProperties>
</file>