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92" autoAdjust="0"/>
  </p:normalViewPr>
  <p:slideViewPr>
    <p:cSldViewPr snapToGrid="0">
      <p:cViewPr>
        <p:scale>
          <a:sx n="110" d="100"/>
          <a:sy n="110" d="100"/>
        </p:scale>
        <p:origin x="63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216AD-5FF7-449A-B3B2-103112206189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D40002-CCE9-4760-8FDE-493A30E48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28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9575" y="698500"/>
            <a:ext cx="6194425" cy="3484563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3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0CD9-43D0-1D34-5DA8-4A34BAD00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4BA23-E75A-1439-B5FC-D42FACC04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034FC-D203-3FA9-CC47-90C78235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A86-C551-4F8B-878B-C61F0379886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CCDCB-05D7-018C-A780-5DE39745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AADB-C0AC-D762-E5C3-7A619CD0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28E7-7736-46C5-89D6-CFB80299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0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0208-0087-A804-1118-31C320A63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0C5AD-E2D6-45B6-4110-DE1E9B544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20456-2140-79BC-C707-CA79C5C2F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A86-C551-4F8B-878B-C61F0379886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2990-A52C-778D-0361-84ACF780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AB5F8-A120-AF59-1395-0E1A940A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28E7-7736-46C5-89D6-CFB80299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7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79F8A-9E58-DFFD-6EBF-F6B0C124A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A4824-1B23-BF96-7835-B04AADCC0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4970D-32AD-512F-2A31-39CEEA97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A86-C551-4F8B-878B-C61F0379886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939E-B478-7CFD-CCF7-0BDA50EF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5B52D-F355-DF85-C17B-E07C5E4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28E7-7736-46C5-89D6-CFB80299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47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184" y="53976"/>
            <a:ext cx="11457941" cy="84296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45720" tIns="45720" rIns="45720" bIns="45720" numCol="1" rtlCol="0" anchor="b" anchorCtr="0" compatLnSpc="1">
            <a:prstTxWarp prst="textNoShape">
              <a:avLst/>
            </a:prstTxWarp>
            <a:noAutofit/>
          </a:bodyPr>
          <a:lstStyle>
            <a:lvl1pPr>
              <a:defRPr lang="en-US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fontAlgn="base">
              <a:spcAft>
                <a:spcPct val="0"/>
              </a:spcAft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64492" y="1059880"/>
            <a:ext cx="11460480" cy="1087477"/>
          </a:xfrm>
        </p:spPr>
        <p:txBody>
          <a:bodyPr/>
          <a:lstStyle>
            <a:lvl1pPr>
              <a:spcBef>
                <a:spcPts val="800"/>
              </a:spcBef>
              <a:spcAft>
                <a:spcPts val="400"/>
              </a:spcAft>
              <a:defRPr/>
            </a:lvl1pPr>
            <a:lvl2pPr>
              <a:spcBef>
                <a:spcPts val="0"/>
              </a:spcBef>
              <a:spcAft>
                <a:spcPts val="400"/>
              </a:spcAft>
              <a:defRPr/>
            </a:lvl2pPr>
            <a:lvl3pPr marL="910144" indent="-294210">
              <a:spcBef>
                <a:spcPts val="0"/>
              </a:spcBef>
              <a:spcAft>
                <a:spcPts val="400"/>
              </a:spcAft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105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B5C6-468D-3AF5-0DBC-30D62D655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852BB-3E55-3EDA-6850-C3796339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5367A-BB8A-ACA2-A168-21EA3D98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A86-C551-4F8B-878B-C61F0379886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2CED1-280C-C7DF-4475-86D79B04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B43C3-287D-9AC7-F5AA-F6230722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28E7-7736-46C5-89D6-CFB80299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B0FA-D9C7-8400-DE2E-7A8AD0219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FB24-F9AD-38FE-5925-05AD5AE31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27B09-02F5-3C4E-3791-A85E7BD79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A86-C551-4F8B-878B-C61F0379886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1E45C-E2B4-51DF-D865-344B9B89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05684-FEBF-A332-A8CE-31F01309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28E7-7736-46C5-89D6-CFB80299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2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DC20-778D-AD5A-27AC-C051005D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7DCB2-81BE-293A-A14F-615BA3376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12A6A-063A-7E6F-D621-D7C691FE6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FA455-EEC9-F025-5C53-1433E42A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A86-C551-4F8B-878B-C61F0379886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15BC3-BC3F-7623-7AC2-D70F6A12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493CE-75F8-C390-EFD0-D7CD83464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28E7-7736-46C5-89D6-CFB80299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6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086A-B49A-A278-C3F7-15B8AC62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78F34-A577-6D0A-FA9D-FF9C2CB20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956BE-A044-28DB-E99B-20480AAC0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21B03-39B5-43BA-E0E8-AE1A699EB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38563-893E-3132-814D-AEE89BA5D7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52471-0A49-6F85-F61D-B978A6F0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A86-C551-4F8B-878B-C61F0379886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BD7200-8E27-8B26-5439-8A45A91B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968F7D-CE97-9AC4-9DAD-CAE4BDA6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28E7-7736-46C5-89D6-CFB80299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194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8F33-6825-9072-F479-FBFAD4CAD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8ABFBB-AE6E-2447-DFD6-0C5721E99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A86-C551-4F8B-878B-C61F0379886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D0985-8A4E-2BC2-77B0-E9E3B1C0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A9F10-AD95-32C4-DD4E-E0AD841D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28E7-7736-46C5-89D6-CFB80299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8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DDF45F-C244-922F-1ACC-CF093C1D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A86-C551-4F8B-878B-C61F0379886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FCB360-68E7-7039-92CD-EE018525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7DAD0-6AAE-03D9-9F91-3AEDDB79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28E7-7736-46C5-89D6-CFB80299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CD4C-74D1-A1BA-DB6D-C9599AEFB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F304-3E72-76B0-EC1E-3A029D5C2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691AC-E33A-6578-779C-AC52DE6BC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0C56-8181-7A9A-01D9-40CC1300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A86-C551-4F8B-878B-C61F0379886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3A36A-D665-607A-4BF2-576D69B8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99CE7-BC31-D97E-12AE-938D88F00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28E7-7736-46C5-89D6-CFB80299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A6CC9-4EB3-A4D3-78C7-869BBD164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07438-69B6-1D2D-A221-885B5844A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BA4E28-9A51-F43C-0C9B-273B4DE5F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9D7D7-486B-26F0-F582-7947303D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A86-C551-4F8B-878B-C61F0379886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8C5C0-F20F-1453-EF60-B5D6E23A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A7AFE2-E590-3B32-D6AB-E1D3C326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028E7-7736-46C5-89D6-CFB80299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6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77913-AC00-B8E1-B1BB-6A4863E9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AD513-5242-58F8-2B07-1525DD713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6102A-F856-F1B2-F139-248382D0E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317A86-C551-4F8B-878B-C61F0379886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23C60-4A79-9E97-8920-ECE38C9E8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E2E38-C85F-CD60-8D24-EA6CF803E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028E7-7736-46C5-89D6-CFB802991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5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jpeg"/><Relationship Id="rId7" Type="http://schemas.openxmlformats.org/officeDocument/2006/relationships/image" Target="../media/image5.sv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svg"/><Relationship Id="rId15" Type="http://schemas.openxmlformats.org/officeDocument/2006/relationships/image" Target="../media/image13.jpeg"/><Relationship Id="rId23" Type="http://schemas.openxmlformats.org/officeDocument/2006/relationships/image" Target="../media/image21.jpeg"/><Relationship Id="rId28" Type="http://schemas.openxmlformats.org/officeDocument/2006/relationships/image" Target="../media/image26.jpe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02D1DB-9AC6-714E-FFA3-A3B9EF1AE20F}"/>
              </a:ext>
            </a:extLst>
          </p:cNvPr>
          <p:cNvCxnSpPr>
            <a:cxnSpLocks/>
          </p:cNvCxnSpPr>
          <p:nvPr/>
        </p:nvCxnSpPr>
        <p:spPr>
          <a:xfrm>
            <a:off x="6509973" y="3078594"/>
            <a:ext cx="0" cy="131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699BA439-CF01-453A-9CB6-1E6916F654FD}"/>
              </a:ext>
            </a:extLst>
          </p:cNvPr>
          <p:cNvCxnSpPr>
            <a:cxnSpLocks/>
          </p:cNvCxnSpPr>
          <p:nvPr/>
        </p:nvCxnSpPr>
        <p:spPr>
          <a:xfrm>
            <a:off x="5511626" y="3219587"/>
            <a:ext cx="0" cy="131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99B3AB4B-3938-4A4C-AC84-C6C7A45A08C8}"/>
              </a:ext>
            </a:extLst>
          </p:cNvPr>
          <p:cNvCxnSpPr>
            <a:cxnSpLocks/>
          </p:cNvCxnSpPr>
          <p:nvPr/>
        </p:nvCxnSpPr>
        <p:spPr>
          <a:xfrm>
            <a:off x="7684555" y="3220793"/>
            <a:ext cx="0" cy="186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00B4916-7ABD-4E0D-9AAA-314C1E04B300}"/>
              </a:ext>
            </a:extLst>
          </p:cNvPr>
          <p:cNvGrpSpPr/>
          <p:nvPr/>
        </p:nvGrpSpPr>
        <p:grpSpPr>
          <a:xfrm>
            <a:off x="5001918" y="119917"/>
            <a:ext cx="2066225" cy="417508"/>
            <a:chOff x="136100" y="1227608"/>
            <a:chExt cx="1729584" cy="493690"/>
          </a:xfrm>
        </p:grpSpPr>
        <p:sp>
          <p:nvSpPr>
            <p:cNvPr id="9" name="Freeform 15">
              <a:extLst>
                <a:ext uri="{FF2B5EF4-FFF2-40B4-BE49-F238E27FC236}">
                  <a16:creationId xmlns:a16="http://schemas.microsoft.com/office/drawing/2014/main" id="{9A0E90F4-C96E-4CBE-BBB0-734BEF5BAA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100" y="1227608"/>
              <a:ext cx="843373" cy="493690"/>
            </a:xfrm>
            <a:prstGeom prst="round2DiagRect">
              <a:avLst/>
            </a:prstGeom>
            <a:solidFill>
              <a:schemeClr val="accent5"/>
            </a:solidFill>
            <a:ln w="3175">
              <a:solidFill>
                <a:srgbClr val="FFC000"/>
              </a:solidFill>
              <a:round/>
              <a:headEnd/>
              <a:tailEnd/>
            </a:ln>
          </p:spPr>
          <p:txBody>
            <a:bodyPr vert="horz" wrap="square" lIns="59267" tIns="59267" rIns="59267" bIns="59267" numCol="1" anchor="t" anchorCtr="0" compatLnSpc="1">
              <a:prstTxWarp prst="textNoShape">
                <a:avLst/>
              </a:prstTxWarp>
            </a:bodyPr>
            <a:lstStyle/>
            <a:p>
              <a:pPr defTabSz="1219018">
                <a:defRPr/>
              </a:pPr>
              <a:endParaRPr lang="en-US" dirty="0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EC4CABE2-904D-4CE6-ADBD-68CB8A0D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70" y="1227608"/>
              <a:ext cx="1334914" cy="493690"/>
            </a:xfrm>
            <a:prstGeom prst="roundRect">
              <a:avLst>
                <a:gd name="adj" fmla="val 10632"/>
              </a:avLst>
            </a:prstGeom>
            <a:solidFill>
              <a:schemeClr val="bg1"/>
            </a:solidFill>
            <a:ln w="3175">
              <a:solidFill>
                <a:srgbClr val="FFC000"/>
              </a:solidFill>
              <a:round/>
              <a:headEnd/>
              <a:tailEnd/>
            </a:ln>
          </p:spPr>
          <p:txBody>
            <a:bodyPr vert="horz" wrap="square" lIns="59267" tIns="59267" rIns="59267" bIns="59267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667" b="1" dirty="0">
                  <a:solidFill>
                    <a:sysClr val="windowText" lastClr="000000"/>
                  </a:solidFill>
                  <a:latin typeface="+mj-lt"/>
                </a:rPr>
                <a:t>MARY LEENA RAYER</a:t>
              </a:r>
            </a:p>
            <a:p>
              <a:pPr algn="ctr"/>
              <a:r>
                <a:rPr lang="en-US" sz="667" dirty="0">
                  <a:solidFill>
                    <a:sysClr val="windowText" lastClr="000000"/>
                  </a:solidFill>
                  <a:latin typeface="+mj-lt"/>
                </a:rPr>
                <a:t>Corporate Senior Vice President - Operations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6606C3-76AE-49EB-9945-F8EFECFB35FD}"/>
              </a:ext>
            </a:extLst>
          </p:cNvPr>
          <p:cNvGrpSpPr/>
          <p:nvPr/>
        </p:nvGrpSpPr>
        <p:grpSpPr>
          <a:xfrm>
            <a:off x="5001918" y="672214"/>
            <a:ext cx="2066225" cy="417508"/>
            <a:chOff x="136100" y="1227608"/>
            <a:chExt cx="1729584" cy="493690"/>
          </a:xfrm>
        </p:grpSpPr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49CFAED7-035C-413A-BD96-19FC482833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100" y="1227608"/>
              <a:ext cx="843373" cy="493690"/>
            </a:xfrm>
            <a:prstGeom prst="round2DiagRect">
              <a:avLst/>
            </a:prstGeom>
            <a:solidFill>
              <a:schemeClr val="accent5"/>
            </a:solidFill>
            <a:ln w="3175">
              <a:solidFill>
                <a:srgbClr val="FFC000"/>
              </a:solidFill>
              <a:round/>
              <a:headEnd/>
              <a:tailEnd/>
            </a:ln>
          </p:spPr>
          <p:txBody>
            <a:bodyPr vert="horz" wrap="square" lIns="59267" tIns="59267" rIns="59267" bIns="59267" numCol="1" anchor="t" anchorCtr="0" compatLnSpc="1">
              <a:prstTxWarp prst="textNoShape">
                <a:avLst/>
              </a:prstTxWarp>
            </a:bodyPr>
            <a:lstStyle/>
            <a:p>
              <a:pPr defTabSz="1219018">
                <a:defRPr/>
              </a:pPr>
              <a:endParaRPr lang="en-US" sz="667" dirty="0">
                <a:solidFill>
                  <a:srgbClr val="231F20"/>
                </a:solidFill>
                <a:latin typeface="Arial"/>
              </a:endParaRPr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3C928CFA-75A0-49FE-AA66-04C47474B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70" y="1227608"/>
              <a:ext cx="1334914" cy="493690"/>
            </a:xfrm>
            <a:prstGeom prst="roundRect">
              <a:avLst>
                <a:gd name="adj" fmla="val 10632"/>
              </a:avLst>
            </a:prstGeom>
            <a:solidFill>
              <a:schemeClr val="bg1"/>
            </a:solidFill>
            <a:ln w="3175">
              <a:solidFill>
                <a:srgbClr val="FFC000"/>
              </a:solidFill>
              <a:round/>
              <a:headEnd/>
              <a:tailEnd/>
            </a:ln>
          </p:spPr>
          <p:txBody>
            <a:bodyPr vert="horz" wrap="square" lIns="59267" tIns="59267" rIns="59267" bIns="59267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667" b="1" dirty="0">
                  <a:solidFill>
                    <a:sysClr val="windowText" lastClr="000000"/>
                  </a:solidFill>
                  <a:latin typeface="+mj-lt"/>
                </a:rPr>
                <a:t>SUMIT KUMAR</a:t>
              </a:r>
            </a:p>
            <a:p>
              <a:pPr algn="ctr"/>
              <a:r>
                <a:rPr lang="en-US" sz="667" dirty="0">
                  <a:solidFill>
                    <a:sysClr val="windowText" lastClr="000000"/>
                  </a:solidFill>
                  <a:latin typeface="+mj-lt"/>
                </a:rPr>
                <a:t>Director - WFM </a:t>
              </a:r>
            </a:p>
          </p:txBody>
        </p:sp>
      </p:grpSp>
      <p:sp>
        <p:nvSpPr>
          <p:cNvPr id="16" name="Freeform 15">
            <a:extLst>
              <a:ext uri="{FF2B5EF4-FFF2-40B4-BE49-F238E27FC236}">
                <a16:creationId xmlns:a16="http://schemas.microsoft.com/office/drawing/2014/main" id="{6AA0442B-E8CF-47CA-84F6-97AECA17A2B2}"/>
              </a:ext>
            </a:extLst>
          </p:cNvPr>
          <p:cNvSpPr>
            <a:spLocks/>
          </p:cNvSpPr>
          <p:nvPr/>
        </p:nvSpPr>
        <p:spPr bwMode="auto">
          <a:xfrm>
            <a:off x="5480140" y="1227894"/>
            <a:ext cx="1594738" cy="417508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rgbClr val="FFC000"/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667" b="1" dirty="0">
                <a:solidFill>
                  <a:sysClr val="windowText" lastClr="000000"/>
                </a:solidFill>
                <a:latin typeface="+mj-lt"/>
              </a:rPr>
              <a:t>NAVEEN SINGH</a:t>
            </a:r>
          </a:p>
          <a:p>
            <a:pPr algn="ctr"/>
            <a:r>
              <a:rPr lang="en-US" sz="667" dirty="0">
                <a:solidFill>
                  <a:sysClr val="windowText" lastClr="000000"/>
                </a:solidFill>
                <a:latin typeface="+mj-lt"/>
              </a:rPr>
              <a:t>Senior Group Manager - WFM</a:t>
            </a:r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29362F4B-33F9-4966-BA00-790BC69CD5D5}"/>
              </a:ext>
            </a:extLst>
          </p:cNvPr>
          <p:cNvSpPr>
            <a:spLocks/>
          </p:cNvSpPr>
          <p:nvPr/>
        </p:nvSpPr>
        <p:spPr bwMode="auto">
          <a:xfrm>
            <a:off x="5473405" y="1894587"/>
            <a:ext cx="1594738" cy="417508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rgbClr val="FFC000"/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JHON-JHON BERNARDO </a:t>
            </a:r>
          </a:p>
          <a:p>
            <a:pPr algn="ctr"/>
            <a:r>
              <a:rPr lang="nl-NL" sz="667" dirty="0">
                <a:solidFill>
                  <a:sysClr val="windowText" lastClr="000000"/>
                </a:solidFill>
                <a:latin typeface="+mj-lt"/>
              </a:rPr>
              <a:t>Deputy Manager WFM – Pending For Promotion </a:t>
            </a:r>
          </a:p>
        </p:txBody>
      </p:sp>
      <p:sp>
        <p:nvSpPr>
          <p:cNvPr id="33" name="Freeform 15">
            <a:extLst>
              <a:ext uri="{FF2B5EF4-FFF2-40B4-BE49-F238E27FC236}">
                <a16:creationId xmlns:a16="http://schemas.microsoft.com/office/drawing/2014/main" id="{DD3D2AC9-826A-43D8-916D-4ABDD4631FD7}"/>
              </a:ext>
            </a:extLst>
          </p:cNvPr>
          <p:cNvSpPr>
            <a:spLocks/>
          </p:cNvSpPr>
          <p:nvPr/>
        </p:nvSpPr>
        <p:spPr bwMode="auto">
          <a:xfrm>
            <a:off x="6025544" y="2626388"/>
            <a:ext cx="1319243" cy="462399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rgbClr val="FFC000"/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MARTIN LUTHER ALVESTER</a:t>
            </a:r>
          </a:p>
          <a:p>
            <a:pPr algn="ctr"/>
            <a:r>
              <a:rPr lang="nl-NL" sz="667" dirty="0">
                <a:solidFill>
                  <a:sysClr val="windowText" lastClr="000000"/>
                </a:solidFill>
                <a:latin typeface="+mj-lt"/>
              </a:rPr>
              <a:t>Assistant Manager</a:t>
            </a:r>
          </a:p>
        </p:txBody>
      </p:sp>
      <p:sp>
        <p:nvSpPr>
          <p:cNvPr id="43" name="Freeform 15">
            <a:extLst>
              <a:ext uri="{FF2B5EF4-FFF2-40B4-BE49-F238E27FC236}">
                <a16:creationId xmlns:a16="http://schemas.microsoft.com/office/drawing/2014/main" id="{3F8B8D09-BA84-449D-AA9F-43FCB59C287C}"/>
              </a:ext>
            </a:extLst>
          </p:cNvPr>
          <p:cNvSpPr>
            <a:spLocks/>
          </p:cNvSpPr>
          <p:nvPr/>
        </p:nvSpPr>
        <p:spPr bwMode="auto">
          <a:xfrm>
            <a:off x="2849924" y="3314046"/>
            <a:ext cx="1319243" cy="457200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ADRIAN DE VILA</a:t>
            </a:r>
          </a:p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 Senior</a:t>
            </a:r>
            <a:r>
              <a:rPr lang="nl-NL" sz="667" dirty="0">
                <a:solidFill>
                  <a:sysClr val="windowText" lastClr="000000"/>
                </a:solidFill>
                <a:latin typeface="+mj-lt"/>
              </a:rPr>
              <a:t> Associate - WFM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6334633-D5D9-4BB7-900B-24AEEF662B1F}"/>
              </a:ext>
            </a:extLst>
          </p:cNvPr>
          <p:cNvSpPr txBox="1"/>
          <p:nvPr/>
        </p:nvSpPr>
        <p:spPr>
          <a:xfrm rot="16200000">
            <a:off x="8180354" y="2752259"/>
            <a:ext cx="373820" cy="194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7" dirty="0">
                <a:solidFill>
                  <a:schemeClr val="bg1"/>
                </a:solidFill>
              </a:rPr>
              <a:t>WFM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9466AF4-6C19-42ED-A6CD-31D9A2DDF676}"/>
              </a:ext>
            </a:extLst>
          </p:cNvPr>
          <p:cNvGrpSpPr/>
          <p:nvPr/>
        </p:nvGrpSpPr>
        <p:grpSpPr>
          <a:xfrm>
            <a:off x="4068497" y="3606614"/>
            <a:ext cx="160721" cy="164533"/>
            <a:chOff x="1527290" y="2234917"/>
            <a:chExt cx="120541" cy="12340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D8413C0-1ABC-4F87-ADF6-F6534452A430}"/>
                </a:ext>
              </a:extLst>
            </p:cNvPr>
            <p:cNvSpPr/>
            <p:nvPr/>
          </p:nvSpPr>
          <p:spPr>
            <a:xfrm>
              <a:off x="1527290" y="2234917"/>
              <a:ext cx="120541" cy="123400"/>
            </a:xfrm>
            <a:prstGeom prst="ellipse">
              <a:avLst/>
            </a:prstGeom>
            <a:solidFill>
              <a:srgbClr val="C6C6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DF9C5F02-8C20-404B-A29D-6975EE36A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565682" y="2262653"/>
              <a:ext cx="57163" cy="64933"/>
            </a:xfrm>
            <a:prstGeom prst="rect">
              <a:avLst/>
            </a:prstGeom>
          </p:spPr>
        </p:pic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3ADE426-DD05-4425-990A-C79A494A6F06}"/>
              </a:ext>
            </a:extLst>
          </p:cNvPr>
          <p:cNvCxnSpPr>
            <a:cxnSpLocks/>
          </p:cNvCxnSpPr>
          <p:nvPr/>
        </p:nvCxnSpPr>
        <p:spPr>
          <a:xfrm>
            <a:off x="122669" y="2484105"/>
            <a:ext cx="11581132" cy="0"/>
          </a:xfrm>
          <a:prstGeom prst="line">
            <a:avLst/>
          </a:prstGeom>
          <a:ln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itle 1">
            <a:extLst>
              <a:ext uri="{FF2B5EF4-FFF2-40B4-BE49-F238E27FC236}">
                <a16:creationId xmlns:a16="http://schemas.microsoft.com/office/drawing/2014/main" id="{2EC2DE23-B72A-48EB-B8D2-0F77B3D576D5}"/>
              </a:ext>
            </a:extLst>
          </p:cNvPr>
          <p:cNvSpPr txBox="1">
            <a:spLocks/>
          </p:cNvSpPr>
          <p:nvPr/>
        </p:nvSpPr>
        <p:spPr>
          <a:xfrm>
            <a:off x="279203" y="85060"/>
            <a:ext cx="4331148" cy="5635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60960" tIns="60960" rIns="60960" bIns="60960" numCol="1" rtlCol="0" anchor="b" anchorCtr="0" compatLnSpc="1">
            <a:prstTxWarp prst="textNoShape">
              <a:avLst/>
            </a:prstTxWarp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spc="-8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400" dirty="0"/>
              <a:t>WFM Organizational Chart</a:t>
            </a:r>
          </a:p>
        </p:txBody>
      </p:sp>
      <p:pic>
        <p:nvPicPr>
          <p:cNvPr id="151" name="Graphic 150" descr="Captain male with solid fill">
            <a:extLst>
              <a:ext uri="{FF2B5EF4-FFF2-40B4-BE49-F238E27FC236}">
                <a16:creationId xmlns:a16="http://schemas.microsoft.com/office/drawing/2014/main" id="{62463ABE-896A-4A4D-887A-641F3AA3F9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0638" y="2745048"/>
            <a:ext cx="199713" cy="199713"/>
          </a:xfrm>
          <a:prstGeom prst="rect">
            <a:avLst/>
          </a:prstGeom>
        </p:spPr>
      </p:pic>
      <p:pic>
        <p:nvPicPr>
          <p:cNvPr id="153" name="Graphic 152" descr="Captain male with solid fill">
            <a:extLst>
              <a:ext uri="{FF2B5EF4-FFF2-40B4-BE49-F238E27FC236}">
                <a16:creationId xmlns:a16="http://schemas.microsoft.com/office/drawing/2014/main" id="{0B63F8E6-6202-4964-BFCF-0557B33369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201" y="3267344"/>
            <a:ext cx="199713" cy="199713"/>
          </a:xfrm>
          <a:prstGeom prst="rect">
            <a:avLst/>
          </a:prstGeom>
        </p:spPr>
      </p:pic>
      <p:sp>
        <p:nvSpPr>
          <p:cNvPr id="158" name="Freeform 15">
            <a:extLst>
              <a:ext uri="{FF2B5EF4-FFF2-40B4-BE49-F238E27FC236}">
                <a16:creationId xmlns:a16="http://schemas.microsoft.com/office/drawing/2014/main" id="{7125DCC0-EA4F-4E66-A68F-1FBA0B4E8C05}"/>
              </a:ext>
            </a:extLst>
          </p:cNvPr>
          <p:cNvSpPr>
            <a:spLocks/>
          </p:cNvSpPr>
          <p:nvPr/>
        </p:nvSpPr>
        <p:spPr bwMode="auto">
          <a:xfrm>
            <a:off x="2857903" y="3991468"/>
            <a:ext cx="1319243" cy="457200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CARL FERNANDEZ</a:t>
            </a:r>
          </a:p>
          <a:p>
            <a:pPr algn="ctr"/>
            <a:r>
              <a:rPr lang="nl-NL" sz="667" dirty="0">
                <a:solidFill>
                  <a:sysClr val="windowText" lastClr="000000"/>
                </a:solidFill>
                <a:latin typeface="+mj-lt"/>
              </a:rPr>
              <a:t>Senior Executive WFM</a:t>
            </a:r>
          </a:p>
        </p:txBody>
      </p:sp>
      <p:sp>
        <p:nvSpPr>
          <p:cNvPr id="180" name="Freeform 15">
            <a:extLst>
              <a:ext uri="{FF2B5EF4-FFF2-40B4-BE49-F238E27FC236}">
                <a16:creationId xmlns:a16="http://schemas.microsoft.com/office/drawing/2014/main" id="{AA90FDFB-1644-4F80-A2BE-ECD4F0B2705D}"/>
              </a:ext>
            </a:extLst>
          </p:cNvPr>
          <p:cNvSpPr>
            <a:spLocks/>
          </p:cNvSpPr>
          <p:nvPr/>
        </p:nvSpPr>
        <p:spPr bwMode="auto">
          <a:xfrm>
            <a:off x="4861895" y="3341221"/>
            <a:ext cx="1319243" cy="457200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rgbClr val="C00000"/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MICAH CAMPOMANES</a:t>
            </a:r>
          </a:p>
          <a:p>
            <a:pPr algn="ctr"/>
            <a:r>
              <a:rPr lang="nl-NL" sz="667" dirty="0">
                <a:solidFill>
                  <a:sysClr val="windowText" lastClr="000000"/>
                </a:solidFill>
                <a:latin typeface="+mj-lt"/>
              </a:rPr>
              <a:t>Associate - WFM</a:t>
            </a:r>
          </a:p>
        </p:txBody>
      </p:sp>
      <p:sp>
        <p:nvSpPr>
          <p:cNvPr id="183" name="Freeform 15">
            <a:extLst>
              <a:ext uri="{FF2B5EF4-FFF2-40B4-BE49-F238E27FC236}">
                <a16:creationId xmlns:a16="http://schemas.microsoft.com/office/drawing/2014/main" id="{35648BDF-57BF-46B1-BCC7-1A9AA3E7AADC}"/>
              </a:ext>
            </a:extLst>
          </p:cNvPr>
          <p:cNvSpPr>
            <a:spLocks/>
          </p:cNvSpPr>
          <p:nvPr/>
        </p:nvSpPr>
        <p:spPr bwMode="auto">
          <a:xfrm>
            <a:off x="4877134" y="5277345"/>
            <a:ext cx="1319243" cy="457200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rgbClr val="C00000"/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RAPHAEL LASTIMADO</a:t>
            </a:r>
          </a:p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 </a:t>
            </a:r>
            <a:r>
              <a:rPr lang="nl-NL" sz="667" dirty="0">
                <a:solidFill>
                  <a:sysClr val="windowText" lastClr="000000"/>
                </a:solidFill>
                <a:latin typeface="+mj-lt"/>
              </a:rPr>
              <a:t>Senior Executive - WFM</a:t>
            </a:r>
          </a:p>
        </p:txBody>
      </p:sp>
      <p:sp>
        <p:nvSpPr>
          <p:cNvPr id="186" name="Freeform 15">
            <a:extLst>
              <a:ext uri="{FF2B5EF4-FFF2-40B4-BE49-F238E27FC236}">
                <a16:creationId xmlns:a16="http://schemas.microsoft.com/office/drawing/2014/main" id="{96CA9250-C6A8-4CF5-A897-E331FA0759F1}"/>
              </a:ext>
            </a:extLst>
          </p:cNvPr>
          <p:cNvSpPr>
            <a:spLocks/>
          </p:cNvSpPr>
          <p:nvPr/>
        </p:nvSpPr>
        <p:spPr bwMode="auto">
          <a:xfrm>
            <a:off x="7024933" y="3380454"/>
            <a:ext cx="1319242" cy="457200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rgbClr val="C00000"/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CHARMIE GENOZA</a:t>
            </a:r>
            <a:endParaRPr lang="nl-NL" sz="667" dirty="0">
              <a:solidFill>
                <a:sysClr val="windowText" lastClr="000000"/>
              </a:solidFill>
              <a:latin typeface="+mj-lt"/>
            </a:endParaRPr>
          </a:p>
          <a:p>
            <a:pPr algn="ctr"/>
            <a:r>
              <a:rPr lang="nl-NL" sz="667" dirty="0">
                <a:solidFill>
                  <a:sysClr val="windowText" lastClr="000000"/>
                </a:solidFill>
                <a:latin typeface="+mj-lt"/>
              </a:rPr>
              <a:t> Lead Associate - WFM</a:t>
            </a:r>
          </a:p>
        </p:txBody>
      </p:sp>
      <p:pic>
        <p:nvPicPr>
          <p:cNvPr id="191" name="Graphic 190" descr="Captain female with solid fill">
            <a:extLst>
              <a:ext uri="{FF2B5EF4-FFF2-40B4-BE49-F238E27FC236}">
                <a16:creationId xmlns:a16="http://schemas.microsoft.com/office/drawing/2014/main" id="{90B8D91E-B3F5-499B-8F43-1ABF2EE566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28887" y="3455798"/>
            <a:ext cx="195576" cy="195576"/>
          </a:xfrm>
          <a:prstGeom prst="rect">
            <a:avLst/>
          </a:prstGeom>
        </p:spPr>
      </p:pic>
      <p:sp>
        <p:nvSpPr>
          <p:cNvPr id="195" name="Freeform 15">
            <a:extLst>
              <a:ext uri="{FF2B5EF4-FFF2-40B4-BE49-F238E27FC236}">
                <a16:creationId xmlns:a16="http://schemas.microsoft.com/office/drawing/2014/main" id="{313A35CE-06E7-4B3E-BAE3-4C14BCD93864}"/>
              </a:ext>
            </a:extLst>
          </p:cNvPr>
          <p:cNvSpPr>
            <a:spLocks/>
          </p:cNvSpPr>
          <p:nvPr/>
        </p:nvSpPr>
        <p:spPr bwMode="auto">
          <a:xfrm>
            <a:off x="4859543" y="3992752"/>
            <a:ext cx="1319243" cy="457200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rgbClr val="C00000"/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LOUGINE DE MESA</a:t>
            </a:r>
          </a:p>
          <a:p>
            <a:pPr algn="ctr"/>
            <a:r>
              <a:rPr lang="nl-NL" sz="667" dirty="0">
                <a:solidFill>
                  <a:sysClr val="windowText" lastClr="000000"/>
                </a:solidFill>
                <a:latin typeface="+mj-lt"/>
              </a:rPr>
              <a:t>Senior Executive - WFM</a:t>
            </a:r>
          </a:p>
        </p:txBody>
      </p:sp>
      <p:sp>
        <p:nvSpPr>
          <p:cNvPr id="200" name="Freeform 15">
            <a:extLst>
              <a:ext uri="{FF2B5EF4-FFF2-40B4-BE49-F238E27FC236}">
                <a16:creationId xmlns:a16="http://schemas.microsoft.com/office/drawing/2014/main" id="{9803B6CE-987D-41E1-A66D-B73CEDFC4D85}"/>
              </a:ext>
            </a:extLst>
          </p:cNvPr>
          <p:cNvSpPr>
            <a:spLocks/>
          </p:cNvSpPr>
          <p:nvPr/>
        </p:nvSpPr>
        <p:spPr bwMode="auto">
          <a:xfrm>
            <a:off x="7038824" y="4020347"/>
            <a:ext cx="1319242" cy="457200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rgbClr val="C00000"/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JOHN FELIX BALINGATA</a:t>
            </a:r>
          </a:p>
          <a:p>
            <a:pPr algn="ctr"/>
            <a:r>
              <a:rPr lang="nl-NL" sz="667" dirty="0">
                <a:solidFill>
                  <a:sysClr val="windowText" lastClr="000000"/>
                </a:solidFill>
                <a:latin typeface="+mj-lt"/>
              </a:rPr>
              <a:t>Senior Executive - WFM</a:t>
            </a:r>
          </a:p>
        </p:txBody>
      </p:sp>
      <p:sp>
        <p:nvSpPr>
          <p:cNvPr id="213" name="Freeform 15">
            <a:extLst>
              <a:ext uri="{FF2B5EF4-FFF2-40B4-BE49-F238E27FC236}">
                <a16:creationId xmlns:a16="http://schemas.microsoft.com/office/drawing/2014/main" id="{68C4EDFE-8F0A-4611-BA6E-634DD44965CD}"/>
              </a:ext>
            </a:extLst>
          </p:cNvPr>
          <p:cNvSpPr>
            <a:spLocks/>
          </p:cNvSpPr>
          <p:nvPr/>
        </p:nvSpPr>
        <p:spPr bwMode="auto">
          <a:xfrm>
            <a:off x="4846058" y="4637454"/>
            <a:ext cx="1319243" cy="457200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rgbClr val="C00000"/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MARIO AGPULDO</a:t>
            </a:r>
          </a:p>
          <a:p>
            <a:pPr algn="ctr"/>
            <a:r>
              <a:rPr lang="nl-NL" sz="667" dirty="0">
                <a:solidFill>
                  <a:sysClr val="windowText" lastClr="000000"/>
                </a:solidFill>
                <a:latin typeface="+mj-lt"/>
              </a:rPr>
              <a:t>Lead Associate- WFM</a:t>
            </a:r>
          </a:p>
        </p:txBody>
      </p:sp>
      <p:pic>
        <p:nvPicPr>
          <p:cNvPr id="214" name="Graphic 213" descr="Captain female with solid fill">
            <a:extLst>
              <a:ext uri="{FF2B5EF4-FFF2-40B4-BE49-F238E27FC236}">
                <a16:creationId xmlns:a16="http://schemas.microsoft.com/office/drawing/2014/main" id="{513D09FC-4101-40AA-B179-0EC839C5BC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96983" y="4124016"/>
            <a:ext cx="195576" cy="195576"/>
          </a:xfrm>
          <a:prstGeom prst="rect">
            <a:avLst/>
          </a:prstGeom>
        </p:spPr>
      </p:pic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20D84AA-0A94-454E-BEC2-CD51F627DA5E}"/>
              </a:ext>
            </a:extLst>
          </p:cNvPr>
          <p:cNvCxnSpPr>
            <a:cxnSpLocks/>
          </p:cNvCxnSpPr>
          <p:nvPr/>
        </p:nvCxnSpPr>
        <p:spPr>
          <a:xfrm>
            <a:off x="1343006" y="3017506"/>
            <a:ext cx="0" cy="249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B1D2FB2-476D-44EA-AC28-D23D6F661273}"/>
              </a:ext>
            </a:extLst>
          </p:cNvPr>
          <p:cNvCxnSpPr>
            <a:cxnSpLocks/>
          </p:cNvCxnSpPr>
          <p:nvPr/>
        </p:nvCxnSpPr>
        <p:spPr>
          <a:xfrm>
            <a:off x="3429000" y="3022395"/>
            <a:ext cx="0" cy="262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44AA5B2-2656-42F5-BD29-1F3CCB9AF9D8}"/>
              </a:ext>
            </a:extLst>
          </p:cNvPr>
          <p:cNvCxnSpPr>
            <a:cxnSpLocks/>
          </p:cNvCxnSpPr>
          <p:nvPr/>
        </p:nvCxnSpPr>
        <p:spPr>
          <a:xfrm>
            <a:off x="5511626" y="3223274"/>
            <a:ext cx="2172928" cy="7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Freeform 15">
            <a:extLst>
              <a:ext uri="{FF2B5EF4-FFF2-40B4-BE49-F238E27FC236}">
                <a16:creationId xmlns:a16="http://schemas.microsoft.com/office/drawing/2014/main" id="{C433F21B-5DE9-452F-959F-D6E57F128B90}"/>
              </a:ext>
            </a:extLst>
          </p:cNvPr>
          <p:cNvSpPr>
            <a:spLocks/>
          </p:cNvSpPr>
          <p:nvPr/>
        </p:nvSpPr>
        <p:spPr bwMode="auto">
          <a:xfrm>
            <a:off x="862298" y="3303435"/>
            <a:ext cx="1319243" cy="457200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GERLIE TALASTAS</a:t>
            </a:r>
          </a:p>
          <a:p>
            <a:pPr algn="ctr"/>
            <a:r>
              <a:rPr lang="nl-NL" sz="667" dirty="0">
                <a:solidFill>
                  <a:sysClr val="windowText" lastClr="000000"/>
                </a:solidFill>
                <a:latin typeface="+mj-lt"/>
              </a:rPr>
              <a:t>Senior Associate- WFM</a:t>
            </a:r>
          </a:p>
        </p:txBody>
      </p:sp>
      <p:sp>
        <p:nvSpPr>
          <p:cNvPr id="226" name="Freeform 15">
            <a:extLst>
              <a:ext uri="{FF2B5EF4-FFF2-40B4-BE49-F238E27FC236}">
                <a16:creationId xmlns:a16="http://schemas.microsoft.com/office/drawing/2014/main" id="{3842C9FC-BDCD-4DA7-BBA7-DAB1B9192C72}"/>
              </a:ext>
            </a:extLst>
          </p:cNvPr>
          <p:cNvSpPr>
            <a:spLocks/>
          </p:cNvSpPr>
          <p:nvPr/>
        </p:nvSpPr>
        <p:spPr bwMode="auto">
          <a:xfrm>
            <a:off x="853882" y="3986554"/>
            <a:ext cx="1319243" cy="457200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LESLIE JOY BAGOS</a:t>
            </a:r>
          </a:p>
          <a:p>
            <a:pPr algn="ctr"/>
            <a:r>
              <a:rPr lang="nl-NL" sz="667" dirty="0">
                <a:solidFill>
                  <a:sysClr val="windowText" lastClr="000000"/>
                </a:solidFill>
                <a:latin typeface="+mj-lt"/>
              </a:rPr>
              <a:t>Senior Executive WFM</a:t>
            </a:r>
          </a:p>
        </p:txBody>
      </p:sp>
      <p:pic>
        <p:nvPicPr>
          <p:cNvPr id="229" name="Graphic 228" descr="Captain male with solid fill">
            <a:extLst>
              <a:ext uri="{FF2B5EF4-FFF2-40B4-BE49-F238E27FC236}">
                <a16:creationId xmlns:a16="http://schemas.microsoft.com/office/drawing/2014/main" id="{51D3CF41-04E3-40CB-B287-66736650F0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5343" y="4570795"/>
            <a:ext cx="199713" cy="199713"/>
          </a:xfrm>
          <a:prstGeom prst="rect">
            <a:avLst/>
          </a:prstGeom>
        </p:spPr>
      </p:pic>
      <p:sp>
        <p:nvSpPr>
          <p:cNvPr id="235" name="Freeform 15">
            <a:extLst>
              <a:ext uri="{FF2B5EF4-FFF2-40B4-BE49-F238E27FC236}">
                <a16:creationId xmlns:a16="http://schemas.microsoft.com/office/drawing/2014/main" id="{56F750DF-BBEB-496A-B6A3-C8FEC45E116E}"/>
              </a:ext>
            </a:extLst>
          </p:cNvPr>
          <p:cNvSpPr>
            <a:spLocks/>
          </p:cNvSpPr>
          <p:nvPr/>
        </p:nvSpPr>
        <p:spPr bwMode="auto">
          <a:xfrm>
            <a:off x="883304" y="4681183"/>
            <a:ext cx="1319243" cy="457200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LOUIE GENE BUNDOC</a:t>
            </a:r>
          </a:p>
          <a:p>
            <a:pPr algn="ctr"/>
            <a:r>
              <a:rPr lang="nl-NL" sz="667" dirty="0">
                <a:solidFill>
                  <a:sysClr val="windowText" lastClr="000000"/>
                </a:solidFill>
                <a:latin typeface="+mj-lt"/>
              </a:rPr>
              <a:t>Senior Executive WFM</a:t>
            </a:r>
          </a:p>
        </p:txBody>
      </p:sp>
      <p:pic>
        <p:nvPicPr>
          <p:cNvPr id="238" name="Graphic 237" descr="Captain male with solid fill">
            <a:extLst>
              <a:ext uri="{FF2B5EF4-FFF2-40B4-BE49-F238E27FC236}">
                <a16:creationId xmlns:a16="http://schemas.microsoft.com/office/drawing/2014/main" id="{00FD2A5D-84E4-4704-B7D9-BCD0668AA4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1264" y="4581327"/>
            <a:ext cx="199713" cy="199713"/>
          </a:xfrm>
          <a:prstGeom prst="rect">
            <a:avLst/>
          </a:prstGeom>
        </p:spPr>
      </p:pic>
      <p:sp>
        <p:nvSpPr>
          <p:cNvPr id="241" name="Freeform 15">
            <a:extLst>
              <a:ext uri="{FF2B5EF4-FFF2-40B4-BE49-F238E27FC236}">
                <a16:creationId xmlns:a16="http://schemas.microsoft.com/office/drawing/2014/main" id="{D2DCA470-EEED-4EBE-A92D-58510007A704}"/>
              </a:ext>
            </a:extLst>
          </p:cNvPr>
          <p:cNvSpPr>
            <a:spLocks/>
          </p:cNvSpPr>
          <p:nvPr/>
        </p:nvSpPr>
        <p:spPr bwMode="auto">
          <a:xfrm>
            <a:off x="2836350" y="4681183"/>
            <a:ext cx="1319243" cy="457200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JUSTINE CONCEPCION</a:t>
            </a:r>
          </a:p>
          <a:p>
            <a:pPr algn="ctr"/>
            <a:r>
              <a:rPr lang="nl-NL" sz="667" dirty="0">
                <a:solidFill>
                  <a:sysClr val="windowText" lastClr="000000"/>
                </a:solidFill>
                <a:latin typeface="+mj-lt"/>
              </a:rPr>
              <a:t>Associate- WFM</a:t>
            </a:r>
          </a:p>
        </p:txBody>
      </p:sp>
      <p:pic>
        <p:nvPicPr>
          <p:cNvPr id="242" name="Graphic 241" descr="Captain female with solid fill">
            <a:extLst>
              <a:ext uri="{FF2B5EF4-FFF2-40B4-BE49-F238E27FC236}">
                <a16:creationId xmlns:a16="http://schemas.microsoft.com/office/drawing/2014/main" id="{667CF4DA-A9E0-4DD6-B6BA-F6F854C899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07818" y="4592431"/>
            <a:ext cx="195576" cy="195576"/>
          </a:xfrm>
          <a:prstGeom prst="rect">
            <a:avLst/>
          </a:prstGeom>
        </p:spPr>
      </p:pic>
      <p:sp>
        <p:nvSpPr>
          <p:cNvPr id="246" name="Freeform 15">
            <a:extLst>
              <a:ext uri="{FF2B5EF4-FFF2-40B4-BE49-F238E27FC236}">
                <a16:creationId xmlns:a16="http://schemas.microsoft.com/office/drawing/2014/main" id="{88821AEB-49A8-4F10-AE93-5F312BF7B87A}"/>
              </a:ext>
            </a:extLst>
          </p:cNvPr>
          <p:cNvSpPr>
            <a:spLocks/>
          </p:cNvSpPr>
          <p:nvPr/>
        </p:nvSpPr>
        <p:spPr bwMode="auto">
          <a:xfrm>
            <a:off x="863879" y="5338238"/>
            <a:ext cx="1319243" cy="457200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chemeClr val="accent6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CHHRISTIAN AUSTRIA</a:t>
            </a:r>
          </a:p>
          <a:p>
            <a:pPr algn="ctr"/>
            <a:r>
              <a:rPr lang="nl-NL" sz="667" dirty="0">
                <a:solidFill>
                  <a:sysClr val="windowText" lastClr="000000"/>
                </a:solidFill>
                <a:latin typeface="+mj-lt"/>
              </a:rPr>
              <a:t>Senior Associate- WFM</a:t>
            </a:r>
          </a:p>
        </p:txBody>
      </p:sp>
      <p:sp>
        <p:nvSpPr>
          <p:cNvPr id="312" name="Freeform 15">
            <a:extLst>
              <a:ext uri="{FF2B5EF4-FFF2-40B4-BE49-F238E27FC236}">
                <a16:creationId xmlns:a16="http://schemas.microsoft.com/office/drawing/2014/main" id="{E1EE8377-C94A-43FB-8964-8A9B70EB3284}"/>
              </a:ext>
            </a:extLst>
          </p:cNvPr>
          <p:cNvSpPr>
            <a:spLocks/>
          </p:cNvSpPr>
          <p:nvPr/>
        </p:nvSpPr>
        <p:spPr bwMode="auto">
          <a:xfrm>
            <a:off x="7056500" y="5877422"/>
            <a:ext cx="1319243" cy="457200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rgbClr val="C00000"/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ARLENE HACUTINA</a:t>
            </a:r>
          </a:p>
          <a:p>
            <a:pPr algn="ctr"/>
            <a:r>
              <a:rPr lang="nl-NL" sz="667" dirty="0">
                <a:solidFill>
                  <a:sysClr val="windowText" lastClr="000000"/>
                </a:solidFill>
                <a:latin typeface="+mj-lt"/>
              </a:rPr>
              <a:t>Lead Associate- WFM</a:t>
            </a:r>
          </a:p>
        </p:txBody>
      </p:sp>
      <p:sp>
        <p:nvSpPr>
          <p:cNvPr id="316" name="Freeform 15">
            <a:extLst>
              <a:ext uri="{FF2B5EF4-FFF2-40B4-BE49-F238E27FC236}">
                <a16:creationId xmlns:a16="http://schemas.microsoft.com/office/drawing/2014/main" id="{1FEEB9C0-C62B-4876-8B08-83570783272E}"/>
              </a:ext>
            </a:extLst>
          </p:cNvPr>
          <p:cNvSpPr>
            <a:spLocks/>
          </p:cNvSpPr>
          <p:nvPr/>
        </p:nvSpPr>
        <p:spPr bwMode="auto">
          <a:xfrm>
            <a:off x="7038824" y="4637454"/>
            <a:ext cx="1319242" cy="457200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rgbClr val="C00000"/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MACK JEROME JOSE</a:t>
            </a:r>
          </a:p>
          <a:p>
            <a:pPr algn="ctr"/>
            <a:r>
              <a:rPr lang="nl-NL" sz="667" dirty="0">
                <a:solidFill>
                  <a:sysClr val="windowText" lastClr="000000"/>
                </a:solidFill>
                <a:latin typeface="+mj-lt"/>
              </a:rPr>
              <a:t>Lead Associate - WFM</a:t>
            </a:r>
          </a:p>
        </p:txBody>
      </p:sp>
      <p:sp>
        <p:nvSpPr>
          <p:cNvPr id="320" name="Freeform 15">
            <a:extLst>
              <a:ext uri="{FF2B5EF4-FFF2-40B4-BE49-F238E27FC236}">
                <a16:creationId xmlns:a16="http://schemas.microsoft.com/office/drawing/2014/main" id="{400B828D-6B57-42A8-B0F3-7F1BC076B54B}"/>
              </a:ext>
            </a:extLst>
          </p:cNvPr>
          <p:cNvSpPr>
            <a:spLocks/>
          </p:cNvSpPr>
          <p:nvPr/>
        </p:nvSpPr>
        <p:spPr bwMode="auto">
          <a:xfrm>
            <a:off x="7038823" y="5254561"/>
            <a:ext cx="1319243" cy="457200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rgbClr val="C00000"/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JAYNE ANNIEKA </a:t>
            </a:r>
            <a:r>
              <a:rPr lang="nl-NL" sz="667" b="1" i="1" dirty="0">
                <a:solidFill>
                  <a:sysClr val="windowText" lastClr="000000"/>
                </a:solidFill>
                <a:latin typeface="+mj-lt"/>
              </a:rPr>
              <a:t>S</a:t>
            </a:r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ALMORIN</a:t>
            </a:r>
          </a:p>
          <a:p>
            <a:pPr algn="ctr"/>
            <a:r>
              <a:rPr lang="nl-NL" sz="667" dirty="0">
                <a:solidFill>
                  <a:sysClr val="windowText" lastClr="000000"/>
                </a:solidFill>
                <a:latin typeface="+mj-lt"/>
              </a:rPr>
              <a:t>Senior Executive -WFM</a:t>
            </a:r>
          </a:p>
        </p:txBody>
      </p: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B2E61045-E78C-4688-86DB-12771D76A431}"/>
              </a:ext>
            </a:extLst>
          </p:cNvPr>
          <p:cNvGrpSpPr/>
          <p:nvPr/>
        </p:nvGrpSpPr>
        <p:grpSpPr>
          <a:xfrm>
            <a:off x="8919558" y="2626541"/>
            <a:ext cx="1778775" cy="457200"/>
            <a:chOff x="136100" y="1227608"/>
            <a:chExt cx="1729584" cy="488139"/>
          </a:xfrm>
        </p:grpSpPr>
        <p:sp>
          <p:nvSpPr>
            <p:cNvPr id="323" name="Freeform 15">
              <a:extLst>
                <a:ext uri="{FF2B5EF4-FFF2-40B4-BE49-F238E27FC236}">
                  <a16:creationId xmlns:a16="http://schemas.microsoft.com/office/drawing/2014/main" id="{D30CD637-3D75-488B-8606-DE9A4262B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100" y="1227608"/>
              <a:ext cx="444556" cy="488139"/>
            </a:xfrm>
            <a:prstGeom prst="round2DiagRect">
              <a:avLst/>
            </a:prstGeom>
            <a:solidFill>
              <a:schemeClr val="accent5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59267" tIns="59267" rIns="59267" bIns="59267" numCol="1" anchor="t" anchorCtr="0" compatLnSpc="1">
              <a:prstTxWarp prst="textNoShape">
                <a:avLst/>
              </a:prstTxWarp>
            </a:bodyPr>
            <a:lstStyle/>
            <a:p>
              <a:pPr defTabSz="1219018">
                <a:defRPr/>
              </a:pPr>
              <a:endParaRPr lang="en-US" sz="1867" dirty="0">
                <a:solidFill>
                  <a:srgbClr val="231F20"/>
                </a:solidFill>
                <a:latin typeface="Arial"/>
              </a:endParaRPr>
            </a:p>
          </p:txBody>
        </p:sp>
        <p:sp>
          <p:nvSpPr>
            <p:cNvPr id="324" name="Freeform 15">
              <a:extLst>
                <a:ext uri="{FF2B5EF4-FFF2-40B4-BE49-F238E27FC236}">
                  <a16:creationId xmlns:a16="http://schemas.microsoft.com/office/drawing/2014/main" id="{5C6273DC-2F00-4DD8-882D-900230A4B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70" y="1227608"/>
              <a:ext cx="1334914" cy="488139"/>
            </a:xfrm>
            <a:prstGeom prst="roundRect">
              <a:avLst>
                <a:gd name="adj" fmla="val 10632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59267" tIns="59267" rIns="59267" bIns="59267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nl-NL" sz="667" b="1" dirty="0">
                  <a:solidFill>
                    <a:sysClr val="windowText" lastClr="000000"/>
                  </a:solidFill>
                  <a:latin typeface="+mj-lt"/>
                </a:rPr>
                <a:t>MICHELLE CABAGBAG</a:t>
              </a:r>
              <a:br>
                <a:rPr lang="nl-NL" sz="667" b="1" dirty="0">
                  <a:solidFill>
                    <a:sysClr val="windowText" lastClr="000000"/>
                  </a:solidFill>
                  <a:latin typeface="+mj-lt"/>
                </a:rPr>
              </a:br>
              <a:r>
                <a:rPr lang="nl-NL" sz="667" dirty="0">
                  <a:solidFill>
                    <a:sysClr val="windowText" lastClr="000000"/>
                  </a:solidFill>
                  <a:latin typeface="+mj-lt"/>
                </a:rPr>
                <a:t>Senior Executive - WFM</a:t>
              </a:r>
            </a:p>
          </p:txBody>
        </p:sp>
      </p:grpSp>
      <p:sp>
        <p:nvSpPr>
          <p:cNvPr id="328" name="Freeform 15">
            <a:extLst>
              <a:ext uri="{FF2B5EF4-FFF2-40B4-BE49-F238E27FC236}">
                <a16:creationId xmlns:a16="http://schemas.microsoft.com/office/drawing/2014/main" id="{6D85CFC1-ABD2-49A2-9BED-2B5890F89135}"/>
              </a:ext>
            </a:extLst>
          </p:cNvPr>
          <p:cNvSpPr>
            <a:spLocks/>
          </p:cNvSpPr>
          <p:nvPr/>
        </p:nvSpPr>
        <p:spPr bwMode="auto">
          <a:xfrm>
            <a:off x="9383294" y="3373487"/>
            <a:ext cx="1319243" cy="457200"/>
          </a:xfrm>
          <a:prstGeom prst="roundRect">
            <a:avLst>
              <a:gd name="adj" fmla="val 10632"/>
            </a:avLst>
          </a:prstGeom>
          <a:solidFill>
            <a:schemeClr val="bg1"/>
          </a:solidFill>
          <a:ln w="3175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vert="horz" wrap="square" lIns="59267" tIns="59267" rIns="59267" bIns="59267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nl-NL" sz="667" b="1" dirty="0">
                <a:solidFill>
                  <a:sysClr val="windowText" lastClr="000000"/>
                </a:solidFill>
                <a:latin typeface="+mj-lt"/>
              </a:rPr>
              <a:t>LESTER EVANGELISTA</a:t>
            </a:r>
          </a:p>
          <a:p>
            <a:pPr algn="ctr"/>
            <a:r>
              <a:rPr lang="nl-NL" sz="667" dirty="0">
                <a:solidFill>
                  <a:sysClr val="windowText" lastClr="000000"/>
                </a:solidFill>
                <a:latin typeface="+mj-lt"/>
              </a:rPr>
              <a:t>Lead Associate  - WFM</a:t>
            </a: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6F6BADBB-919D-4439-A2BD-5ACDD18AE9D5}"/>
              </a:ext>
            </a:extLst>
          </p:cNvPr>
          <p:cNvGrpSpPr/>
          <p:nvPr/>
        </p:nvGrpSpPr>
        <p:grpSpPr>
          <a:xfrm>
            <a:off x="10609036" y="2920037"/>
            <a:ext cx="160721" cy="164533"/>
            <a:chOff x="1527290" y="2234917"/>
            <a:chExt cx="120541" cy="123400"/>
          </a:xfrm>
        </p:grpSpPr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403D373F-68FE-4BA6-961B-7B34566DE271}"/>
                </a:ext>
              </a:extLst>
            </p:cNvPr>
            <p:cNvSpPr/>
            <p:nvPr/>
          </p:nvSpPr>
          <p:spPr>
            <a:xfrm>
              <a:off x="1527290" y="2234917"/>
              <a:ext cx="120541" cy="123400"/>
            </a:xfrm>
            <a:prstGeom prst="ellipse">
              <a:avLst/>
            </a:prstGeom>
            <a:solidFill>
              <a:srgbClr val="C6C6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331" name="Picture 330">
              <a:extLst>
                <a:ext uri="{FF2B5EF4-FFF2-40B4-BE49-F238E27FC236}">
                  <a16:creationId xmlns:a16="http://schemas.microsoft.com/office/drawing/2014/main" id="{DDC27BF8-6BB1-4239-A965-08C6EA199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565682" y="2262653"/>
              <a:ext cx="57163" cy="64933"/>
            </a:xfrm>
            <a:prstGeom prst="rect">
              <a:avLst/>
            </a:prstGeom>
          </p:spPr>
        </p:pic>
      </p:grp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5C94270C-93CD-4E65-B8B3-801758AB7D68}"/>
              </a:ext>
            </a:extLst>
          </p:cNvPr>
          <p:cNvCxnSpPr/>
          <p:nvPr/>
        </p:nvCxnSpPr>
        <p:spPr>
          <a:xfrm>
            <a:off x="6505205" y="2491268"/>
            <a:ext cx="0" cy="134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AD774A-87BD-4CD2-9B3B-4255736D8E3E}"/>
              </a:ext>
            </a:extLst>
          </p:cNvPr>
          <p:cNvCxnSpPr>
            <a:cxnSpLocks/>
          </p:cNvCxnSpPr>
          <p:nvPr/>
        </p:nvCxnSpPr>
        <p:spPr>
          <a:xfrm>
            <a:off x="10034997" y="3091137"/>
            <a:ext cx="0" cy="2377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4CD0FDDC-091A-4D36-92F5-91A5906B44A2}"/>
              </a:ext>
            </a:extLst>
          </p:cNvPr>
          <p:cNvCxnSpPr>
            <a:cxnSpLocks/>
          </p:cNvCxnSpPr>
          <p:nvPr/>
        </p:nvCxnSpPr>
        <p:spPr>
          <a:xfrm>
            <a:off x="10034997" y="2484105"/>
            <a:ext cx="0" cy="1195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493B5E46-932D-483D-9C98-1CE22FDF87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708" y="4015040"/>
            <a:ext cx="457200" cy="457200"/>
          </a:xfrm>
          <a:prstGeom prst="rect">
            <a:avLst/>
          </a:prstGeom>
          <a:ln>
            <a:noFill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EA33818-6D3F-402C-88BE-86291FB86EE1}"/>
              </a:ext>
            </a:extLst>
          </p:cNvPr>
          <p:cNvPicPr>
            <a:picLocks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t="2006" r="-20" b="22994"/>
          <a:stretch/>
        </p:blipFill>
        <p:spPr>
          <a:xfrm>
            <a:off x="379383" y="3321323"/>
            <a:ext cx="457200" cy="4572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21B54CA-F76D-4CD6-9FD8-60E07FA098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83" y="3996667"/>
            <a:ext cx="457200" cy="4572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CED8623-53AB-4174-9DC3-BA0A1F06B801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3" t="18260" r="912" b="33794"/>
          <a:stretch/>
        </p:blipFill>
        <p:spPr>
          <a:xfrm>
            <a:off x="379383" y="4681183"/>
            <a:ext cx="457200" cy="457200"/>
          </a:xfrm>
          <a:prstGeom prst="rect">
            <a:avLst/>
          </a:prstGeom>
        </p:spPr>
      </p:pic>
      <p:sp>
        <p:nvSpPr>
          <p:cNvPr id="60" name="Rectangle 4">
            <a:extLst>
              <a:ext uri="{FF2B5EF4-FFF2-40B4-BE49-F238E27FC236}">
                <a16:creationId xmlns:a16="http://schemas.microsoft.com/office/drawing/2014/main" id="{503B2D09-FD88-4965-BDD6-67709A3B7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7A80F8F-F648-476C-B130-908B6B7B18FA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111" r="1111"/>
          <a:stretch/>
        </p:blipFill>
        <p:spPr>
          <a:xfrm>
            <a:off x="362133" y="5365699"/>
            <a:ext cx="457200" cy="4572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8ACD829-25B6-4C75-AE38-984399355AB9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77006" y="3321323"/>
            <a:ext cx="457200" cy="4572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E1100E7-EBDE-4872-9497-E2ED12B87DE5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7" t="-1798" r="1797" b="24020"/>
          <a:stretch/>
        </p:blipFill>
        <p:spPr>
          <a:xfrm>
            <a:off x="2379150" y="3990585"/>
            <a:ext cx="457200" cy="457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A01908D-03EA-4D9F-A955-CF77DD5F3E26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l="303" r="303"/>
          <a:stretch/>
        </p:blipFill>
        <p:spPr>
          <a:xfrm>
            <a:off x="2335503" y="4670651"/>
            <a:ext cx="457200" cy="4572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533D063-2C20-4AE4-B829-E7306383C75C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" r="3030"/>
          <a:stretch/>
        </p:blipFill>
        <p:spPr>
          <a:xfrm>
            <a:off x="5554351" y="2634482"/>
            <a:ext cx="457200" cy="4572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7E16DDE-3F7C-40AC-8615-DE7E2307433B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35921" y="3383562"/>
            <a:ext cx="457200" cy="4572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726005A-6F29-400C-9A24-801365ED6C30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" t="-2280" r="-593" b="29228"/>
          <a:stretch/>
        </p:blipFill>
        <p:spPr>
          <a:xfrm>
            <a:off x="4387012" y="3342508"/>
            <a:ext cx="457200" cy="4572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62A71C2C-D344-49CD-BE54-91612B52E736}"/>
              </a:ext>
            </a:extLst>
          </p:cNvPr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7" t="4327" r="957" b="22701"/>
          <a:stretch/>
        </p:blipFill>
        <p:spPr>
          <a:xfrm>
            <a:off x="4387012" y="3975808"/>
            <a:ext cx="457200" cy="4572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1F24A31A-987E-479C-AA38-7356E8403FDC}"/>
              </a:ext>
            </a:extLst>
          </p:cNvPr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7" t="-7464" r="467" b="7464"/>
          <a:stretch/>
        </p:blipFill>
        <p:spPr>
          <a:xfrm>
            <a:off x="4363225" y="4637454"/>
            <a:ext cx="457200" cy="457200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1584CDB2-1F4F-4A1F-B124-592BB89CB761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7" t="-509" r="957" b="27537"/>
          <a:stretch/>
        </p:blipFill>
        <p:spPr>
          <a:xfrm>
            <a:off x="4387012" y="5299100"/>
            <a:ext cx="457200" cy="4572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9CB4FE3D-C497-416D-8578-FCD866A87083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" t="15834" r="-1263" b="36340"/>
          <a:stretch/>
        </p:blipFill>
        <p:spPr>
          <a:xfrm>
            <a:off x="6546098" y="4655621"/>
            <a:ext cx="457200" cy="45720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E936E5FF-F945-4839-9C5E-CC2F93A4254B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8" t="3850" r="1368" b="22448"/>
          <a:stretch/>
        </p:blipFill>
        <p:spPr>
          <a:xfrm>
            <a:off x="6542708" y="5293389"/>
            <a:ext cx="457200" cy="4572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C9631FFC-0521-48F0-A16A-0AA9F701E751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0" t="-772" r="1820" b="12460"/>
          <a:stretch/>
        </p:blipFill>
        <p:spPr>
          <a:xfrm>
            <a:off x="6550705" y="5880284"/>
            <a:ext cx="457200" cy="457200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280A4ADB-DFFA-4998-B1A6-111874FDFCC6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7900" y="3367200"/>
            <a:ext cx="457200" cy="457200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28962EC-EC98-4228-A87A-7F699F3C9DA3}"/>
              </a:ext>
            </a:extLst>
          </p:cNvPr>
          <p:cNvPicPr>
            <a:picLocks noChangeAspect="1"/>
          </p:cNvPicPr>
          <p:nvPr/>
        </p:nvPicPr>
        <p:blipFill rotWithShape="1"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11" t="2926" r="1311" b="44802"/>
          <a:stretch/>
        </p:blipFill>
        <p:spPr>
          <a:xfrm>
            <a:off x="5001918" y="1212821"/>
            <a:ext cx="457200" cy="4572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DB763CA5-C1B4-4B47-97FE-5406F4388D03}"/>
              </a:ext>
            </a:extLst>
          </p:cNvPr>
          <p:cNvPicPr>
            <a:picLocks noChangeAspect="1"/>
          </p:cNvPicPr>
          <p:nvPr/>
        </p:nvPicPr>
        <p:blipFill rotWithShape="1">
          <a:blip r:embed="rId29"/>
          <a:srcRect t="18045" b="18045"/>
          <a:stretch/>
        </p:blipFill>
        <p:spPr>
          <a:xfrm>
            <a:off x="5001918" y="1870394"/>
            <a:ext cx="457200" cy="4572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D32E0F6-A28B-ED5E-61FD-05E13485FA99}"/>
              </a:ext>
            </a:extLst>
          </p:cNvPr>
          <p:cNvCxnSpPr>
            <a:cxnSpLocks/>
          </p:cNvCxnSpPr>
          <p:nvPr/>
        </p:nvCxnSpPr>
        <p:spPr>
          <a:xfrm>
            <a:off x="1336394" y="3023787"/>
            <a:ext cx="2103421" cy="1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16CE13-00D1-8C67-389D-66EAA0F947AA}"/>
              </a:ext>
            </a:extLst>
          </p:cNvPr>
          <p:cNvCxnSpPr/>
          <p:nvPr/>
        </p:nvCxnSpPr>
        <p:spPr>
          <a:xfrm>
            <a:off x="2300784" y="2482297"/>
            <a:ext cx="0" cy="5486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F880991-753D-4613-810B-BEFD4F7E6863}"/>
              </a:ext>
            </a:extLst>
          </p:cNvPr>
          <p:cNvCxnSpPr>
            <a:cxnSpLocks/>
          </p:cNvCxnSpPr>
          <p:nvPr/>
        </p:nvCxnSpPr>
        <p:spPr>
          <a:xfrm flipV="1">
            <a:off x="6270774" y="1743352"/>
            <a:ext cx="3772142" cy="161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08E9E23-7E1F-44D3-B8F1-7E9C8E6A1EF2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270773" y="1667457"/>
            <a:ext cx="1" cy="2271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3EB07AC-18F9-47B6-B655-13467536AB88}"/>
              </a:ext>
            </a:extLst>
          </p:cNvPr>
          <p:cNvCxnSpPr/>
          <p:nvPr/>
        </p:nvCxnSpPr>
        <p:spPr>
          <a:xfrm>
            <a:off x="2516324" y="1743352"/>
            <a:ext cx="0" cy="13444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98FCC54-B928-4198-B847-5BB3EDEFA4E5}"/>
              </a:ext>
            </a:extLst>
          </p:cNvPr>
          <p:cNvCxnSpPr>
            <a:cxnSpLocks/>
          </p:cNvCxnSpPr>
          <p:nvPr/>
        </p:nvCxnSpPr>
        <p:spPr>
          <a:xfrm>
            <a:off x="10042917" y="1734231"/>
            <a:ext cx="0" cy="189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89F3783-27E3-4C6A-9443-C73AC3147773}"/>
              </a:ext>
            </a:extLst>
          </p:cNvPr>
          <p:cNvCxnSpPr>
            <a:cxnSpLocks/>
          </p:cNvCxnSpPr>
          <p:nvPr/>
        </p:nvCxnSpPr>
        <p:spPr>
          <a:xfrm>
            <a:off x="2507818" y="1734231"/>
            <a:ext cx="3786314" cy="2587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B0CE7BA-773E-4F76-ADDD-5A7BFD1916BE}"/>
              </a:ext>
            </a:extLst>
          </p:cNvPr>
          <p:cNvGrpSpPr/>
          <p:nvPr/>
        </p:nvGrpSpPr>
        <p:grpSpPr>
          <a:xfrm>
            <a:off x="8915843" y="1932691"/>
            <a:ext cx="1787901" cy="457204"/>
            <a:chOff x="136100" y="1227604"/>
            <a:chExt cx="1730705" cy="493695"/>
          </a:xfrm>
        </p:grpSpPr>
        <p:sp>
          <p:nvSpPr>
            <p:cNvPr id="154" name="Freeform 15">
              <a:extLst>
                <a:ext uri="{FF2B5EF4-FFF2-40B4-BE49-F238E27FC236}">
                  <a16:creationId xmlns:a16="http://schemas.microsoft.com/office/drawing/2014/main" id="{F56D9965-6B7A-461E-86EA-EF11C43BE3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100" y="1227608"/>
              <a:ext cx="442574" cy="493691"/>
            </a:xfrm>
            <a:prstGeom prst="round2DiagRect">
              <a:avLst/>
            </a:prstGeom>
            <a:solidFill>
              <a:schemeClr val="accent5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59267" tIns="59267" rIns="59267" bIns="59267" numCol="1" anchor="t" anchorCtr="0" compatLnSpc="1">
              <a:prstTxWarp prst="textNoShape">
                <a:avLst/>
              </a:prstTxWarp>
            </a:bodyPr>
            <a:lstStyle/>
            <a:p>
              <a:pPr defTabSz="1219018">
                <a:defRPr/>
              </a:pPr>
              <a:endParaRPr lang="en-US" sz="1867" dirty="0">
                <a:solidFill>
                  <a:srgbClr val="231F20"/>
                </a:solidFill>
                <a:latin typeface="Arial"/>
              </a:endParaRPr>
            </a:p>
          </p:txBody>
        </p:sp>
        <p:sp>
          <p:nvSpPr>
            <p:cNvPr id="155" name="Freeform 15">
              <a:extLst>
                <a:ext uri="{FF2B5EF4-FFF2-40B4-BE49-F238E27FC236}">
                  <a16:creationId xmlns:a16="http://schemas.microsoft.com/office/drawing/2014/main" id="{74AF6B07-C126-4AD8-9789-4DB274A73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91" y="1227604"/>
              <a:ext cx="1334914" cy="493691"/>
            </a:xfrm>
            <a:prstGeom prst="roundRect">
              <a:avLst>
                <a:gd name="adj" fmla="val 10632"/>
              </a:avLst>
            </a:prstGeom>
            <a:solidFill>
              <a:schemeClr val="bg1"/>
            </a:solidFill>
            <a:ln w="317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vert="horz" wrap="square" lIns="59267" tIns="59267" rIns="59267" bIns="59267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nl-NL" sz="667" b="1" dirty="0">
                  <a:solidFill>
                    <a:sysClr val="windowText" lastClr="000000"/>
                  </a:solidFill>
                  <a:latin typeface="+mj-lt"/>
                </a:rPr>
                <a:t>DEBASIS MOHANTY</a:t>
              </a:r>
            </a:p>
            <a:p>
              <a:pPr algn="ctr"/>
              <a:r>
                <a:rPr lang="nl-NL" sz="667" dirty="0">
                  <a:solidFill>
                    <a:sysClr val="windowText" lastClr="000000"/>
                  </a:solidFill>
                  <a:latin typeface="+mj-lt"/>
                </a:rPr>
                <a:t>Lead Associate  - MIS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F9E2A293-2480-4A6C-B5E2-8A8D8D3B68E9}"/>
              </a:ext>
            </a:extLst>
          </p:cNvPr>
          <p:cNvGrpSpPr/>
          <p:nvPr/>
        </p:nvGrpSpPr>
        <p:grpSpPr>
          <a:xfrm>
            <a:off x="1581066" y="1888590"/>
            <a:ext cx="1787901" cy="413050"/>
            <a:chOff x="136100" y="1227604"/>
            <a:chExt cx="1730705" cy="493691"/>
          </a:xfrm>
        </p:grpSpPr>
        <p:sp>
          <p:nvSpPr>
            <p:cNvPr id="159" name="Freeform 15">
              <a:extLst>
                <a:ext uri="{FF2B5EF4-FFF2-40B4-BE49-F238E27FC236}">
                  <a16:creationId xmlns:a16="http://schemas.microsoft.com/office/drawing/2014/main" id="{EBA8AAB8-6883-4EBF-8492-5525688D8F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36100" y="1227609"/>
              <a:ext cx="462631" cy="488138"/>
            </a:xfrm>
            <a:prstGeom prst="round2DiagRect">
              <a:avLst/>
            </a:prstGeom>
            <a:solidFill>
              <a:schemeClr val="accent5"/>
            </a:solidFill>
            <a:ln w="3175">
              <a:solidFill>
                <a:srgbClr val="FFC000"/>
              </a:solidFill>
              <a:round/>
              <a:headEnd/>
              <a:tailEnd/>
            </a:ln>
          </p:spPr>
          <p:txBody>
            <a:bodyPr vert="horz" wrap="square" lIns="59267" tIns="59267" rIns="59267" bIns="59267" numCol="1" anchor="t" anchorCtr="0" compatLnSpc="1">
              <a:prstTxWarp prst="textNoShape">
                <a:avLst/>
              </a:prstTxWarp>
            </a:bodyPr>
            <a:lstStyle/>
            <a:p>
              <a:pPr defTabSz="1219018">
                <a:defRPr/>
              </a:pPr>
              <a:endParaRPr lang="en-US" sz="1867" dirty="0">
                <a:solidFill>
                  <a:srgbClr val="231F20"/>
                </a:solidFill>
                <a:latin typeface="Arial"/>
              </a:endParaRPr>
            </a:p>
          </p:txBody>
        </p:sp>
        <p:sp>
          <p:nvSpPr>
            <p:cNvPr id="160" name="Freeform 15">
              <a:extLst>
                <a:ext uri="{FF2B5EF4-FFF2-40B4-BE49-F238E27FC236}">
                  <a16:creationId xmlns:a16="http://schemas.microsoft.com/office/drawing/2014/main" id="{0242D42C-CF57-42A6-880E-D7DBE9B96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91" y="1227604"/>
              <a:ext cx="1334914" cy="493691"/>
            </a:xfrm>
            <a:prstGeom prst="roundRect">
              <a:avLst>
                <a:gd name="adj" fmla="val 10632"/>
              </a:avLst>
            </a:prstGeom>
            <a:solidFill>
              <a:schemeClr val="bg1"/>
            </a:solidFill>
            <a:ln w="3175">
              <a:solidFill>
                <a:srgbClr val="FFC000"/>
              </a:solidFill>
              <a:round/>
              <a:headEnd/>
              <a:tailEnd/>
            </a:ln>
          </p:spPr>
          <p:txBody>
            <a:bodyPr vert="horz" wrap="square" lIns="59267" tIns="59267" rIns="59267" bIns="59267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nl-NL" sz="667" b="1" dirty="0">
                  <a:solidFill>
                    <a:sysClr val="windowText" lastClr="000000"/>
                  </a:solidFill>
                  <a:latin typeface="+mj-lt"/>
                </a:rPr>
                <a:t>DORIS MARIE AQUINES</a:t>
              </a:r>
            </a:p>
            <a:p>
              <a:pPr algn="ctr"/>
              <a:r>
                <a:rPr lang="nl-NL" sz="667" dirty="0">
                  <a:solidFill>
                    <a:sysClr val="windowText" lastClr="000000"/>
                  </a:solidFill>
                  <a:latin typeface="+mj-lt"/>
                </a:rPr>
                <a:t>Assistant Manager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41DC0667-0C2A-438A-A166-E2EDB43C5D1B}"/>
              </a:ext>
            </a:extLst>
          </p:cNvPr>
          <p:cNvSpPr/>
          <p:nvPr/>
        </p:nvSpPr>
        <p:spPr>
          <a:xfrm>
            <a:off x="9373042" y="5797552"/>
            <a:ext cx="2653857" cy="8365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81F73BF3-0EA0-4893-9C6B-43CA39985878}"/>
              </a:ext>
            </a:extLst>
          </p:cNvPr>
          <p:cNvGrpSpPr/>
          <p:nvPr/>
        </p:nvGrpSpPr>
        <p:grpSpPr>
          <a:xfrm>
            <a:off x="9528068" y="5975112"/>
            <a:ext cx="160721" cy="164533"/>
            <a:chOff x="1527290" y="2234917"/>
            <a:chExt cx="120541" cy="123400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406F52C-2C15-494F-927D-95168FE412E3}"/>
                </a:ext>
              </a:extLst>
            </p:cNvPr>
            <p:cNvSpPr/>
            <p:nvPr/>
          </p:nvSpPr>
          <p:spPr>
            <a:xfrm>
              <a:off x="1527290" y="2234917"/>
              <a:ext cx="120541" cy="123400"/>
            </a:xfrm>
            <a:prstGeom prst="ellipse">
              <a:avLst/>
            </a:prstGeom>
            <a:solidFill>
              <a:srgbClr val="C6C6C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2CF3C8E7-A149-45FF-85EF-87E386135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/>
          </p:blipFill>
          <p:spPr>
            <a:xfrm>
              <a:off x="1565682" y="2262653"/>
              <a:ext cx="57163" cy="64933"/>
            </a:xfrm>
            <a:prstGeom prst="rect">
              <a:avLst/>
            </a:prstGeom>
          </p:spPr>
        </p:pic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3D97365B-88F9-40C8-B4C9-CAC0B67D1636}"/>
              </a:ext>
            </a:extLst>
          </p:cNvPr>
          <p:cNvSpPr txBox="1"/>
          <p:nvPr/>
        </p:nvSpPr>
        <p:spPr>
          <a:xfrm>
            <a:off x="9844201" y="5987880"/>
            <a:ext cx="668043" cy="484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50" dirty="0"/>
              <a:t>POC</a:t>
            </a:r>
          </a:p>
          <a:p>
            <a:br>
              <a:rPr lang="en-US" sz="850" dirty="0"/>
            </a:br>
            <a:r>
              <a:rPr lang="en-US" sz="850" dirty="0"/>
              <a:t>TREVIPAY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898E5CB-8322-41AE-849F-554239C2C571}"/>
              </a:ext>
            </a:extLst>
          </p:cNvPr>
          <p:cNvSpPr/>
          <p:nvPr/>
        </p:nvSpPr>
        <p:spPr>
          <a:xfrm>
            <a:off x="10570200" y="6009302"/>
            <a:ext cx="350425" cy="17332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870A70F-7990-4BD4-80F2-2B8C7191DC50}"/>
              </a:ext>
            </a:extLst>
          </p:cNvPr>
          <p:cNvSpPr/>
          <p:nvPr/>
        </p:nvSpPr>
        <p:spPr>
          <a:xfrm>
            <a:off x="10571669" y="6289289"/>
            <a:ext cx="350425" cy="17332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B87C79D-C140-41F4-955A-58A6C0FB9547}"/>
              </a:ext>
            </a:extLst>
          </p:cNvPr>
          <p:cNvSpPr txBox="1"/>
          <p:nvPr/>
        </p:nvSpPr>
        <p:spPr>
          <a:xfrm>
            <a:off x="10959531" y="6010172"/>
            <a:ext cx="10673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PENNYMAC - CS</a:t>
            </a:r>
          </a:p>
          <a:p>
            <a:br>
              <a:rPr lang="en-US" sz="800" dirty="0"/>
            </a:br>
            <a:r>
              <a:rPr lang="en-US" sz="800" dirty="0"/>
              <a:t>PENNYMAC - NON CS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4691F80A-E0F3-4BDA-9023-C24245D71021}"/>
              </a:ext>
            </a:extLst>
          </p:cNvPr>
          <p:cNvSpPr/>
          <p:nvPr/>
        </p:nvSpPr>
        <p:spPr>
          <a:xfrm>
            <a:off x="9453783" y="6285740"/>
            <a:ext cx="350425" cy="17332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90555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170</Words>
  <Application>Microsoft Office PowerPoint</Application>
  <PresentationFormat>Widescreen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Jhon-Jhon Manuel Bernardo</dc:creator>
  <cp:lastModifiedBy>Arlene Hacutina</cp:lastModifiedBy>
  <cp:revision>31</cp:revision>
  <dcterms:created xsi:type="dcterms:W3CDTF">2025-09-30T20:34:58Z</dcterms:created>
  <dcterms:modified xsi:type="dcterms:W3CDTF">2025-10-01T21:35:49Z</dcterms:modified>
</cp:coreProperties>
</file>