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CAEB-7496-4C12-9A08-526B0D813A46}" type="datetimeFigureOut">
              <a:rPr lang="en-GB" smtClean="0"/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D4E6-F64F-4999-AC2A-A008E685C045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7772400" cy="1470025"/>
          </a:xfrm>
        </p:spPr>
        <p:txBody>
          <a:bodyPr/>
          <a:lstStyle>
            <a:lvl1pPr>
              <a:defRPr sz="3200" b="1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6400800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7AB759-530A-46AC-842F-B07144F002F9}" type="datetimeFigureOut">
              <a:rPr lang="en-GB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8A0A-4898-40BF-9009-4DA7E611EAC1}" type="slidenum">
              <a:rPr lang="en-GB"/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8105-8845-4543-9ED8-9E57E8E42CB7}" type="datetimeFigureOut">
              <a:rPr lang="en-GB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F8E4D-CDF4-4B1F-BD52-35BFB528DB87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6792"/>
            <a:ext cx="2057400" cy="4569371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6019800" cy="4569371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6883-B614-42E6-9595-363FA777B038}" type="datetimeFigureOut">
              <a:rPr lang="en-GB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5344-E335-44E9-ACDC-CB4826450486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B6232-AB33-4513-9527-F98CEC472D23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A139-7ABE-46A1-B082-C2C77667394C}" type="slidenum">
              <a:rPr lang="en-GB"/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CD916-7149-4247-856D-87DAB39295C7}" type="datetimeFigureOut">
              <a:rPr lang="en-GB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F840-035C-411F-BA81-AF7A8ED78138}" type="slidenum">
              <a:rPr lang="en-GB"/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492896"/>
            <a:ext cx="4038600" cy="3633267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536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09641-23CB-4E80-A5B0-5F03D2E94610}" type="datetimeFigureOut">
              <a:rPr lang="en-GB"/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FA264-F771-4264-8DF0-4BB7F0DA3C69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3068959"/>
            <a:ext cx="4040188" cy="30572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2344" y="234888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361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A4E03-F40B-4399-AC2E-A4C6E9D600B3}" type="datetimeFigureOut">
              <a:rPr lang="en-GB"/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2BDDC-0BFC-44A0-A4BA-47C3E99EB1AA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8F7DA-80EC-4CF7-AB7B-078F533B953B}" type="datetimeFigureOut">
              <a:rPr lang="en-GB"/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E6293-7DA2-4D9E-8605-5715E69AF2C7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E269B-21F6-4A71-848B-6E891C314B78}" type="datetimeFigureOut">
              <a:rPr lang="en-GB"/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89173-A1D5-421E-B384-2A426DF314C2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86830"/>
            <a:ext cx="3008313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648B1-3911-4AC2-8E3A-DF4A70CC86E7}" type="datetimeFigureOut">
              <a:rPr lang="en-GB"/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3D388-5704-4C64-A883-D899E8570667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AA9A3-945F-42AF-BCAE-8459AEA58868}" type="datetimeFigureOut">
              <a:rPr lang="en-GB"/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E2F5-7E8D-47B8-82FB-3832A72B6BDB}" type="slidenum">
              <a:rPr lang="en-GB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5842992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92896"/>
            <a:ext cx="8229600" cy="36332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56A7D1D-6254-4063-974C-6A2AE04E4B91}" type="datetimeFigureOut">
              <a:rPr lang="en-GB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6878614-5F41-4702-8E44-D9C8B2874F5D}" type="slidenum">
              <a:rPr lang="en-GB"/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06400" y="1625600"/>
            <a:ext cx="72548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/>
                <a:cs typeface="Arial" panose="020B0604020202090204"/>
              </a:rPr>
              <a:t>Verifying Information Flow Security for Blockchain-based Smart Contracts</a:t>
            </a:r>
            <a:endParaRPr lang="en-GB" sz="3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06400" y="4309110"/>
            <a:ext cx="6821488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GB" sz="2400" dirty="0">
                <a:solidFill>
                  <a:srgbClr val="595959"/>
                </a:solidFill>
                <a:latin typeface="Arial Regular" panose="020B0604020202090204" charset="0"/>
                <a:cs typeface="Arial Regular" panose="020B0604020202090204" charset="0"/>
              </a:rPr>
              <a:t>Author: Shurong Ge</a:t>
            </a:r>
            <a:endParaRPr lang="en-GB" sz="2400" dirty="0">
              <a:solidFill>
                <a:srgbClr val="595959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lnSpc>
                <a:spcPct val="120000"/>
              </a:lnSpc>
            </a:pPr>
            <a:r>
              <a:rPr lang="en-US" altLang="en-GB" sz="1800" dirty="0">
                <a:solidFill>
                  <a:srgbClr val="595959"/>
                </a:solidFill>
                <a:latin typeface="Arial Regular" panose="020B0604020202090204" charset="0"/>
                <a:cs typeface="Arial Regular" panose="020B0604020202090204" charset="0"/>
              </a:rPr>
              <a:t>S</a:t>
            </a:r>
            <a:r>
              <a:rPr lang="en-GB" sz="1800" dirty="0">
                <a:solidFill>
                  <a:srgbClr val="595959"/>
                </a:solidFill>
                <a:latin typeface="Arial Regular" panose="020B0604020202090204" charset="0"/>
                <a:cs typeface="Arial Regular" panose="020B0604020202090204" charset="0"/>
              </a:rPr>
              <a:t>upervisor</a:t>
            </a:r>
            <a:r>
              <a:rPr lang="en-US" altLang="en-GB" sz="1800" dirty="0">
                <a:solidFill>
                  <a:srgbClr val="595959"/>
                </a:solidFill>
                <a:latin typeface="Arial Regular" panose="020B0604020202090204" charset="0"/>
                <a:cs typeface="Arial Regular" panose="020B0604020202090204" charset="0"/>
              </a:rPr>
              <a:t>: Lucas Cordeiro</a:t>
            </a:r>
            <a:r>
              <a:rPr lang="en-US" altLang="en-GB" sz="2400" dirty="0">
                <a:solidFill>
                  <a:srgbClr val="595959"/>
                </a:solidFill>
                <a:cs typeface="Arial" panose="020B0604020202090204" pitchFamily="34" charset="0"/>
              </a:rPr>
              <a:t> </a:t>
            </a:r>
            <a:endParaRPr lang="en-US" altLang="en-GB" sz="2400" dirty="0">
              <a:solidFill>
                <a:srgbClr val="595959"/>
              </a:solidFill>
              <a:cs typeface="Arial" panose="020B0604020202090204" pitchFamily="34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519113" y="2809875"/>
            <a:ext cx="7013575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4" name="Picture 2" descr="TAB_col_white_background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2. Verification - Comparison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696" y="2492896"/>
            <a:ext cx="8229600" cy="3633267"/>
          </a:xfrm>
        </p:spPr>
        <p:txBody>
          <a:bodyPr/>
          <a:p>
            <a:r>
              <a:rPr u="sng">
                <a:effectLst/>
              </a:rPr>
              <a:t>Smartcheck</a:t>
            </a:r>
            <a:r>
              <a:rPr>
                <a:effectLst/>
              </a:rPr>
              <a:t> </a:t>
            </a:r>
            <a:endParaRPr>
              <a:effectLst/>
            </a:endParaRPr>
          </a:p>
          <a:p>
            <a:pPr lvl="1"/>
            <a:r>
              <a:rPr lang="en-US">
                <a:effectLst/>
              </a:rPr>
              <a:t>C</a:t>
            </a:r>
            <a:r>
              <a:rPr>
                <a:effectLst/>
              </a:rPr>
              <a:t>hecks for vulnerabilities and malpractice  </a:t>
            </a:r>
            <a:endParaRPr>
              <a:effectLst/>
            </a:endParaRPr>
          </a:p>
          <a:p>
            <a:pPr lvl="1"/>
            <a:r>
              <a:rPr lang="en-US">
                <a:effectLst/>
              </a:rPr>
              <a:t>D</a:t>
            </a:r>
            <a:r>
              <a:rPr>
                <a:effectLst/>
              </a:rPr>
              <a:t>isplaying possible errors in sequence on each line, </a:t>
            </a:r>
            <a:r>
              <a:rPr lang="en-US">
                <a:effectLst/>
              </a:rPr>
              <a:t>(</a:t>
            </a:r>
            <a:r>
              <a:rPr>
                <a:effectLst/>
              </a:rPr>
              <a:t>the </a:t>
            </a:r>
            <a:r>
              <a:rPr lang="en-US">
                <a:effectLst/>
              </a:rPr>
              <a:t>result </a:t>
            </a:r>
            <a:r>
              <a:rPr>
                <a:effectLst/>
              </a:rPr>
              <a:t>list is clear</a:t>
            </a:r>
            <a:r>
              <a:rPr lang="en-US">
                <a:effectLst/>
              </a:rPr>
              <a:t>)</a:t>
            </a:r>
            <a:endParaRPr lang="en-US">
              <a:effectLst/>
            </a:endParaRPr>
          </a:p>
          <a:p>
            <a:pPr lvl="1"/>
            <a:r>
              <a:rPr lang="en-US">
                <a:effectLst/>
              </a:rPr>
              <a:t>But, </a:t>
            </a:r>
            <a:r>
              <a:rPr>
                <a:effectLst/>
              </a:rPr>
              <a:t>there is no instructions on how to correct errors, and it has some false positives</a:t>
            </a:r>
            <a:endParaRPr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4425" y="1470660"/>
            <a:ext cx="2266315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2. Verification - Comparison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696" y="2492896"/>
            <a:ext cx="8229600" cy="3633267"/>
          </a:xfrm>
        </p:spPr>
        <p:txBody>
          <a:bodyPr/>
          <a:p>
            <a:r>
              <a:rPr u="sng">
                <a:effectLst/>
              </a:rPr>
              <a:t>Slither </a:t>
            </a:r>
            <a:endParaRPr>
              <a:effectLst/>
            </a:endParaRPr>
          </a:p>
          <a:p>
            <a:pPr lvl="1"/>
            <a:r>
              <a:rPr lang="en-US">
                <a:effectLst/>
              </a:rPr>
              <a:t>Able to </a:t>
            </a:r>
            <a:r>
              <a:rPr>
                <a:effectLst/>
              </a:rPr>
              <a:t>engaged with Truffle framework</a:t>
            </a:r>
            <a:endParaRPr>
              <a:effectLst/>
            </a:endParaRPr>
          </a:p>
          <a:p>
            <a:pPr lvl="1"/>
            <a:r>
              <a:rPr lang="en-US">
                <a:effectLst/>
              </a:rPr>
              <a:t>D</a:t>
            </a:r>
            <a:r>
              <a:rPr>
                <a:effectLst/>
              </a:rPr>
              <a:t>etect more common problems </a:t>
            </a:r>
            <a:r>
              <a:rPr lang="en-US">
                <a:effectLst/>
              </a:rPr>
              <a:t>and </a:t>
            </a:r>
            <a:r>
              <a:rPr>
                <a:effectLst/>
              </a:rPr>
              <a:t>give the severity of each problem</a:t>
            </a:r>
            <a:endParaRPr>
              <a:effectLst/>
            </a:endParaRPr>
          </a:p>
          <a:p>
            <a:pPr lvl="1"/>
            <a:r>
              <a:rPr lang="en-US">
                <a:effectLst/>
              </a:rPr>
              <a:t>O</a:t>
            </a:r>
            <a:r>
              <a:rPr>
                <a:effectLst/>
              </a:rPr>
              <a:t>ther interesting features such as </a:t>
            </a:r>
            <a:endParaRPr>
              <a:effectLst/>
            </a:endParaRPr>
          </a:p>
          <a:p>
            <a:pPr lvl="2"/>
            <a:r>
              <a:rPr lang="en-US">
                <a:effectLst/>
              </a:rPr>
              <a:t>P</a:t>
            </a:r>
            <a:r>
              <a:rPr>
                <a:effectLst/>
              </a:rPr>
              <a:t>rint a human-readable summary of the contracts</a:t>
            </a:r>
            <a:endParaRPr>
              <a:effectLst/>
            </a:endParaRPr>
          </a:p>
          <a:p>
            <a:pPr lvl="2"/>
            <a:r>
              <a:rPr lang="en-US">
                <a:effectLst/>
              </a:rPr>
              <a:t>E</a:t>
            </a:r>
            <a:r>
              <a:rPr>
                <a:effectLst/>
              </a:rPr>
              <a:t>xport the call-graph of the contracts to a dot file </a:t>
            </a:r>
            <a:endParaRPr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935" y="1268730"/>
            <a:ext cx="1729105" cy="921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3680" y="2679700"/>
            <a:ext cx="6664325" cy="3391535"/>
          </a:xfrm>
        </p:spPr>
        <p:txBody>
          <a:bodyPr/>
          <a:p>
            <a:r>
              <a:rPr lang="en-US" altLang="zh-CN"/>
              <a:t>Thanks for listening and watching :)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chesteruniversity_22016990603.jpg"/>
          <p:cNvPicPr>
            <a:picLocks noChangeAspect="1"/>
          </p:cNvPicPr>
          <p:nvPr/>
        </p:nvPicPr>
        <p:blipFill rotWithShape="1">
          <a:blip r:embed="rId1" cstate="email">
            <a:lum bright="-6000" contrast="-12000"/>
          </a:blip>
          <a:srcRect/>
          <a:stretch>
            <a:fillRect/>
          </a:stretch>
        </p:blipFill>
        <p:spPr>
          <a:xfrm>
            <a:off x="-17780" y="0"/>
            <a:ext cx="9180512" cy="6858000"/>
          </a:xfrm>
          <a:prstGeom prst="rect">
            <a:avLst/>
          </a:prstGeom>
        </p:spPr>
      </p:pic>
      <p:pic>
        <p:nvPicPr>
          <p:cNvPr id="5" name="Picture 4" descr="TAB_col_backgrou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39552" y="548680"/>
            <a:ext cx="1655064" cy="70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" y="1321435"/>
            <a:ext cx="8522335" cy="1143000"/>
          </a:xfrm>
        </p:spPr>
        <p:txBody>
          <a:bodyPr/>
          <a:lstStyle/>
          <a:p>
            <a:r>
              <a:rPr lang="en-US" altLang="en-GB" dirty="0" smtClean="0">
                <a:solidFill>
                  <a:schemeClr val="bg1">
                    <a:lumMod val="95000"/>
                  </a:schemeClr>
                </a:solidFill>
              </a:rPr>
              <a:t>Verifying Information Flow Security for Blockchain-based Smart Contracts</a:t>
            </a:r>
            <a:endParaRPr lang="en-US" altLang="en-GB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96" y="2636406"/>
            <a:ext cx="8229600" cy="3633267"/>
          </a:xfrm>
        </p:spPr>
        <p:txBody>
          <a:bodyPr/>
          <a:lstStyle/>
          <a:p>
            <a:r>
              <a:rPr lang="en-US" altLang="en-GB" sz="2400" b="1" dirty="0" smtClean="0">
                <a:solidFill>
                  <a:srgbClr val="F2F2F2"/>
                </a:solidFill>
                <a:latin typeface="Arial Bold" panose="020B0604020202090204" charset="0"/>
                <a:cs typeface="Arial Bold" panose="020B0604020202090204" charset="0"/>
              </a:rPr>
              <a:t>Implementation</a:t>
            </a:r>
            <a:endParaRPr lang="en-US" altLang="en-GB" sz="2400" b="1" dirty="0" smtClean="0">
              <a:solidFill>
                <a:srgbClr val="F2F2F2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lvl="1"/>
            <a:r>
              <a:rPr lang="en-US" altLang="en-GB" sz="2400" dirty="0">
                <a:solidFill>
                  <a:srgbClr val="F2F2F2"/>
                </a:solidFill>
              </a:rPr>
              <a:t>Context: Blockchain, Smart Contract</a:t>
            </a:r>
            <a:endParaRPr lang="en-US" altLang="en-GB" sz="2400" dirty="0">
              <a:solidFill>
                <a:srgbClr val="F2F2F2"/>
              </a:solidFill>
            </a:endParaRPr>
          </a:p>
          <a:p>
            <a:pPr lvl="1"/>
            <a:r>
              <a:rPr lang="en-US" altLang="en-GB" sz="2400" dirty="0">
                <a:solidFill>
                  <a:srgbClr val="F2F2F2"/>
                </a:solidFill>
              </a:rPr>
              <a:t>Demo</a:t>
            </a:r>
            <a:endParaRPr lang="en-US" altLang="en-GB" sz="2400" dirty="0">
              <a:solidFill>
                <a:srgbClr val="F2F2F2"/>
              </a:solidFill>
            </a:endParaRPr>
          </a:p>
          <a:p>
            <a:r>
              <a:rPr lang="en-US" altLang="en-GB" sz="2400" b="1" dirty="0">
                <a:solidFill>
                  <a:srgbClr val="F2F2F2"/>
                </a:solidFill>
                <a:latin typeface="Arial Bold" panose="020B0604020202090204" charset="0"/>
                <a:cs typeface="Arial Bold" panose="020B0604020202090204" charset="0"/>
              </a:rPr>
              <a:t>Verification</a:t>
            </a:r>
            <a:endParaRPr lang="en-US" altLang="en-GB" sz="2400" b="1" dirty="0">
              <a:solidFill>
                <a:srgbClr val="F2F2F2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lvl="1"/>
            <a:r>
              <a:rPr lang="en-US" altLang="en-GB" sz="2400" dirty="0">
                <a:solidFill>
                  <a:srgbClr val="F2F2F2"/>
                </a:solidFill>
              </a:rPr>
              <a:t>Context: Common Security Vulnerabilities</a:t>
            </a:r>
            <a:endParaRPr lang="en-US" altLang="en-GB" sz="2400" dirty="0">
              <a:solidFill>
                <a:srgbClr val="F2F2F2"/>
              </a:solidFill>
            </a:endParaRPr>
          </a:p>
          <a:p>
            <a:pPr lvl="1"/>
            <a:r>
              <a:rPr lang="en-US" altLang="en-GB" sz="2400" dirty="0">
                <a:solidFill>
                  <a:srgbClr val="F2F2F2"/>
                </a:solidFill>
              </a:rPr>
              <a:t>Evaluation</a:t>
            </a:r>
            <a:endParaRPr lang="en-US" altLang="en-GB" sz="2400" dirty="0">
              <a:solidFill>
                <a:srgbClr val="F2F2F2"/>
              </a:solidFill>
            </a:endParaRPr>
          </a:p>
          <a:p>
            <a:pPr lvl="1"/>
            <a:r>
              <a:rPr lang="en-US" altLang="en-GB" sz="2400" dirty="0">
                <a:solidFill>
                  <a:srgbClr val="F2F2F2"/>
                </a:solidFill>
              </a:rPr>
              <a:t>Comparison between different analysis tools</a:t>
            </a:r>
            <a:endParaRPr lang="en-US" altLang="en-GB" sz="2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295" y="235615"/>
            <a:ext cx="5842992" cy="1143000"/>
          </a:xfrm>
        </p:spPr>
        <p:txBody>
          <a:bodyPr/>
          <a:lstStyle/>
          <a:p>
            <a:r>
              <a:rPr lang="en-US" altLang="en-GB" dirty="0" smtClean="0">
                <a:solidFill>
                  <a:schemeClr val="tx1"/>
                </a:solidFill>
                <a:effectLst/>
                <a:sym typeface="+mn-ea"/>
              </a:rPr>
              <a:t>1. Implementation - Context</a:t>
            </a:r>
            <a:endParaRPr lang="en-US" altLang="en-GB" dirty="0" smtClean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35760"/>
            <a:ext cx="8253730" cy="4941570"/>
          </a:xfrm>
        </p:spPr>
        <p:txBody>
          <a:bodyPr/>
          <a:lstStyle/>
          <a:p>
            <a:r>
              <a:rPr lang="en-US" i="1" u="sng" dirty="0">
                <a:latin typeface="Arial Italic" panose="020B0604020202090204" charset="0"/>
                <a:cs typeface="Arial Italic" panose="020B0604020202090204" charset="0"/>
              </a:rPr>
              <a:t>Blockchain:</a:t>
            </a:r>
            <a:r>
              <a:rPr lang="en-US" dirty="0"/>
              <a:t> an open, distributed ledger that can record transactions between two parties efficiently and in a verifiable and permanent way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u="sng" dirty="0">
                <a:latin typeface="Arial Italic" panose="020B0604020202090204" charset="0"/>
                <a:cs typeface="Arial Italic" panose="020B0604020202090204" charset="0"/>
              </a:rPr>
              <a:t>Smart Contract: </a:t>
            </a:r>
            <a:r>
              <a:rPr lang="en-US" dirty="0"/>
              <a:t>a transaction protocol which is automatically execute, control or document legally relevant events and actions according to the terms of a contract or an agreement. 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81600" y="3112135"/>
            <a:ext cx="0" cy="1328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83030" y="3041650"/>
            <a:ext cx="2334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 u="sng">
                <a:latin typeface="Arial Italic" panose="020B0604020202090204" charset="0"/>
                <a:cs typeface="Arial Italic" panose="020B0604020202090204" charset="0"/>
              </a:rPr>
              <a:t>Blockchain</a:t>
            </a:r>
            <a:r>
              <a:rPr lang="en-US" altLang="zh-CN" u="sng"/>
              <a:t> </a:t>
            </a:r>
            <a:r>
              <a:rPr lang="zh-CN" altLang="en-US"/>
              <a:t>enables </a:t>
            </a:r>
            <a:r>
              <a:rPr lang="en-US" altLang="zh-CN" i="1" u="sng">
                <a:latin typeface="Arial Italic" panose="020B0604020202090204" charset="0"/>
                <a:cs typeface="Arial Italic" panose="020B0604020202090204" charset="0"/>
              </a:rPr>
              <a:t>S</a:t>
            </a:r>
            <a:r>
              <a:rPr lang="zh-CN" altLang="en-US" i="1" u="sng">
                <a:latin typeface="Arial Italic" panose="020B0604020202090204" charset="0"/>
                <a:cs typeface="Arial Italic" panose="020B0604020202090204" charset="0"/>
              </a:rPr>
              <a:t>mart </a:t>
            </a:r>
            <a:r>
              <a:rPr lang="en-US" altLang="zh-CN" i="1" u="sng">
                <a:latin typeface="Arial Italic" panose="020B0604020202090204" charset="0"/>
                <a:cs typeface="Arial Italic" panose="020B0604020202090204" charset="0"/>
              </a:rPr>
              <a:t>C</a:t>
            </a:r>
            <a:r>
              <a:rPr lang="zh-CN" altLang="en-US" i="1" u="sng">
                <a:latin typeface="Arial Italic" panose="020B0604020202090204" charset="0"/>
                <a:cs typeface="Arial Italic" panose="020B0604020202090204" charset="0"/>
              </a:rPr>
              <a:t>ontracts</a:t>
            </a:r>
            <a:r>
              <a:rPr lang="zh-CN" altLang="en-US"/>
              <a:t> by building on its distributed ledger architecture. 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30935" y="3112135"/>
            <a:ext cx="0" cy="1335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66715" y="3315335"/>
            <a:ext cx="2315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 u="sng">
                <a:latin typeface="Arial Italic" panose="020B0604020202090204" charset="0"/>
                <a:cs typeface="Arial Italic" panose="020B0604020202090204" charset="0"/>
              </a:rPr>
              <a:t>A Smart Contract</a:t>
            </a:r>
            <a:r>
              <a:rPr lang="en-US" altLang="zh-CN"/>
              <a:t> is </a:t>
            </a:r>
            <a:r>
              <a:rPr lang="zh-CN" altLang="en-US"/>
              <a:t>being executed on a </a:t>
            </a:r>
            <a:r>
              <a:rPr lang="en-US" altLang="zh-CN" i="1" u="sng">
                <a:latin typeface="Arial Italic" panose="020B0604020202090204" charset="0"/>
                <a:cs typeface="Arial Italic" panose="020B0604020202090204" charset="0"/>
              </a:rPr>
              <a:t>B</a:t>
            </a:r>
            <a:r>
              <a:rPr lang="zh-CN" altLang="en-US" i="1" u="sng">
                <a:latin typeface="Arial Italic" panose="020B0604020202090204" charset="0"/>
                <a:cs typeface="Arial Italic" panose="020B0604020202090204" charset="0"/>
              </a:rPr>
              <a:t>lockchain</a:t>
            </a:r>
            <a:endParaRPr lang="zh-CN" altLang="en-US" i="1" u="sng">
              <a:latin typeface="Arial Italic" panose="020B0604020202090204" charset="0"/>
              <a:cs typeface="Arial Italic" panose="020B060402020209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Implementation - Demo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2493010"/>
            <a:ext cx="4971415" cy="3429635"/>
          </a:xfrm>
        </p:spPr>
        <p:txBody>
          <a:bodyPr/>
          <a:lstStyle/>
          <a:p>
            <a:pPr algn="l"/>
            <a:r>
              <a:rPr lang="en-US" dirty="0"/>
              <a:t>Token coin based on the ERC-20 standard</a:t>
            </a:r>
            <a:endParaRPr lang="en-US" dirty="0"/>
          </a:p>
          <a:p>
            <a:pPr algn="l"/>
            <a:endParaRPr lang="en-US" dirty="0"/>
          </a:p>
          <a:p>
            <a:pPr lvl="1" algn="l"/>
            <a:r>
              <a:rPr lang="en-US" dirty="0"/>
              <a:t>Normal Features: </a:t>
            </a:r>
            <a:r>
              <a:rPr lang="en-US" i="1" dirty="0">
                <a:latin typeface="Arial Italic" panose="020B0604020202090204" charset="0"/>
                <a:cs typeface="Arial Italic" panose="020B0604020202090204" charset="0"/>
              </a:rPr>
              <a:t>Mint, Supply, Burn, Balance, Transfer</a:t>
            </a:r>
            <a:r>
              <a:rPr lang="en-US" dirty="0"/>
              <a:t>...</a:t>
            </a:r>
            <a:endParaRPr lang="en-US" dirty="0"/>
          </a:p>
          <a:p>
            <a:pPr lvl="1" algn="l"/>
            <a:r>
              <a:rPr lang="en-US" dirty="0"/>
              <a:t>Interesting Features:</a:t>
            </a:r>
            <a:r>
              <a:rPr lang="en-US" i="1" dirty="0">
                <a:latin typeface="Arial Italic" panose="020B0604020202090204" charset="0"/>
                <a:cs typeface="Arial Italic" panose="020B0604020202090204" charset="0"/>
              </a:rPr>
              <a:t> Approve, Transfer From and Allowance</a:t>
            </a:r>
            <a:endParaRPr lang="en-US" i="1" dirty="0">
              <a:latin typeface="Arial Italic" panose="020B0604020202090204" charset="0"/>
              <a:cs typeface="Arial Italic" panose="020B0604020202090204" charset="0"/>
            </a:endParaRPr>
          </a:p>
          <a:p>
            <a:pPr lvl="2" algn="l"/>
            <a:endParaRPr lang="en-US" i="1" dirty="0"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12" name="图片 11" descr="ethereum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7610" y="1555750"/>
            <a:ext cx="1263600" cy="1263600"/>
          </a:xfrm>
          <a:prstGeom prst="rect">
            <a:avLst/>
          </a:prstGeom>
        </p:spPr>
      </p:pic>
      <p:pic>
        <p:nvPicPr>
          <p:cNvPr id="13" name="图片 12" descr="solidity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65" y="1299210"/>
            <a:ext cx="1680845" cy="1680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1875" y="3183890"/>
            <a:ext cx="1351915" cy="1088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930" y="4761865"/>
            <a:ext cx="130111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790" y="4681220"/>
            <a:ext cx="1347470" cy="1304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" y="1268730"/>
            <a:ext cx="7353935" cy="1143000"/>
          </a:xfrm>
        </p:spPr>
        <p:txBody>
          <a:bodyPr/>
          <a:lstStyle/>
          <a:p>
            <a:r>
              <a:rPr lang="en-US" dirty="0" smtClean="0"/>
              <a:t>2. Verification - Context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5256584" cy="3633267"/>
          </a:xfrm>
        </p:spPr>
        <p:txBody>
          <a:bodyPr/>
          <a:lstStyle/>
          <a:p>
            <a:r>
              <a:rPr lang="en-US" dirty="0"/>
              <a:t>The common security Vulnerabilities in Ethereum smart contracts are:</a:t>
            </a:r>
            <a:endParaRPr lang="en-US" dirty="0"/>
          </a:p>
          <a:p>
            <a:pPr lvl="1"/>
            <a:r>
              <a:rPr lang="en-US" dirty="0"/>
              <a:t>Reentrancy</a:t>
            </a:r>
            <a:endParaRPr lang="en-US" dirty="0"/>
          </a:p>
          <a:p>
            <a:pPr lvl="1"/>
            <a:r>
              <a:rPr lang="en-US" dirty="0"/>
              <a:t>Integer overflow and underflow</a:t>
            </a:r>
            <a:endParaRPr lang="en-US" dirty="0"/>
          </a:p>
          <a:p>
            <a:pPr lvl="1"/>
            <a:r>
              <a:rPr lang="en-US" dirty="0"/>
              <a:t>DoS With Block Gas Limit</a:t>
            </a:r>
            <a:endParaRPr lang="en-US" dirty="0"/>
          </a:p>
          <a:p>
            <a:pPr lvl="1"/>
            <a:r>
              <a:rPr lang="en-US" dirty="0"/>
              <a:t>Weak Sources of Randomness from Chain Attributes</a:t>
            </a:r>
            <a:endParaRPr lang="en-US" dirty="0"/>
          </a:p>
        </p:txBody>
      </p:sp>
      <p:pic>
        <p:nvPicPr>
          <p:cNvPr id="6" name="Picture 5" descr="AerialView1.jpg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6372200" y="4725144"/>
            <a:ext cx="249627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375" y="343565"/>
            <a:ext cx="5842992" cy="1143000"/>
          </a:xfrm>
        </p:spPr>
        <p:txBody>
          <a:bodyPr/>
          <a:p>
            <a:r>
              <a:rPr lang="en-US" dirty="0" smtClean="0">
                <a:sym typeface="+mn-ea"/>
              </a:rPr>
              <a:t>2. Verification -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70" y="1414780"/>
            <a:ext cx="8264525" cy="609600"/>
          </a:xfrm>
        </p:spPr>
        <p:txBody>
          <a:bodyPr/>
          <a:p>
            <a:pPr algn="ctr"/>
            <a:r>
              <a:rPr lang="zh-CN" altLang="en-US"/>
              <a:t>Smartcheck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7620" y="1948180"/>
            <a:ext cx="6610985" cy="4615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375" y="343565"/>
            <a:ext cx="5842992" cy="1143000"/>
          </a:xfrm>
        </p:spPr>
        <p:txBody>
          <a:bodyPr/>
          <a:p>
            <a:r>
              <a:rPr lang="en-US" dirty="0" smtClean="0">
                <a:sym typeface="+mn-ea"/>
              </a:rPr>
              <a:t>2. Verification -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70" y="1414780"/>
            <a:ext cx="8264525" cy="609600"/>
          </a:xfrm>
        </p:spPr>
        <p:txBody>
          <a:bodyPr/>
          <a:p>
            <a:pPr algn="ctr"/>
            <a:r>
              <a:rPr lang="zh-CN" altLang="en-US"/>
              <a:t>Slither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2367915"/>
            <a:ext cx="826770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45" y="2024380"/>
            <a:ext cx="6351905" cy="414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375" y="280700"/>
            <a:ext cx="5842992" cy="1143000"/>
          </a:xfrm>
        </p:spPr>
        <p:txBody>
          <a:bodyPr/>
          <a:p>
            <a:r>
              <a:rPr lang="en-US" dirty="0" smtClean="0">
                <a:sym typeface="+mn-ea"/>
              </a:rPr>
              <a:t>2. Verification -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070" y="1280160"/>
            <a:ext cx="8264525" cy="609600"/>
          </a:xfrm>
        </p:spPr>
        <p:txBody>
          <a:bodyPr/>
          <a:p>
            <a:pPr algn="ctr"/>
            <a:r>
              <a:rPr lang="zh-CN" altLang="en-US"/>
              <a:t>Contract Guard (sFuzz)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857375"/>
            <a:ext cx="6901180" cy="47288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12180" y="3861435"/>
            <a:ext cx="1944370" cy="72009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864360"/>
            <a:ext cx="4635500" cy="470027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5652135" y="3141345"/>
            <a:ext cx="2138680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57655" y="6511290"/>
            <a:ext cx="6172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note: this part using a problematic smart contract demo instead of my own contract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2. Verification - Comparison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696" y="2492896"/>
            <a:ext cx="8229600" cy="3633267"/>
          </a:xfrm>
        </p:spPr>
        <p:txBody>
          <a:bodyPr/>
          <a:p>
            <a:r>
              <a:rPr lang="zh-CN" altLang="en-US" u="sng">
                <a:effectLst/>
              </a:rPr>
              <a:t>Contract Guard</a:t>
            </a:r>
            <a:r>
              <a:rPr lang="en-US" altLang="zh-CN" u="sng">
                <a:effectLst/>
              </a:rPr>
              <a:t>: </a:t>
            </a:r>
            <a:r>
              <a:rPr lang="zh-CN" altLang="en-US" u="sng">
                <a:effectLst/>
              </a:rPr>
              <a:t>an efficient fuzzer </a:t>
            </a:r>
            <a:endParaRPr lang="zh-CN" altLang="en-US"/>
          </a:p>
          <a:p>
            <a:pPr lvl="1"/>
            <a:r>
              <a:rPr lang="en-US" altLang="zh-CN"/>
              <a:t>B</a:t>
            </a:r>
            <a:r>
              <a:rPr lang="zh-CN" altLang="en-US"/>
              <a:t>eginner-friendly </a:t>
            </a:r>
            <a:endParaRPr lang="zh-CN" altLang="en-US"/>
          </a:p>
          <a:p>
            <a:pPr lvl="1"/>
            <a:r>
              <a:rPr lang="zh-CN" altLang="en-US"/>
              <a:t>Online visual </a:t>
            </a:r>
            <a:r>
              <a:rPr lang="en-US" altLang="zh-CN"/>
              <a:t>web </a:t>
            </a:r>
            <a:r>
              <a:rPr lang="zh-CN" altLang="en-US"/>
              <a:t>page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dvice on how to resolve the detected vulnerabilities</a:t>
            </a:r>
            <a:endParaRPr lang="zh-CN" altLang="en-US"/>
          </a:p>
          <a:p>
            <a:pPr lvl="1"/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However</a:t>
            </a:r>
            <a:r>
              <a:rPr lang="zh-CN" altLang="en-US"/>
              <a:t>, it is only available for smart contracts with small file sizes, otherwise the </a:t>
            </a:r>
            <a:r>
              <a:rPr lang="en-US" altLang="zh-CN"/>
              <a:t>analysis time will take so long and the</a:t>
            </a:r>
            <a:r>
              <a:rPr lang="zh-CN" altLang="en-US"/>
              <a:t> results </a:t>
            </a:r>
            <a:r>
              <a:rPr lang="en-US" altLang="zh-CN"/>
              <a:t>never display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9035" y="1512570"/>
            <a:ext cx="1598930" cy="655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WPS 文字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Calibri</vt:lpstr>
      <vt:lpstr>Helvetica Neue</vt:lpstr>
      <vt:lpstr>Arial</vt:lpstr>
      <vt:lpstr>Arial Regular</vt:lpstr>
      <vt:lpstr>Arial Bold</vt:lpstr>
      <vt:lpstr>微软雅黑</vt:lpstr>
      <vt:lpstr>汉仪旗黑</vt:lpstr>
      <vt:lpstr>宋体</vt:lpstr>
      <vt:lpstr>Arial Unicode MS</vt:lpstr>
      <vt:lpstr>汉仪书宋二KW</vt:lpstr>
      <vt:lpstr>Arial Italic</vt:lpstr>
      <vt:lpstr>Office Theme</vt:lpstr>
      <vt:lpstr>PowerPoint 演示文稿</vt:lpstr>
      <vt:lpstr>Verifying Information Flow Security for Blockchain-based Smart Contracts</vt:lpstr>
      <vt:lpstr>Implementation - Context</vt:lpstr>
      <vt:lpstr>Proposed Approach</vt:lpstr>
      <vt:lpstr>Conclusions and Future Work</vt:lpstr>
      <vt:lpstr>PowerPoint 演示文稿</vt:lpstr>
      <vt:lpstr>2. Verification - Evaluation</vt:lpstr>
      <vt:lpstr>2. Verification - Evaluation</vt:lpstr>
      <vt:lpstr>PowerPoint 演示文稿</vt:lpstr>
      <vt:lpstr>2. Verification - Comparison</vt:lpstr>
      <vt:lpstr>2. Verification - Comparison</vt:lpstr>
      <vt:lpstr>PowerPoint 演示文稿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MZYSSPB2</dc:creator>
  <cp:lastModifiedBy>shurong</cp:lastModifiedBy>
  <cp:revision>36</cp:revision>
  <dcterms:created xsi:type="dcterms:W3CDTF">2021-04-23T14:39:44Z</dcterms:created>
  <dcterms:modified xsi:type="dcterms:W3CDTF">2021-04-23T14:39:44Z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