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86" r:id="rId3"/>
    <p:sldId id="257" r:id="rId4"/>
    <p:sldId id="258" r:id="rId5"/>
    <p:sldId id="259" r:id="rId6"/>
    <p:sldId id="261" r:id="rId7"/>
    <p:sldId id="287" r:id="rId8"/>
    <p:sldId id="288" r:id="rId9"/>
    <p:sldId id="289" r:id="rId10"/>
    <p:sldId id="264" r:id="rId11"/>
    <p:sldId id="311" r:id="rId12"/>
    <p:sldId id="292" r:id="rId13"/>
    <p:sldId id="313" r:id="rId14"/>
    <p:sldId id="314" r:id="rId15"/>
    <p:sldId id="315" r:id="rId16"/>
    <p:sldId id="293" r:id="rId17"/>
    <p:sldId id="294" r:id="rId18"/>
    <p:sldId id="296" r:id="rId19"/>
    <p:sldId id="297" r:id="rId20"/>
    <p:sldId id="298" r:id="rId21"/>
    <p:sldId id="299" r:id="rId22"/>
    <p:sldId id="301" r:id="rId23"/>
    <p:sldId id="302" r:id="rId24"/>
    <p:sldId id="304" r:id="rId25"/>
    <p:sldId id="307" r:id="rId26"/>
    <p:sldId id="306" r:id="rId27"/>
    <p:sldId id="305" r:id="rId28"/>
    <p:sldId id="309" r:id="rId29"/>
    <p:sldId id="284" r:id="rId30"/>
    <p:sldId id="308" r:id="rId31"/>
  </p:sldIdLst>
  <p:sldSz cx="5765800" cy="3244850"/>
  <p:notesSz cx="5765800" cy="3244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>
      <p:cViewPr>
        <p:scale>
          <a:sx n="150" d="100"/>
          <a:sy n="150" d="100"/>
        </p:scale>
        <p:origin x="1061" y="3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A7F3B-7739-4883-9027-9D6BD56E3CBA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46D6C-AC63-4FCC-B51F-044CA8ECE8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9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04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571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322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279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290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2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730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116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957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089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609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2962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296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737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719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578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492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928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373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847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300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Инютин</a:t>
            </a:r>
            <a:r>
              <a:rPr spc="25" dirty="0"/>
              <a:t> </a:t>
            </a:r>
            <a:r>
              <a:rPr spc="15" dirty="0"/>
              <a:t>Максим</a:t>
            </a:r>
            <a:r>
              <a:rPr spc="25" dirty="0"/>
              <a:t> </a:t>
            </a:r>
            <a:r>
              <a:rPr dirty="0"/>
              <a:t>Андреевич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350764" y="2490304"/>
            <a:ext cx="373380" cy="360045"/>
          </a:xfrm>
          <a:custGeom>
            <a:avLst/>
            <a:gdLst/>
            <a:ahLst/>
            <a:cxnLst/>
            <a:rect l="l" t="t" r="r" b="b"/>
            <a:pathLst>
              <a:path w="373379" h="360044">
                <a:moveTo>
                  <a:pt x="196710" y="214020"/>
                </a:moveTo>
                <a:lnTo>
                  <a:pt x="187731" y="170218"/>
                </a:lnTo>
                <a:lnTo>
                  <a:pt x="177317" y="214020"/>
                </a:lnTo>
                <a:lnTo>
                  <a:pt x="196710" y="214020"/>
                </a:lnTo>
                <a:close/>
              </a:path>
              <a:path w="373379" h="360044">
                <a:moveTo>
                  <a:pt x="347256" y="100330"/>
                </a:moveTo>
                <a:lnTo>
                  <a:pt x="335432" y="61328"/>
                </a:lnTo>
                <a:lnTo>
                  <a:pt x="316598" y="43561"/>
                </a:lnTo>
                <a:lnTo>
                  <a:pt x="307340" y="34836"/>
                </a:lnTo>
                <a:lnTo>
                  <a:pt x="292049" y="31597"/>
                </a:lnTo>
                <a:lnTo>
                  <a:pt x="292049" y="132461"/>
                </a:lnTo>
                <a:lnTo>
                  <a:pt x="289966" y="132562"/>
                </a:lnTo>
                <a:lnTo>
                  <a:pt x="289966" y="190461"/>
                </a:lnTo>
                <a:lnTo>
                  <a:pt x="289966" y="196291"/>
                </a:lnTo>
                <a:lnTo>
                  <a:pt x="283705" y="196291"/>
                </a:lnTo>
                <a:lnTo>
                  <a:pt x="283578" y="241300"/>
                </a:lnTo>
                <a:lnTo>
                  <a:pt x="283908" y="243090"/>
                </a:lnTo>
                <a:lnTo>
                  <a:pt x="289966" y="243090"/>
                </a:lnTo>
                <a:lnTo>
                  <a:pt x="289966" y="248818"/>
                </a:lnTo>
                <a:lnTo>
                  <a:pt x="264528" y="248818"/>
                </a:lnTo>
                <a:lnTo>
                  <a:pt x="264528" y="248691"/>
                </a:lnTo>
                <a:lnTo>
                  <a:pt x="264528" y="243027"/>
                </a:lnTo>
                <a:lnTo>
                  <a:pt x="270357" y="243027"/>
                </a:lnTo>
                <a:lnTo>
                  <a:pt x="271170" y="240982"/>
                </a:lnTo>
                <a:lnTo>
                  <a:pt x="271195" y="211518"/>
                </a:lnTo>
                <a:lnTo>
                  <a:pt x="250532" y="236740"/>
                </a:lnTo>
                <a:lnTo>
                  <a:pt x="250532" y="241338"/>
                </a:lnTo>
                <a:lnTo>
                  <a:pt x="252412" y="242798"/>
                </a:lnTo>
                <a:lnTo>
                  <a:pt x="257200" y="242798"/>
                </a:lnTo>
                <a:lnTo>
                  <a:pt x="257200" y="248627"/>
                </a:lnTo>
                <a:lnTo>
                  <a:pt x="193789" y="248627"/>
                </a:lnTo>
                <a:lnTo>
                  <a:pt x="193789" y="242785"/>
                </a:lnTo>
                <a:lnTo>
                  <a:pt x="198374" y="242785"/>
                </a:lnTo>
                <a:lnTo>
                  <a:pt x="201307" y="242354"/>
                </a:lnTo>
                <a:lnTo>
                  <a:pt x="201206" y="234708"/>
                </a:lnTo>
                <a:lnTo>
                  <a:pt x="200088" y="228155"/>
                </a:lnTo>
                <a:lnTo>
                  <a:pt x="198170" y="220433"/>
                </a:lnTo>
                <a:lnTo>
                  <a:pt x="175221" y="220433"/>
                </a:lnTo>
                <a:lnTo>
                  <a:pt x="172300" y="232117"/>
                </a:lnTo>
                <a:lnTo>
                  <a:pt x="170446" y="239001"/>
                </a:lnTo>
                <a:lnTo>
                  <a:pt x="170332" y="240347"/>
                </a:lnTo>
                <a:lnTo>
                  <a:pt x="170840" y="242760"/>
                </a:lnTo>
                <a:lnTo>
                  <a:pt x="179184" y="242760"/>
                </a:lnTo>
                <a:lnTo>
                  <a:pt x="179184" y="248589"/>
                </a:lnTo>
                <a:lnTo>
                  <a:pt x="126415" y="248589"/>
                </a:lnTo>
                <a:lnTo>
                  <a:pt x="126415" y="246786"/>
                </a:lnTo>
                <a:lnTo>
                  <a:pt x="126415" y="242785"/>
                </a:lnTo>
                <a:lnTo>
                  <a:pt x="132664" y="242785"/>
                </a:lnTo>
                <a:lnTo>
                  <a:pt x="133223" y="240931"/>
                </a:lnTo>
                <a:lnTo>
                  <a:pt x="133299" y="206933"/>
                </a:lnTo>
                <a:lnTo>
                  <a:pt x="117233" y="246786"/>
                </a:lnTo>
                <a:lnTo>
                  <a:pt x="100965" y="205727"/>
                </a:lnTo>
                <a:lnTo>
                  <a:pt x="101053" y="240690"/>
                </a:lnTo>
                <a:lnTo>
                  <a:pt x="101587" y="242849"/>
                </a:lnTo>
                <a:lnTo>
                  <a:pt x="107848" y="242849"/>
                </a:lnTo>
                <a:lnTo>
                  <a:pt x="107848" y="248691"/>
                </a:lnTo>
                <a:lnTo>
                  <a:pt x="88226" y="248691"/>
                </a:lnTo>
                <a:lnTo>
                  <a:pt x="88226" y="242785"/>
                </a:lnTo>
                <a:lnTo>
                  <a:pt x="94907" y="242785"/>
                </a:lnTo>
                <a:lnTo>
                  <a:pt x="95034" y="240347"/>
                </a:lnTo>
                <a:lnTo>
                  <a:pt x="95110" y="196088"/>
                </a:lnTo>
                <a:lnTo>
                  <a:pt x="88658" y="196088"/>
                </a:lnTo>
                <a:lnTo>
                  <a:pt x="88658" y="190246"/>
                </a:lnTo>
                <a:lnTo>
                  <a:pt x="109512" y="190246"/>
                </a:lnTo>
                <a:lnTo>
                  <a:pt x="120777" y="220294"/>
                </a:lnTo>
                <a:lnTo>
                  <a:pt x="132041" y="190246"/>
                </a:lnTo>
                <a:lnTo>
                  <a:pt x="152069" y="190246"/>
                </a:lnTo>
                <a:lnTo>
                  <a:pt x="152069" y="196088"/>
                </a:lnTo>
                <a:lnTo>
                  <a:pt x="145808" y="196088"/>
                </a:lnTo>
                <a:lnTo>
                  <a:pt x="145643" y="198170"/>
                </a:lnTo>
                <a:lnTo>
                  <a:pt x="145656" y="239839"/>
                </a:lnTo>
                <a:lnTo>
                  <a:pt x="146227" y="241300"/>
                </a:lnTo>
                <a:lnTo>
                  <a:pt x="147904" y="241985"/>
                </a:lnTo>
                <a:lnTo>
                  <a:pt x="151663" y="243446"/>
                </a:lnTo>
                <a:lnTo>
                  <a:pt x="158953" y="243027"/>
                </a:lnTo>
                <a:lnTo>
                  <a:pt x="161061" y="238823"/>
                </a:lnTo>
                <a:lnTo>
                  <a:pt x="163017" y="234708"/>
                </a:lnTo>
                <a:lnTo>
                  <a:pt x="164553" y="230378"/>
                </a:lnTo>
                <a:lnTo>
                  <a:pt x="165633" y="225920"/>
                </a:lnTo>
                <a:lnTo>
                  <a:pt x="174726" y="190246"/>
                </a:lnTo>
                <a:lnTo>
                  <a:pt x="180162" y="168935"/>
                </a:lnTo>
                <a:lnTo>
                  <a:pt x="192747" y="119583"/>
                </a:lnTo>
                <a:lnTo>
                  <a:pt x="217144" y="223875"/>
                </a:lnTo>
                <a:lnTo>
                  <a:pt x="234264" y="244106"/>
                </a:lnTo>
                <a:lnTo>
                  <a:pt x="237807" y="240347"/>
                </a:lnTo>
                <a:lnTo>
                  <a:pt x="238226" y="239115"/>
                </a:lnTo>
                <a:lnTo>
                  <a:pt x="238226" y="198170"/>
                </a:lnTo>
                <a:lnTo>
                  <a:pt x="237807" y="196088"/>
                </a:lnTo>
                <a:lnTo>
                  <a:pt x="231546" y="196088"/>
                </a:lnTo>
                <a:lnTo>
                  <a:pt x="231546" y="190246"/>
                </a:lnTo>
                <a:lnTo>
                  <a:pt x="257200" y="190246"/>
                </a:lnTo>
                <a:lnTo>
                  <a:pt x="257200" y="196088"/>
                </a:lnTo>
                <a:lnTo>
                  <a:pt x="250952" y="196088"/>
                </a:lnTo>
                <a:lnTo>
                  <a:pt x="250634" y="198170"/>
                </a:lnTo>
                <a:lnTo>
                  <a:pt x="250532" y="227799"/>
                </a:lnTo>
                <a:lnTo>
                  <a:pt x="271183" y="202577"/>
                </a:lnTo>
                <a:lnTo>
                  <a:pt x="271056" y="198805"/>
                </a:lnTo>
                <a:lnTo>
                  <a:pt x="269506" y="196291"/>
                </a:lnTo>
                <a:lnTo>
                  <a:pt x="264515" y="196291"/>
                </a:lnTo>
                <a:lnTo>
                  <a:pt x="264515" y="190461"/>
                </a:lnTo>
                <a:lnTo>
                  <a:pt x="289966" y="190461"/>
                </a:lnTo>
                <a:lnTo>
                  <a:pt x="289966" y="132562"/>
                </a:lnTo>
                <a:lnTo>
                  <a:pt x="287477" y="132676"/>
                </a:lnTo>
                <a:lnTo>
                  <a:pt x="206540" y="138709"/>
                </a:lnTo>
                <a:lnTo>
                  <a:pt x="203619" y="126403"/>
                </a:lnTo>
                <a:lnTo>
                  <a:pt x="291833" y="126415"/>
                </a:lnTo>
                <a:lnTo>
                  <a:pt x="292049" y="132461"/>
                </a:lnTo>
                <a:lnTo>
                  <a:pt x="292049" y="31597"/>
                </a:lnTo>
                <a:lnTo>
                  <a:pt x="262013" y="25234"/>
                </a:lnTo>
                <a:lnTo>
                  <a:pt x="227749" y="25234"/>
                </a:lnTo>
                <a:lnTo>
                  <a:pt x="227749" y="68630"/>
                </a:lnTo>
                <a:lnTo>
                  <a:pt x="225044" y="69672"/>
                </a:lnTo>
                <a:lnTo>
                  <a:pt x="203771" y="76911"/>
                </a:lnTo>
                <a:lnTo>
                  <a:pt x="170434" y="126415"/>
                </a:lnTo>
                <a:lnTo>
                  <a:pt x="181483" y="126415"/>
                </a:lnTo>
                <a:lnTo>
                  <a:pt x="177723" y="140817"/>
                </a:lnTo>
                <a:lnTo>
                  <a:pt x="160210" y="142024"/>
                </a:lnTo>
                <a:lnTo>
                  <a:pt x="158330" y="144945"/>
                </a:lnTo>
                <a:lnTo>
                  <a:pt x="153428" y="150837"/>
                </a:lnTo>
                <a:lnTo>
                  <a:pt x="146989" y="158051"/>
                </a:lnTo>
                <a:lnTo>
                  <a:pt x="140106" y="164452"/>
                </a:lnTo>
                <a:lnTo>
                  <a:pt x="133921" y="167894"/>
                </a:lnTo>
                <a:lnTo>
                  <a:pt x="129336" y="168935"/>
                </a:lnTo>
                <a:lnTo>
                  <a:pt x="124853" y="164452"/>
                </a:lnTo>
                <a:lnTo>
                  <a:pt x="124815" y="164134"/>
                </a:lnTo>
                <a:lnTo>
                  <a:pt x="126682" y="158496"/>
                </a:lnTo>
                <a:lnTo>
                  <a:pt x="128346" y="152869"/>
                </a:lnTo>
                <a:lnTo>
                  <a:pt x="132930" y="148069"/>
                </a:lnTo>
                <a:lnTo>
                  <a:pt x="135648" y="143052"/>
                </a:lnTo>
                <a:lnTo>
                  <a:pt x="53949" y="132676"/>
                </a:lnTo>
                <a:lnTo>
                  <a:pt x="53657" y="132638"/>
                </a:lnTo>
                <a:lnTo>
                  <a:pt x="49860" y="132676"/>
                </a:lnTo>
                <a:lnTo>
                  <a:pt x="50266" y="126415"/>
                </a:lnTo>
                <a:lnTo>
                  <a:pt x="148323" y="126403"/>
                </a:lnTo>
                <a:lnTo>
                  <a:pt x="193001" y="76555"/>
                </a:lnTo>
                <a:lnTo>
                  <a:pt x="173926" y="69672"/>
                </a:lnTo>
                <a:lnTo>
                  <a:pt x="171856" y="68834"/>
                </a:lnTo>
                <a:lnTo>
                  <a:pt x="172059" y="66751"/>
                </a:lnTo>
                <a:lnTo>
                  <a:pt x="194805" y="66751"/>
                </a:lnTo>
                <a:lnTo>
                  <a:pt x="201269" y="45008"/>
                </a:lnTo>
                <a:lnTo>
                  <a:pt x="201676" y="43561"/>
                </a:lnTo>
                <a:lnTo>
                  <a:pt x="203555" y="43980"/>
                </a:lnTo>
                <a:lnTo>
                  <a:pt x="203555" y="45008"/>
                </a:lnTo>
                <a:lnTo>
                  <a:pt x="205651" y="66751"/>
                </a:lnTo>
                <a:lnTo>
                  <a:pt x="227126" y="66751"/>
                </a:lnTo>
                <a:lnTo>
                  <a:pt x="227749" y="68630"/>
                </a:lnTo>
                <a:lnTo>
                  <a:pt x="227749" y="25234"/>
                </a:lnTo>
                <a:lnTo>
                  <a:pt x="109093" y="25234"/>
                </a:lnTo>
                <a:lnTo>
                  <a:pt x="99352" y="56349"/>
                </a:lnTo>
                <a:lnTo>
                  <a:pt x="81686" y="82283"/>
                </a:lnTo>
                <a:lnTo>
                  <a:pt x="57492" y="102539"/>
                </a:lnTo>
                <a:lnTo>
                  <a:pt x="28155" y="116611"/>
                </a:lnTo>
                <a:lnTo>
                  <a:pt x="38760" y="164134"/>
                </a:lnTo>
                <a:lnTo>
                  <a:pt x="56019" y="207568"/>
                </a:lnTo>
                <a:lnTo>
                  <a:pt x="79730" y="246481"/>
                </a:lnTo>
                <a:lnTo>
                  <a:pt x="109664" y="280454"/>
                </a:lnTo>
                <a:lnTo>
                  <a:pt x="145605" y="309067"/>
                </a:lnTo>
                <a:lnTo>
                  <a:pt x="187325" y="331889"/>
                </a:lnTo>
                <a:lnTo>
                  <a:pt x="231927" y="307213"/>
                </a:lnTo>
                <a:lnTo>
                  <a:pt x="270929" y="276148"/>
                </a:lnTo>
                <a:lnTo>
                  <a:pt x="303276" y="239001"/>
                </a:lnTo>
                <a:lnTo>
                  <a:pt x="327914" y="196011"/>
                </a:lnTo>
                <a:lnTo>
                  <a:pt x="329793" y="190246"/>
                </a:lnTo>
                <a:lnTo>
                  <a:pt x="343789" y="147485"/>
                </a:lnTo>
                <a:lnTo>
                  <a:pt x="344436" y="138709"/>
                </a:lnTo>
                <a:lnTo>
                  <a:pt x="345338" y="126403"/>
                </a:lnTo>
                <a:lnTo>
                  <a:pt x="345833" y="119583"/>
                </a:lnTo>
                <a:lnTo>
                  <a:pt x="347256" y="100330"/>
                </a:lnTo>
                <a:close/>
              </a:path>
              <a:path w="373379" h="360044">
                <a:moveTo>
                  <a:pt x="372872" y="102158"/>
                </a:moveTo>
                <a:lnTo>
                  <a:pt x="363258" y="59880"/>
                </a:lnTo>
                <a:lnTo>
                  <a:pt x="358990" y="53797"/>
                </a:lnTo>
                <a:lnTo>
                  <a:pt x="358990" y="97205"/>
                </a:lnTo>
                <a:lnTo>
                  <a:pt x="355244" y="149974"/>
                </a:lnTo>
                <a:lnTo>
                  <a:pt x="338823" y="200329"/>
                </a:lnTo>
                <a:lnTo>
                  <a:pt x="312762" y="245719"/>
                </a:lnTo>
                <a:lnTo>
                  <a:pt x="278117" y="285432"/>
                </a:lnTo>
                <a:lnTo>
                  <a:pt x="235889" y="318719"/>
                </a:lnTo>
                <a:lnTo>
                  <a:pt x="187121" y="344830"/>
                </a:lnTo>
                <a:lnTo>
                  <a:pt x="140106" y="319684"/>
                </a:lnTo>
                <a:lnTo>
                  <a:pt x="100304" y="288036"/>
                </a:lnTo>
                <a:lnTo>
                  <a:pt x="67792" y="250456"/>
                </a:lnTo>
                <a:lnTo>
                  <a:pt x="42646" y="207543"/>
                </a:lnTo>
                <a:lnTo>
                  <a:pt x="24955" y="159880"/>
                </a:lnTo>
                <a:lnTo>
                  <a:pt x="14808" y="108051"/>
                </a:lnTo>
                <a:lnTo>
                  <a:pt x="46532" y="95224"/>
                </a:lnTo>
                <a:lnTo>
                  <a:pt x="72440" y="74676"/>
                </a:lnTo>
                <a:lnTo>
                  <a:pt x="90436" y="47091"/>
                </a:lnTo>
                <a:lnTo>
                  <a:pt x="98463" y="13131"/>
                </a:lnTo>
                <a:lnTo>
                  <a:pt x="262013" y="13131"/>
                </a:lnTo>
                <a:lnTo>
                  <a:pt x="312712" y="23901"/>
                </a:lnTo>
                <a:lnTo>
                  <a:pt x="344919" y="53555"/>
                </a:lnTo>
                <a:lnTo>
                  <a:pt x="358990" y="97205"/>
                </a:lnTo>
                <a:lnTo>
                  <a:pt x="358990" y="53797"/>
                </a:lnTo>
                <a:lnTo>
                  <a:pt x="340715" y="27686"/>
                </a:lnTo>
                <a:lnTo>
                  <a:pt x="316344" y="13131"/>
                </a:lnTo>
                <a:lnTo>
                  <a:pt x="306374" y="7188"/>
                </a:lnTo>
                <a:lnTo>
                  <a:pt x="261378" y="0"/>
                </a:lnTo>
                <a:lnTo>
                  <a:pt x="85102" y="0"/>
                </a:lnTo>
                <a:lnTo>
                  <a:pt x="79870" y="37338"/>
                </a:lnTo>
                <a:lnTo>
                  <a:pt x="62026" y="66408"/>
                </a:lnTo>
                <a:lnTo>
                  <a:pt x="34442" y="86677"/>
                </a:lnTo>
                <a:lnTo>
                  <a:pt x="0" y="97624"/>
                </a:lnTo>
                <a:lnTo>
                  <a:pt x="8267" y="148729"/>
                </a:lnTo>
                <a:lnTo>
                  <a:pt x="22834" y="195656"/>
                </a:lnTo>
                <a:lnTo>
                  <a:pt x="43624" y="238175"/>
                </a:lnTo>
                <a:lnTo>
                  <a:pt x="70523" y="276047"/>
                </a:lnTo>
                <a:lnTo>
                  <a:pt x="103466" y="309041"/>
                </a:lnTo>
                <a:lnTo>
                  <a:pt x="142367" y="336918"/>
                </a:lnTo>
                <a:lnTo>
                  <a:pt x="187121" y="359422"/>
                </a:lnTo>
                <a:lnTo>
                  <a:pt x="216331" y="344830"/>
                </a:lnTo>
                <a:lnTo>
                  <a:pt x="268414" y="311492"/>
                </a:lnTo>
                <a:lnTo>
                  <a:pt x="302615" y="279476"/>
                </a:lnTo>
                <a:lnTo>
                  <a:pt x="331304" y="242277"/>
                </a:lnTo>
                <a:lnTo>
                  <a:pt x="353542" y="200050"/>
                </a:lnTo>
                <a:lnTo>
                  <a:pt x="368401" y="152908"/>
                </a:lnTo>
                <a:lnTo>
                  <a:pt x="372872" y="102158"/>
                </a:lnTo>
                <a:close/>
              </a:path>
            </a:pathLst>
          </a:custGeom>
          <a:solidFill>
            <a:srgbClr val="1D9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202672" y="291045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123055" y="29064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300857" y="29064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460874" y="290014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397705" y="29064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761269" y="29128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672368" y="29064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748569" y="290014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023232" y="290014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947031" y="29064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023232" y="293824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297882" y="290014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5603025" y="293062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5575961" y="290413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5481104" y="290014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0"/>
            <a:ext cx="5760085" cy="347980"/>
          </a:xfrm>
          <a:custGeom>
            <a:avLst/>
            <a:gdLst/>
            <a:ahLst/>
            <a:cxnLst/>
            <a:rect l="l" t="t" r="r" b="b"/>
            <a:pathLst>
              <a:path w="5760085" h="347980">
                <a:moveTo>
                  <a:pt x="5759996" y="0"/>
                </a:moveTo>
                <a:lnTo>
                  <a:pt x="0" y="0"/>
                </a:lnTo>
                <a:lnTo>
                  <a:pt x="0" y="347586"/>
                </a:lnTo>
                <a:lnTo>
                  <a:pt x="5759996" y="347586"/>
                </a:lnTo>
                <a:lnTo>
                  <a:pt x="575999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Инютин</a:t>
            </a:r>
            <a:r>
              <a:rPr spc="25" dirty="0"/>
              <a:t> </a:t>
            </a:r>
            <a:r>
              <a:rPr spc="15" dirty="0"/>
              <a:t>Максим</a:t>
            </a:r>
            <a:r>
              <a:rPr spc="25" dirty="0"/>
              <a:t> </a:t>
            </a:r>
            <a:r>
              <a:rPr dirty="0"/>
              <a:t>Андреевич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Инютин</a:t>
            </a:r>
            <a:r>
              <a:rPr spc="25" dirty="0"/>
              <a:t> </a:t>
            </a:r>
            <a:r>
              <a:rPr spc="15" dirty="0"/>
              <a:t>Максим</a:t>
            </a:r>
            <a:r>
              <a:rPr spc="25" dirty="0"/>
              <a:t> </a:t>
            </a:r>
            <a:r>
              <a:rPr dirty="0"/>
              <a:t>Андреевич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350764" y="2490304"/>
            <a:ext cx="373380" cy="360045"/>
          </a:xfrm>
          <a:custGeom>
            <a:avLst/>
            <a:gdLst/>
            <a:ahLst/>
            <a:cxnLst/>
            <a:rect l="l" t="t" r="r" b="b"/>
            <a:pathLst>
              <a:path w="373379" h="360044">
                <a:moveTo>
                  <a:pt x="196710" y="214020"/>
                </a:moveTo>
                <a:lnTo>
                  <a:pt x="187731" y="170218"/>
                </a:lnTo>
                <a:lnTo>
                  <a:pt x="177317" y="214020"/>
                </a:lnTo>
                <a:lnTo>
                  <a:pt x="196710" y="214020"/>
                </a:lnTo>
                <a:close/>
              </a:path>
              <a:path w="373379" h="360044">
                <a:moveTo>
                  <a:pt x="347256" y="100330"/>
                </a:moveTo>
                <a:lnTo>
                  <a:pt x="335432" y="61328"/>
                </a:lnTo>
                <a:lnTo>
                  <a:pt x="316598" y="43561"/>
                </a:lnTo>
                <a:lnTo>
                  <a:pt x="307340" y="34836"/>
                </a:lnTo>
                <a:lnTo>
                  <a:pt x="292049" y="31597"/>
                </a:lnTo>
                <a:lnTo>
                  <a:pt x="292049" y="132461"/>
                </a:lnTo>
                <a:lnTo>
                  <a:pt x="289966" y="132562"/>
                </a:lnTo>
                <a:lnTo>
                  <a:pt x="289966" y="190461"/>
                </a:lnTo>
                <a:lnTo>
                  <a:pt x="289966" y="196291"/>
                </a:lnTo>
                <a:lnTo>
                  <a:pt x="283705" y="196291"/>
                </a:lnTo>
                <a:lnTo>
                  <a:pt x="283578" y="241300"/>
                </a:lnTo>
                <a:lnTo>
                  <a:pt x="283908" y="243090"/>
                </a:lnTo>
                <a:lnTo>
                  <a:pt x="289966" y="243090"/>
                </a:lnTo>
                <a:lnTo>
                  <a:pt x="289966" y="248818"/>
                </a:lnTo>
                <a:lnTo>
                  <a:pt x="264528" y="248818"/>
                </a:lnTo>
                <a:lnTo>
                  <a:pt x="264528" y="248691"/>
                </a:lnTo>
                <a:lnTo>
                  <a:pt x="264528" y="243027"/>
                </a:lnTo>
                <a:lnTo>
                  <a:pt x="270357" y="243027"/>
                </a:lnTo>
                <a:lnTo>
                  <a:pt x="271170" y="240982"/>
                </a:lnTo>
                <a:lnTo>
                  <a:pt x="271195" y="211518"/>
                </a:lnTo>
                <a:lnTo>
                  <a:pt x="250532" y="236740"/>
                </a:lnTo>
                <a:lnTo>
                  <a:pt x="250532" y="241338"/>
                </a:lnTo>
                <a:lnTo>
                  <a:pt x="252412" y="242798"/>
                </a:lnTo>
                <a:lnTo>
                  <a:pt x="257200" y="242798"/>
                </a:lnTo>
                <a:lnTo>
                  <a:pt x="257200" y="248627"/>
                </a:lnTo>
                <a:lnTo>
                  <a:pt x="193789" y="248627"/>
                </a:lnTo>
                <a:lnTo>
                  <a:pt x="193789" y="242785"/>
                </a:lnTo>
                <a:lnTo>
                  <a:pt x="198374" y="242785"/>
                </a:lnTo>
                <a:lnTo>
                  <a:pt x="201307" y="242354"/>
                </a:lnTo>
                <a:lnTo>
                  <a:pt x="201206" y="234708"/>
                </a:lnTo>
                <a:lnTo>
                  <a:pt x="200088" y="228155"/>
                </a:lnTo>
                <a:lnTo>
                  <a:pt x="198170" y="220433"/>
                </a:lnTo>
                <a:lnTo>
                  <a:pt x="175221" y="220433"/>
                </a:lnTo>
                <a:lnTo>
                  <a:pt x="172300" y="232117"/>
                </a:lnTo>
                <a:lnTo>
                  <a:pt x="170446" y="239001"/>
                </a:lnTo>
                <a:lnTo>
                  <a:pt x="170332" y="240347"/>
                </a:lnTo>
                <a:lnTo>
                  <a:pt x="170840" y="242760"/>
                </a:lnTo>
                <a:lnTo>
                  <a:pt x="179184" y="242760"/>
                </a:lnTo>
                <a:lnTo>
                  <a:pt x="179184" y="248589"/>
                </a:lnTo>
                <a:lnTo>
                  <a:pt x="126415" y="248589"/>
                </a:lnTo>
                <a:lnTo>
                  <a:pt x="126415" y="246786"/>
                </a:lnTo>
                <a:lnTo>
                  <a:pt x="126415" y="242785"/>
                </a:lnTo>
                <a:lnTo>
                  <a:pt x="132664" y="242785"/>
                </a:lnTo>
                <a:lnTo>
                  <a:pt x="133223" y="240931"/>
                </a:lnTo>
                <a:lnTo>
                  <a:pt x="133299" y="206933"/>
                </a:lnTo>
                <a:lnTo>
                  <a:pt x="117233" y="246786"/>
                </a:lnTo>
                <a:lnTo>
                  <a:pt x="100965" y="205727"/>
                </a:lnTo>
                <a:lnTo>
                  <a:pt x="101053" y="240690"/>
                </a:lnTo>
                <a:lnTo>
                  <a:pt x="101587" y="242849"/>
                </a:lnTo>
                <a:lnTo>
                  <a:pt x="107848" y="242849"/>
                </a:lnTo>
                <a:lnTo>
                  <a:pt x="107848" y="248691"/>
                </a:lnTo>
                <a:lnTo>
                  <a:pt x="88226" y="248691"/>
                </a:lnTo>
                <a:lnTo>
                  <a:pt x="88226" y="242785"/>
                </a:lnTo>
                <a:lnTo>
                  <a:pt x="94907" y="242785"/>
                </a:lnTo>
                <a:lnTo>
                  <a:pt x="95034" y="240347"/>
                </a:lnTo>
                <a:lnTo>
                  <a:pt x="95110" y="196088"/>
                </a:lnTo>
                <a:lnTo>
                  <a:pt x="88658" y="196088"/>
                </a:lnTo>
                <a:lnTo>
                  <a:pt x="88658" y="190246"/>
                </a:lnTo>
                <a:lnTo>
                  <a:pt x="109512" y="190246"/>
                </a:lnTo>
                <a:lnTo>
                  <a:pt x="120777" y="220294"/>
                </a:lnTo>
                <a:lnTo>
                  <a:pt x="132041" y="190246"/>
                </a:lnTo>
                <a:lnTo>
                  <a:pt x="152069" y="190246"/>
                </a:lnTo>
                <a:lnTo>
                  <a:pt x="152069" y="196088"/>
                </a:lnTo>
                <a:lnTo>
                  <a:pt x="145808" y="196088"/>
                </a:lnTo>
                <a:lnTo>
                  <a:pt x="145643" y="198170"/>
                </a:lnTo>
                <a:lnTo>
                  <a:pt x="145656" y="239839"/>
                </a:lnTo>
                <a:lnTo>
                  <a:pt x="146227" y="241300"/>
                </a:lnTo>
                <a:lnTo>
                  <a:pt x="147904" y="241985"/>
                </a:lnTo>
                <a:lnTo>
                  <a:pt x="151663" y="243446"/>
                </a:lnTo>
                <a:lnTo>
                  <a:pt x="158953" y="243027"/>
                </a:lnTo>
                <a:lnTo>
                  <a:pt x="161061" y="238823"/>
                </a:lnTo>
                <a:lnTo>
                  <a:pt x="163017" y="234708"/>
                </a:lnTo>
                <a:lnTo>
                  <a:pt x="164553" y="230378"/>
                </a:lnTo>
                <a:lnTo>
                  <a:pt x="165633" y="225920"/>
                </a:lnTo>
                <a:lnTo>
                  <a:pt x="174726" y="190246"/>
                </a:lnTo>
                <a:lnTo>
                  <a:pt x="180162" y="168935"/>
                </a:lnTo>
                <a:lnTo>
                  <a:pt x="192747" y="119583"/>
                </a:lnTo>
                <a:lnTo>
                  <a:pt x="217144" y="223875"/>
                </a:lnTo>
                <a:lnTo>
                  <a:pt x="234264" y="244106"/>
                </a:lnTo>
                <a:lnTo>
                  <a:pt x="237807" y="240347"/>
                </a:lnTo>
                <a:lnTo>
                  <a:pt x="238226" y="239115"/>
                </a:lnTo>
                <a:lnTo>
                  <a:pt x="238226" y="198170"/>
                </a:lnTo>
                <a:lnTo>
                  <a:pt x="237807" y="196088"/>
                </a:lnTo>
                <a:lnTo>
                  <a:pt x="231546" y="196088"/>
                </a:lnTo>
                <a:lnTo>
                  <a:pt x="231546" y="190246"/>
                </a:lnTo>
                <a:lnTo>
                  <a:pt x="257200" y="190246"/>
                </a:lnTo>
                <a:lnTo>
                  <a:pt x="257200" y="196088"/>
                </a:lnTo>
                <a:lnTo>
                  <a:pt x="250952" y="196088"/>
                </a:lnTo>
                <a:lnTo>
                  <a:pt x="250634" y="198170"/>
                </a:lnTo>
                <a:lnTo>
                  <a:pt x="250532" y="227799"/>
                </a:lnTo>
                <a:lnTo>
                  <a:pt x="271183" y="202577"/>
                </a:lnTo>
                <a:lnTo>
                  <a:pt x="271056" y="198805"/>
                </a:lnTo>
                <a:lnTo>
                  <a:pt x="269506" y="196291"/>
                </a:lnTo>
                <a:lnTo>
                  <a:pt x="264515" y="196291"/>
                </a:lnTo>
                <a:lnTo>
                  <a:pt x="264515" y="190461"/>
                </a:lnTo>
                <a:lnTo>
                  <a:pt x="289966" y="190461"/>
                </a:lnTo>
                <a:lnTo>
                  <a:pt x="289966" y="132562"/>
                </a:lnTo>
                <a:lnTo>
                  <a:pt x="287477" y="132676"/>
                </a:lnTo>
                <a:lnTo>
                  <a:pt x="206540" y="138709"/>
                </a:lnTo>
                <a:lnTo>
                  <a:pt x="203619" y="126403"/>
                </a:lnTo>
                <a:lnTo>
                  <a:pt x="291833" y="126415"/>
                </a:lnTo>
                <a:lnTo>
                  <a:pt x="292049" y="132461"/>
                </a:lnTo>
                <a:lnTo>
                  <a:pt x="292049" y="31597"/>
                </a:lnTo>
                <a:lnTo>
                  <a:pt x="262013" y="25234"/>
                </a:lnTo>
                <a:lnTo>
                  <a:pt x="227749" y="25234"/>
                </a:lnTo>
                <a:lnTo>
                  <a:pt x="227749" y="68630"/>
                </a:lnTo>
                <a:lnTo>
                  <a:pt x="225044" y="69672"/>
                </a:lnTo>
                <a:lnTo>
                  <a:pt x="203771" y="76911"/>
                </a:lnTo>
                <a:lnTo>
                  <a:pt x="170434" y="126415"/>
                </a:lnTo>
                <a:lnTo>
                  <a:pt x="181483" y="126415"/>
                </a:lnTo>
                <a:lnTo>
                  <a:pt x="177723" y="140817"/>
                </a:lnTo>
                <a:lnTo>
                  <a:pt x="160210" y="142024"/>
                </a:lnTo>
                <a:lnTo>
                  <a:pt x="158330" y="144945"/>
                </a:lnTo>
                <a:lnTo>
                  <a:pt x="153428" y="150837"/>
                </a:lnTo>
                <a:lnTo>
                  <a:pt x="146989" y="158051"/>
                </a:lnTo>
                <a:lnTo>
                  <a:pt x="140106" y="164452"/>
                </a:lnTo>
                <a:lnTo>
                  <a:pt x="133921" y="167894"/>
                </a:lnTo>
                <a:lnTo>
                  <a:pt x="129336" y="168935"/>
                </a:lnTo>
                <a:lnTo>
                  <a:pt x="124853" y="164452"/>
                </a:lnTo>
                <a:lnTo>
                  <a:pt x="124815" y="164134"/>
                </a:lnTo>
                <a:lnTo>
                  <a:pt x="126682" y="158496"/>
                </a:lnTo>
                <a:lnTo>
                  <a:pt x="128346" y="152869"/>
                </a:lnTo>
                <a:lnTo>
                  <a:pt x="132930" y="148069"/>
                </a:lnTo>
                <a:lnTo>
                  <a:pt x="135648" y="143052"/>
                </a:lnTo>
                <a:lnTo>
                  <a:pt x="53949" y="132676"/>
                </a:lnTo>
                <a:lnTo>
                  <a:pt x="53657" y="132638"/>
                </a:lnTo>
                <a:lnTo>
                  <a:pt x="49860" y="132676"/>
                </a:lnTo>
                <a:lnTo>
                  <a:pt x="50266" y="126415"/>
                </a:lnTo>
                <a:lnTo>
                  <a:pt x="148323" y="126403"/>
                </a:lnTo>
                <a:lnTo>
                  <a:pt x="193001" y="76555"/>
                </a:lnTo>
                <a:lnTo>
                  <a:pt x="173926" y="69672"/>
                </a:lnTo>
                <a:lnTo>
                  <a:pt x="171856" y="68834"/>
                </a:lnTo>
                <a:lnTo>
                  <a:pt x="172059" y="66751"/>
                </a:lnTo>
                <a:lnTo>
                  <a:pt x="194805" y="66751"/>
                </a:lnTo>
                <a:lnTo>
                  <a:pt x="201269" y="45008"/>
                </a:lnTo>
                <a:lnTo>
                  <a:pt x="201676" y="43561"/>
                </a:lnTo>
                <a:lnTo>
                  <a:pt x="203555" y="43980"/>
                </a:lnTo>
                <a:lnTo>
                  <a:pt x="203555" y="45008"/>
                </a:lnTo>
                <a:lnTo>
                  <a:pt x="205651" y="66751"/>
                </a:lnTo>
                <a:lnTo>
                  <a:pt x="227126" y="66751"/>
                </a:lnTo>
                <a:lnTo>
                  <a:pt x="227749" y="68630"/>
                </a:lnTo>
                <a:lnTo>
                  <a:pt x="227749" y="25234"/>
                </a:lnTo>
                <a:lnTo>
                  <a:pt x="109093" y="25234"/>
                </a:lnTo>
                <a:lnTo>
                  <a:pt x="99352" y="56349"/>
                </a:lnTo>
                <a:lnTo>
                  <a:pt x="81686" y="82283"/>
                </a:lnTo>
                <a:lnTo>
                  <a:pt x="57492" y="102539"/>
                </a:lnTo>
                <a:lnTo>
                  <a:pt x="28155" y="116611"/>
                </a:lnTo>
                <a:lnTo>
                  <a:pt x="38760" y="164134"/>
                </a:lnTo>
                <a:lnTo>
                  <a:pt x="56019" y="207568"/>
                </a:lnTo>
                <a:lnTo>
                  <a:pt x="79730" y="246481"/>
                </a:lnTo>
                <a:lnTo>
                  <a:pt x="109664" y="280454"/>
                </a:lnTo>
                <a:lnTo>
                  <a:pt x="145605" y="309067"/>
                </a:lnTo>
                <a:lnTo>
                  <a:pt x="187325" y="331889"/>
                </a:lnTo>
                <a:lnTo>
                  <a:pt x="231927" y="307213"/>
                </a:lnTo>
                <a:lnTo>
                  <a:pt x="270929" y="276148"/>
                </a:lnTo>
                <a:lnTo>
                  <a:pt x="303276" y="239001"/>
                </a:lnTo>
                <a:lnTo>
                  <a:pt x="327914" y="196011"/>
                </a:lnTo>
                <a:lnTo>
                  <a:pt x="329793" y="190246"/>
                </a:lnTo>
                <a:lnTo>
                  <a:pt x="343789" y="147485"/>
                </a:lnTo>
                <a:lnTo>
                  <a:pt x="344436" y="138709"/>
                </a:lnTo>
                <a:lnTo>
                  <a:pt x="345338" y="126403"/>
                </a:lnTo>
                <a:lnTo>
                  <a:pt x="345833" y="119583"/>
                </a:lnTo>
                <a:lnTo>
                  <a:pt x="347256" y="100330"/>
                </a:lnTo>
                <a:close/>
              </a:path>
              <a:path w="373379" h="360044">
                <a:moveTo>
                  <a:pt x="372872" y="102158"/>
                </a:moveTo>
                <a:lnTo>
                  <a:pt x="363258" y="59880"/>
                </a:lnTo>
                <a:lnTo>
                  <a:pt x="358990" y="53797"/>
                </a:lnTo>
                <a:lnTo>
                  <a:pt x="358990" y="97205"/>
                </a:lnTo>
                <a:lnTo>
                  <a:pt x="355244" y="149974"/>
                </a:lnTo>
                <a:lnTo>
                  <a:pt x="338823" y="200329"/>
                </a:lnTo>
                <a:lnTo>
                  <a:pt x="312762" y="245719"/>
                </a:lnTo>
                <a:lnTo>
                  <a:pt x="278117" y="285432"/>
                </a:lnTo>
                <a:lnTo>
                  <a:pt x="235889" y="318719"/>
                </a:lnTo>
                <a:lnTo>
                  <a:pt x="187121" y="344830"/>
                </a:lnTo>
                <a:lnTo>
                  <a:pt x="140106" y="319684"/>
                </a:lnTo>
                <a:lnTo>
                  <a:pt x="100304" y="288036"/>
                </a:lnTo>
                <a:lnTo>
                  <a:pt x="67792" y="250456"/>
                </a:lnTo>
                <a:lnTo>
                  <a:pt x="42646" y="207543"/>
                </a:lnTo>
                <a:lnTo>
                  <a:pt x="24955" y="159880"/>
                </a:lnTo>
                <a:lnTo>
                  <a:pt x="14808" y="108051"/>
                </a:lnTo>
                <a:lnTo>
                  <a:pt x="46532" y="95224"/>
                </a:lnTo>
                <a:lnTo>
                  <a:pt x="72440" y="74676"/>
                </a:lnTo>
                <a:lnTo>
                  <a:pt x="90436" y="47091"/>
                </a:lnTo>
                <a:lnTo>
                  <a:pt x="98463" y="13131"/>
                </a:lnTo>
                <a:lnTo>
                  <a:pt x="262013" y="13131"/>
                </a:lnTo>
                <a:lnTo>
                  <a:pt x="312712" y="23901"/>
                </a:lnTo>
                <a:lnTo>
                  <a:pt x="344919" y="53555"/>
                </a:lnTo>
                <a:lnTo>
                  <a:pt x="358990" y="97205"/>
                </a:lnTo>
                <a:lnTo>
                  <a:pt x="358990" y="53797"/>
                </a:lnTo>
                <a:lnTo>
                  <a:pt x="340715" y="27686"/>
                </a:lnTo>
                <a:lnTo>
                  <a:pt x="316344" y="13131"/>
                </a:lnTo>
                <a:lnTo>
                  <a:pt x="306374" y="7188"/>
                </a:lnTo>
                <a:lnTo>
                  <a:pt x="261378" y="0"/>
                </a:lnTo>
                <a:lnTo>
                  <a:pt x="85102" y="0"/>
                </a:lnTo>
                <a:lnTo>
                  <a:pt x="79870" y="37338"/>
                </a:lnTo>
                <a:lnTo>
                  <a:pt x="62026" y="66408"/>
                </a:lnTo>
                <a:lnTo>
                  <a:pt x="34442" y="86677"/>
                </a:lnTo>
                <a:lnTo>
                  <a:pt x="0" y="97624"/>
                </a:lnTo>
                <a:lnTo>
                  <a:pt x="8267" y="148729"/>
                </a:lnTo>
                <a:lnTo>
                  <a:pt x="22834" y="195656"/>
                </a:lnTo>
                <a:lnTo>
                  <a:pt x="43624" y="238175"/>
                </a:lnTo>
                <a:lnTo>
                  <a:pt x="70523" y="276047"/>
                </a:lnTo>
                <a:lnTo>
                  <a:pt x="103466" y="309041"/>
                </a:lnTo>
                <a:lnTo>
                  <a:pt x="142367" y="336918"/>
                </a:lnTo>
                <a:lnTo>
                  <a:pt x="187121" y="359422"/>
                </a:lnTo>
                <a:lnTo>
                  <a:pt x="216331" y="344830"/>
                </a:lnTo>
                <a:lnTo>
                  <a:pt x="268414" y="311492"/>
                </a:lnTo>
                <a:lnTo>
                  <a:pt x="302615" y="279476"/>
                </a:lnTo>
                <a:lnTo>
                  <a:pt x="331304" y="242277"/>
                </a:lnTo>
                <a:lnTo>
                  <a:pt x="353542" y="200050"/>
                </a:lnTo>
                <a:lnTo>
                  <a:pt x="368401" y="152908"/>
                </a:lnTo>
                <a:lnTo>
                  <a:pt x="372872" y="102158"/>
                </a:lnTo>
                <a:close/>
              </a:path>
            </a:pathLst>
          </a:custGeom>
          <a:solidFill>
            <a:srgbClr val="1D9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202672" y="291045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123055" y="29064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300857" y="29064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460874" y="290014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397705" y="29064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761269" y="29128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672368" y="29064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748569" y="290014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023232" y="290014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947031" y="29064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023232" y="293824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297882" y="290014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5603025" y="293062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5575961" y="290413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5481104" y="290014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0"/>
            <a:ext cx="5760085" cy="347980"/>
          </a:xfrm>
          <a:custGeom>
            <a:avLst/>
            <a:gdLst/>
            <a:ahLst/>
            <a:cxnLst/>
            <a:rect l="l" t="t" r="r" b="b"/>
            <a:pathLst>
              <a:path w="5760085" h="347980">
                <a:moveTo>
                  <a:pt x="5759996" y="0"/>
                </a:moveTo>
                <a:lnTo>
                  <a:pt x="0" y="0"/>
                </a:lnTo>
                <a:lnTo>
                  <a:pt x="0" y="347586"/>
                </a:lnTo>
                <a:lnTo>
                  <a:pt x="5759996" y="347586"/>
                </a:lnTo>
                <a:lnTo>
                  <a:pt x="575999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Инютин</a:t>
            </a:r>
            <a:r>
              <a:rPr spc="25" dirty="0"/>
              <a:t> </a:t>
            </a:r>
            <a:r>
              <a:rPr spc="15" dirty="0"/>
              <a:t>Максим</a:t>
            </a:r>
            <a:r>
              <a:rPr spc="25" dirty="0"/>
              <a:t> </a:t>
            </a:r>
            <a:r>
              <a:rPr dirty="0"/>
              <a:t>Андреевич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Инютин</a:t>
            </a:r>
            <a:r>
              <a:rPr spc="25" dirty="0"/>
              <a:t> </a:t>
            </a:r>
            <a:r>
              <a:rPr spc="15" dirty="0"/>
              <a:t>Максим</a:t>
            </a:r>
            <a:r>
              <a:rPr spc="25" dirty="0"/>
              <a:t> </a:t>
            </a:r>
            <a:r>
              <a:rPr dirty="0"/>
              <a:t>Андреевич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350764" y="2490304"/>
            <a:ext cx="373380" cy="360045"/>
          </a:xfrm>
          <a:custGeom>
            <a:avLst/>
            <a:gdLst/>
            <a:ahLst/>
            <a:cxnLst/>
            <a:rect l="l" t="t" r="r" b="b"/>
            <a:pathLst>
              <a:path w="373379" h="360044">
                <a:moveTo>
                  <a:pt x="196710" y="214020"/>
                </a:moveTo>
                <a:lnTo>
                  <a:pt x="187731" y="170218"/>
                </a:lnTo>
                <a:lnTo>
                  <a:pt x="177317" y="214020"/>
                </a:lnTo>
                <a:lnTo>
                  <a:pt x="196710" y="214020"/>
                </a:lnTo>
                <a:close/>
              </a:path>
              <a:path w="373379" h="360044">
                <a:moveTo>
                  <a:pt x="347256" y="100330"/>
                </a:moveTo>
                <a:lnTo>
                  <a:pt x="335432" y="61328"/>
                </a:lnTo>
                <a:lnTo>
                  <a:pt x="316598" y="43561"/>
                </a:lnTo>
                <a:lnTo>
                  <a:pt x="307340" y="34836"/>
                </a:lnTo>
                <a:lnTo>
                  <a:pt x="292049" y="31597"/>
                </a:lnTo>
                <a:lnTo>
                  <a:pt x="292049" y="132461"/>
                </a:lnTo>
                <a:lnTo>
                  <a:pt x="289966" y="132562"/>
                </a:lnTo>
                <a:lnTo>
                  <a:pt x="289966" y="190461"/>
                </a:lnTo>
                <a:lnTo>
                  <a:pt x="289966" y="196291"/>
                </a:lnTo>
                <a:lnTo>
                  <a:pt x="283705" y="196291"/>
                </a:lnTo>
                <a:lnTo>
                  <a:pt x="283578" y="241300"/>
                </a:lnTo>
                <a:lnTo>
                  <a:pt x="283908" y="243090"/>
                </a:lnTo>
                <a:lnTo>
                  <a:pt x="289966" y="243090"/>
                </a:lnTo>
                <a:lnTo>
                  <a:pt x="289966" y="248818"/>
                </a:lnTo>
                <a:lnTo>
                  <a:pt x="264528" y="248818"/>
                </a:lnTo>
                <a:lnTo>
                  <a:pt x="264528" y="248691"/>
                </a:lnTo>
                <a:lnTo>
                  <a:pt x="264528" y="243027"/>
                </a:lnTo>
                <a:lnTo>
                  <a:pt x="270357" y="243027"/>
                </a:lnTo>
                <a:lnTo>
                  <a:pt x="271170" y="240982"/>
                </a:lnTo>
                <a:lnTo>
                  <a:pt x="271195" y="211518"/>
                </a:lnTo>
                <a:lnTo>
                  <a:pt x="250532" y="236740"/>
                </a:lnTo>
                <a:lnTo>
                  <a:pt x="250532" y="241338"/>
                </a:lnTo>
                <a:lnTo>
                  <a:pt x="252412" y="242798"/>
                </a:lnTo>
                <a:lnTo>
                  <a:pt x="257200" y="242798"/>
                </a:lnTo>
                <a:lnTo>
                  <a:pt x="257200" y="248627"/>
                </a:lnTo>
                <a:lnTo>
                  <a:pt x="193789" y="248627"/>
                </a:lnTo>
                <a:lnTo>
                  <a:pt x="193789" y="242785"/>
                </a:lnTo>
                <a:lnTo>
                  <a:pt x="198374" y="242785"/>
                </a:lnTo>
                <a:lnTo>
                  <a:pt x="201307" y="242354"/>
                </a:lnTo>
                <a:lnTo>
                  <a:pt x="201206" y="234708"/>
                </a:lnTo>
                <a:lnTo>
                  <a:pt x="200088" y="228155"/>
                </a:lnTo>
                <a:lnTo>
                  <a:pt x="198170" y="220433"/>
                </a:lnTo>
                <a:lnTo>
                  <a:pt x="175221" y="220433"/>
                </a:lnTo>
                <a:lnTo>
                  <a:pt x="172300" y="232117"/>
                </a:lnTo>
                <a:lnTo>
                  <a:pt x="170446" y="239001"/>
                </a:lnTo>
                <a:lnTo>
                  <a:pt x="170332" y="240347"/>
                </a:lnTo>
                <a:lnTo>
                  <a:pt x="170840" y="242760"/>
                </a:lnTo>
                <a:lnTo>
                  <a:pt x="179184" y="242760"/>
                </a:lnTo>
                <a:lnTo>
                  <a:pt x="179184" y="248589"/>
                </a:lnTo>
                <a:lnTo>
                  <a:pt x="126415" y="248589"/>
                </a:lnTo>
                <a:lnTo>
                  <a:pt x="126415" y="246786"/>
                </a:lnTo>
                <a:lnTo>
                  <a:pt x="126415" y="242785"/>
                </a:lnTo>
                <a:lnTo>
                  <a:pt x="132664" y="242785"/>
                </a:lnTo>
                <a:lnTo>
                  <a:pt x="133223" y="240931"/>
                </a:lnTo>
                <a:lnTo>
                  <a:pt x="133299" y="206933"/>
                </a:lnTo>
                <a:lnTo>
                  <a:pt x="117233" y="246786"/>
                </a:lnTo>
                <a:lnTo>
                  <a:pt x="100965" y="205727"/>
                </a:lnTo>
                <a:lnTo>
                  <a:pt x="101053" y="240690"/>
                </a:lnTo>
                <a:lnTo>
                  <a:pt x="101587" y="242849"/>
                </a:lnTo>
                <a:lnTo>
                  <a:pt x="107848" y="242849"/>
                </a:lnTo>
                <a:lnTo>
                  <a:pt x="107848" y="248691"/>
                </a:lnTo>
                <a:lnTo>
                  <a:pt x="88226" y="248691"/>
                </a:lnTo>
                <a:lnTo>
                  <a:pt x="88226" y="242785"/>
                </a:lnTo>
                <a:lnTo>
                  <a:pt x="94907" y="242785"/>
                </a:lnTo>
                <a:lnTo>
                  <a:pt x="95034" y="240347"/>
                </a:lnTo>
                <a:lnTo>
                  <a:pt x="95110" y="196088"/>
                </a:lnTo>
                <a:lnTo>
                  <a:pt x="88658" y="196088"/>
                </a:lnTo>
                <a:lnTo>
                  <a:pt x="88658" y="190246"/>
                </a:lnTo>
                <a:lnTo>
                  <a:pt x="109512" y="190246"/>
                </a:lnTo>
                <a:lnTo>
                  <a:pt x="120777" y="220294"/>
                </a:lnTo>
                <a:lnTo>
                  <a:pt x="132041" y="190246"/>
                </a:lnTo>
                <a:lnTo>
                  <a:pt x="152069" y="190246"/>
                </a:lnTo>
                <a:lnTo>
                  <a:pt x="152069" y="196088"/>
                </a:lnTo>
                <a:lnTo>
                  <a:pt x="145808" y="196088"/>
                </a:lnTo>
                <a:lnTo>
                  <a:pt x="145643" y="198170"/>
                </a:lnTo>
                <a:lnTo>
                  <a:pt x="145656" y="239839"/>
                </a:lnTo>
                <a:lnTo>
                  <a:pt x="146227" y="241300"/>
                </a:lnTo>
                <a:lnTo>
                  <a:pt x="147904" y="241985"/>
                </a:lnTo>
                <a:lnTo>
                  <a:pt x="151663" y="243446"/>
                </a:lnTo>
                <a:lnTo>
                  <a:pt x="158953" y="243027"/>
                </a:lnTo>
                <a:lnTo>
                  <a:pt x="161061" y="238823"/>
                </a:lnTo>
                <a:lnTo>
                  <a:pt x="163017" y="234708"/>
                </a:lnTo>
                <a:lnTo>
                  <a:pt x="164553" y="230378"/>
                </a:lnTo>
                <a:lnTo>
                  <a:pt x="165633" y="225920"/>
                </a:lnTo>
                <a:lnTo>
                  <a:pt x="174726" y="190246"/>
                </a:lnTo>
                <a:lnTo>
                  <a:pt x="180162" y="168935"/>
                </a:lnTo>
                <a:lnTo>
                  <a:pt x="192747" y="119583"/>
                </a:lnTo>
                <a:lnTo>
                  <a:pt x="217144" y="223875"/>
                </a:lnTo>
                <a:lnTo>
                  <a:pt x="234264" y="244106"/>
                </a:lnTo>
                <a:lnTo>
                  <a:pt x="237807" y="240347"/>
                </a:lnTo>
                <a:lnTo>
                  <a:pt x="238226" y="239115"/>
                </a:lnTo>
                <a:lnTo>
                  <a:pt x="238226" y="198170"/>
                </a:lnTo>
                <a:lnTo>
                  <a:pt x="237807" y="196088"/>
                </a:lnTo>
                <a:lnTo>
                  <a:pt x="231546" y="196088"/>
                </a:lnTo>
                <a:lnTo>
                  <a:pt x="231546" y="190246"/>
                </a:lnTo>
                <a:lnTo>
                  <a:pt x="257200" y="190246"/>
                </a:lnTo>
                <a:lnTo>
                  <a:pt x="257200" y="196088"/>
                </a:lnTo>
                <a:lnTo>
                  <a:pt x="250952" y="196088"/>
                </a:lnTo>
                <a:lnTo>
                  <a:pt x="250634" y="198170"/>
                </a:lnTo>
                <a:lnTo>
                  <a:pt x="250532" y="227799"/>
                </a:lnTo>
                <a:lnTo>
                  <a:pt x="271183" y="202577"/>
                </a:lnTo>
                <a:lnTo>
                  <a:pt x="271056" y="198805"/>
                </a:lnTo>
                <a:lnTo>
                  <a:pt x="269506" y="196291"/>
                </a:lnTo>
                <a:lnTo>
                  <a:pt x="264515" y="196291"/>
                </a:lnTo>
                <a:lnTo>
                  <a:pt x="264515" y="190461"/>
                </a:lnTo>
                <a:lnTo>
                  <a:pt x="289966" y="190461"/>
                </a:lnTo>
                <a:lnTo>
                  <a:pt x="289966" y="132562"/>
                </a:lnTo>
                <a:lnTo>
                  <a:pt x="287477" y="132676"/>
                </a:lnTo>
                <a:lnTo>
                  <a:pt x="206540" y="138709"/>
                </a:lnTo>
                <a:lnTo>
                  <a:pt x="203619" y="126403"/>
                </a:lnTo>
                <a:lnTo>
                  <a:pt x="291833" y="126415"/>
                </a:lnTo>
                <a:lnTo>
                  <a:pt x="292049" y="132461"/>
                </a:lnTo>
                <a:lnTo>
                  <a:pt x="292049" y="31597"/>
                </a:lnTo>
                <a:lnTo>
                  <a:pt x="262013" y="25234"/>
                </a:lnTo>
                <a:lnTo>
                  <a:pt x="227749" y="25234"/>
                </a:lnTo>
                <a:lnTo>
                  <a:pt x="227749" y="68630"/>
                </a:lnTo>
                <a:lnTo>
                  <a:pt x="225044" y="69672"/>
                </a:lnTo>
                <a:lnTo>
                  <a:pt x="203771" y="76911"/>
                </a:lnTo>
                <a:lnTo>
                  <a:pt x="170434" y="126415"/>
                </a:lnTo>
                <a:lnTo>
                  <a:pt x="181483" y="126415"/>
                </a:lnTo>
                <a:lnTo>
                  <a:pt x="177723" y="140817"/>
                </a:lnTo>
                <a:lnTo>
                  <a:pt x="160210" y="142024"/>
                </a:lnTo>
                <a:lnTo>
                  <a:pt x="158330" y="144945"/>
                </a:lnTo>
                <a:lnTo>
                  <a:pt x="153428" y="150837"/>
                </a:lnTo>
                <a:lnTo>
                  <a:pt x="146989" y="158051"/>
                </a:lnTo>
                <a:lnTo>
                  <a:pt x="140106" y="164452"/>
                </a:lnTo>
                <a:lnTo>
                  <a:pt x="133921" y="167894"/>
                </a:lnTo>
                <a:lnTo>
                  <a:pt x="129336" y="168935"/>
                </a:lnTo>
                <a:lnTo>
                  <a:pt x="124853" y="164452"/>
                </a:lnTo>
                <a:lnTo>
                  <a:pt x="124815" y="164134"/>
                </a:lnTo>
                <a:lnTo>
                  <a:pt x="126682" y="158496"/>
                </a:lnTo>
                <a:lnTo>
                  <a:pt x="128346" y="152869"/>
                </a:lnTo>
                <a:lnTo>
                  <a:pt x="132930" y="148069"/>
                </a:lnTo>
                <a:lnTo>
                  <a:pt x="135648" y="143052"/>
                </a:lnTo>
                <a:lnTo>
                  <a:pt x="53949" y="132676"/>
                </a:lnTo>
                <a:lnTo>
                  <a:pt x="53657" y="132638"/>
                </a:lnTo>
                <a:lnTo>
                  <a:pt x="49860" y="132676"/>
                </a:lnTo>
                <a:lnTo>
                  <a:pt x="50266" y="126415"/>
                </a:lnTo>
                <a:lnTo>
                  <a:pt x="148323" y="126403"/>
                </a:lnTo>
                <a:lnTo>
                  <a:pt x="193001" y="76555"/>
                </a:lnTo>
                <a:lnTo>
                  <a:pt x="173926" y="69672"/>
                </a:lnTo>
                <a:lnTo>
                  <a:pt x="171856" y="68834"/>
                </a:lnTo>
                <a:lnTo>
                  <a:pt x="172059" y="66751"/>
                </a:lnTo>
                <a:lnTo>
                  <a:pt x="194805" y="66751"/>
                </a:lnTo>
                <a:lnTo>
                  <a:pt x="201269" y="45008"/>
                </a:lnTo>
                <a:lnTo>
                  <a:pt x="201676" y="43561"/>
                </a:lnTo>
                <a:lnTo>
                  <a:pt x="203555" y="43980"/>
                </a:lnTo>
                <a:lnTo>
                  <a:pt x="203555" y="45008"/>
                </a:lnTo>
                <a:lnTo>
                  <a:pt x="205651" y="66751"/>
                </a:lnTo>
                <a:lnTo>
                  <a:pt x="227126" y="66751"/>
                </a:lnTo>
                <a:lnTo>
                  <a:pt x="227749" y="68630"/>
                </a:lnTo>
                <a:lnTo>
                  <a:pt x="227749" y="25234"/>
                </a:lnTo>
                <a:lnTo>
                  <a:pt x="109093" y="25234"/>
                </a:lnTo>
                <a:lnTo>
                  <a:pt x="99352" y="56349"/>
                </a:lnTo>
                <a:lnTo>
                  <a:pt x="81686" y="82283"/>
                </a:lnTo>
                <a:lnTo>
                  <a:pt x="57492" y="102539"/>
                </a:lnTo>
                <a:lnTo>
                  <a:pt x="28155" y="116611"/>
                </a:lnTo>
                <a:lnTo>
                  <a:pt x="38760" y="164134"/>
                </a:lnTo>
                <a:lnTo>
                  <a:pt x="56019" y="207568"/>
                </a:lnTo>
                <a:lnTo>
                  <a:pt x="79730" y="246481"/>
                </a:lnTo>
                <a:lnTo>
                  <a:pt x="109664" y="280454"/>
                </a:lnTo>
                <a:lnTo>
                  <a:pt x="145605" y="309067"/>
                </a:lnTo>
                <a:lnTo>
                  <a:pt x="187325" y="331889"/>
                </a:lnTo>
                <a:lnTo>
                  <a:pt x="231927" y="307213"/>
                </a:lnTo>
                <a:lnTo>
                  <a:pt x="270929" y="276148"/>
                </a:lnTo>
                <a:lnTo>
                  <a:pt x="303276" y="239001"/>
                </a:lnTo>
                <a:lnTo>
                  <a:pt x="327914" y="196011"/>
                </a:lnTo>
                <a:lnTo>
                  <a:pt x="329793" y="190246"/>
                </a:lnTo>
                <a:lnTo>
                  <a:pt x="343789" y="147485"/>
                </a:lnTo>
                <a:lnTo>
                  <a:pt x="344436" y="138709"/>
                </a:lnTo>
                <a:lnTo>
                  <a:pt x="345338" y="126403"/>
                </a:lnTo>
                <a:lnTo>
                  <a:pt x="345833" y="119583"/>
                </a:lnTo>
                <a:lnTo>
                  <a:pt x="347256" y="100330"/>
                </a:lnTo>
                <a:close/>
              </a:path>
              <a:path w="373379" h="360044">
                <a:moveTo>
                  <a:pt x="372872" y="102158"/>
                </a:moveTo>
                <a:lnTo>
                  <a:pt x="363258" y="59880"/>
                </a:lnTo>
                <a:lnTo>
                  <a:pt x="358990" y="53797"/>
                </a:lnTo>
                <a:lnTo>
                  <a:pt x="358990" y="97205"/>
                </a:lnTo>
                <a:lnTo>
                  <a:pt x="355244" y="149974"/>
                </a:lnTo>
                <a:lnTo>
                  <a:pt x="338823" y="200329"/>
                </a:lnTo>
                <a:lnTo>
                  <a:pt x="312762" y="245719"/>
                </a:lnTo>
                <a:lnTo>
                  <a:pt x="278117" y="285432"/>
                </a:lnTo>
                <a:lnTo>
                  <a:pt x="235889" y="318719"/>
                </a:lnTo>
                <a:lnTo>
                  <a:pt x="187121" y="344830"/>
                </a:lnTo>
                <a:lnTo>
                  <a:pt x="140106" y="319684"/>
                </a:lnTo>
                <a:lnTo>
                  <a:pt x="100304" y="288036"/>
                </a:lnTo>
                <a:lnTo>
                  <a:pt x="67792" y="250456"/>
                </a:lnTo>
                <a:lnTo>
                  <a:pt x="42646" y="207543"/>
                </a:lnTo>
                <a:lnTo>
                  <a:pt x="24955" y="159880"/>
                </a:lnTo>
                <a:lnTo>
                  <a:pt x="14808" y="108051"/>
                </a:lnTo>
                <a:lnTo>
                  <a:pt x="46532" y="95224"/>
                </a:lnTo>
                <a:lnTo>
                  <a:pt x="72440" y="74676"/>
                </a:lnTo>
                <a:lnTo>
                  <a:pt x="90436" y="47091"/>
                </a:lnTo>
                <a:lnTo>
                  <a:pt x="98463" y="13131"/>
                </a:lnTo>
                <a:lnTo>
                  <a:pt x="262013" y="13131"/>
                </a:lnTo>
                <a:lnTo>
                  <a:pt x="312712" y="23901"/>
                </a:lnTo>
                <a:lnTo>
                  <a:pt x="344919" y="53555"/>
                </a:lnTo>
                <a:lnTo>
                  <a:pt x="358990" y="97205"/>
                </a:lnTo>
                <a:lnTo>
                  <a:pt x="358990" y="53797"/>
                </a:lnTo>
                <a:lnTo>
                  <a:pt x="340715" y="27686"/>
                </a:lnTo>
                <a:lnTo>
                  <a:pt x="316344" y="13131"/>
                </a:lnTo>
                <a:lnTo>
                  <a:pt x="306374" y="7188"/>
                </a:lnTo>
                <a:lnTo>
                  <a:pt x="261378" y="0"/>
                </a:lnTo>
                <a:lnTo>
                  <a:pt x="85102" y="0"/>
                </a:lnTo>
                <a:lnTo>
                  <a:pt x="79870" y="37338"/>
                </a:lnTo>
                <a:lnTo>
                  <a:pt x="62026" y="66408"/>
                </a:lnTo>
                <a:lnTo>
                  <a:pt x="34442" y="86677"/>
                </a:lnTo>
                <a:lnTo>
                  <a:pt x="0" y="97624"/>
                </a:lnTo>
                <a:lnTo>
                  <a:pt x="8267" y="148729"/>
                </a:lnTo>
                <a:lnTo>
                  <a:pt x="22834" y="195656"/>
                </a:lnTo>
                <a:lnTo>
                  <a:pt x="43624" y="238175"/>
                </a:lnTo>
                <a:lnTo>
                  <a:pt x="70523" y="276047"/>
                </a:lnTo>
                <a:lnTo>
                  <a:pt x="103466" y="309041"/>
                </a:lnTo>
                <a:lnTo>
                  <a:pt x="142367" y="336918"/>
                </a:lnTo>
                <a:lnTo>
                  <a:pt x="187121" y="359422"/>
                </a:lnTo>
                <a:lnTo>
                  <a:pt x="216331" y="344830"/>
                </a:lnTo>
                <a:lnTo>
                  <a:pt x="268414" y="311492"/>
                </a:lnTo>
                <a:lnTo>
                  <a:pt x="302615" y="279476"/>
                </a:lnTo>
                <a:lnTo>
                  <a:pt x="331304" y="242277"/>
                </a:lnTo>
                <a:lnTo>
                  <a:pt x="353542" y="200050"/>
                </a:lnTo>
                <a:lnTo>
                  <a:pt x="368401" y="152908"/>
                </a:lnTo>
                <a:lnTo>
                  <a:pt x="372872" y="102158"/>
                </a:lnTo>
                <a:close/>
              </a:path>
            </a:pathLst>
          </a:custGeom>
          <a:solidFill>
            <a:srgbClr val="1D9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202672" y="291045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123055" y="29064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300857" y="29064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460874" y="290014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397705" y="29064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761269" y="29128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672368" y="29064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748569" y="290014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023232" y="290014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947031" y="29064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023232" y="293824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297882" y="290014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5603025" y="293062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5575961" y="290413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5481104" y="290014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8607"/>
            <a:ext cx="55751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3504" y="690853"/>
            <a:ext cx="5058791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22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Инютин</a:t>
            </a:r>
            <a:r>
              <a:rPr spc="25" dirty="0"/>
              <a:t> </a:t>
            </a:r>
            <a:r>
              <a:rPr spc="15" dirty="0"/>
              <a:t>Максим</a:t>
            </a:r>
            <a:r>
              <a:rPr spc="25" dirty="0"/>
              <a:t> </a:t>
            </a:r>
            <a:r>
              <a:rPr dirty="0"/>
              <a:t>Андреевич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250842" y="2995802"/>
            <a:ext cx="1414145" cy="122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906201"/>
            <a:ext cx="5760085" cy="342900"/>
            <a:chOff x="0" y="2897615"/>
            <a:chExt cx="5760085" cy="342900"/>
          </a:xfrm>
        </p:grpSpPr>
        <p:sp>
          <p:nvSpPr>
            <p:cNvPr id="3" name="object 3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26097" y="279557"/>
            <a:ext cx="4750435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latin typeface="Microsoft Sans Serif"/>
                <a:cs typeface="Microsoft Sans Serif"/>
              </a:rPr>
              <a:t>Московский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авиационный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институт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(национальный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исследовательский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университет)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Институт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185" dirty="0">
                <a:latin typeface="Microsoft Sans Serif"/>
                <a:cs typeface="Microsoft Sans Serif"/>
              </a:rPr>
              <a:t>№</a:t>
            </a:r>
            <a:r>
              <a:rPr sz="1000" spc="-17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8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«Компьютерные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науки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и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прикладная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математика»</a:t>
            </a:r>
            <a:endParaRPr sz="1000" dirty="0">
              <a:latin typeface="Microsoft Sans Serif"/>
              <a:cs typeface="Microsoft Sans Serif"/>
            </a:endParaRPr>
          </a:p>
          <a:p>
            <a:pPr marR="36195" algn="ctr">
              <a:lnSpc>
                <a:spcPts val="1190"/>
              </a:lnSpc>
            </a:pPr>
            <a:r>
              <a:rPr sz="1000" spc="-60" dirty="0">
                <a:latin typeface="Microsoft Sans Serif"/>
                <a:cs typeface="Microsoft Sans Serif"/>
              </a:rPr>
              <a:t>Кафедра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185" dirty="0">
                <a:latin typeface="Microsoft Sans Serif"/>
                <a:cs typeface="Microsoft Sans Serif"/>
              </a:rPr>
              <a:t>№</a:t>
            </a:r>
            <a:r>
              <a:rPr sz="1000" spc="-90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806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«Вычислительная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математика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и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программирование»</a:t>
            </a:r>
            <a:endParaRPr sz="1000" dirty="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 smtClean="0"/>
              <a:t>Зубко Дмитрий Валерьевич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044" y="1012825"/>
            <a:ext cx="5039995" cy="632866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5405" rIns="0" bIns="0" rtlCol="0">
            <a:spAutoFit/>
          </a:bodyPr>
          <a:lstStyle/>
          <a:p>
            <a:pPr marL="100965" marR="92710" algn="ctr">
              <a:lnSpc>
                <a:spcPts val="1390"/>
              </a:lnSpc>
              <a:spcBef>
                <a:spcPts val="515"/>
              </a:spcBef>
            </a:pPr>
            <a:r>
              <a:rPr lang="ru-RU" sz="1200" b="1" spc="-30" dirty="0">
                <a:solidFill>
                  <a:srgbClr val="FFFFFF"/>
                </a:solidFill>
                <a:latin typeface="Arial"/>
                <a:cs typeface="Arial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1200" b="1" spc="-3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lang="ru-RU" sz="1100" spc="-35" dirty="0" smtClean="0">
                <a:solidFill>
                  <a:srgbClr val="FFFFFF"/>
                </a:solidFill>
                <a:latin typeface="Trebuchet MS"/>
                <a:cs typeface="Trebuchet MS"/>
              </a:rPr>
              <a:t>Выпускная</a:t>
            </a:r>
            <a:r>
              <a:rPr sz="1100" spc="30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50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квалификационная</a:t>
            </a:r>
            <a:r>
              <a:rPr sz="1100" spc="30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50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работа</a:t>
            </a:r>
            <a:r>
              <a:rPr sz="1100" spc="30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55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бакалавра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7275" y="1896096"/>
            <a:ext cx="3806825" cy="102662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ru-RU" sz="1100" b="1" spc="-40" dirty="0">
                <a:latin typeface="Arial"/>
                <a:cs typeface="Arial"/>
              </a:rPr>
              <a:t>Студент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lang="ru-RU" sz="1100" b="1" spc="-55" dirty="0">
                <a:latin typeface="Arial"/>
                <a:cs typeface="Arial"/>
              </a:rPr>
              <a:t>группы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10" dirty="0">
                <a:latin typeface="Arial"/>
                <a:cs typeface="Arial"/>
              </a:rPr>
              <a:t>М8О-40</a:t>
            </a:r>
            <a:r>
              <a:rPr lang="ru-RU" sz="1100" b="1" spc="10" dirty="0">
                <a:latin typeface="Arial"/>
                <a:cs typeface="Arial"/>
              </a:rPr>
              <a:t>8</a:t>
            </a:r>
            <a:r>
              <a:rPr sz="1100" b="1" spc="10" dirty="0">
                <a:latin typeface="Arial"/>
                <a:cs typeface="Arial"/>
              </a:rPr>
              <a:t>Б-</a:t>
            </a:r>
            <a:r>
              <a:rPr lang="ru-RU" sz="1100" b="1" spc="10" dirty="0">
                <a:latin typeface="Arial"/>
                <a:cs typeface="Arial"/>
              </a:rPr>
              <a:t>20</a:t>
            </a:r>
            <a:r>
              <a:rPr sz="1100" b="1" spc="10" dirty="0">
                <a:latin typeface="Arial"/>
                <a:cs typeface="Arial"/>
              </a:rPr>
              <a:t>: </a:t>
            </a:r>
            <a:r>
              <a:rPr lang="ru-RU" sz="1100" spc="-30" dirty="0" smtClean="0">
                <a:latin typeface="Trebuchet MS"/>
                <a:cs typeface="Trebuchet MS"/>
              </a:rPr>
              <a:t>Зубко Дмитрий Валерьеви</a:t>
            </a:r>
            <a:r>
              <a:rPr lang="ru-RU" sz="1100" spc="-55" dirty="0" smtClean="0">
                <a:latin typeface="Trebuchet MS"/>
                <a:cs typeface="Trebuchet MS"/>
              </a:rPr>
              <a:t>ч </a:t>
            </a:r>
            <a:r>
              <a:rPr lang="ru-RU" sz="1100" spc="-325" dirty="0" smtClean="0">
                <a:latin typeface="Trebuchet MS"/>
                <a:cs typeface="Trebuchet MS"/>
              </a:rPr>
              <a:t> </a:t>
            </a:r>
            <a:r>
              <a:rPr sz="1100" b="1" spc="-50" dirty="0" err="1" smtClean="0">
                <a:latin typeface="Arial"/>
                <a:cs typeface="Arial"/>
              </a:rPr>
              <a:t>Научный</a:t>
            </a:r>
            <a:r>
              <a:rPr sz="1100" b="1" spc="-45" dirty="0" smtClean="0">
                <a:latin typeface="Arial"/>
                <a:cs typeface="Arial"/>
              </a:rPr>
              <a:t> </a:t>
            </a:r>
            <a:r>
              <a:rPr sz="1100" b="1" spc="-60" dirty="0" err="1">
                <a:latin typeface="Arial"/>
                <a:cs typeface="Arial"/>
              </a:rPr>
              <a:t>руководитель</a:t>
            </a:r>
            <a:r>
              <a:rPr lang="ru-RU" sz="1100" b="1" spc="-60" dirty="0">
                <a:latin typeface="Arial"/>
                <a:cs typeface="Arial"/>
              </a:rPr>
              <a:t>:</a:t>
            </a:r>
            <a:r>
              <a:rPr lang="ru-RU" sz="1100" b="1" spc="-55" dirty="0">
                <a:latin typeface="Arial"/>
                <a:cs typeface="Arial"/>
              </a:rPr>
              <a:t> </a:t>
            </a:r>
            <a:r>
              <a:rPr lang="ru-RU" sz="1100" spc="-60" dirty="0">
                <a:latin typeface="Trebuchet MS"/>
                <a:cs typeface="Trebuchet MS"/>
              </a:rPr>
              <a:t>кандидат физико-математических наук</a:t>
            </a:r>
            <a:r>
              <a:rPr lang="en-US" sz="1100" spc="-60" dirty="0">
                <a:latin typeface="Trebuchet MS"/>
                <a:cs typeface="Trebuchet MS"/>
              </a:rPr>
              <a:t>, </a:t>
            </a:r>
            <a:r>
              <a:rPr lang="ru-RU" sz="1100" spc="-60" dirty="0">
                <a:latin typeface="Trebuchet MS"/>
                <a:cs typeface="Trebuchet MS"/>
              </a:rPr>
              <a:t>доцент кафедры </a:t>
            </a:r>
            <a:r>
              <a:rPr lang="ru-RU" sz="1100" spc="-40" dirty="0">
                <a:latin typeface="Trebuchet MS"/>
                <a:cs typeface="Trebuchet MS"/>
              </a:rPr>
              <a:t>806 </a:t>
            </a:r>
            <a:r>
              <a:rPr lang="ru-RU" sz="1100" spc="-35" dirty="0" smtClean="0">
                <a:latin typeface="Trebuchet MS"/>
                <a:cs typeface="Trebuchet MS"/>
              </a:rPr>
              <a:t> </a:t>
            </a: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ru-RU" sz="1100" spc="-25" dirty="0" err="1" smtClean="0">
                <a:latin typeface="Trebuchet MS"/>
                <a:cs typeface="Trebuchet MS"/>
              </a:rPr>
              <a:t>Левинская</a:t>
            </a:r>
            <a:r>
              <a:rPr lang="ru-RU" sz="1100" spc="-25" dirty="0" smtClean="0">
                <a:latin typeface="Trebuchet MS"/>
                <a:cs typeface="Trebuchet MS"/>
              </a:rPr>
              <a:t> Мария Александровна</a:t>
            </a: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ru-RU" sz="900" dirty="0">
              <a:latin typeface="Trebuchet MS"/>
              <a:cs typeface="Trebuchet MS"/>
            </a:endParaRPr>
          </a:p>
          <a:p>
            <a:pPr marR="38100" algn="ctr">
              <a:lnSpc>
                <a:spcPct val="100000"/>
              </a:lnSpc>
            </a:pPr>
            <a:r>
              <a:rPr sz="1000" spc="-45" dirty="0" err="1">
                <a:latin typeface="Microsoft Sans Serif"/>
                <a:cs typeface="Microsoft Sans Serif"/>
              </a:rPr>
              <a:t>Москва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215" dirty="0">
                <a:latin typeface="Microsoft Sans Serif"/>
                <a:cs typeface="Microsoft Sans Serif"/>
              </a:rPr>
              <a:t>—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202</a:t>
            </a:r>
            <a:r>
              <a:rPr lang="ru-RU" sz="1000" spc="-65" dirty="0">
                <a:latin typeface="Microsoft Sans Serif"/>
                <a:cs typeface="Microsoft Sans Serif"/>
              </a:rPr>
              <a:t>4</a:t>
            </a:r>
            <a:endParaRPr sz="10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-5581"/>
            <a:ext cx="537840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15" dirty="0" smtClean="0"/>
              <a:t>Медианные значения индекса истории по округам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397500" y="58607"/>
            <a:ext cx="2672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2995231"/>
            <a:ext cx="5760085" cy="245110"/>
            <a:chOff x="0" y="2995231"/>
            <a:chExt cx="5760085" cy="245110"/>
          </a:xfrm>
        </p:grpSpPr>
        <p:sp>
          <p:nvSpPr>
            <p:cNvPr id="7" name="object 7"/>
            <p:cNvSpPr/>
            <p:nvPr/>
          </p:nvSpPr>
          <p:spPr>
            <a:xfrm>
              <a:off x="0" y="2995231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358900" y="455875"/>
            <a:ext cx="2667000" cy="2461833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-5581"/>
            <a:ext cx="537840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15" dirty="0" smtClean="0"/>
              <a:t>Архитектура программного обеспечения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397500" y="58607"/>
            <a:ext cx="2672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2995231"/>
            <a:ext cx="5760085" cy="245110"/>
            <a:chOff x="0" y="2995231"/>
            <a:chExt cx="5760085" cy="245110"/>
          </a:xfrm>
        </p:grpSpPr>
        <p:sp>
          <p:nvSpPr>
            <p:cNvPr id="7" name="object 7"/>
            <p:cNvSpPr/>
            <p:nvPr/>
          </p:nvSpPr>
          <p:spPr>
            <a:xfrm>
              <a:off x="0" y="2995231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01294" y="931215"/>
            <a:ext cx="1524000" cy="389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preparing_dataset_people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111500" y="933025"/>
            <a:ext cx="1524000" cy="389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preparing_dataset_schools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025900" y="1582385"/>
            <a:ext cx="1524000" cy="389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clustering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273300" y="1579478"/>
            <a:ext cx="1524000" cy="389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analysis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92100" y="1574084"/>
            <a:ext cx="1524000" cy="389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r</a:t>
            </a:r>
            <a:r>
              <a:rPr lang="en-US" sz="900" dirty="0" err="1" smtClean="0">
                <a:solidFill>
                  <a:schemeClr val="tx1"/>
                </a:solidFill>
              </a:rPr>
              <a:t>ussian_map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8" name="object 4"/>
          <p:cNvSpPr txBox="1"/>
          <p:nvPr/>
        </p:nvSpPr>
        <p:spPr>
          <a:xfrm>
            <a:off x="596900" y="948029"/>
            <a:ext cx="730200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1000" spc="-40" dirty="0" smtClean="0">
                <a:cs typeface="Trebuchet MS"/>
              </a:rPr>
              <a:t>Данные НИКО</a:t>
            </a:r>
          </a:p>
        </p:txBody>
      </p:sp>
      <p:cxnSp>
        <p:nvCxnSpPr>
          <p:cNvPr id="19" name="Прямая со стрелкой 18"/>
          <p:cNvCxnSpPr>
            <a:endCxn id="13" idx="1"/>
          </p:cNvCxnSpPr>
          <p:nvPr/>
        </p:nvCxnSpPr>
        <p:spPr>
          <a:xfrm>
            <a:off x="596900" y="1125784"/>
            <a:ext cx="8043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3" idx="3"/>
            <a:endCxn id="14" idx="1"/>
          </p:cNvCxnSpPr>
          <p:nvPr/>
        </p:nvCxnSpPr>
        <p:spPr>
          <a:xfrm>
            <a:off x="2925294" y="1125785"/>
            <a:ext cx="186206" cy="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4" idx="3"/>
            <a:endCxn id="15" idx="0"/>
          </p:cNvCxnSpPr>
          <p:nvPr/>
        </p:nvCxnSpPr>
        <p:spPr>
          <a:xfrm>
            <a:off x="4635500" y="1127595"/>
            <a:ext cx="152400" cy="4547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5" idx="1"/>
            <a:endCxn id="16" idx="3"/>
          </p:cNvCxnSpPr>
          <p:nvPr/>
        </p:nvCxnSpPr>
        <p:spPr>
          <a:xfrm flipH="1" flipV="1">
            <a:off x="3797300" y="1774048"/>
            <a:ext cx="228600" cy="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6" idx="1"/>
          </p:cNvCxnSpPr>
          <p:nvPr/>
        </p:nvCxnSpPr>
        <p:spPr>
          <a:xfrm flipH="1">
            <a:off x="2044700" y="1774048"/>
            <a:ext cx="228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71088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15" dirty="0" smtClean="0"/>
              <a:t>Выбор кластеризации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97501" y="58607"/>
            <a:ext cx="266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100" y="600261"/>
            <a:ext cx="4953000" cy="98167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 smtClean="0">
                <a:cs typeface="Trebuchet MS"/>
              </a:rPr>
              <a:t>Рассматривались следующие кластеризации</a:t>
            </a:r>
            <a:r>
              <a:rPr lang="en-US" sz="1200" spc="-40" dirty="0" smtClean="0">
                <a:cs typeface="Trebuchet MS"/>
              </a:rPr>
              <a:t>:</a:t>
            </a: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endParaRPr lang="en-US" sz="1200" spc="-40" dirty="0" smtClean="0">
              <a:cs typeface="Trebuchet MS"/>
            </a:endParaRPr>
          </a:p>
          <a:p>
            <a:pPr marL="184150" indent="-171450" algn="just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r>
              <a:rPr lang="en-US" sz="1200" spc="-40" dirty="0" smtClean="0">
                <a:cs typeface="Trebuchet MS"/>
              </a:rPr>
              <a:t>k-means;</a:t>
            </a:r>
          </a:p>
          <a:p>
            <a:pPr marL="184150" indent="-171450" algn="just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r>
              <a:rPr lang="ru-RU" sz="1200" spc="-40" dirty="0" smtClean="0">
                <a:cs typeface="Trebuchet MS"/>
              </a:rPr>
              <a:t>иерархическая (метод ближнего соседа)</a:t>
            </a:r>
            <a:r>
              <a:rPr lang="en-US" sz="1200" spc="-40" dirty="0" smtClean="0">
                <a:cs typeface="Trebuchet MS"/>
              </a:rPr>
              <a:t>;</a:t>
            </a:r>
            <a:endParaRPr lang="ru-RU" sz="1200" spc="-40" dirty="0" smtClean="0">
              <a:cs typeface="Trebuchet MS"/>
            </a:endParaRPr>
          </a:p>
          <a:p>
            <a:pPr marL="184150" indent="-171450" algn="just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r>
              <a:rPr lang="ru-RU" sz="1200" spc="-40" dirty="0" smtClean="0">
                <a:cs typeface="Trebuchet MS"/>
              </a:rPr>
              <a:t>иерархическая (метод дальнего соседа)</a:t>
            </a:r>
            <a:r>
              <a:rPr lang="ru-RU" sz="1200" spc="-40" dirty="0">
                <a:cs typeface="Trebuchet MS"/>
              </a:rPr>
              <a:t>.</a:t>
            </a:r>
            <a:endParaRPr lang="ru-RU" sz="1200" spc="-40" dirty="0" smtClean="0"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25700" y="117602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25700" y="117602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7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2260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15" dirty="0" smtClean="0"/>
              <a:t>Иерархическая кластеризация методом ближнего соседа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97501" y="58607"/>
            <a:ext cx="266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100" y="600261"/>
            <a:ext cx="489839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endParaRPr lang="ru-RU" sz="1200" spc="-40" dirty="0" smtClean="0"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25700" y="117602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25700" y="117602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00" y="410615"/>
            <a:ext cx="3087278" cy="246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6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2260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15" dirty="0" smtClean="0"/>
              <a:t>Выбор количества кластеров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97501" y="58607"/>
            <a:ext cx="266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25700" y="117602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25700" y="117602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0" y="413169"/>
            <a:ext cx="3505200" cy="249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5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2260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20" dirty="0" smtClean="0"/>
              <a:t>Кластеризация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97501" y="58607"/>
            <a:ext cx="266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100" y="600261"/>
            <a:ext cx="489839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endParaRPr lang="ru-RU" sz="1200" spc="-40" dirty="0" smtClean="0"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25700" y="117602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25700" y="117602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123240" y="451469"/>
                <a:ext cx="2557175" cy="3570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200" u="sng" dirty="0" smtClean="0"/>
                  <a:t>Формула</a:t>
                </a:r>
                <a:r>
                  <a:rPr lang="en-US" sz="1200" dirty="0" smtClean="0"/>
                  <a:t>: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</a:rPr>
                              <m:t>Y</m:t>
                            </m:r>
                          </m:lim>
                        </m:limLow>
                        <m:r>
                          <a:rPr lang="en-US" sz="1200">
                            <a:latin typeface="Cambria Math" panose="02040503050406030204" pitchFamily="18" charset="0"/>
                          </a:rPr>
                          <m:t>ⅆ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fName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1200" dirty="0" smtClean="0"/>
                  <a:t>.</a:t>
                </a:r>
                <a:endParaRPr lang="en-US" sz="1200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0" y="451469"/>
                <a:ext cx="2557175" cy="3570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123240" y="856225"/>
                <a:ext cx="13994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200" u="sng" dirty="0" smtClean="0"/>
                  <a:t>Сложность</a:t>
                </a:r>
                <a:r>
                  <a:rPr lang="en-US" sz="1200" dirty="0"/>
                  <a:t>:</a:t>
                </a:r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0" y="856225"/>
                <a:ext cx="1399422" cy="276999"/>
              </a:xfrm>
              <a:prstGeom prst="rect">
                <a:avLst/>
              </a:prstGeom>
              <a:blipFill>
                <a:blip r:embed="rId4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/>
          <p:cNvSpPr/>
          <p:nvPr/>
        </p:nvSpPr>
        <p:spPr>
          <a:xfrm>
            <a:off x="113398" y="1162149"/>
            <a:ext cx="4740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u="sng" dirty="0" smtClean="0"/>
              <a:t>Используемые поля</a:t>
            </a:r>
            <a:r>
              <a:rPr lang="en-US" sz="1200" dirty="0" smtClean="0"/>
              <a:t>:</a:t>
            </a:r>
            <a:r>
              <a:rPr lang="ru-RU" sz="1200" dirty="0" smtClean="0"/>
              <a:t> индексы истории, культуры и семейной жизни и отношения полных, многодетных полных, неполных</a:t>
            </a:r>
            <a:r>
              <a:rPr lang="en-US" sz="1200" dirty="0" smtClean="0"/>
              <a:t>.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/>
              <p:cNvSpPr/>
              <p:nvPr/>
            </p:nvSpPr>
            <p:spPr>
              <a:xfrm>
                <a:off x="113398" y="1607120"/>
                <a:ext cx="451226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1200" u="sng" dirty="0" smtClean="0"/>
                  <a:t>Нормализация</a:t>
                </a:r>
                <a:r>
                  <a:rPr lang="en-US" sz="1200" dirty="0" smtClean="0"/>
                  <a:t>: z-</a:t>
                </a:r>
                <a:r>
                  <a:rPr lang="ru-RU" sz="1200" dirty="0" smtClean="0"/>
                  <a:t>нормализация, примененная к индексам</a:t>
                </a:r>
                <a14:m>
                  <m:oMath xmlns:m="http://schemas.openxmlformats.org/officeDocument/2006/math">
                    <m:r>
                      <a:rPr lang="en-US" sz="12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1" name="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98" y="1607120"/>
                <a:ext cx="4512260" cy="276999"/>
              </a:xfrm>
              <a:prstGeom prst="rect">
                <a:avLst/>
              </a:prstGeom>
              <a:blipFill>
                <a:blip r:embed="rId5"/>
                <a:stretch>
                  <a:fillRect l="-135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4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15" dirty="0" smtClean="0"/>
              <a:t>Количество кластеров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97501" y="58607"/>
            <a:ext cx="266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3"/>
          <a:stretch>
            <a:fillRect/>
          </a:stretch>
        </p:blipFill>
        <p:spPr>
          <a:xfrm>
            <a:off x="1130300" y="411671"/>
            <a:ext cx="3276600" cy="235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5330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20" dirty="0" err="1" smtClean="0"/>
              <a:t>Ящичковая</a:t>
            </a:r>
            <a:r>
              <a:rPr lang="ru-RU" spc="-20" dirty="0" smtClean="0"/>
              <a:t> диаграмма для индекса истории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97501" y="58607"/>
            <a:ext cx="266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977900" y="409714"/>
            <a:ext cx="3581400" cy="242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5011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20" dirty="0" smtClean="0"/>
              <a:t>Среднее значение индекса истории по кластерам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97501" y="58607"/>
            <a:ext cx="266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977900" y="464412"/>
            <a:ext cx="3733800" cy="235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1072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20" dirty="0" smtClean="0"/>
              <a:t>Среднее значение индекса семейной жизни по кластерам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97501" y="58607"/>
            <a:ext cx="266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977900" y="464179"/>
            <a:ext cx="3581400" cy="235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2217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1809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dirty="0" smtClean="0"/>
              <a:t>Общий проект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5534420" y="58607"/>
            <a:ext cx="1301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4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9" name="object 9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 smtClean="0"/>
              <a:t>Зубко Дмитрий Валерьевич</a:t>
            </a:r>
            <a:endParaRPr lang="ru-RU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19CB5F95-9E62-49D3-9D29-64318F83AD95}"/>
              </a:ext>
            </a:extLst>
          </p:cNvPr>
          <p:cNvSpPr txBox="1"/>
          <p:nvPr/>
        </p:nvSpPr>
        <p:spPr>
          <a:xfrm>
            <a:off x="520700" y="555626"/>
            <a:ext cx="4724400" cy="203837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algn="just"/>
            <a:r>
              <a:rPr lang="ru-RU" sz="1200" dirty="0"/>
              <a:t>Данная работа является второй частью проекта «Кластеризация общеобразовательных организаций с учетом психологического портрета учащихся». Первая часть проекта включает разбор свободных </a:t>
            </a:r>
            <a:r>
              <a:rPr lang="ru-RU" sz="1200" dirty="0" smtClean="0"/>
              <a:t>ответов и получение кластеров (психологических </a:t>
            </a:r>
            <a:r>
              <a:rPr lang="ru-RU" sz="1200" dirty="0"/>
              <a:t>п</a:t>
            </a:r>
            <a:r>
              <a:rPr lang="ru-RU" sz="1200" dirty="0" smtClean="0"/>
              <a:t>ортретов) </a:t>
            </a:r>
            <a:r>
              <a:rPr lang="ru-RU" sz="1200" dirty="0"/>
              <a:t>учащихся. В этой работе используются данные, полученные в первой части, такие как тип семьи и индексы, относящиеся к истории, культуре и семейной жизни учащихся</a:t>
            </a:r>
            <a:r>
              <a:rPr lang="ru-RU" sz="1200" dirty="0" smtClean="0"/>
              <a:t>.</a:t>
            </a:r>
          </a:p>
          <a:p>
            <a:pPr algn="just"/>
            <a:endParaRPr lang="en-US" sz="1200" dirty="0" smtClean="0"/>
          </a:p>
          <a:p>
            <a:pPr algn="just"/>
            <a:r>
              <a:rPr lang="ru-RU" sz="1200" dirty="0" smtClean="0"/>
              <a:t>Объектом исследования в данной работе являются образовательные организации.</a:t>
            </a:r>
            <a:endParaRPr lang="en-US" sz="1200" dirty="0"/>
          </a:p>
          <a:p>
            <a:pPr algn="just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71687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20" dirty="0" smtClean="0"/>
              <a:t>Среднее значение отношения полных по кластерам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97501" y="58607"/>
            <a:ext cx="266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054100" y="435563"/>
            <a:ext cx="3429000" cy="241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6300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20" dirty="0" smtClean="0"/>
              <a:t>Среднее значение отношения многодетных по кластерам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97501" y="58607"/>
            <a:ext cx="266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054100" y="421157"/>
            <a:ext cx="3754020" cy="246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9285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575198" cy="215444"/>
          </a:xfrm>
        </p:spPr>
        <p:txBody>
          <a:bodyPr/>
          <a:lstStyle/>
          <a:p>
            <a:r>
              <a:rPr lang="ru-RU" dirty="0" smtClean="0"/>
              <a:t>Среднее значение </a:t>
            </a:r>
            <a:r>
              <a:rPr lang="ru-RU" smtClean="0"/>
              <a:t>ПБ по </a:t>
            </a:r>
            <a:r>
              <a:rPr lang="ru-RU" dirty="0" smtClean="0"/>
              <a:t>кластерам</a:t>
            </a:r>
            <a:endParaRPr lang="ru-RU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ru-RU" smtClean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ru-RU" smtClean="0"/>
              <a:t>Московский авиационный институт</a:t>
            </a:r>
            <a:endParaRPr lang="ru-RU" dirty="0"/>
          </a:p>
        </p:txBody>
      </p:sp>
      <p:sp>
        <p:nvSpPr>
          <p:cNvPr id="3" name="object 3"/>
          <p:cNvSpPr txBox="1"/>
          <p:nvPr/>
        </p:nvSpPr>
        <p:spPr>
          <a:xfrm>
            <a:off x="5397501" y="58607"/>
            <a:ext cx="266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sp>
        <p:nvSpPr>
          <p:cNvPr id="17" name="object 8"/>
          <p:cNvSpPr txBox="1">
            <a:spLocks/>
          </p:cNvSpPr>
          <p:nvPr/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60"/>
              </a:spcBef>
            </a:pPr>
            <a:r>
              <a:rPr lang="ru-RU" spc="5" smtClean="0"/>
              <a:t>Зубко Дмитрий Валерьевич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186" y="2991394"/>
            <a:ext cx="1481456" cy="176799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>
          <a:blip r:embed="rId4"/>
          <a:stretch>
            <a:fillRect/>
          </a:stretch>
        </p:blipFill>
        <p:spPr>
          <a:xfrm>
            <a:off x="1130300" y="395857"/>
            <a:ext cx="3308751" cy="246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4185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575198" cy="215444"/>
          </a:xfrm>
        </p:spPr>
        <p:txBody>
          <a:bodyPr/>
          <a:lstStyle/>
          <a:p>
            <a:r>
              <a:rPr lang="ru-RU" dirty="0" smtClean="0"/>
              <a:t>Среднее значение зарплаты по кластерам</a:t>
            </a:r>
            <a:endParaRPr lang="ru-RU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ru-RU" smtClean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ru-RU" smtClean="0"/>
              <a:t>Московский авиационный институт</a:t>
            </a:r>
            <a:endParaRPr lang="ru-RU" dirty="0"/>
          </a:p>
        </p:txBody>
      </p:sp>
      <p:sp>
        <p:nvSpPr>
          <p:cNvPr id="3" name="object 3"/>
          <p:cNvSpPr txBox="1"/>
          <p:nvPr/>
        </p:nvSpPr>
        <p:spPr>
          <a:xfrm>
            <a:off x="5397501" y="58607"/>
            <a:ext cx="266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sp>
        <p:nvSpPr>
          <p:cNvPr id="13" name="object 8"/>
          <p:cNvSpPr txBox="1">
            <a:spLocks/>
          </p:cNvSpPr>
          <p:nvPr/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60"/>
              </a:spcBef>
            </a:pPr>
            <a:r>
              <a:rPr lang="ru-RU" spc="5" smtClean="0"/>
              <a:t>Зубко Дмитрий Валерьевич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186" y="2984198"/>
            <a:ext cx="1481456" cy="176799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4"/>
          <a:stretch>
            <a:fillRect/>
          </a:stretch>
        </p:blipFill>
        <p:spPr>
          <a:xfrm>
            <a:off x="977900" y="405343"/>
            <a:ext cx="3562770" cy="245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8086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575198" cy="215444"/>
          </a:xfrm>
        </p:spPr>
        <p:txBody>
          <a:bodyPr/>
          <a:lstStyle/>
          <a:p>
            <a:r>
              <a:rPr lang="ru-RU" dirty="0" smtClean="0"/>
              <a:t>Диаграмма рассеяния для индексов истории и культуры</a:t>
            </a:r>
            <a:endParaRPr lang="ru-RU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ru-RU" smtClean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ru-RU" smtClean="0"/>
              <a:t>Московский авиационный институт</a:t>
            </a:r>
            <a:endParaRPr lang="ru-RU" dirty="0"/>
          </a:p>
        </p:txBody>
      </p:sp>
      <p:sp>
        <p:nvSpPr>
          <p:cNvPr id="3" name="object 3"/>
          <p:cNvSpPr txBox="1"/>
          <p:nvPr/>
        </p:nvSpPr>
        <p:spPr>
          <a:xfrm>
            <a:off x="5397501" y="58607"/>
            <a:ext cx="266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sp>
        <p:nvSpPr>
          <p:cNvPr id="13" name="object 8"/>
          <p:cNvSpPr txBox="1">
            <a:spLocks/>
          </p:cNvSpPr>
          <p:nvPr/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60"/>
              </a:spcBef>
            </a:pPr>
            <a:r>
              <a:rPr lang="ru-RU" spc="5" smtClean="0"/>
              <a:t>Зубко Дмитрий Валерьевич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242" y="2994321"/>
            <a:ext cx="1481456" cy="176799"/>
          </a:xfrm>
          <a:prstGeom prst="rect">
            <a:avLst/>
          </a:prstGeom>
        </p:spPr>
      </p:pic>
      <p:pic>
        <p:nvPicPr>
          <p:cNvPr id="15" name="Рисунок 14"/>
          <p:cNvPicPr/>
          <p:nvPr/>
        </p:nvPicPr>
        <p:blipFill>
          <a:blip r:embed="rId4"/>
          <a:stretch>
            <a:fillRect/>
          </a:stretch>
        </p:blipFill>
        <p:spPr>
          <a:xfrm>
            <a:off x="977900" y="366266"/>
            <a:ext cx="3733800" cy="239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5610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575198" cy="215444"/>
          </a:xfrm>
        </p:spPr>
        <p:txBody>
          <a:bodyPr/>
          <a:lstStyle/>
          <a:p>
            <a:r>
              <a:rPr lang="ru-RU" dirty="0" smtClean="0"/>
              <a:t>Тепловая карта 1 кластера</a:t>
            </a:r>
            <a:endParaRPr lang="ru-RU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ru-RU" smtClean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ru-RU" smtClean="0"/>
              <a:t>Московский авиационный институт</a:t>
            </a:r>
            <a:endParaRPr lang="ru-RU" dirty="0"/>
          </a:p>
        </p:txBody>
      </p:sp>
      <p:sp>
        <p:nvSpPr>
          <p:cNvPr id="3" name="object 3"/>
          <p:cNvSpPr txBox="1"/>
          <p:nvPr/>
        </p:nvSpPr>
        <p:spPr>
          <a:xfrm>
            <a:off x="5397501" y="58607"/>
            <a:ext cx="266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444500" y="395857"/>
            <a:ext cx="4685080" cy="2417496"/>
          </a:xfrm>
          <a:prstGeom prst="rect">
            <a:avLst/>
          </a:prstGeom>
        </p:spPr>
      </p:pic>
      <p:sp>
        <p:nvSpPr>
          <p:cNvPr id="13" name="object 8"/>
          <p:cNvSpPr txBox="1">
            <a:spLocks/>
          </p:cNvSpPr>
          <p:nvPr/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60"/>
              </a:spcBef>
            </a:pPr>
            <a:r>
              <a:rPr lang="ru-RU" spc="5" smtClean="0"/>
              <a:t>Зубко Дмитрий Валерьевич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636458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575198" cy="215444"/>
          </a:xfrm>
        </p:spPr>
        <p:txBody>
          <a:bodyPr/>
          <a:lstStyle/>
          <a:p>
            <a:r>
              <a:rPr lang="ru-RU" dirty="0" smtClean="0"/>
              <a:t>Тепловая карта 5 кластера</a:t>
            </a:r>
            <a:endParaRPr lang="ru-RU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ru-RU" smtClean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ru-RU" smtClean="0"/>
              <a:t>Московский авиационный институт</a:t>
            </a:r>
            <a:endParaRPr lang="ru-RU" dirty="0"/>
          </a:p>
        </p:txBody>
      </p:sp>
      <p:sp>
        <p:nvSpPr>
          <p:cNvPr id="3" name="object 3"/>
          <p:cNvSpPr txBox="1"/>
          <p:nvPr/>
        </p:nvSpPr>
        <p:spPr>
          <a:xfrm>
            <a:off x="5397501" y="58607"/>
            <a:ext cx="266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444500" y="403226"/>
            <a:ext cx="4685080" cy="2438400"/>
          </a:xfrm>
          <a:prstGeom prst="rect">
            <a:avLst/>
          </a:prstGeom>
        </p:spPr>
      </p:pic>
      <p:sp>
        <p:nvSpPr>
          <p:cNvPr id="13" name="object 8"/>
          <p:cNvSpPr txBox="1">
            <a:spLocks/>
          </p:cNvSpPr>
          <p:nvPr/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60"/>
              </a:spcBef>
            </a:pPr>
            <a:r>
              <a:rPr lang="ru-RU" spc="5" smtClean="0"/>
              <a:t>Зубко Дмитрий Валерьевич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186" y="2969040"/>
            <a:ext cx="1481456" cy="1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9304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15" dirty="0" smtClean="0"/>
              <a:t>Профили образовательных организаций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97501" y="58607"/>
            <a:ext cx="266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300" y="1012825"/>
            <a:ext cx="4898390" cy="117916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 smtClean="0">
                <a:cs typeface="Trebuchet MS"/>
              </a:rPr>
              <a:t>1</a:t>
            </a:r>
            <a:r>
              <a:rPr lang="en-US" sz="1200" spc="-40" dirty="0" smtClean="0">
                <a:cs typeface="Trebuchet MS"/>
              </a:rPr>
              <a:t>. </a:t>
            </a:r>
            <a:r>
              <a:rPr lang="ru-RU" sz="1200" spc="-40" dirty="0" smtClean="0">
                <a:cs typeface="Trebuchet MS"/>
              </a:rPr>
              <a:t>Слабые школы</a:t>
            </a:r>
            <a:r>
              <a:rPr lang="en-US" sz="1200" spc="-40" dirty="0" smtClean="0">
                <a:cs typeface="Trebuchet MS"/>
              </a:rPr>
              <a:t>.</a:t>
            </a:r>
            <a:endParaRPr lang="ru-RU" sz="1200" spc="-40" dirty="0" smtClean="0"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en-US" sz="1200" spc="-40" dirty="0" smtClean="0">
                <a:cs typeface="Trebuchet MS"/>
              </a:rPr>
              <a:t>2. </a:t>
            </a:r>
            <a:r>
              <a:rPr lang="ru-RU" sz="1200" spc="-40" dirty="0" smtClean="0">
                <a:cs typeface="Trebuchet MS"/>
              </a:rPr>
              <a:t>Школы с удовлетворительной успеваемостью</a:t>
            </a:r>
            <a:r>
              <a:rPr lang="en-US" sz="1200" spc="-40" dirty="0">
                <a:cs typeface="Trebuchet MS"/>
              </a:rPr>
              <a:t>.</a:t>
            </a:r>
            <a:endParaRPr lang="ru-RU" sz="1200" spc="-40" dirty="0" smtClean="0"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en-US" sz="1200" spc="-40" dirty="0" smtClean="0">
                <a:cs typeface="Trebuchet MS"/>
              </a:rPr>
              <a:t>3. </a:t>
            </a:r>
            <a:r>
              <a:rPr lang="ru-RU" sz="1200" spc="-40" dirty="0" smtClean="0">
                <a:cs typeface="Trebuchet MS"/>
              </a:rPr>
              <a:t>Школы с направленностью в СПО</a:t>
            </a:r>
            <a:r>
              <a:rPr lang="en-US" sz="1200" spc="-40" dirty="0" smtClean="0">
                <a:cs typeface="Trebuchet MS"/>
              </a:rPr>
              <a:t>.</a:t>
            </a:r>
            <a:endParaRPr lang="ru-RU" sz="1200" spc="-40" dirty="0" smtClean="0"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 smtClean="0">
                <a:cs typeface="Trebuchet MS"/>
              </a:rPr>
              <a:t>4</a:t>
            </a:r>
            <a:r>
              <a:rPr lang="en-US" sz="1200" spc="-40" dirty="0" smtClean="0">
                <a:cs typeface="Trebuchet MS"/>
              </a:rPr>
              <a:t>. </a:t>
            </a:r>
            <a:r>
              <a:rPr lang="ru-RU" sz="1200" spc="-40" dirty="0" smtClean="0">
                <a:cs typeface="Trebuchet MS"/>
              </a:rPr>
              <a:t>Среднестатистические школы</a:t>
            </a:r>
            <a:r>
              <a:rPr lang="en-US" sz="1200" spc="-40" dirty="0" smtClean="0">
                <a:cs typeface="Trebuchet MS"/>
              </a:rPr>
              <a:t>.</a:t>
            </a:r>
            <a:endParaRPr lang="ru-RU" sz="1200" spc="-40" dirty="0" smtClean="0"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 smtClean="0">
                <a:cs typeface="Trebuchet MS"/>
              </a:rPr>
              <a:t>5</a:t>
            </a:r>
            <a:r>
              <a:rPr lang="en-US" sz="1200" spc="-40" dirty="0" smtClean="0">
                <a:cs typeface="Trebuchet MS"/>
              </a:rPr>
              <a:t>. </a:t>
            </a:r>
            <a:r>
              <a:rPr lang="ru-RU" sz="1200" spc="-40" dirty="0" smtClean="0">
                <a:cs typeface="Trebuchet MS"/>
              </a:rPr>
              <a:t>Школы с высокими показателями</a:t>
            </a:r>
            <a:r>
              <a:rPr lang="en-US" sz="1200" spc="-40" dirty="0" smtClean="0">
                <a:cs typeface="Trebuchet MS"/>
              </a:rPr>
              <a:t>.</a:t>
            </a:r>
            <a:endParaRPr lang="ru-RU" sz="1200" spc="-40" dirty="0" smtClean="0"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 smtClean="0">
                <a:cs typeface="Trebuchet MS"/>
              </a:rPr>
              <a:t>6</a:t>
            </a:r>
            <a:r>
              <a:rPr lang="en-US" sz="1200" spc="-40" dirty="0" smtClean="0">
                <a:cs typeface="Trebuchet MS"/>
              </a:rPr>
              <a:t>. </a:t>
            </a:r>
            <a:r>
              <a:rPr lang="ru-RU" sz="1200" spc="-40" dirty="0" err="1" smtClean="0">
                <a:cs typeface="Trebuchet MS"/>
              </a:rPr>
              <a:t>Рез</a:t>
            </a:r>
            <a:r>
              <a:rPr lang="ru-RU" sz="1200" spc="-40" dirty="0" err="1">
                <a:cs typeface="Trebuchet MS"/>
              </a:rPr>
              <a:t>и</a:t>
            </a:r>
            <a:r>
              <a:rPr lang="ru-RU" sz="1200" spc="-40" dirty="0" err="1" smtClean="0">
                <a:cs typeface="Trebuchet MS"/>
              </a:rPr>
              <a:t>льентные</a:t>
            </a:r>
            <a:r>
              <a:rPr lang="ru-RU" sz="1200" spc="-40" dirty="0" smtClean="0">
                <a:cs typeface="Trebuchet MS"/>
              </a:rPr>
              <a:t> </a:t>
            </a:r>
            <a:r>
              <a:rPr lang="ru-RU" sz="1200" spc="-40" dirty="0">
                <a:cs typeface="Trebuchet MS"/>
              </a:rPr>
              <a:t>школы («Поверх барьеров»)</a:t>
            </a:r>
            <a:r>
              <a:rPr lang="en-US" sz="1200" spc="-40" dirty="0" smtClean="0">
                <a:cs typeface="Trebuchet MS"/>
              </a:rPr>
              <a:t>.</a:t>
            </a:r>
            <a:endParaRPr lang="ru-RU" sz="1200" spc="-40" dirty="0" smtClean="0"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45306610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15" dirty="0" smtClean="0"/>
              <a:t>Дальнейше</a:t>
            </a:r>
            <a:r>
              <a:rPr lang="ru-RU" spc="15" dirty="0"/>
              <a:t>е</a:t>
            </a:r>
            <a:r>
              <a:rPr lang="ru-RU" spc="15" dirty="0" smtClean="0"/>
              <a:t> развитие проекта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97501" y="58607"/>
            <a:ext cx="266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300" y="1012825"/>
            <a:ext cx="4898390" cy="11481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lang="ru-RU" sz="1200" dirty="0">
                <a:cs typeface="Arial" panose="020B0604020202020204" pitchFamily="34" charset="0"/>
              </a:rPr>
              <a:t>Проект имеет потенциал для дальнейшего развития. Расширение диапазона данных для кластеризации может способствовать улучшению детализации и разнообразию получаемых профилей ОО. Также осуществлять анализ не только группы, но и конкретных ОО</a:t>
            </a:r>
            <a:r>
              <a:rPr lang="ru-RU" sz="1200" dirty="0" smtClean="0">
                <a:cs typeface="Arial" panose="020B0604020202020204" pitchFamily="34" charset="0"/>
              </a:rPr>
              <a:t>.</a:t>
            </a:r>
            <a:r>
              <a:rPr lang="en-US" sz="1200" dirty="0" smtClean="0">
                <a:cs typeface="Arial" panose="020B0604020202020204" pitchFamily="34" charset="0"/>
              </a:rPr>
              <a:t> </a:t>
            </a:r>
            <a:r>
              <a:rPr lang="ru-RU" sz="1200" dirty="0">
                <a:cs typeface="Arial" panose="020B0604020202020204" pitchFamily="34" charset="0"/>
              </a:rPr>
              <a:t>Сделать интерфейсную настройку </a:t>
            </a:r>
            <a:r>
              <a:rPr lang="ru-RU" sz="1200" dirty="0" smtClean="0">
                <a:cs typeface="Arial" panose="020B0604020202020204" pitchFamily="34" charset="0"/>
              </a:rPr>
              <a:t>для выбора метода кластеризации </a:t>
            </a:r>
            <a:r>
              <a:rPr lang="ru-RU" sz="1200" dirty="0">
                <a:cs typeface="Arial" panose="020B0604020202020204" pitchFamily="34" charset="0"/>
              </a:rPr>
              <a:t>и последующего отображения объектов на тепловых картах и диаграммах. 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40521435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47980"/>
          </a:xfrm>
          <a:custGeom>
            <a:avLst/>
            <a:gdLst/>
            <a:ahLst/>
            <a:cxnLst/>
            <a:rect l="l" t="t" r="r" b="b"/>
            <a:pathLst>
              <a:path w="5760085" h="347980">
                <a:moveTo>
                  <a:pt x="5759996" y="0"/>
                </a:moveTo>
                <a:lnTo>
                  <a:pt x="0" y="0"/>
                </a:lnTo>
                <a:lnTo>
                  <a:pt x="0" y="347586"/>
                </a:lnTo>
                <a:lnTo>
                  <a:pt x="5759996" y="347586"/>
                </a:lnTo>
                <a:lnTo>
                  <a:pt x="575999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dirty="0">
                <a:solidFill>
                  <a:srgbClr val="FFFFFF"/>
                </a:solidFill>
                <a:latin typeface="Arial"/>
                <a:cs typeface="Arial"/>
              </a:rPr>
              <a:t>Заключение</a:t>
            </a:r>
            <a:endParaRPr lang="ru-RU"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0057" y="58607"/>
            <a:ext cx="234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995231"/>
            <a:ext cx="5760085" cy="245110"/>
            <a:chOff x="0" y="2995231"/>
            <a:chExt cx="5760085" cy="245110"/>
          </a:xfrm>
        </p:grpSpPr>
        <p:sp>
          <p:nvSpPr>
            <p:cNvPr id="8" name="object 8"/>
            <p:cNvSpPr/>
            <p:nvPr/>
          </p:nvSpPr>
          <p:spPr>
            <a:xfrm>
              <a:off x="0" y="2995231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 smtClean="0"/>
              <a:t>Зубко Дмитрий Валерьевич</a:t>
            </a:r>
            <a:endParaRPr lang="ru-RU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E7C70E6D-8CA6-400F-AEE8-CDC5118E58C9}"/>
              </a:ext>
            </a:extLst>
          </p:cNvPr>
          <p:cNvSpPr txBox="1"/>
          <p:nvPr/>
        </p:nvSpPr>
        <p:spPr>
          <a:xfrm>
            <a:off x="368300" y="631825"/>
            <a:ext cx="4822190" cy="95109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lang="ru-RU" sz="1200" spc="-40" dirty="0" smtClean="0">
                <a:cs typeface="Arial" panose="020B0604020202020204" pitchFamily="34" charset="0"/>
              </a:rPr>
              <a:t>В результате выполнения выпускной квалификационной работы была проведена кластеризация образовательных организаций. На языке программирования </a:t>
            </a:r>
            <a:r>
              <a:rPr lang="en-US" sz="1200" spc="-40" dirty="0" smtClean="0">
                <a:cs typeface="Arial" panose="020B0604020202020204" pitchFamily="34" charset="0"/>
              </a:rPr>
              <a:t>Python </a:t>
            </a:r>
            <a:r>
              <a:rPr lang="ru-RU" sz="1200" spc="-40" dirty="0" smtClean="0">
                <a:cs typeface="Arial" panose="020B0604020202020204" pitchFamily="34" charset="0"/>
              </a:rPr>
              <a:t>разработаны модули, которые позволяют автоматизировать процесс группировки школ и их анализа. Был описан каждый полученный профиль ОО. </a:t>
            </a:r>
            <a:endParaRPr lang="en-US" sz="1200" spc="-40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08987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18097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Актуальность</a:t>
            </a:r>
            <a:r>
              <a:rPr spc="75" dirty="0"/>
              <a:t> </a:t>
            </a:r>
            <a:r>
              <a:rPr spc="5" dirty="0"/>
              <a:t>темы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4420" y="58607"/>
            <a:ext cx="1301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9" name="object 9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 smtClean="0"/>
              <a:t>Зубко Дмитрий Валерьевич</a:t>
            </a:r>
            <a:endParaRPr lang="ru-RU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19CB5F95-9E62-49D3-9D29-64318F83AD95}"/>
              </a:ext>
            </a:extLst>
          </p:cNvPr>
          <p:cNvSpPr txBox="1"/>
          <p:nvPr/>
        </p:nvSpPr>
        <p:spPr>
          <a:xfrm>
            <a:off x="520700" y="603148"/>
            <a:ext cx="4876800" cy="166904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algn="just"/>
            <a:r>
              <a:rPr lang="ru-RU" sz="1200" dirty="0" smtClean="0"/>
              <a:t>Система оценки качества школьного образования в России состоит из: ЕГЭ, ОГЭ. Промежуточные срезы знаний проводятся при помощи диагностических работ, например, НИКО и ВПР. </a:t>
            </a:r>
          </a:p>
          <a:p>
            <a:pPr algn="just"/>
            <a:r>
              <a:rPr lang="ru-RU" sz="1200" dirty="0" smtClean="0"/>
              <a:t>Актуальность </a:t>
            </a:r>
            <a:r>
              <a:rPr lang="ru-RU" sz="1200" dirty="0"/>
              <a:t>данной работы связана с тем, что ФИОКО сможет её использовать для автоматизации анализа </a:t>
            </a:r>
            <a:r>
              <a:rPr lang="ru-RU" sz="1200" dirty="0" smtClean="0"/>
              <a:t>НИКО </a:t>
            </a:r>
            <a:r>
              <a:rPr lang="ru-RU" sz="1200" dirty="0"/>
              <a:t>и ВПР</a:t>
            </a:r>
            <a:r>
              <a:rPr lang="ru-RU" sz="1200" dirty="0" smtClean="0"/>
              <a:t>. </a:t>
            </a:r>
          </a:p>
          <a:p>
            <a:pPr algn="just"/>
            <a:endParaRPr lang="ru-RU" sz="1200" dirty="0" smtClean="0"/>
          </a:p>
          <a:p>
            <a:pPr algn="just"/>
            <a:r>
              <a:rPr lang="ru-RU" sz="1200" dirty="0" smtClean="0"/>
              <a:t>Результаты разработки предназначены для улучшения оценки качества в образовательной сфере, могут применяться в задачах </a:t>
            </a:r>
            <a:r>
              <a:rPr lang="ru-RU" sz="1200" dirty="0" err="1" smtClean="0"/>
              <a:t>рейтингования</a:t>
            </a:r>
            <a:r>
              <a:rPr lang="ru-RU" sz="1200" dirty="0" smtClean="0"/>
              <a:t> ОО и прогнозирования результатов ОО.</a:t>
            </a:r>
            <a:endParaRPr lang="ru-RU" sz="1200" spc="-4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47980"/>
          </a:xfrm>
          <a:custGeom>
            <a:avLst/>
            <a:gdLst/>
            <a:ahLst/>
            <a:cxnLst/>
            <a:rect l="l" t="t" r="r" b="b"/>
            <a:pathLst>
              <a:path w="5760085" h="347980">
                <a:moveTo>
                  <a:pt x="5759996" y="0"/>
                </a:moveTo>
                <a:lnTo>
                  <a:pt x="0" y="0"/>
                </a:lnTo>
                <a:lnTo>
                  <a:pt x="0" y="347586"/>
                </a:lnTo>
                <a:lnTo>
                  <a:pt x="5759996" y="347586"/>
                </a:lnTo>
                <a:lnTo>
                  <a:pt x="575999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dirty="0" smtClean="0">
                <a:solidFill>
                  <a:srgbClr val="FFFFFF"/>
                </a:solidFill>
                <a:latin typeface="Arial"/>
                <a:cs typeface="Arial"/>
              </a:rPr>
              <a:t>Исходный код</a:t>
            </a:r>
            <a:endParaRPr lang="ru-RU"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0057" y="58607"/>
            <a:ext cx="234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995231"/>
            <a:ext cx="5760085" cy="245110"/>
            <a:chOff x="0" y="2995231"/>
            <a:chExt cx="5760085" cy="245110"/>
          </a:xfrm>
        </p:grpSpPr>
        <p:sp>
          <p:nvSpPr>
            <p:cNvPr id="8" name="object 8"/>
            <p:cNvSpPr/>
            <p:nvPr/>
          </p:nvSpPr>
          <p:spPr>
            <a:xfrm>
              <a:off x="0" y="2995231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 smtClean="0"/>
              <a:t>Зубко Дмитрий Валерьевич</a:t>
            </a:r>
            <a:endParaRPr lang="ru-RU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15" name="Рисунок 14" descr="C:\Users\vale4\AppData\Local\Packages\Microsoft.Windows.Photos_8wekyb3d8bbwe\TempState\ShareServiceTempFolder\eaa78b8305f5b9bbd2b05495300e4d3d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67" y="555625"/>
            <a:ext cx="2114550" cy="2114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27734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20929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 err="1"/>
              <a:t>Цель</a:t>
            </a:r>
            <a:r>
              <a:rPr lang="ru-RU" spc="15" dirty="0"/>
              <a:t> </a:t>
            </a:r>
            <a:r>
              <a:rPr lang="ru-RU" spc="-20" dirty="0"/>
              <a:t>работы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534219" y="58607"/>
            <a:ext cx="1301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300" y="1012825"/>
            <a:ext cx="4898390" cy="7609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200" b="1" u="sng" spc="-40" dirty="0">
                <a:cs typeface="Arial" panose="020B0604020202020204" pitchFamily="34" charset="0"/>
              </a:rPr>
              <a:t>Цель</a:t>
            </a:r>
            <a:r>
              <a:rPr sz="1200" b="1" spc="65" dirty="0">
                <a:cs typeface="Arial" panose="020B0604020202020204" pitchFamily="34" charset="0"/>
              </a:rPr>
              <a:t> </a:t>
            </a:r>
            <a:r>
              <a:rPr sz="1200" spc="60" dirty="0">
                <a:cs typeface="Arial" panose="020B0604020202020204" pitchFamily="34" charset="0"/>
              </a:rPr>
              <a:t>—</a:t>
            </a:r>
            <a:r>
              <a:rPr sz="1200" spc="40" dirty="0">
                <a:cs typeface="Arial" panose="020B0604020202020204" pitchFamily="34" charset="0"/>
              </a:rPr>
              <a:t> </a:t>
            </a:r>
            <a:r>
              <a:rPr lang="ru-RU" sz="1200" dirty="0" smtClean="0"/>
              <a:t>применение </a:t>
            </a:r>
            <a:r>
              <a:rPr lang="ru-RU" sz="1200" dirty="0"/>
              <a:t>методов машинного обучения для кластеризации образовательных организаций на основе контекстный данных с последующим анализом полученных профилей образовательных организаций. </a:t>
            </a:r>
            <a:endParaRPr sz="1200" dirty="0">
              <a:cs typeface="Arial" panose="020B0604020202020204" pitchFamily="34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20929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15" dirty="0"/>
              <a:t>З</a:t>
            </a:r>
            <a:r>
              <a:rPr spc="20" dirty="0" err="1"/>
              <a:t>адачи</a:t>
            </a:r>
            <a:r>
              <a:rPr spc="140" dirty="0"/>
              <a:t> </a:t>
            </a:r>
            <a:r>
              <a:rPr spc="-20" dirty="0"/>
              <a:t>работы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4219" y="58607"/>
            <a:ext cx="1301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4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640" y="555625"/>
            <a:ext cx="4980940" cy="1712648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95"/>
              </a:spcBef>
            </a:pPr>
            <a:r>
              <a:rPr lang="ru-RU" sz="1400" b="1" u="sng" spc="-25" dirty="0">
                <a:cs typeface="Times New Roman" panose="02020603050405020304" pitchFamily="18" charset="0"/>
              </a:rPr>
              <a:t>Задачи</a:t>
            </a:r>
            <a:r>
              <a:rPr lang="en-US" sz="1400" b="1" u="sng" spc="-25" dirty="0">
                <a:cs typeface="Times New Roman" panose="02020603050405020304" pitchFamily="18" charset="0"/>
              </a:rPr>
              <a:t>:</a:t>
            </a:r>
            <a:endParaRPr lang="ru-RU" sz="1400" b="1" u="sng" spc="-25" dirty="0">
              <a:cs typeface="Times New Roman" panose="02020603050405020304" pitchFamily="18" charset="0"/>
            </a:endParaRPr>
          </a:p>
          <a:p>
            <a:pPr marL="142240" algn="just">
              <a:lnSpc>
                <a:spcPct val="100000"/>
              </a:lnSpc>
              <a:spcBef>
                <a:spcPts val="275"/>
              </a:spcBef>
              <a:buClr>
                <a:srgbClr val="FFFFFF"/>
              </a:buClr>
              <a:buSzPct val="80000"/>
              <a:tabLst>
                <a:tab pos="290195" algn="l"/>
              </a:tabLst>
            </a:pPr>
            <a:r>
              <a:rPr lang="ru-RU" sz="1200" spc="-55" dirty="0" smtClean="0">
                <a:cs typeface="Times New Roman" panose="02020603050405020304" pitchFamily="18" charset="0"/>
              </a:rPr>
              <a:t>1) Преобразование </a:t>
            </a:r>
            <a:r>
              <a:rPr lang="ru-RU" sz="1200" spc="-55" dirty="0" err="1" smtClean="0">
                <a:cs typeface="Times New Roman" panose="02020603050405020304" pitchFamily="18" charset="0"/>
              </a:rPr>
              <a:t>деперсонифицированных</a:t>
            </a:r>
            <a:r>
              <a:rPr lang="ru-RU" sz="1200" spc="-55" dirty="0" smtClean="0">
                <a:cs typeface="Times New Roman" panose="02020603050405020304" pitchFamily="18" charset="0"/>
              </a:rPr>
              <a:t> данных об учащихся в ОО в данные об ОО. </a:t>
            </a:r>
            <a:endParaRPr lang="ru-RU" sz="1200" dirty="0" smtClean="0">
              <a:cs typeface="Times New Roman" panose="02020603050405020304" pitchFamily="18" charset="0"/>
            </a:endParaRPr>
          </a:p>
          <a:p>
            <a:pPr marL="142240" marR="222885" algn="just">
              <a:lnSpc>
                <a:spcPct val="100000"/>
              </a:lnSpc>
              <a:spcBef>
                <a:spcPts val="295"/>
              </a:spcBef>
              <a:buClr>
                <a:srgbClr val="FFFFFF"/>
              </a:buClr>
              <a:buSzPct val="80000"/>
              <a:tabLst>
                <a:tab pos="290195" algn="l"/>
              </a:tabLst>
            </a:pPr>
            <a:r>
              <a:rPr lang="ru-RU" sz="1200" spc="-50" dirty="0" smtClean="0">
                <a:cs typeface="Times New Roman" panose="02020603050405020304" pitchFamily="18" charset="0"/>
              </a:rPr>
              <a:t>2) Дополнение данных об ОО. Нормализация и очистка данных. </a:t>
            </a:r>
          </a:p>
          <a:p>
            <a:pPr marL="142240" marR="222885" algn="just">
              <a:lnSpc>
                <a:spcPct val="100000"/>
              </a:lnSpc>
              <a:spcBef>
                <a:spcPts val="295"/>
              </a:spcBef>
              <a:buClr>
                <a:srgbClr val="FFFFFF"/>
              </a:buClr>
              <a:buSzPct val="80000"/>
              <a:tabLst>
                <a:tab pos="290195" algn="l"/>
              </a:tabLst>
            </a:pPr>
            <a:r>
              <a:rPr lang="ru-RU" sz="1200" spc="-55" dirty="0" smtClean="0">
                <a:cs typeface="Times New Roman" panose="02020603050405020304" pitchFamily="18" charset="0"/>
              </a:rPr>
              <a:t>3) Применение выбранного метода кластеризации к данным и создание     </a:t>
            </a:r>
            <a:r>
              <a:rPr lang="ru-RU" sz="1200" dirty="0" smtClean="0"/>
              <a:t>«</a:t>
            </a:r>
            <a:r>
              <a:rPr lang="ru-RU" sz="1200" spc="-55" dirty="0" smtClean="0">
                <a:cs typeface="Times New Roman" panose="02020603050405020304" pitchFamily="18" charset="0"/>
              </a:rPr>
              <a:t>профилей</a:t>
            </a:r>
            <a:r>
              <a:rPr lang="ru-RU" sz="1200" dirty="0"/>
              <a:t>»</a:t>
            </a:r>
            <a:r>
              <a:rPr lang="en-US" sz="1200" spc="-55" dirty="0" smtClean="0">
                <a:cs typeface="Times New Roman" panose="02020603050405020304" pitchFamily="18" charset="0"/>
              </a:rPr>
              <a:t> (</a:t>
            </a:r>
            <a:r>
              <a:rPr lang="ru-RU" sz="1200" spc="-55" dirty="0" smtClean="0">
                <a:cs typeface="Times New Roman" panose="02020603050405020304" pitchFamily="18" charset="0"/>
              </a:rPr>
              <a:t>кластеров) ОО.</a:t>
            </a:r>
            <a:endParaRPr lang="ru-RU" sz="1200" dirty="0" smtClean="0">
              <a:cs typeface="Times New Roman" panose="02020603050405020304" pitchFamily="18" charset="0"/>
            </a:endParaRPr>
          </a:p>
          <a:p>
            <a:pPr marL="142240" marR="325755" algn="just">
              <a:lnSpc>
                <a:spcPct val="100000"/>
              </a:lnSpc>
              <a:spcBef>
                <a:spcPts val="295"/>
              </a:spcBef>
              <a:buClr>
                <a:srgbClr val="FFFFFF"/>
              </a:buClr>
              <a:buSzPct val="80000"/>
              <a:tabLst>
                <a:tab pos="290195" algn="l"/>
              </a:tabLst>
            </a:pPr>
            <a:r>
              <a:rPr lang="ru-RU" sz="1200" spc="-30" dirty="0" smtClean="0">
                <a:cs typeface="Times New Roman" panose="02020603050405020304" pitchFamily="18" charset="0"/>
              </a:rPr>
              <a:t>4</a:t>
            </a:r>
            <a:r>
              <a:rPr lang="ru-RU" sz="1200" spc="-30" dirty="0">
                <a:cs typeface="Times New Roman" panose="02020603050405020304" pitchFamily="18" charset="0"/>
              </a:rPr>
              <a:t>) </a:t>
            </a:r>
            <a:r>
              <a:rPr lang="ru-RU" sz="1200" spc="-30" dirty="0" smtClean="0">
                <a:cs typeface="Times New Roman" panose="02020603050405020304" pitchFamily="18" charset="0"/>
              </a:rPr>
              <a:t>Анализ полученных кластеров (построение графиков, построение тепловых карт). </a:t>
            </a:r>
            <a:endParaRPr lang="ru-RU" sz="1200" dirty="0">
              <a:cs typeface="Times New Roman" panose="02020603050405020304" pitchFamily="18" charset="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14" name="object 14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15468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Стек</a:t>
            </a:r>
            <a:r>
              <a:rPr spc="90" dirty="0"/>
              <a:t> </a:t>
            </a:r>
            <a:r>
              <a:rPr spc="5" dirty="0"/>
              <a:t>технологий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4893" y="58607"/>
            <a:ext cx="1301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13" name="object 13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C1086E0-E74D-4B2F-9FF2-36408C0D33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1" y="559778"/>
            <a:ext cx="1873200" cy="555375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52ECAF63-7A54-4E58-AC83-4BB9A5068B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264" y="389817"/>
            <a:ext cx="772455" cy="895296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5A2A3F3-2307-495A-A16D-FA24239190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39" y="388578"/>
            <a:ext cx="2028441" cy="820093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756B0D0-1B6F-477E-AE54-8F4D63FDEA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0" y="1550090"/>
            <a:ext cx="2078047" cy="41560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9F0936CD-FB45-462E-95ED-B4A430A737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1" y="1371625"/>
            <a:ext cx="922960" cy="922960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67D3434B-D6B9-412C-B426-3B384EF6504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194" y="1285113"/>
            <a:ext cx="1373130" cy="73913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1" y="2205757"/>
            <a:ext cx="1764229" cy="549402"/>
          </a:xfrm>
          <a:prstGeom prst="rect">
            <a:avLst/>
          </a:prstGeom>
        </p:spPr>
      </p:pic>
      <p:pic>
        <p:nvPicPr>
          <p:cNvPr id="1040" name="Picture 16" descr="Folium: Bridging Python and Interactive Mapping | by Everton Gomede, PhD |  Python in Plain English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347" y="2284243"/>
            <a:ext cx="1241805" cy="42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Библиотека scipy.stat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924" y="2146049"/>
            <a:ext cx="12954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415554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15" dirty="0" smtClean="0"/>
              <a:t>Данные для кластеризации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534219" y="58607"/>
            <a:ext cx="1301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300" y="1012825"/>
            <a:ext cx="4898390" cy="7585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cs typeface="Trebuchet MS"/>
              </a:rPr>
              <a:t> - р</a:t>
            </a:r>
            <a:r>
              <a:rPr lang="ru-RU" sz="1200" spc="-40" dirty="0" smtClean="0">
                <a:cs typeface="Trebuchet MS"/>
              </a:rPr>
              <a:t>епрезентативная </a:t>
            </a:r>
            <a:r>
              <a:rPr lang="ru-RU" sz="1200" spc="-40" dirty="0">
                <a:cs typeface="Trebuchet MS"/>
              </a:rPr>
              <a:t>база данных НИКО </a:t>
            </a:r>
            <a:r>
              <a:rPr lang="ru-RU" sz="1200" spc="-40" dirty="0" smtClean="0">
                <a:cs typeface="Trebuchet MS"/>
              </a:rPr>
              <a:t>2022, не содержащая личных данных учащихся</a:t>
            </a:r>
            <a:r>
              <a:rPr lang="en-US" sz="1200" spc="-40" dirty="0" smtClean="0">
                <a:cs typeface="Trebuchet MS"/>
              </a:rPr>
              <a:t>;</a:t>
            </a:r>
            <a:endParaRPr lang="ru-RU" sz="1200" spc="-40" dirty="0" smtClean="0"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 smtClean="0">
                <a:cs typeface="Trebuchet MS"/>
              </a:rPr>
              <a:t>- данные из первой части работы о типе семьи и индексы, относящиеся к истории, культуре и семейной жизни учащихся.</a:t>
            </a:r>
            <a:endParaRPr lang="ru-RU" sz="1200" dirty="0"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427723159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415554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15" dirty="0" smtClean="0"/>
              <a:t>Обработка данных об учащихся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534219" y="58607"/>
            <a:ext cx="1301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300" y="1012825"/>
            <a:ext cx="4898390" cy="95603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cs typeface="Trebuchet MS"/>
              </a:rPr>
              <a:t> - </a:t>
            </a:r>
            <a:r>
              <a:rPr lang="ru-RU" sz="1200" spc="-40" dirty="0" smtClean="0">
                <a:cs typeface="Trebuchet MS"/>
              </a:rPr>
              <a:t>объединены </a:t>
            </a:r>
            <a:r>
              <a:rPr lang="ru-RU" sz="1200" spc="-40" dirty="0">
                <a:cs typeface="Trebuchet MS"/>
              </a:rPr>
              <a:t>данные из нескольких </a:t>
            </a:r>
            <a:r>
              <a:rPr lang="ru-RU" sz="1200" spc="-40" dirty="0" err="1">
                <a:cs typeface="Trebuchet MS"/>
              </a:rPr>
              <a:t>датасетов</a:t>
            </a:r>
            <a:r>
              <a:rPr lang="ru-RU" sz="1200" spc="-40" dirty="0">
                <a:cs typeface="Trebuchet MS"/>
              </a:rPr>
              <a:t> в один файл</a:t>
            </a:r>
            <a:r>
              <a:rPr lang="en-US" sz="1200" spc="-40" dirty="0">
                <a:cs typeface="Trebuchet MS"/>
              </a:rPr>
              <a:t>,</a:t>
            </a:r>
            <a:r>
              <a:rPr lang="ru-RU" sz="1200" spc="-40" dirty="0">
                <a:cs typeface="Trebuchet MS"/>
              </a:rPr>
              <a:t> удаление лишних </a:t>
            </a:r>
            <a:r>
              <a:rPr lang="ru-RU" sz="1200" spc="-40" dirty="0" smtClean="0">
                <a:cs typeface="Trebuchet MS"/>
              </a:rPr>
              <a:t>данных</a:t>
            </a:r>
            <a:r>
              <a:rPr lang="en-US" sz="1200" spc="-40" dirty="0" smtClean="0">
                <a:cs typeface="Trebuchet MS"/>
              </a:rPr>
              <a:t>;</a:t>
            </a:r>
            <a:endParaRPr lang="ru-RU" sz="1200" spc="-40" dirty="0"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 smtClean="0">
                <a:cs typeface="Trebuchet MS"/>
              </a:rPr>
              <a:t>-</a:t>
            </a:r>
            <a:r>
              <a:rPr lang="en-US" sz="1200" spc="-40" dirty="0" smtClean="0">
                <a:cs typeface="Trebuchet MS"/>
              </a:rPr>
              <a:t> </a:t>
            </a:r>
            <a:r>
              <a:rPr lang="ru-RU" sz="1200" spc="-40" dirty="0">
                <a:cs typeface="Trebuchet MS"/>
              </a:rPr>
              <a:t>о</a:t>
            </a:r>
            <a:r>
              <a:rPr lang="ru-RU" sz="1200" spc="-40" dirty="0" smtClean="0">
                <a:cs typeface="Trebuchet MS"/>
              </a:rPr>
              <a:t>чистка </a:t>
            </a:r>
            <a:r>
              <a:rPr lang="ru-RU" sz="1200" spc="-40" dirty="0">
                <a:cs typeface="Trebuchet MS"/>
              </a:rPr>
              <a:t>данных от записей, в которых тип семьи содержит </a:t>
            </a:r>
            <a:r>
              <a:rPr lang="ru-RU" sz="1200" spc="-40">
                <a:cs typeface="Trebuchet MS"/>
              </a:rPr>
              <a:t>значение </a:t>
            </a:r>
            <a:r>
              <a:rPr lang="ru-RU" sz="1200" smtClean="0"/>
              <a:t>«</a:t>
            </a:r>
            <a:r>
              <a:rPr lang="ru-RU" sz="1200" spc="-40" smtClean="0">
                <a:cs typeface="Trebuchet MS"/>
              </a:rPr>
              <a:t>Нет </a:t>
            </a:r>
            <a:r>
              <a:rPr lang="ru-RU" sz="1200" spc="-40" dirty="0">
                <a:cs typeface="Trebuchet MS"/>
              </a:rPr>
              <a:t>четкого </a:t>
            </a:r>
            <a:r>
              <a:rPr lang="ru-RU" sz="1200" spc="-40" dirty="0" smtClean="0">
                <a:cs typeface="Trebuchet MS"/>
              </a:rPr>
              <a:t>ответа</a:t>
            </a:r>
            <a:r>
              <a:rPr lang="ru-RU" sz="1200" dirty="0" smtClean="0"/>
              <a:t>»</a:t>
            </a:r>
            <a:r>
              <a:rPr lang="en-US" sz="1200" spc="-55" dirty="0" smtClean="0">
                <a:cs typeface="Times New Roman" panose="02020603050405020304" pitchFamily="18" charset="0"/>
              </a:rPr>
              <a:t> </a:t>
            </a:r>
            <a:r>
              <a:rPr lang="ru-RU" sz="1200" spc="-40" dirty="0" smtClean="0">
                <a:cs typeface="Trebuchet MS"/>
              </a:rPr>
              <a:t>или </a:t>
            </a:r>
            <a:r>
              <a:rPr lang="ru-RU" sz="1200" spc="-40" dirty="0">
                <a:cs typeface="Trebuchet MS"/>
              </a:rPr>
              <a:t>нет оценки по математике или русскому </a:t>
            </a:r>
            <a:r>
              <a:rPr lang="ru-RU" sz="1200" spc="-40" dirty="0" smtClean="0">
                <a:cs typeface="Trebuchet MS"/>
              </a:rPr>
              <a:t>языку</a:t>
            </a:r>
            <a:r>
              <a:rPr lang="en-US" sz="1200" spc="-40" dirty="0">
                <a:cs typeface="Trebuchet MS"/>
              </a:rPr>
              <a:t>;</a:t>
            </a:r>
            <a:endParaRPr lang="ru-RU" sz="1200" spc="-40" dirty="0"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cs typeface="Trebuchet MS"/>
              </a:rPr>
              <a:t>- д</a:t>
            </a:r>
            <a:r>
              <a:rPr lang="ru-RU" sz="1200" spc="-40" dirty="0" smtClean="0">
                <a:cs typeface="Trebuchet MS"/>
              </a:rPr>
              <a:t>обавление </a:t>
            </a:r>
            <a:r>
              <a:rPr lang="ru-RU" sz="1200" spc="-40" dirty="0">
                <a:cs typeface="Trebuchet MS"/>
              </a:rPr>
              <a:t>данных о зарплате учителей для каждого </a:t>
            </a:r>
            <a:r>
              <a:rPr lang="ru-RU" sz="1200" spc="-40" dirty="0" smtClean="0">
                <a:cs typeface="Trebuchet MS"/>
              </a:rPr>
              <a:t>региона</a:t>
            </a:r>
            <a:r>
              <a:rPr lang="en-US" sz="1200" spc="-40" dirty="0" smtClean="0">
                <a:cs typeface="Trebuchet MS"/>
              </a:rPr>
              <a:t>.</a:t>
            </a:r>
            <a:endParaRPr lang="ru-RU" sz="1200" spc="-40" dirty="0"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85044516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15" dirty="0" smtClean="0"/>
              <a:t>Преобразование данных об учащихся в данные об ОО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534219" y="58607"/>
            <a:ext cx="1301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300" y="1012825"/>
            <a:ext cx="4898390" cy="135101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cs typeface="Trebuchet MS"/>
              </a:rPr>
              <a:t> </a:t>
            </a:r>
            <a:r>
              <a:rPr lang="ru-RU" sz="1200" spc="-40" dirty="0" smtClean="0">
                <a:cs typeface="Trebuchet MS"/>
              </a:rPr>
              <a:t>- </a:t>
            </a:r>
            <a:r>
              <a:rPr lang="ru-RU" sz="1200" spc="-40" dirty="0">
                <a:cs typeface="Trebuchet MS"/>
              </a:rPr>
              <a:t>у</a:t>
            </a:r>
            <a:r>
              <a:rPr lang="ru-RU" sz="1200" spc="-40" dirty="0" smtClean="0">
                <a:cs typeface="Trebuchet MS"/>
              </a:rPr>
              <a:t>далены записи об учащихся, о школах которых меньше 10 строк информации</a:t>
            </a:r>
            <a:r>
              <a:rPr lang="en-US" sz="1200" spc="-40" dirty="0" smtClean="0">
                <a:cs typeface="Trebuchet MS"/>
              </a:rPr>
              <a:t>;</a:t>
            </a:r>
            <a:endParaRPr lang="ru-RU" sz="1200" spc="-40" dirty="0" smtClean="0"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 smtClean="0">
                <a:cs typeface="Trebuchet MS"/>
              </a:rPr>
              <a:t>- проведена группировка данных</a:t>
            </a:r>
            <a:r>
              <a:rPr lang="en-US" sz="1200" spc="-40" dirty="0" smtClean="0">
                <a:cs typeface="Trebuchet MS"/>
              </a:rPr>
              <a:t>;</a:t>
            </a:r>
            <a:endParaRPr lang="ru-RU" sz="1200" spc="-40" dirty="0" smtClean="0"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 smtClean="0">
                <a:cs typeface="Trebuchet MS"/>
              </a:rPr>
              <a:t>- подсчитаны средние показатели оценок по математике и русскому языку, ПБ, индексов для каждой ОО</a:t>
            </a:r>
            <a:r>
              <a:rPr lang="en-US" sz="1200" spc="-40" dirty="0" smtClean="0">
                <a:cs typeface="Trebuchet MS"/>
              </a:rPr>
              <a:t>;</a:t>
            </a:r>
            <a:endParaRPr lang="ru-RU" sz="1200" spc="-40" dirty="0" smtClean="0"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 smtClean="0">
                <a:cs typeface="Trebuchet MS"/>
              </a:rPr>
              <a:t>- подсчитаны отношения различных типов семей для каждой ОО</a:t>
            </a:r>
            <a:r>
              <a:rPr lang="en-US" sz="1200" spc="-40" dirty="0" smtClean="0">
                <a:cs typeface="Trebuchet MS"/>
              </a:rPr>
              <a:t>;</a:t>
            </a:r>
            <a:endParaRPr lang="ru-RU" sz="1200" spc="-40" dirty="0" smtClean="0"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 smtClean="0">
                <a:cs typeface="Trebuchet MS"/>
              </a:rPr>
              <a:t>- построены графики медианных значений индексов</a:t>
            </a:r>
            <a:r>
              <a:rPr lang="en-US" sz="1200" spc="-40" dirty="0" smtClean="0">
                <a:cs typeface="Trebuchet MS"/>
              </a:rPr>
              <a:t>.</a:t>
            </a:r>
            <a:endParaRPr lang="ru-RU" sz="1200" spc="-40" dirty="0" smtClean="0"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64369852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858</TotalTime>
  <Words>1279</Words>
  <Application>Microsoft Office PowerPoint</Application>
  <PresentationFormat>Произвольный</PresentationFormat>
  <Paragraphs>228</Paragraphs>
  <Slides>30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8" baseType="lpstr">
      <vt:lpstr>Arial</vt:lpstr>
      <vt:lpstr>Calibri</vt:lpstr>
      <vt:lpstr>Cambria Math</vt:lpstr>
      <vt:lpstr>Lucida Sans Unicode</vt:lpstr>
      <vt:lpstr>Microsoft Sans Serif</vt:lpstr>
      <vt:lpstr>Times New Roman</vt:lpstr>
      <vt:lpstr>Trebuchet MS</vt:lpstr>
      <vt:lpstr>Office Theme</vt:lpstr>
      <vt:lpstr>Презентация PowerPoint</vt:lpstr>
      <vt:lpstr>Общий проект</vt:lpstr>
      <vt:lpstr>Актуальность темы</vt:lpstr>
      <vt:lpstr>Цель работы</vt:lpstr>
      <vt:lpstr>Задачи работы</vt:lpstr>
      <vt:lpstr>Стек технологий</vt:lpstr>
      <vt:lpstr>Данные для кластеризации</vt:lpstr>
      <vt:lpstr>Обработка данных об учащихся</vt:lpstr>
      <vt:lpstr>Преобразование данных об учащихся в данные об ОО</vt:lpstr>
      <vt:lpstr>Медианные значения индекса истории по округам</vt:lpstr>
      <vt:lpstr>Архитектура программного обеспечения</vt:lpstr>
      <vt:lpstr>Выбор кластеризации</vt:lpstr>
      <vt:lpstr>Иерархическая кластеризация методом ближнего соседа</vt:lpstr>
      <vt:lpstr>Выбор количества кластеров</vt:lpstr>
      <vt:lpstr>Кластеризация</vt:lpstr>
      <vt:lpstr>Количество кластеров</vt:lpstr>
      <vt:lpstr>Ящичковая диаграмма для индекса истории</vt:lpstr>
      <vt:lpstr>Среднее значение индекса истории по кластерам</vt:lpstr>
      <vt:lpstr>Среднее значение индекса семейной жизни по кластерам</vt:lpstr>
      <vt:lpstr>Среднее значение отношения полных по кластерам</vt:lpstr>
      <vt:lpstr>Среднее значение отношения многодетных по кластерам</vt:lpstr>
      <vt:lpstr>Среднее значение ПБ по кластерам</vt:lpstr>
      <vt:lpstr>Среднее значение зарплаты по кластерам</vt:lpstr>
      <vt:lpstr>Диаграмма рассеяния для индексов истории и культуры</vt:lpstr>
      <vt:lpstr>Тепловая карта 1 кластера</vt:lpstr>
      <vt:lpstr>Тепловая карта 5 кластера</vt:lpstr>
      <vt:lpstr>Профили образовательных организаций</vt:lpstr>
      <vt:lpstr>Дальнейшее развитие проекта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модуля управления временными рядами сигналов для системы активного мониторинга сложных технических систем - Выпускная квалификационная работа бакалавра</dc:title>
  <dc:creator>Дмитрий Зубко</dc:creator>
  <cp:lastModifiedBy>Дмитрий Зубко</cp:lastModifiedBy>
  <cp:revision>176</cp:revision>
  <dcterms:created xsi:type="dcterms:W3CDTF">2024-05-12T14:10:18Z</dcterms:created>
  <dcterms:modified xsi:type="dcterms:W3CDTF">2024-06-02T17:03:37Z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2024-05-12T00:00:00Z</vt:filetime>
  </property>
</Properties>
</file>