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8288000" cy="10287000"/>
  <p:notesSz cx="6858000" cy="9144000"/>
  <p:embeddedFontLst>
    <p:embeddedFont>
      <p:font typeface="Glacial Indifference" panose="020B0604020202020204" charset="0"/>
      <p:regular r:id="rId10"/>
    </p:embeddedFont>
    <p:embeddedFont>
      <p:font typeface="Mokoto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4" d="100"/>
          <a:sy n="44" d="100"/>
        </p:scale>
        <p:origin x="660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06AC-1093-4A17-9F2F-B906F95FD14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B5FE-2B2E-423C-A301-2A6137607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0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6B5FE-2B2E-423C-A301-2A6137607F1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0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6B5FE-2B2E-423C-A301-2A6137607F1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2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BB359-04D0-B7C1-3385-C5EE1B3BD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29920E-FBF5-0525-709B-22D0E8BAD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0CD99F-509B-C4D5-8876-8081AAF7D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83B6C-51DB-53D1-E3FE-3B0669CCB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6B5FE-2B2E-423C-A301-2A6137607F1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87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13070" y="2691194"/>
            <a:ext cx="14193757" cy="14193757"/>
          </a:xfrm>
          <a:custGeom>
            <a:avLst/>
            <a:gdLst/>
            <a:ahLst/>
            <a:cxnLst/>
            <a:rect l="l" t="t" r="r" b="b"/>
            <a:pathLst>
              <a:path w="14193757" h="14193757">
                <a:moveTo>
                  <a:pt x="0" y="0"/>
                </a:moveTo>
                <a:lnTo>
                  <a:pt x="14193757" y="0"/>
                </a:lnTo>
                <a:lnTo>
                  <a:pt x="14193757" y="14193757"/>
                </a:lnTo>
                <a:lnTo>
                  <a:pt x="0" y="1419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2518382">
            <a:off x="-10139297" y="-10952564"/>
            <a:ext cx="24335564" cy="18495029"/>
          </a:xfrm>
          <a:custGeom>
            <a:avLst/>
            <a:gdLst/>
            <a:ahLst/>
            <a:cxnLst/>
            <a:rect l="l" t="t" r="r" b="b"/>
            <a:pathLst>
              <a:path w="24335564" h="18495029">
                <a:moveTo>
                  <a:pt x="0" y="0"/>
                </a:moveTo>
                <a:lnTo>
                  <a:pt x="24335564" y="0"/>
                </a:lnTo>
                <a:lnTo>
                  <a:pt x="24335564" y="18495029"/>
                </a:lnTo>
                <a:lnTo>
                  <a:pt x="0" y="1849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flipH="1">
            <a:off x="13772882" y="-740438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5051121" y="0"/>
                </a:moveTo>
                <a:lnTo>
                  <a:pt x="0" y="0"/>
                </a:lnTo>
                <a:lnTo>
                  <a:pt x="0" y="2709238"/>
                </a:lnTo>
                <a:lnTo>
                  <a:pt x="5051121" y="2709238"/>
                </a:lnTo>
                <a:lnTo>
                  <a:pt x="5051121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-779980" y="8261645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0" y="0"/>
                </a:moveTo>
                <a:lnTo>
                  <a:pt x="5051120" y="0"/>
                </a:lnTo>
                <a:lnTo>
                  <a:pt x="5051120" y="2709238"/>
                </a:lnTo>
                <a:lnTo>
                  <a:pt x="0" y="2709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3876806" y="644671"/>
            <a:ext cx="11244731" cy="7976689"/>
          </a:xfrm>
          <a:custGeom>
            <a:avLst/>
            <a:gdLst/>
            <a:ahLst/>
            <a:cxnLst/>
            <a:rect l="l" t="t" r="r" b="b"/>
            <a:pathLst>
              <a:path w="11244731" h="7976689">
                <a:moveTo>
                  <a:pt x="0" y="0"/>
                </a:moveTo>
                <a:lnTo>
                  <a:pt x="11244730" y="0"/>
                </a:lnTo>
                <a:lnTo>
                  <a:pt x="11244730" y="7976689"/>
                </a:lnTo>
                <a:lnTo>
                  <a:pt x="0" y="79766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9183" t="-68134" r="-32010" b="-786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512760" y="7638464"/>
            <a:ext cx="10038885" cy="111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432" dirty="0">
                <a:solidFill>
                  <a:srgbClr val="8D45A3"/>
                </a:solidFill>
                <a:latin typeface="Mokoto"/>
                <a:ea typeface="Mokoto"/>
                <a:cs typeface="Mokoto"/>
                <a:sym typeface="Mokoto"/>
              </a:rPr>
              <a:t>Idea submission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4100475" y="567209"/>
            <a:ext cx="2463866" cy="1847899"/>
          </a:xfrm>
          <a:custGeom>
            <a:avLst/>
            <a:gdLst/>
            <a:ahLst/>
            <a:cxnLst/>
            <a:rect l="l" t="t" r="r" b="b"/>
            <a:pathLst>
              <a:path w="2463866" h="1847899">
                <a:moveTo>
                  <a:pt x="0" y="0"/>
                </a:moveTo>
                <a:lnTo>
                  <a:pt x="2463866" y="0"/>
                </a:lnTo>
                <a:lnTo>
                  <a:pt x="2463866" y="1847900"/>
                </a:lnTo>
                <a:lnTo>
                  <a:pt x="0" y="1847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6974050" y="169089"/>
            <a:ext cx="4092954" cy="2894060"/>
          </a:xfrm>
          <a:custGeom>
            <a:avLst/>
            <a:gdLst/>
            <a:ahLst/>
            <a:cxnLst/>
            <a:rect l="l" t="t" r="r" b="b"/>
            <a:pathLst>
              <a:path w="4092954" h="2894060">
                <a:moveTo>
                  <a:pt x="0" y="0"/>
                </a:moveTo>
                <a:lnTo>
                  <a:pt x="4092954" y="0"/>
                </a:lnTo>
                <a:lnTo>
                  <a:pt x="4092954" y="2894060"/>
                </a:lnTo>
                <a:lnTo>
                  <a:pt x="0" y="28940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0753915" y="-57336"/>
            <a:ext cx="4652753" cy="3096989"/>
          </a:xfrm>
          <a:custGeom>
            <a:avLst/>
            <a:gdLst/>
            <a:ahLst/>
            <a:cxnLst/>
            <a:rect l="l" t="t" r="r" b="b"/>
            <a:pathLst>
              <a:path w="4652753" h="3096989">
                <a:moveTo>
                  <a:pt x="0" y="0"/>
                </a:moveTo>
                <a:lnTo>
                  <a:pt x="4652753" y="0"/>
                </a:lnTo>
                <a:lnTo>
                  <a:pt x="4652753" y="3096989"/>
                </a:lnTo>
                <a:lnTo>
                  <a:pt x="0" y="309698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5991384" y="2621506"/>
            <a:ext cx="6305233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Team details </a:t>
            </a:r>
          </a:p>
        </p:txBody>
      </p:sp>
      <p:sp>
        <p:nvSpPr>
          <p:cNvPr id="4" name="Freeform 4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5400000">
            <a:off x="15460320" y="7461078"/>
            <a:ext cx="2057400" cy="4114800"/>
          </a:xfrm>
          <a:custGeom>
            <a:avLst/>
            <a:gdLst/>
            <a:ahLst/>
            <a:cxnLst/>
            <a:rect l="l" t="t" r="r" b="b"/>
            <a:pathLst>
              <a:path w="2057400" h="41148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TextBox 6"/>
          <p:cNvSpPr txBox="1"/>
          <p:nvPr/>
        </p:nvSpPr>
        <p:spPr>
          <a:xfrm>
            <a:off x="177800" y="3716465"/>
            <a:ext cx="8929914" cy="316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Team Lead: Name: Samanvita S</a:t>
            </a:r>
          </a:p>
          <a:p>
            <a:pPr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Contact: 7676406768</a:t>
            </a:r>
          </a:p>
          <a:p>
            <a:pPr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Email:</a:t>
            </a:r>
          </a:p>
          <a:p>
            <a:pPr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samanvitas.ad24@bmsce.ac.in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04445" y="7409800"/>
            <a:ext cx="10682871" cy="2519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3: Name: Arya Kulkarni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Contact: 94808 59788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Email:aryakulkarni.ec24@bmsce.ac.in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668616" y="3740279"/>
            <a:ext cx="7619384" cy="316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2: Name: Sanchana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Contact: 938085193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Email: sanchanats.cs24@bmsce.ac.in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Freeform 10"/>
          <p:cNvSpPr/>
          <p:nvPr/>
        </p:nvSpPr>
        <p:spPr>
          <a:xfrm rot="-5400000">
            <a:off x="15904624" y="8673904"/>
            <a:ext cx="1168793" cy="2337585"/>
          </a:xfrm>
          <a:custGeom>
            <a:avLst/>
            <a:gdLst/>
            <a:ahLst/>
            <a:cxnLst/>
            <a:rect l="l" t="t" r="r" b="b"/>
            <a:pathLst>
              <a:path w="1168793" h="2337585">
                <a:moveTo>
                  <a:pt x="0" y="0"/>
                </a:moveTo>
                <a:lnTo>
                  <a:pt x="1168793" y="0"/>
                </a:lnTo>
                <a:lnTo>
                  <a:pt x="1168793" y="2337585"/>
                </a:lnTo>
                <a:lnTo>
                  <a:pt x="0" y="2337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-99729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1870926" y="7429068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6381792" y="1787616"/>
            <a:ext cx="6217047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Our solution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70427" y="3390900"/>
            <a:ext cx="10687765" cy="77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 lang="en-US" sz="24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F168D-BE65-C735-EAB5-ABBE4BC067CD}"/>
              </a:ext>
            </a:extLst>
          </p:cNvPr>
          <p:cNvSpPr txBox="1"/>
          <p:nvPr/>
        </p:nvSpPr>
        <p:spPr>
          <a:xfrm>
            <a:off x="3048000" y="3082046"/>
            <a:ext cx="1294311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Glacial Indifference" panose="020B0604020202020204" charset="0"/>
                <a:ea typeface="Calibri Light" panose="020F0302020204030204" pitchFamily="34" charset="0"/>
                <a:cs typeface="Calibri Light" panose="020F0302020204030204" pitchFamily="34" charset="0"/>
              </a:rPr>
              <a:t>Smart Budgeting &amp; Expense Tracking – AI-based budgeting with UPI-linked auto-tracking and manual cash entry.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lacial Indifference" panose="020B060402020202020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Glacial Indifference" panose="020B0604020202020204" charset="0"/>
                <a:ea typeface="Calibri Light" panose="020F0302020204030204" pitchFamily="34" charset="0"/>
                <a:cs typeface="Calibri Light" panose="020F0302020204030204" pitchFamily="34" charset="0"/>
              </a:rPr>
              <a:t>Predictive Analytics – AI forecasts expenses and alerts for overspending.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lacial Indifference" panose="020B060402020202020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Glacial Indifference" panose="020B0604020202020204" charset="0"/>
                <a:ea typeface="Calibri Light" panose="020F0302020204030204" pitchFamily="34" charset="0"/>
                <a:cs typeface="Calibri Light" panose="020F0302020204030204" pitchFamily="34" charset="0"/>
              </a:rPr>
              <a:t>Expense Review Before Logging – Users confirm expenses before finalizing.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lacial Indifference" panose="020B060402020202020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Glacial Indifference" panose="020B0604020202020204" charset="0"/>
                <a:ea typeface="Calibri Light" panose="020F0302020204030204" pitchFamily="34" charset="0"/>
                <a:cs typeface="Calibri Light" panose="020F0302020204030204" pitchFamily="34" charset="0"/>
              </a:rPr>
              <a:t>Pocket &amp; Savings Management – Separates daily spending money and savings (digital piggy bank).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lacial Indifference" panose="020B060402020202020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Glacial Indifference" panose="020B060402020202020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Interest-Based Savings Options – Users choose between fixed or flexible interest plans.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lacial Indifference" panose="020B060402020202020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Glacial Indifference" panose="020B0604020202020204" charset="0"/>
                <a:ea typeface="Calibri Light" panose="020F0302020204030204" pitchFamily="34" charset="0"/>
                <a:cs typeface="Calibri Light" panose="020F0302020204030204" pitchFamily="34" charset="0"/>
              </a:rPr>
              <a:t>Freelancing Opportunities – AI suggests freelance gigs based on skills.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lacial Indifference" panose="020B060402020202020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Glacial Indifference" panose="020B0604020202020204" charset="0"/>
                <a:ea typeface="Calibri Light" panose="020F0302020204030204" pitchFamily="34" charset="0"/>
                <a:cs typeface="Calibri Light" panose="020F0302020204030204" pitchFamily="34" charset="0"/>
              </a:rPr>
              <a:t>Joint Savings for Group Trips – Friends can pool money for shared expenses.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Glacial Indifference" panose="020B060402020202020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Glacial Indifference" panose="020B0604020202020204" charset="0"/>
                <a:ea typeface="Calibri Light" panose="020F0302020204030204" pitchFamily="34" charset="0"/>
                <a:cs typeface="Calibri Light" panose="020F0302020204030204" pitchFamily="34" charset="0"/>
              </a:rPr>
              <a:t>AI-Powered Monthly Review – Analyzes spending and suggests cost-cutting.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2441" y="1787616"/>
            <a:ext cx="10864049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TECHNICAL APPROACH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066800" y="2655651"/>
            <a:ext cx="16687800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u="sng" dirty="0">
                <a:latin typeface="Glacial Indifference" panose="020B0604020202020204" charset="0"/>
              </a:rPr>
              <a:t>Frontend (User Interface Development)   </a:t>
            </a:r>
          </a:p>
          <a:p>
            <a:r>
              <a:rPr lang="en-IN" sz="2800" dirty="0">
                <a:latin typeface="Glacial Indifference" panose="020B0604020202020204" charset="0"/>
              </a:rPr>
              <a:t>       React / Flutter – For web and mobile app  development</a:t>
            </a:r>
          </a:p>
          <a:p>
            <a:r>
              <a:rPr lang="en-IN" sz="2800" dirty="0">
                <a:latin typeface="Glacial Indifference" panose="020B0604020202020204" charset="0"/>
              </a:rPr>
              <a:t>       Tailwind CSS / Material UI – For UI styling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u="sng" dirty="0">
                <a:latin typeface="Glacial Indifference" panose="020B0604020202020204" charset="0"/>
              </a:rPr>
              <a:t>Backend (Server &amp; API Development)</a:t>
            </a:r>
          </a:p>
          <a:p>
            <a:r>
              <a:rPr lang="en-IN" sz="2800" dirty="0">
                <a:latin typeface="Glacial Indifference" panose="020B0604020202020204" charset="0"/>
              </a:rPr>
              <a:t>        Node.js / Django / </a:t>
            </a:r>
            <a:r>
              <a:rPr lang="en-IN" sz="2800" dirty="0" err="1">
                <a:latin typeface="Glacial Indifference" panose="020B0604020202020204" charset="0"/>
              </a:rPr>
              <a:t>FastAPI</a:t>
            </a:r>
            <a:r>
              <a:rPr lang="en-IN" sz="2800" dirty="0">
                <a:latin typeface="Glacial Indifference" panose="020B0604020202020204" charset="0"/>
              </a:rPr>
              <a:t> – For handling logic &amp; APIs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u="sng" dirty="0">
                <a:latin typeface="Glacial Indifference" panose="020B0604020202020204" charset="0"/>
              </a:rPr>
              <a:t>Database (Storage &amp; Transactions)</a:t>
            </a:r>
          </a:p>
          <a:p>
            <a:r>
              <a:rPr lang="en-IN" sz="2800" dirty="0">
                <a:latin typeface="Glacial Indifference" panose="020B0604020202020204" charset="0"/>
              </a:rPr>
              <a:t>        PostgreSQL / MySQL / MongoDB – For storing financial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u="sng" dirty="0">
                <a:latin typeface="Glacial Indifference" panose="020B0604020202020204" charset="0"/>
              </a:rPr>
              <a:t>AI/ML (Smart Finance Analysis)</a:t>
            </a:r>
          </a:p>
          <a:p>
            <a:r>
              <a:rPr lang="en-IN" sz="2800" dirty="0">
                <a:latin typeface="Glacial Indifference" panose="020B0604020202020204" charset="0"/>
              </a:rPr>
              <a:t>         Python – For AI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u="sng" dirty="0">
                <a:latin typeface="Glacial Indifference" panose="020B0604020202020204" charset="0"/>
              </a:rPr>
              <a:t>Payment &amp; UPI Integration(NOT USED)</a:t>
            </a:r>
          </a:p>
          <a:p>
            <a:r>
              <a:rPr lang="en-IN" sz="2800" dirty="0">
                <a:latin typeface="Glacial Indifference" panose="020B0604020202020204" charset="0"/>
              </a:rPr>
              <a:t>          UPI API / Payment Gateway SDKs – For transaction tracking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u="sng" dirty="0">
                <a:latin typeface="Glacial Indifference" panose="020B0604020202020204" charset="0"/>
              </a:rPr>
              <a:t>Deployment &amp; DevOps</a:t>
            </a:r>
          </a:p>
          <a:p>
            <a:r>
              <a:rPr lang="en-IN" sz="2800" dirty="0">
                <a:latin typeface="Glacial Indifference" panose="020B0604020202020204" charset="0"/>
              </a:rPr>
              <a:t>         Docker / Kubernetes – For scalable deployment</a:t>
            </a:r>
          </a:p>
          <a:p>
            <a:r>
              <a:rPr lang="en-IN" sz="2800" dirty="0">
                <a:latin typeface="Glacial Indifference" panose="020B0604020202020204" charset="0"/>
              </a:rPr>
              <a:t>         CI/CD tools (GitHub Actions, Jenkins) – For automated updates</a:t>
            </a:r>
          </a:p>
          <a:p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4D087-DCC4-17F6-F9CD-9A5037CA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180D3C-745E-6AAC-8F67-801E6A0072F6}"/>
              </a:ext>
            </a:extLst>
          </p:cNvPr>
          <p:cNvSpPr txBox="1"/>
          <p:nvPr/>
        </p:nvSpPr>
        <p:spPr>
          <a:xfrm>
            <a:off x="4392441" y="1787616"/>
            <a:ext cx="108640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Workflow/pipeline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46F335-D0C8-E424-85FC-128543B988C6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59934E-434F-D956-A82F-03E47981ADF2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7D30F1F-F469-E3DC-4F7D-B0ED48AF85C7}"/>
              </a:ext>
            </a:extLst>
          </p:cNvPr>
          <p:cNvSpPr txBox="1"/>
          <p:nvPr/>
        </p:nvSpPr>
        <p:spPr>
          <a:xfrm>
            <a:off x="1884684" y="3275057"/>
            <a:ext cx="8173716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IN" sz="2800" b="1" dirty="0">
                <a:latin typeface="Glacial Indifference" panose="020B0604020202020204" charset="0"/>
              </a:rPr>
              <a:t>AI Finance Management System </a:t>
            </a:r>
          </a:p>
          <a:p>
            <a:pPr>
              <a:buNone/>
            </a:pPr>
            <a:r>
              <a:rPr lang="en-IN" sz="2800" b="1" dirty="0">
                <a:latin typeface="Glacial Indifference" panose="020B0604020202020204" charset="0"/>
              </a:rPr>
              <a:t>Data Collection</a:t>
            </a:r>
            <a:r>
              <a:rPr lang="en-IN" sz="2800" dirty="0">
                <a:latin typeface="Glacial Indifference" panose="020B0604020202020204" charset="0"/>
              </a:rPr>
              <a:t> – Gather financial data from UPI transactions, manual entries, and bank APIs.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Glacial Indifference" panose="020B0604020202020204" charset="0"/>
              </a:rPr>
              <a:t>Data Preprocessing</a:t>
            </a:r>
            <a:r>
              <a:rPr lang="en-IN" sz="2800" dirty="0">
                <a:latin typeface="Glacial Indifference" panose="020B0604020202020204" charset="0"/>
              </a:rPr>
              <a:t> – Clean and categorize expenses, detect anomalies, and normalize data.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Glacial Indifference" panose="020B0604020202020204" charset="0"/>
              </a:rPr>
              <a:t>Feature Engineering</a:t>
            </a:r>
            <a:r>
              <a:rPr lang="en-IN" sz="2800" dirty="0">
                <a:latin typeface="Glacial Indifference" panose="020B0604020202020204" charset="0"/>
              </a:rPr>
              <a:t> – Extract spending patterns, savings habits, and freelancing trends.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Glacial Indifference" panose="020B0604020202020204" charset="0"/>
              </a:rPr>
              <a:t>Model Training</a:t>
            </a:r>
            <a:r>
              <a:rPr lang="en-IN" sz="2800" dirty="0">
                <a:latin typeface="Glacial Indifference" panose="020B0604020202020204" charset="0"/>
              </a:rPr>
              <a:t> – Train AI on budgeting, expense prediction, and fraud detection.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Glacial Indifference" panose="020B0604020202020204" charset="0"/>
              </a:rPr>
              <a:t>Model Evaluation</a:t>
            </a:r>
            <a:r>
              <a:rPr lang="en-IN" sz="2800" dirty="0">
                <a:latin typeface="Glacial Indifference" panose="020B0604020202020204" charset="0"/>
              </a:rPr>
              <a:t> – Optimize accuracy using historical transaction data.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Glacial Indifference" panose="020B0604020202020204" charset="0"/>
              </a:rPr>
              <a:t>Deployment</a:t>
            </a:r>
            <a:r>
              <a:rPr lang="en-IN" sz="2800" dirty="0">
                <a:latin typeface="Glacial Indifference" panose="020B0604020202020204" charset="0"/>
              </a:rPr>
              <a:t> – Integrate with a finance app, offering real-time insights via API.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Glacial Indifference" panose="020B0604020202020204" charset="0"/>
              </a:rPr>
              <a:t>Monitoring &amp; Improvement</a:t>
            </a:r>
            <a:r>
              <a:rPr lang="en-IN" sz="2800" dirty="0">
                <a:latin typeface="Glacial Indifference" panose="020B0604020202020204" charset="0"/>
              </a:rPr>
              <a:t> – Track spending patterns, detect fraud, and refine AI recommendations.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E2064D-5586-BA9C-539A-E17C71BFC83A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6AB3AC-5EF4-5BD5-1FCB-500B6DD171B5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6D12C1-9539-3BFA-776B-781E457773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6999" y="3069497"/>
            <a:ext cx="7711181" cy="59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9900" y="1777096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C69EF-B501-0FE0-B240-E5D52472876E}"/>
              </a:ext>
            </a:extLst>
          </p:cNvPr>
          <p:cNvSpPr txBox="1"/>
          <p:nvPr/>
        </p:nvSpPr>
        <p:spPr>
          <a:xfrm>
            <a:off x="415593" y="2562843"/>
            <a:ext cx="924157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latin typeface="Glacial Indifference" panose="020B0604020202020204" charset="0"/>
              </a:rPr>
              <a:t>PROS</a:t>
            </a:r>
          </a:p>
          <a:p>
            <a:endParaRPr lang="en-US" sz="2400" dirty="0">
              <a:latin typeface="Glacial Indifference" panose="020B0604020202020204" charset="0"/>
            </a:endParaRPr>
          </a:p>
          <a:p>
            <a:pPr marL="342900" indent="-2880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Glacial Indifference" panose="020B0604020202020204" charset="0"/>
              </a:rPr>
              <a:t>Smart Budgeting – Personalized financial planning helps students manage expenses effectively.</a:t>
            </a:r>
          </a:p>
          <a:p>
            <a:pPr marL="342900" indent="-288000" algn="ctr">
              <a:buFont typeface="Arial" panose="020B0604020202020204" pitchFamily="34" charset="0"/>
              <a:buChar char="•"/>
            </a:pPr>
            <a:endParaRPr lang="en-US" sz="2400" dirty="0">
              <a:latin typeface="Glacial Indifference" panose="020B0604020202020204" charset="0"/>
            </a:endParaRPr>
          </a:p>
          <a:p>
            <a:pPr marL="342900" indent="-2880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Glacial Indifference" panose="020B0604020202020204" charset="0"/>
              </a:rPr>
              <a:t>Encourages Savings – Digital piggy bank and interest-based savings promote financial discipline.</a:t>
            </a:r>
          </a:p>
          <a:p>
            <a:pPr marL="342900" indent="-288000" algn="ctr">
              <a:buFont typeface="Arial" panose="020B0604020202020204" pitchFamily="34" charset="0"/>
              <a:buChar char="•"/>
            </a:pPr>
            <a:endParaRPr lang="en-US" sz="2400" dirty="0">
              <a:latin typeface="Glacial Indifference" panose="020B0604020202020204" charset="0"/>
            </a:endParaRPr>
          </a:p>
          <a:p>
            <a:pPr marL="342900" indent="-2880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Glacial Indifference" panose="020B0604020202020204" charset="0"/>
              </a:rPr>
              <a:t>Freelancing Support – Helps students earn through AI-suggested job opportunities.</a:t>
            </a:r>
          </a:p>
          <a:p>
            <a:pPr marL="342900" indent="-288000" algn="ctr">
              <a:buFont typeface="Arial" panose="020B0604020202020204" pitchFamily="34" charset="0"/>
              <a:buChar char="•"/>
            </a:pPr>
            <a:endParaRPr lang="en-US" sz="2400" dirty="0">
              <a:latin typeface="Glacial Indifference" panose="020B0604020202020204" charset="0"/>
            </a:endParaRPr>
          </a:p>
          <a:p>
            <a:pPr marL="342900" indent="-2880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Glacial Indifference" panose="020B0604020202020204" charset="0"/>
              </a:rPr>
              <a:t>Group Savings Feature – Joint accounts simplify trip planning and shared expenses.</a:t>
            </a:r>
          </a:p>
          <a:p>
            <a:pPr marL="342900" indent="-288000" algn="ctr">
              <a:buFont typeface="Arial" panose="020B0604020202020204" pitchFamily="34" charset="0"/>
              <a:buChar char="•"/>
            </a:pPr>
            <a:endParaRPr lang="en-US" sz="2400" dirty="0">
              <a:latin typeface="Glacial Indifference" panose="020B0604020202020204" charset="0"/>
            </a:endParaRPr>
          </a:p>
          <a:p>
            <a:pPr marL="342900" indent="-2880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Glacial Indifference" panose="020B0604020202020204" charset="0"/>
              </a:rPr>
              <a:t>AI-Powered Insights – Monthly reviews help students cut unnecessary expenses.</a:t>
            </a:r>
          </a:p>
          <a:p>
            <a:pPr marL="342900" indent="-288000" algn="ctr">
              <a:buFont typeface="Arial" panose="020B0604020202020204" pitchFamily="34" charset="0"/>
              <a:buChar char="•"/>
            </a:pPr>
            <a:endParaRPr lang="en-US" sz="2400" dirty="0">
              <a:latin typeface="Glacial Indifference" panose="020B0604020202020204" charset="0"/>
            </a:endParaRPr>
          </a:p>
          <a:p>
            <a:pPr marL="342900" indent="-2880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Glacial Indifference" panose="020B0604020202020204" charset="0"/>
              </a:rPr>
              <a:t>Secure Transactions – Encrypted data ensures privacy and financial security.</a:t>
            </a:r>
          </a:p>
          <a:p>
            <a:endParaRPr lang="en-IN" sz="2000" dirty="0">
              <a:latin typeface="Glacial Indifference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79C6E-2EA3-504A-B05A-EFCE621D72AF}"/>
              </a:ext>
            </a:extLst>
          </p:cNvPr>
          <p:cNvSpPr txBox="1"/>
          <p:nvPr/>
        </p:nvSpPr>
        <p:spPr>
          <a:xfrm>
            <a:off x="9846250" y="2524839"/>
            <a:ext cx="80607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Glacial Indifference" panose="020B0604020202020204" charset="0"/>
              </a:rPr>
              <a:t>CONS</a:t>
            </a:r>
          </a:p>
          <a:p>
            <a:pPr algn="ctr"/>
            <a:endParaRPr lang="en-US" sz="2400" b="1" u="sng" dirty="0">
              <a:latin typeface="Glacial Indifference" panose="020B060402020202020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Glacial Indifference" panose="020B0604020202020204" charset="0"/>
              </a:rPr>
              <a:t>Dependency on UPI &amp; Digital Payments – Cash-based transactions require manual entry, reducing automation.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Glacial Indifference" panose="020B060402020202020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Glacial Indifference" panose="020B0604020202020204" charset="0"/>
              </a:rPr>
              <a:t>AI Prediction Limitations – Budget suggestions may not always align with real-life fluctuations.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Glacial Indifference" panose="020B060402020202020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Glacial Indifference" panose="020B0604020202020204" charset="0"/>
              </a:rPr>
              <a:t>Privacy Concerns – Users may hesitate to link financial data due to security risks.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Glacial Indifference" panose="020B060402020202020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Glacial Indifference" panose="020B0604020202020204" charset="0"/>
              </a:rPr>
              <a:t>Technical Challenges – Requires strong AI and banking integration, which can be complex.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Glacial Indifference" panose="020B060402020202020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Glacial Indifference" panose="020B0604020202020204" charset="0"/>
              </a:rPr>
              <a:t>Limited Freelancing Market – The success of freelancing suggestions depends on demand and user skills</a:t>
            </a:r>
            <a:r>
              <a:rPr lang="en-US" sz="2000" dirty="0">
                <a:latin typeface="Glacial Indifference" panose="020B0604020202020204" charset="0"/>
              </a:rPr>
              <a:t>.</a:t>
            </a:r>
            <a:endParaRPr lang="en-IN" sz="2000" dirty="0">
              <a:latin typeface="Glacial Indifference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44391-168C-A2FB-FB8A-B2028C140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C469DFF-E00D-D182-2F7C-5A2CD602E083}"/>
              </a:ext>
            </a:extLst>
          </p:cNvPr>
          <p:cNvSpPr txBox="1"/>
          <p:nvPr/>
        </p:nvSpPr>
        <p:spPr>
          <a:xfrm>
            <a:off x="3009900" y="1777096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EAE3A6C-0AEE-1F4C-BA84-1B81FF810769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45EC4C7-D821-6094-CB31-10E5063637BF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E7A7EF4-1DE6-9F8C-51F0-FD1B81E3D815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21F6C9E-F1D5-35E8-424C-6D00C23BB00E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AA7AA5-4401-7B4E-21D9-BAD03774E29E}"/>
              </a:ext>
            </a:extLst>
          </p:cNvPr>
          <p:cNvSpPr txBox="1"/>
          <p:nvPr/>
        </p:nvSpPr>
        <p:spPr>
          <a:xfrm>
            <a:off x="1115588" y="3582410"/>
            <a:ext cx="15953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u="sng" dirty="0">
                <a:latin typeface="Glacial Indifference" panose="020B0604020202020204" charset="0"/>
              </a:rPr>
              <a:t>Future Scope of the Project</a:t>
            </a:r>
          </a:p>
          <a:p>
            <a:r>
              <a:rPr lang="en-US" sz="2800" dirty="0">
                <a:latin typeface="Glacial Indifference" panose="020B0604020202020204" charset="0"/>
              </a:rPr>
              <a:t>The project can evolve with </a:t>
            </a:r>
            <a:r>
              <a:rPr lang="en-US" sz="2800" b="1" dirty="0">
                <a:latin typeface="Glacial Indifference" panose="020B0604020202020204" charset="0"/>
              </a:rPr>
              <a:t>AI-based investment guidance</a:t>
            </a:r>
            <a:r>
              <a:rPr lang="en-US" sz="2800" dirty="0">
                <a:latin typeface="Glacial Indifference" panose="020B0604020202020204" charset="0"/>
              </a:rPr>
              <a:t>, </a:t>
            </a:r>
            <a:r>
              <a:rPr lang="en-US" sz="2800" b="1" dirty="0">
                <a:latin typeface="Glacial Indifference" panose="020B0604020202020204" charset="0"/>
              </a:rPr>
              <a:t>automated bill payments</a:t>
            </a:r>
            <a:r>
              <a:rPr lang="en-US" sz="2800" dirty="0">
                <a:latin typeface="Glacial Indifference" panose="020B0604020202020204" charset="0"/>
              </a:rPr>
              <a:t>, and </a:t>
            </a:r>
            <a:r>
              <a:rPr lang="en-US" sz="2800" b="1" dirty="0">
                <a:latin typeface="Glacial Indifference" panose="020B0604020202020204" charset="0"/>
              </a:rPr>
              <a:t>gamified savings</a:t>
            </a:r>
            <a:r>
              <a:rPr lang="en-US" sz="2800" dirty="0">
                <a:latin typeface="Glacial Indifference" panose="020B0604020202020204" charset="0"/>
              </a:rPr>
              <a:t> to enhance financial discipline. </a:t>
            </a:r>
            <a:r>
              <a:rPr lang="en-US" sz="2800" b="1" dirty="0">
                <a:latin typeface="Glacial Indifference" panose="020B0604020202020204" charset="0"/>
              </a:rPr>
              <a:t>Voice chatbots</a:t>
            </a:r>
            <a:r>
              <a:rPr lang="en-US" sz="2800" dirty="0">
                <a:latin typeface="Glacial Indifference" panose="020B0604020202020204" charset="0"/>
              </a:rPr>
              <a:t> will offer instant assistance, while </a:t>
            </a:r>
            <a:r>
              <a:rPr lang="en-US" sz="2800" b="1" dirty="0">
                <a:latin typeface="Glacial Indifference" panose="020B0604020202020204" charset="0"/>
              </a:rPr>
              <a:t>cross-border transactions</a:t>
            </a:r>
            <a:r>
              <a:rPr lang="en-US" sz="2800" dirty="0">
                <a:latin typeface="Glacial Indifference" panose="020B0604020202020204" charset="0"/>
              </a:rPr>
              <a:t> will support international students. An </a:t>
            </a:r>
            <a:r>
              <a:rPr lang="en-US" sz="2800" b="1" dirty="0">
                <a:latin typeface="Glacial Indifference" panose="020B0604020202020204" charset="0"/>
              </a:rPr>
              <a:t>AI-driven freelance marketplace</a:t>
            </a:r>
            <a:r>
              <a:rPr lang="en-US" sz="2800" dirty="0">
                <a:latin typeface="Glacial Indifference" panose="020B0604020202020204" charset="0"/>
              </a:rPr>
              <a:t> will connect students with job opportunities, and </a:t>
            </a:r>
            <a:r>
              <a:rPr lang="en-US" sz="2800" b="1" dirty="0">
                <a:latin typeface="Glacial Indifference" panose="020B0604020202020204" charset="0"/>
              </a:rPr>
              <a:t>fraud detection</a:t>
            </a:r>
            <a:r>
              <a:rPr lang="en-US" sz="2800" dirty="0">
                <a:latin typeface="Glacial Indifference" panose="020B0604020202020204" charset="0"/>
              </a:rPr>
              <a:t> will ensure secure transactions, making financial management </a:t>
            </a:r>
            <a:r>
              <a:rPr lang="en-US" sz="2800" b="1" dirty="0">
                <a:latin typeface="Glacial Indifference" panose="020B0604020202020204" charset="0"/>
              </a:rPr>
              <a:t>smarter and safer.</a:t>
            </a:r>
            <a:endParaRPr lang="en-IN" sz="2800" dirty="0">
              <a:latin typeface="Glacial Indifferenc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8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643</Words>
  <Application>Microsoft Office PowerPoint</Application>
  <PresentationFormat>Custom</PresentationFormat>
  <Paragraphs>84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Mokoto</vt:lpstr>
      <vt:lpstr>Glacial Indifference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First Round Submission- Template </dc:title>
  <cp:lastModifiedBy>Samanvita S</cp:lastModifiedBy>
  <cp:revision>6</cp:revision>
  <dcterms:created xsi:type="dcterms:W3CDTF">2006-08-16T00:00:00Z</dcterms:created>
  <dcterms:modified xsi:type="dcterms:W3CDTF">2025-04-03T10:49:04Z</dcterms:modified>
  <dc:identifier>DAGWEbGFmpQ</dc:identifier>
</cp:coreProperties>
</file>