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6" r:id="rId6"/>
    <p:sldId id="263" r:id="rId7"/>
    <p:sldId id="264" r:id="rId8"/>
    <p:sldId id="286" r:id="rId9"/>
    <p:sldId id="267" r:id="rId10"/>
    <p:sldId id="272" r:id="rId11"/>
    <p:sldId id="273" r:id="rId12"/>
    <p:sldId id="274" r:id="rId13"/>
    <p:sldId id="276" r:id="rId14"/>
    <p:sldId id="275" r:id="rId15"/>
    <p:sldId id="277" r:id="rId16"/>
    <p:sldId id="278" r:id="rId17"/>
    <p:sldId id="279" r:id="rId18"/>
    <p:sldId id="280" r:id="rId19"/>
    <p:sldId id="281" r:id="rId20"/>
    <p:sldId id="287" r:id="rId21"/>
    <p:sldId id="291" r:id="rId22"/>
    <p:sldId id="289"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C4FF"/>
    <a:srgbClr val="FFCC00"/>
    <a:srgbClr val="A50021"/>
    <a:srgbClr val="FF0066"/>
    <a:srgbClr val="A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5179" autoAdjust="0"/>
  </p:normalViewPr>
  <p:slideViewPr>
    <p:cSldViewPr snapToGrid="0">
      <p:cViewPr varScale="1">
        <p:scale>
          <a:sx n="81" d="100"/>
          <a:sy n="81" d="100"/>
        </p:scale>
        <p:origin x="6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089074-4C45-4C30-8E2B-D7AAC3C7C741}"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306168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89074-4C45-4C30-8E2B-D7AAC3C7C741}"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139970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89074-4C45-4C30-8E2B-D7AAC3C7C741}"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369233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89074-4C45-4C30-8E2B-D7AAC3C7C741}"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8799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89074-4C45-4C30-8E2B-D7AAC3C7C741}" type="datetimeFigureOut">
              <a:rPr lang="en-IN" smtClean="0"/>
              <a:t>13-01-2023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95003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089074-4C45-4C30-8E2B-D7AAC3C7C741}" type="datetimeFigureOut">
              <a:rPr lang="en-IN" smtClean="0"/>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68644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89074-4C45-4C30-8E2B-D7AAC3C7C741}" type="datetimeFigureOut">
              <a:rPr lang="en-IN" smtClean="0"/>
              <a:t>13-01-2023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305951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089074-4C45-4C30-8E2B-D7AAC3C7C741}" type="datetimeFigureOut">
              <a:rPr lang="en-IN" smtClean="0"/>
              <a:t>13-01-2023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03472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89074-4C45-4C30-8E2B-D7AAC3C7C741}" type="datetimeFigureOut">
              <a:rPr lang="en-IN" smtClean="0"/>
              <a:t>13-01-2023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23845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089074-4C45-4C30-8E2B-D7AAC3C7C741}" type="datetimeFigureOut">
              <a:rPr lang="en-IN" smtClean="0"/>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175728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089074-4C45-4C30-8E2B-D7AAC3C7C741}" type="datetimeFigureOut">
              <a:rPr lang="en-IN" smtClean="0"/>
              <a:t>13-01-2023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E0550F-A1EA-4A4E-A6DE-EC6E4ED8C3B4}" type="slidenum">
              <a:rPr lang="en-IN" smtClean="0"/>
              <a:t>‹#›</a:t>
            </a:fld>
            <a:endParaRPr lang="en-IN"/>
          </a:p>
        </p:txBody>
      </p:sp>
    </p:spTree>
    <p:extLst>
      <p:ext uri="{BB962C8B-B14F-4D97-AF65-F5344CB8AC3E}">
        <p14:creationId xmlns:p14="http://schemas.microsoft.com/office/powerpoint/2010/main" val="144284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89074-4C45-4C30-8E2B-D7AAC3C7C741}" type="datetimeFigureOut">
              <a:rPr lang="en-IN" smtClean="0"/>
              <a:t>13-01-2023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0550F-A1EA-4A4E-A6DE-EC6E4ED8C3B4}" type="slidenum">
              <a:rPr lang="en-IN" smtClean="0"/>
              <a:t>‹#›</a:t>
            </a:fld>
            <a:endParaRPr lang="en-IN"/>
          </a:p>
        </p:txBody>
      </p:sp>
    </p:spTree>
    <p:extLst>
      <p:ext uri="{BB962C8B-B14F-4D97-AF65-F5344CB8AC3E}">
        <p14:creationId xmlns:p14="http://schemas.microsoft.com/office/powerpoint/2010/main" val="37379845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07572"/>
            <a:ext cx="5116285" cy="3712029"/>
          </a:xfrm>
        </p:spPr>
        <p:txBody>
          <a:bodyPr>
            <a:normAutofit fontScale="90000"/>
          </a:bodyPr>
          <a:lstStyle/>
          <a:p>
            <a:pPr algn="l"/>
            <a:r>
              <a:rPr lang="en-US" dirty="0">
                <a:solidFill>
                  <a:srgbClr val="FFC000"/>
                </a:solidFill>
                <a:latin typeface="Algerian" panose="04020705040A02060702" pitchFamily="82" charset="0"/>
              </a:rPr>
              <a:t>Gold</a:t>
            </a:r>
            <a:br>
              <a:rPr lang="en-US" dirty="0">
                <a:solidFill>
                  <a:srgbClr val="FFC000"/>
                </a:solidFill>
                <a:latin typeface="Algerian" panose="04020705040A02060702" pitchFamily="82" charset="0"/>
              </a:rPr>
            </a:br>
            <a:r>
              <a:rPr lang="en-US" dirty="0">
                <a:solidFill>
                  <a:srgbClr val="FFC000"/>
                </a:solidFill>
                <a:latin typeface="Algerian" panose="04020705040A02060702" pitchFamily="82" charset="0"/>
              </a:rPr>
              <a:t>price</a:t>
            </a:r>
            <a:br>
              <a:rPr lang="en-US" dirty="0">
                <a:solidFill>
                  <a:srgbClr val="FFC000"/>
                </a:solidFill>
                <a:latin typeface="Algerian" panose="04020705040A02060702" pitchFamily="82" charset="0"/>
              </a:rPr>
            </a:br>
            <a:r>
              <a:rPr lang="en-US" dirty="0">
                <a:solidFill>
                  <a:srgbClr val="FFC000"/>
                </a:solidFill>
                <a:latin typeface="Algerian" panose="04020705040A02060702" pitchFamily="82" charset="0"/>
              </a:rPr>
              <a:t>Forecasting</a:t>
            </a:r>
            <a:br>
              <a:rPr lang="en-US" dirty="0">
                <a:solidFill>
                  <a:srgbClr val="FFC000"/>
                </a:solidFill>
                <a:latin typeface="Algerian" panose="04020705040A02060702" pitchFamily="82" charset="0"/>
              </a:rPr>
            </a:br>
            <a:endParaRPr lang="en-IN" dirty="0">
              <a:solidFill>
                <a:srgbClr val="FFC000"/>
              </a:solidFill>
              <a:latin typeface="Algerian" panose="04020705040A02060702" pitchFamily="82"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8542" y="1"/>
            <a:ext cx="6433457" cy="6685678"/>
          </a:xfrm>
          <a:prstGeom prst="rect">
            <a:avLst/>
          </a:prstGeom>
        </p:spPr>
      </p:pic>
      <p:sp>
        <p:nvSpPr>
          <p:cNvPr id="10" name="Rectangle 9"/>
          <p:cNvSpPr/>
          <p:nvPr/>
        </p:nvSpPr>
        <p:spPr>
          <a:xfrm>
            <a:off x="261256" y="2340427"/>
            <a:ext cx="6629399" cy="4524315"/>
          </a:xfrm>
          <a:prstGeom prst="rect">
            <a:avLst/>
          </a:prstGeom>
        </p:spPr>
        <p:txBody>
          <a:bodyPr wrap="square">
            <a:spAutoFit/>
          </a:bodyPr>
          <a:lstStyle/>
          <a:p>
            <a:r>
              <a:rPr lang="en-US" sz="3200" u="sng" dirty="0">
                <a:solidFill>
                  <a:srgbClr val="FFCC00"/>
                </a:solidFill>
              </a:rPr>
              <a:t>TEAM MEMBERS  </a:t>
            </a:r>
            <a:r>
              <a:rPr lang="en-US" sz="3200" dirty="0">
                <a:solidFill>
                  <a:srgbClr val="FFCC00"/>
                </a:solidFill>
              </a:rPr>
              <a:t>– </a:t>
            </a:r>
            <a:endParaRPr lang="en-US" sz="3200" dirty="0"/>
          </a:p>
          <a:p>
            <a:r>
              <a:rPr lang="en-US" sz="3200" dirty="0">
                <a:solidFill>
                  <a:srgbClr val="FFCC00"/>
                </a:solidFill>
              </a:rPr>
              <a:t>*  ABHISHEK KUSHWAHA</a:t>
            </a:r>
          </a:p>
          <a:p>
            <a:r>
              <a:rPr lang="en-US" sz="3200" dirty="0">
                <a:solidFill>
                  <a:srgbClr val="FFCC00"/>
                </a:solidFill>
              </a:rPr>
              <a:t>*  SHUBHAM GEETE</a:t>
            </a:r>
          </a:p>
          <a:p>
            <a:r>
              <a:rPr lang="en-US" sz="3200" dirty="0">
                <a:solidFill>
                  <a:srgbClr val="FFCC00"/>
                </a:solidFill>
              </a:rPr>
              <a:t>*  LAKSHMIKANT </a:t>
            </a:r>
            <a:r>
              <a:rPr lang="en-IN" sz="3200" dirty="0">
                <a:solidFill>
                  <a:srgbClr val="FFCC00"/>
                </a:solidFill>
              </a:rPr>
              <a:t>MOHAPATRA</a:t>
            </a:r>
            <a:r>
              <a:rPr lang="en-US" sz="3200" dirty="0">
                <a:solidFill>
                  <a:srgbClr val="FFCC00"/>
                </a:solidFill>
              </a:rPr>
              <a:t> </a:t>
            </a:r>
          </a:p>
          <a:p>
            <a:r>
              <a:rPr lang="en-US" sz="3200" dirty="0">
                <a:solidFill>
                  <a:srgbClr val="FFCC00"/>
                </a:solidFill>
              </a:rPr>
              <a:t>*  </a:t>
            </a:r>
            <a:r>
              <a:rPr lang="en-IN" sz="3200" dirty="0">
                <a:solidFill>
                  <a:srgbClr val="FFCC00"/>
                </a:solidFill>
              </a:rPr>
              <a:t>JYOTI GUPTA</a:t>
            </a:r>
          </a:p>
          <a:p>
            <a:r>
              <a:rPr lang="en-US" sz="3200" dirty="0">
                <a:solidFill>
                  <a:srgbClr val="FFCC00"/>
                </a:solidFill>
              </a:rPr>
              <a:t>*  </a:t>
            </a:r>
            <a:r>
              <a:rPr lang="en-IN" sz="3200" dirty="0">
                <a:solidFill>
                  <a:srgbClr val="FFCC00"/>
                </a:solidFill>
              </a:rPr>
              <a:t>THOTE HARSHAL</a:t>
            </a:r>
          </a:p>
          <a:p>
            <a:r>
              <a:rPr lang="en-IN" sz="3200" dirty="0">
                <a:solidFill>
                  <a:srgbClr val="FFCC00"/>
                </a:solidFill>
              </a:rPr>
              <a:t>*  MADIGA POORNA CHANDRA</a:t>
            </a:r>
          </a:p>
          <a:p>
            <a:r>
              <a:rPr lang="en-US" sz="3200" dirty="0">
                <a:solidFill>
                  <a:srgbClr val="FFCC00"/>
                </a:solidFill>
              </a:rPr>
              <a:t>*  YOGESH FULARI</a:t>
            </a:r>
          </a:p>
          <a:p>
            <a:endParaRPr lang="en-IN" sz="3200" dirty="0"/>
          </a:p>
        </p:txBody>
      </p:sp>
    </p:spTree>
    <p:extLst>
      <p:ext uri="{BB962C8B-B14F-4D97-AF65-F5344CB8AC3E}">
        <p14:creationId xmlns:p14="http://schemas.microsoft.com/office/powerpoint/2010/main" val="1241979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852585" y="242459"/>
            <a:ext cx="9194663" cy="1798213"/>
          </a:xfrm>
        </p:spPr>
        <p:txBody>
          <a:bodyPr>
            <a:normAutofit/>
          </a:bodyPr>
          <a:lstStyle/>
          <a:p>
            <a:r>
              <a:rPr lang="en-IN" sz="5400" b="1" dirty="0">
                <a:solidFill>
                  <a:srgbClr val="FFC000"/>
                </a:solidFill>
              </a:rPr>
              <a:t>ACF and PACF :-</a:t>
            </a:r>
            <a:br>
              <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rPr>
            </a:br>
            <a:r>
              <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rPr>
              <a:t>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30" y="1940365"/>
            <a:ext cx="4895886" cy="384812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254" y="1873689"/>
            <a:ext cx="4924461" cy="3914804"/>
          </a:xfrm>
          <a:prstGeom prst="rect">
            <a:avLst/>
          </a:prstGeom>
        </p:spPr>
      </p:pic>
    </p:spTree>
    <p:extLst>
      <p:ext uri="{BB962C8B-B14F-4D97-AF65-F5344CB8AC3E}">
        <p14:creationId xmlns:p14="http://schemas.microsoft.com/office/powerpoint/2010/main" val="50357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177"/>
            <a:ext cx="10515600" cy="1325563"/>
          </a:xfrm>
        </p:spPr>
        <p:txBody>
          <a:bodyPr>
            <a:normAutofit/>
          </a:bodyPr>
          <a:lstStyle/>
          <a:p>
            <a:pPr marL="571500" indent="-571500">
              <a:buFont typeface="Arial" panose="020B0604020202020204" pitchFamily="34" charset="0"/>
              <a:buChar char="•"/>
            </a:pPr>
            <a:r>
              <a:rPr lang="en-IN" u="sng" dirty="0">
                <a:solidFill>
                  <a:srgbClr val="FFC000"/>
                </a:solidFill>
              </a:rPr>
              <a:t>M</a:t>
            </a:r>
            <a:r>
              <a:rPr lang="en-IN" i="1" u="sng" dirty="0">
                <a:solidFill>
                  <a:srgbClr val="FFC000"/>
                </a:solidFill>
              </a:rPr>
              <a:t>odel Building : </a:t>
            </a:r>
            <a:br>
              <a:rPr lang="en-IN" dirty="0">
                <a:solidFill>
                  <a:srgbClr val="FFC000"/>
                </a:solidFill>
              </a:rPr>
            </a:br>
            <a:endParaRPr lang="en-IN"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426" y="233120"/>
            <a:ext cx="6463459" cy="1872371"/>
          </a:xfrm>
          <a:prstGeom prst="rect">
            <a:avLst/>
          </a:prstGeom>
        </p:spPr>
      </p:pic>
      <p:sp>
        <p:nvSpPr>
          <p:cNvPr id="5" name="Rectangle 4"/>
          <p:cNvSpPr/>
          <p:nvPr/>
        </p:nvSpPr>
        <p:spPr>
          <a:xfrm>
            <a:off x="195943" y="2897003"/>
            <a:ext cx="4876799" cy="1077218"/>
          </a:xfrm>
          <a:prstGeom prst="rect">
            <a:avLst/>
          </a:prstGeom>
        </p:spPr>
        <p:txBody>
          <a:bodyPr wrap="square">
            <a:spAutoFit/>
          </a:bodyPr>
          <a:lstStyle/>
          <a:p>
            <a:r>
              <a:rPr lang="en-US" sz="3200" u="sng" dirty="0">
                <a:solidFill>
                  <a:srgbClr val="FFC000"/>
                </a:solidFill>
              </a:rPr>
              <a:t>Simple Exponential Smoothing :</a:t>
            </a:r>
            <a:endParaRPr lang="en-IN" u="sn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065" y="2897003"/>
            <a:ext cx="6505820" cy="3017118"/>
          </a:xfrm>
          <a:prstGeom prst="rect">
            <a:avLst/>
          </a:prstGeom>
        </p:spPr>
      </p:pic>
    </p:spTree>
    <p:extLst>
      <p:ext uri="{BB962C8B-B14F-4D97-AF65-F5344CB8AC3E}">
        <p14:creationId xmlns:p14="http://schemas.microsoft.com/office/powerpoint/2010/main" val="321096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3" y="114753"/>
            <a:ext cx="10515600" cy="1325563"/>
          </a:xfrm>
        </p:spPr>
        <p:txBody>
          <a:bodyPr>
            <a:normAutofit/>
          </a:bodyPr>
          <a:lstStyle/>
          <a:p>
            <a:pPr marL="571500" indent="-571500">
              <a:buFont typeface="Wingdings" panose="05000000000000000000" pitchFamily="2" charset="2"/>
              <a:buChar char="Ø"/>
            </a:pPr>
            <a:r>
              <a:rPr lang="en-US" dirty="0">
                <a:solidFill>
                  <a:srgbClr val="FFC000"/>
                </a:solidFill>
              </a:rPr>
              <a:t>Double Exponential Smoothing :</a:t>
            </a:r>
            <a:br>
              <a:rPr lang="en-US" dirty="0">
                <a:solidFill>
                  <a:srgbClr val="FFC000"/>
                </a:solidFill>
              </a:rPr>
            </a:br>
            <a:endParaRPr lang="en-IN" dirty="0">
              <a:solidFill>
                <a:srgbClr val="FFC000"/>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213" y="864620"/>
            <a:ext cx="6715174" cy="233364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91" y="3304038"/>
            <a:ext cx="9191692" cy="3496452"/>
          </a:xfrm>
          <a:prstGeom prst="rect">
            <a:avLst/>
          </a:prstGeom>
        </p:spPr>
      </p:pic>
    </p:spTree>
    <p:extLst>
      <p:ext uri="{BB962C8B-B14F-4D97-AF65-F5344CB8AC3E}">
        <p14:creationId xmlns:p14="http://schemas.microsoft.com/office/powerpoint/2010/main" val="358093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4" y="555120"/>
            <a:ext cx="8463776" cy="1159727"/>
          </a:xfrm>
        </p:spPr>
        <p:txBody>
          <a:bodyPr>
            <a:normAutofit fontScale="90000"/>
          </a:bodyPr>
          <a:lstStyle/>
          <a:p>
            <a:pPr marL="571500" indent="-571500">
              <a:buFont typeface="Wingdings" panose="05000000000000000000" pitchFamily="2" charset="2"/>
              <a:buChar char="Ø"/>
            </a:pPr>
            <a:r>
              <a:rPr lang="en-IN" b="1" dirty="0">
                <a:solidFill>
                  <a:srgbClr val="FFC000"/>
                </a:solidFill>
              </a:rPr>
              <a:t>Triple Exponential </a:t>
            </a:r>
            <a:br>
              <a:rPr lang="en-IN" b="1" dirty="0">
                <a:solidFill>
                  <a:srgbClr val="FFC000"/>
                </a:solidFill>
              </a:rPr>
            </a:br>
            <a:r>
              <a:rPr lang="en-IN" b="1" dirty="0">
                <a:solidFill>
                  <a:srgbClr val="FFC000"/>
                </a:solidFill>
              </a:rPr>
              <a:t>Smoothing</a:t>
            </a:r>
            <a:br>
              <a:rPr lang="en-IN" b="1" dirty="0"/>
            </a:br>
            <a:endParaRPr lang="en-IN" b="1" dirty="0">
              <a:ln w="9525">
                <a:solidFill>
                  <a:schemeClr val="bg1"/>
                </a:solidFill>
                <a:prstDash val="solid"/>
              </a:ln>
              <a:effectLst>
                <a:outerShdw blurRad="12700" dist="38100" dir="2700000" algn="tl" rotWithShape="0">
                  <a:schemeClr val="bg1">
                    <a:lumMod val="50000"/>
                  </a:schemeClr>
                </a:outerShdw>
              </a:effectLst>
            </a:endParaRPr>
          </a:p>
        </p:txBody>
      </p:sp>
      <p:sp>
        <p:nvSpPr>
          <p:cNvPr id="5" name="TextBox 4"/>
          <p:cNvSpPr txBox="1"/>
          <p:nvPr/>
        </p:nvSpPr>
        <p:spPr>
          <a:xfrm>
            <a:off x="5486764" y="6575"/>
            <a:ext cx="4103650" cy="466086"/>
          </a:xfrm>
          <a:prstGeom prst="rect">
            <a:avLst/>
          </a:prstGeom>
          <a:noFill/>
        </p:spPr>
        <p:txBody>
          <a:bodyPr wrap="square" rtlCol="0">
            <a:spAutoFit/>
          </a:bodyPr>
          <a:lstStyle/>
          <a:p>
            <a:endParaRPr lang="en-IN" sz="24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509" y="150044"/>
            <a:ext cx="6661426" cy="226696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42" y="2634981"/>
            <a:ext cx="7791507" cy="3981479"/>
          </a:xfrm>
          <a:prstGeom prst="rect">
            <a:avLst/>
          </a:prstGeom>
        </p:spPr>
      </p:pic>
    </p:spTree>
    <p:extLst>
      <p:ext uri="{BB962C8B-B14F-4D97-AF65-F5344CB8AC3E}">
        <p14:creationId xmlns:p14="http://schemas.microsoft.com/office/powerpoint/2010/main" val="20324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1122"/>
            <a:ext cx="6096000" cy="707886"/>
          </a:xfrm>
          <a:prstGeom prst="rect">
            <a:avLst/>
          </a:prstGeom>
        </p:spPr>
        <p:txBody>
          <a:bodyPr>
            <a:spAutoFit/>
          </a:bodyPr>
          <a:lstStyle/>
          <a:p>
            <a:r>
              <a:rPr lang="en-US" sz="4000" b="1" u="sng" dirty="0" err="1">
                <a:solidFill>
                  <a:srgbClr val="FFC000"/>
                </a:solidFill>
              </a:rPr>
              <a:t>Holts’s</a:t>
            </a:r>
            <a:r>
              <a:rPr lang="en-US" sz="4000" b="1" u="sng" dirty="0">
                <a:solidFill>
                  <a:srgbClr val="FFC000"/>
                </a:solidFill>
              </a:rPr>
              <a:t> Method :</a:t>
            </a:r>
            <a:endParaRPr lang="en-IN" sz="4000" u="sng"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357" y="221122"/>
            <a:ext cx="7267628" cy="183833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22" y="2407088"/>
            <a:ext cx="7658156" cy="3981479"/>
          </a:xfrm>
          <a:prstGeom prst="rect">
            <a:avLst/>
          </a:prstGeom>
        </p:spPr>
      </p:pic>
    </p:spTree>
    <p:extLst>
      <p:ext uri="{BB962C8B-B14F-4D97-AF65-F5344CB8AC3E}">
        <p14:creationId xmlns:p14="http://schemas.microsoft.com/office/powerpoint/2010/main" val="210563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115" y="370505"/>
            <a:ext cx="5515805" cy="707886"/>
          </a:xfrm>
          <a:prstGeom prst="rect">
            <a:avLst/>
          </a:prstGeom>
        </p:spPr>
        <p:txBody>
          <a:bodyPr wrap="none">
            <a:spAutoFit/>
          </a:bodyPr>
          <a:lstStyle/>
          <a:p>
            <a:r>
              <a:rPr lang="en-US" sz="4000" b="1" u="sng" dirty="0">
                <a:solidFill>
                  <a:srgbClr val="FFC000"/>
                </a:solidFill>
              </a:rPr>
              <a:t>Holt’s Model Evaluation :</a:t>
            </a:r>
            <a:endParaRPr lang="en-IN" sz="4000" u="sn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15" y="1349828"/>
            <a:ext cx="7311138" cy="3407228"/>
          </a:xfrm>
          <a:prstGeom prst="rect">
            <a:avLst/>
          </a:prstGeom>
        </p:spPr>
      </p:pic>
    </p:spTree>
    <p:extLst>
      <p:ext uri="{BB962C8B-B14F-4D97-AF65-F5344CB8AC3E}">
        <p14:creationId xmlns:p14="http://schemas.microsoft.com/office/powerpoint/2010/main" val="112773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pPr marL="571500" indent="-571500">
              <a:buFont typeface="Wingdings" panose="05000000000000000000" pitchFamily="2" charset="2"/>
              <a:buChar char="Ø"/>
            </a:pPr>
            <a:r>
              <a:rPr lang="en-IN" b="1" u="sng" dirty="0">
                <a:ln w="9525">
                  <a:solidFill>
                    <a:schemeClr val="bg1"/>
                  </a:solidFill>
                  <a:prstDash val="solid"/>
                </a:ln>
                <a:solidFill>
                  <a:srgbClr val="FFC000"/>
                </a:solidFill>
                <a:effectLst>
                  <a:outerShdw blurRad="12700" dist="38100" dir="2700000" algn="tl" rotWithShape="0">
                    <a:schemeClr val="bg1">
                      <a:lumMod val="50000"/>
                    </a:schemeClr>
                  </a:outerShdw>
                </a:effectLst>
              </a:rPr>
              <a:t>Auto Regression Model :</a:t>
            </a:r>
            <a:br>
              <a:rPr lang="en-IN" b="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8" y="1469572"/>
            <a:ext cx="9579429" cy="4909457"/>
          </a:xfrm>
          <a:prstGeom prst="rect">
            <a:avLst/>
          </a:prstGeom>
        </p:spPr>
      </p:pic>
    </p:spTree>
    <p:extLst>
      <p:ext uri="{BB962C8B-B14F-4D97-AF65-F5344CB8AC3E}">
        <p14:creationId xmlns:p14="http://schemas.microsoft.com/office/powerpoint/2010/main" val="317678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478" y="130949"/>
            <a:ext cx="10515600" cy="1325563"/>
          </a:xfrm>
        </p:spPr>
        <p:txBody>
          <a:bodyPr/>
          <a:lstStyle/>
          <a:p>
            <a:pPr marL="571500" indent="-571500">
              <a:buFont typeface="Wingdings" panose="05000000000000000000" pitchFamily="2" charset="2"/>
              <a:buChar char="Ø"/>
            </a:pPr>
            <a:r>
              <a:rPr lang="en-IN" b="1" u="sng" dirty="0">
                <a:solidFill>
                  <a:srgbClr val="FFC000"/>
                </a:solidFill>
              </a:rPr>
              <a:t>ARIMA Model :</a:t>
            </a:r>
            <a:br>
              <a:rPr lang="en-IN" b="1" dirty="0"/>
            </a:b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773" y="1012371"/>
            <a:ext cx="7663542" cy="5584372"/>
          </a:xfrm>
          <a:prstGeom prst="rect">
            <a:avLst/>
          </a:prstGeom>
        </p:spPr>
      </p:pic>
    </p:spTree>
    <p:extLst>
      <p:ext uri="{BB962C8B-B14F-4D97-AF65-F5344CB8AC3E}">
        <p14:creationId xmlns:p14="http://schemas.microsoft.com/office/powerpoint/2010/main" val="403047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7711" y="171164"/>
            <a:ext cx="4616605" cy="984885"/>
          </a:xfrm>
          <a:prstGeom prst="rect">
            <a:avLst/>
          </a:prstGeom>
          <a:noFill/>
        </p:spPr>
        <p:txBody>
          <a:bodyPr wrap="square" rtlCol="0">
            <a:spAutoFit/>
          </a:bodyPr>
          <a:lstStyle/>
          <a:p>
            <a:r>
              <a:rPr lang="en-US" sz="4000" b="1" i="1" u="sng" dirty="0">
                <a:ln w="9525">
                  <a:solidFill>
                    <a:schemeClr val="bg1"/>
                  </a:solidFill>
                  <a:prstDash val="solid"/>
                </a:ln>
                <a:solidFill>
                  <a:srgbClr val="FFC000"/>
                </a:solidFill>
                <a:effectLst>
                  <a:outerShdw blurRad="12700" dist="38100" dir="2700000" algn="tl" rotWithShape="0">
                    <a:schemeClr val="bg1">
                      <a:lumMod val="50000"/>
                    </a:schemeClr>
                  </a:outerShdw>
                </a:effectLst>
              </a:rPr>
              <a:t>SERIMAX Model :</a:t>
            </a:r>
            <a:endParaRPr lang="en-IN" sz="4000" b="1" i="1" u="sng" dirty="0">
              <a:ln w="9525">
                <a:solidFill>
                  <a:schemeClr val="bg1"/>
                </a:solidFill>
                <a:prstDash val="solid"/>
              </a:ln>
              <a:solidFill>
                <a:srgbClr val="FFC000"/>
              </a:solidFill>
              <a:effectLst>
                <a:outerShdw blurRad="12700" dist="38100" dir="2700000" algn="tl" rotWithShape="0">
                  <a:schemeClr val="bg1">
                    <a:lumMod val="50000"/>
                  </a:schemeClr>
                </a:outerShdw>
              </a:effectLst>
            </a:endParaRP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520" y="1221706"/>
            <a:ext cx="9315518" cy="27813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520" y="4411425"/>
            <a:ext cx="9305993" cy="2162191"/>
          </a:xfrm>
          <a:prstGeom prst="rect">
            <a:avLst/>
          </a:prstGeom>
        </p:spPr>
      </p:pic>
    </p:spTree>
    <p:extLst>
      <p:ext uri="{BB962C8B-B14F-4D97-AF65-F5344CB8AC3E}">
        <p14:creationId xmlns:p14="http://schemas.microsoft.com/office/powerpoint/2010/main" val="329843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49890" y="455127"/>
            <a:ext cx="10939277" cy="1938992"/>
          </a:xfrm>
          <a:prstGeom prst="rect">
            <a:avLst/>
          </a:prstGeom>
        </p:spPr>
        <p:txBody>
          <a:bodyPr wrap="none">
            <a:spAutoFit/>
          </a:bodyPr>
          <a:lstStyle/>
          <a:p>
            <a:r>
              <a:rPr lang="en-IN" sz="4000" b="1" u="sng" dirty="0">
                <a:solidFill>
                  <a:srgbClr val="FFC000"/>
                </a:solidFill>
              </a:rPr>
              <a:t>Best Model : - </a:t>
            </a:r>
            <a:r>
              <a:rPr lang="en-US" sz="4000" b="1" dirty="0"/>
              <a:t>   </a:t>
            </a:r>
            <a:r>
              <a:rPr lang="en-US" sz="4000" b="1" dirty="0">
                <a:solidFill>
                  <a:srgbClr val="00B050"/>
                </a:solidFill>
              </a:rPr>
              <a:t>Triple Exponential Smoothing with</a:t>
            </a:r>
          </a:p>
          <a:p>
            <a:r>
              <a:rPr lang="en-US" sz="4000" b="1" dirty="0">
                <a:solidFill>
                  <a:srgbClr val="00B050"/>
                </a:solidFill>
              </a:rPr>
              <a:t>                              Tend and Seasonality As Additive</a:t>
            </a:r>
          </a:p>
          <a:p>
            <a:endParaRPr lang="en-IN" sz="40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9" y="1843076"/>
            <a:ext cx="11364685" cy="4470638"/>
          </a:xfrm>
          <a:prstGeom prst="rect">
            <a:avLst/>
          </a:prstGeom>
        </p:spPr>
      </p:pic>
    </p:spTree>
    <p:extLst>
      <p:ext uri="{BB962C8B-B14F-4D97-AF65-F5344CB8AC3E}">
        <p14:creationId xmlns:p14="http://schemas.microsoft.com/office/powerpoint/2010/main" val="286929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025" y="1669508"/>
            <a:ext cx="10515600" cy="4351338"/>
          </a:xfrm>
        </p:spPr>
        <p:txBody>
          <a:bodyPr>
            <a:normAutofit/>
          </a:bodyPr>
          <a:lstStyle/>
          <a:p>
            <a:pPr>
              <a:buFontTx/>
              <a:buChar char="-"/>
            </a:pPr>
            <a:r>
              <a:rPr lang="en-US" sz="3600" dirty="0"/>
              <a:t>DATA DESCRIPTION</a:t>
            </a:r>
          </a:p>
          <a:p>
            <a:pPr>
              <a:buFontTx/>
              <a:buChar char="-"/>
            </a:pPr>
            <a:r>
              <a:rPr lang="en-US" sz="3600" dirty="0"/>
              <a:t>DATA ANALYSIS</a:t>
            </a:r>
          </a:p>
          <a:p>
            <a:pPr>
              <a:buFontTx/>
              <a:buChar char="-"/>
            </a:pPr>
            <a:r>
              <a:rPr lang="en-US" sz="3600" dirty="0"/>
              <a:t> CONCLUSION</a:t>
            </a:r>
            <a:endParaRPr lang="en-IN" sz="3600" dirty="0"/>
          </a:p>
        </p:txBody>
      </p:sp>
      <p:sp>
        <p:nvSpPr>
          <p:cNvPr id="5" name="Rectangle 4"/>
          <p:cNvSpPr/>
          <p:nvPr/>
        </p:nvSpPr>
        <p:spPr>
          <a:xfrm>
            <a:off x="604025" y="258650"/>
            <a:ext cx="341253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Arial Black" panose="020B0A04020102020204" pitchFamily="34" charset="0"/>
              </a:rPr>
              <a:t>AGENDA</a:t>
            </a:r>
            <a:endParaRPr lang="en-IN" sz="5400" b="1" cap="none" spc="0" dirty="0">
              <a:ln w="9525">
                <a:solidFill>
                  <a:schemeClr val="bg1"/>
                </a:solidFill>
                <a:prstDash val="solid"/>
              </a:ln>
              <a:solidFill>
                <a:srgbClr val="FFC000"/>
              </a:solidFill>
              <a:effectLst>
                <a:outerShdw blurRad="12700" dist="38100" dir="2700000" algn="tl" rotWithShape="0">
                  <a:schemeClr val="bg1">
                    <a:lumMod val="50000"/>
                  </a:scheme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376" y="0"/>
            <a:ext cx="7162624" cy="6814867"/>
          </a:xfrm>
          <a:prstGeom prst="rect">
            <a:avLst/>
          </a:prstGeom>
        </p:spPr>
      </p:pic>
    </p:spTree>
    <p:extLst>
      <p:ext uri="{BB962C8B-B14F-4D97-AF65-F5344CB8AC3E}">
        <p14:creationId xmlns:p14="http://schemas.microsoft.com/office/powerpoint/2010/main" val="3778751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45383"/>
            <a:ext cx="10515600" cy="1325563"/>
          </a:xfrm>
        </p:spPr>
        <p:txBody>
          <a:bodyPr>
            <a:normAutofit fontScale="90000"/>
          </a:bodyPr>
          <a:lstStyle/>
          <a:p>
            <a:r>
              <a:rPr lang="en-US" b="1" dirty="0">
                <a:solidFill>
                  <a:srgbClr val="FFCC00"/>
                </a:solidFill>
              </a:rPr>
              <a:t>RMSE /(Root Mean Square Error) - </a:t>
            </a:r>
            <a:r>
              <a:rPr lang="en-US" dirty="0"/>
              <a:t> It </a:t>
            </a:r>
            <a:r>
              <a:rPr lang="en-US" b="1" dirty="0"/>
              <a:t>measures the average difference between values predicted by a model and the actual values</a:t>
            </a:r>
            <a:r>
              <a:rPr lang="en-US" dirty="0"/>
              <a:t>.</a:t>
            </a:r>
            <a:endParaRPr lang="en-IN" b="1" dirty="0">
              <a:solidFill>
                <a:srgbClr val="FFCC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181208"/>
            <a:ext cx="5540829" cy="44767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932" y="2066907"/>
            <a:ext cx="6076994" cy="4591084"/>
          </a:xfrm>
          <a:prstGeom prst="rect">
            <a:avLst/>
          </a:prstGeom>
        </p:spPr>
      </p:pic>
    </p:spTree>
    <p:extLst>
      <p:ext uri="{BB962C8B-B14F-4D97-AF65-F5344CB8AC3E}">
        <p14:creationId xmlns:p14="http://schemas.microsoft.com/office/powerpoint/2010/main" val="723830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4" y="365125"/>
            <a:ext cx="10515600" cy="1325563"/>
          </a:xfrm>
        </p:spPr>
        <p:txBody>
          <a:bodyPr>
            <a:normAutofit fontScale="90000"/>
          </a:bodyPr>
          <a:lstStyle/>
          <a:p>
            <a:r>
              <a:rPr lang="en-US" b="1" u="sng" dirty="0">
                <a:solidFill>
                  <a:srgbClr val="FFCC00"/>
                </a:solidFill>
              </a:rPr>
              <a:t>RMSE OF BEST MODEL –  </a:t>
            </a:r>
            <a:r>
              <a:rPr lang="en-US" b="1" dirty="0">
                <a:solidFill>
                  <a:srgbClr val="FFCC00"/>
                </a:solidFill>
              </a:rPr>
              <a:t> </a:t>
            </a:r>
            <a:r>
              <a:rPr lang="en-US" b="1" dirty="0">
                <a:solidFill>
                  <a:srgbClr val="00B050"/>
                </a:solidFill>
              </a:rPr>
              <a:t>Triple Exponential          Smoothing with Tend and Seasonality As Additive</a:t>
            </a:r>
            <a:br>
              <a:rPr lang="en-US" b="1" dirty="0">
                <a:solidFill>
                  <a:srgbClr val="00B050"/>
                </a:solidFill>
              </a:rPr>
            </a:br>
            <a:endParaRPr lang="en-IN" b="1" u="sng"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185" y="1407660"/>
            <a:ext cx="8717929" cy="5167312"/>
          </a:xfrm>
          <a:prstGeom prst="rect">
            <a:avLst/>
          </a:prstGeom>
        </p:spPr>
      </p:pic>
    </p:spTree>
    <p:extLst>
      <p:ext uri="{BB962C8B-B14F-4D97-AF65-F5344CB8AC3E}">
        <p14:creationId xmlns:p14="http://schemas.microsoft.com/office/powerpoint/2010/main" val="4286800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8" y="169182"/>
            <a:ext cx="10515600" cy="1325563"/>
          </a:xfrm>
        </p:spPr>
        <p:txBody>
          <a:bodyPr/>
          <a:lstStyle/>
          <a:p>
            <a:r>
              <a:rPr lang="en-US" dirty="0">
                <a:solidFill>
                  <a:srgbClr val="FFC000"/>
                </a:solidFill>
              </a:rPr>
              <a:t>Forecasting -</a:t>
            </a:r>
            <a:endParaRPr lang="en-IN" dirty="0">
              <a:solidFill>
                <a:srgbClr val="FFC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1494745"/>
            <a:ext cx="9949543" cy="4397828"/>
          </a:xfrm>
          <a:prstGeom prst="rect">
            <a:avLst/>
          </a:prstGeom>
        </p:spPr>
      </p:pic>
    </p:spTree>
    <p:extLst>
      <p:ext uri="{BB962C8B-B14F-4D97-AF65-F5344CB8AC3E}">
        <p14:creationId xmlns:p14="http://schemas.microsoft.com/office/powerpoint/2010/main" val="1781197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596696"/>
            <a:ext cx="10515600" cy="1325563"/>
          </a:xfrm>
        </p:spPr>
        <p:txBody>
          <a:bodyPr>
            <a:normAutofit fontScale="90000"/>
          </a:bodyPr>
          <a:lstStyle/>
          <a:p>
            <a:r>
              <a:rPr lang="en-US" b="1" i="1" dirty="0">
                <a:solidFill>
                  <a:srgbClr val="FFC000"/>
                </a:solidFill>
                <a:latin typeface="Brush Script MT" panose="03060802040406070304" pitchFamily="66" charset="0"/>
              </a:rPr>
              <a:t>Thank you – </a:t>
            </a:r>
            <a:br>
              <a:rPr lang="en-US" dirty="0">
                <a:solidFill>
                  <a:srgbClr val="FFC000"/>
                </a:solidFill>
              </a:rPr>
            </a:br>
            <a:br>
              <a:rPr lang="en-US" dirty="0">
                <a:solidFill>
                  <a:srgbClr val="FFC000"/>
                </a:solidFill>
              </a:rPr>
            </a:br>
            <a:r>
              <a:rPr lang="en-US" i="1" dirty="0">
                <a:solidFill>
                  <a:srgbClr val="FFC000"/>
                </a:solidFill>
                <a:latin typeface="Arial Black" panose="020B0A04020102020204" pitchFamily="34" charset="0"/>
              </a:rPr>
              <a:t>                      </a:t>
            </a:r>
            <a:r>
              <a:rPr lang="en-US" b="1" i="1" dirty="0">
                <a:solidFill>
                  <a:srgbClr val="1DC4FF"/>
                </a:solidFill>
                <a:latin typeface="Arial Black" panose="020B0A04020102020204" pitchFamily="34" charset="0"/>
              </a:rPr>
              <a:t>TEAM EXCELR</a:t>
            </a:r>
            <a:br>
              <a:rPr lang="en-US" dirty="0">
                <a:solidFill>
                  <a:srgbClr val="FFC000"/>
                </a:solidFill>
              </a:rPr>
            </a:br>
            <a:br>
              <a:rPr lang="en-US" dirty="0">
                <a:solidFill>
                  <a:srgbClr val="FFC000"/>
                </a:solidFill>
              </a:rPr>
            </a:br>
            <a:r>
              <a:rPr lang="en-US" dirty="0">
                <a:solidFill>
                  <a:srgbClr val="FFFF00"/>
                </a:solidFill>
                <a:latin typeface="Algerian" panose="04020705040A02060702" pitchFamily="82" charset="0"/>
              </a:rPr>
              <a:t>Thanks very much for the assistance you provide our project. we sincerely appreciate it.</a:t>
            </a:r>
            <a:br>
              <a:rPr lang="en-US" dirty="0">
                <a:solidFill>
                  <a:srgbClr val="FFFF00"/>
                </a:solidFill>
                <a:latin typeface="Algerian" panose="04020705040A02060702" pitchFamily="82" charset="0"/>
              </a:rPr>
            </a:br>
            <a:endParaRPr lang="en-IN"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36840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Arial Black" panose="020B0A04020102020204" pitchFamily="34" charset="0"/>
              </a:rPr>
              <a:t>Work Flow :</a:t>
            </a:r>
          </a:p>
        </p:txBody>
      </p:sp>
      <p:sp>
        <p:nvSpPr>
          <p:cNvPr id="4" name="Chevron 3"/>
          <p:cNvSpPr/>
          <p:nvPr/>
        </p:nvSpPr>
        <p:spPr>
          <a:xfrm>
            <a:off x="307003" y="2770303"/>
            <a:ext cx="4014440" cy="1449659"/>
          </a:xfrm>
          <a:prstGeom prst="chevron">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Data Collection </a:t>
            </a:r>
          </a:p>
          <a:p>
            <a:pPr algn="ctr"/>
            <a:r>
              <a:rPr lang="en-IN" sz="2000" dirty="0">
                <a:solidFill>
                  <a:schemeClr val="tx1"/>
                </a:solidFill>
              </a:rPr>
              <a:t>and </a:t>
            </a:r>
          </a:p>
          <a:p>
            <a:pPr algn="ctr"/>
            <a:r>
              <a:rPr lang="en-IN" sz="2000" dirty="0">
                <a:solidFill>
                  <a:schemeClr val="tx1"/>
                </a:solidFill>
              </a:rPr>
              <a:t>understanding</a:t>
            </a:r>
          </a:p>
        </p:txBody>
      </p:sp>
      <p:sp>
        <p:nvSpPr>
          <p:cNvPr id="9" name="Chevron 8"/>
          <p:cNvSpPr/>
          <p:nvPr/>
        </p:nvSpPr>
        <p:spPr>
          <a:xfrm>
            <a:off x="4188178" y="2770302"/>
            <a:ext cx="3815644" cy="1449659"/>
          </a:xfrm>
          <a:prstGeom prst="chevron">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Data Cleaning</a:t>
            </a:r>
          </a:p>
          <a:p>
            <a:pPr algn="ctr"/>
            <a:r>
              <a:rPr lang="en-IN" sz="2000" dirty="0">
                <a:solidFill>
                  <a:schemeClr val="tx1"/>
                </a:solidFill>
              </a:rPr>
              <a:t>and </a:t>
            </a:r>
          </a:p>
          <a:p>
            <a:pPr algn="ctr"/>
            <a:r>
              <a:rPr lang="en-IN" sz="2000" dirty="0">
                <a:solidFill>
                  <a:schemeClr val="tx1"/>
                </a:solidFill>
              </a:rPr>
              <a:t>Manipulation</a:t>
            </a:r>
          </a:p>
        </p:txBody>
      </p:sp>
      <p:sp>
        <p:nvSpPr>
          <p:cNvPr id="10" name="Chevron 9"/>
          <p:cNvSpPr/>
          <p:nvPr/>
        </p:nvSpPr>
        <p:spPr>
          <a:xfrm>
            <a:off x="8003822" y="2770301"/>
            <a:ext cx="3436226" cy="1449659"/>
          </a:xfrm>
          <a:prstGeom prst="chevron">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Exploratory</a:t>
            </a:r>
          </a:p>
          <a:p>
            <a:pPr algn="ctr"/>
            <a:r>
              <a:rPr lang="en-IN" sz="2000" dirty="0">
                <a:solidFill>
                  <a:schemeClr val="tx1"/>
                </a:solidFill>
              </a:rPr>
              <a:t> Data </a:t>
            </a:r>
          </a:p>
          <a:p>
            <a:pPr algn="ctr"/>
            <a:r>
              <a:rPr lang="en-IN" sz="2000" dirty="0">
                <a:solidFill>
                  <a:schemeClr val="tx1"/>
                </a:solidFill>
              </a:rPr>
              <a:t>Analysis(EDA</a:t>
            </a:r>
            <a:r>
              <a:rPr lang="en-IN" dirty="0">
                <a:solidFill>
                  <a:schemeClr val="tx1"/>
                </a:solidFill>
              </a:rPr>
              <a:t>)</a:t>
            </a:r>
          </a:p>
        </p:txBody>
      </p:sp>
      <p:sp>
        <p:nvSpPr>
          <p:cNvPr id="11" name="TextBox 10"/>
          <p:cNvSpPr txBox="1"/>
          <p:nvPr/>
        </p:nvSpPr>
        <p:spPr>
          <a:xfrm>
            <a:off x="2149086" y="1528600"/>
            <a:ext cx="7985199" cy="523220"/>
          </a:xfrm>
          <a:prstGeom prst="rect">
            <a:avLst/>
          </a:prstGeom>
          <a:noFill/>
        </p:spPr>
        <p:txBody>
          <a:bodyPr wrap="none" rtlCol="0">
            <a:spAutoFit/>
          </a:bodyPr>
          <a:lstStyle/>
          <a:p>
            <a:r>
              <a:rPr lang="en-IN" sz="2800" dirty="0"/>
              <a:t>So we will divide our work flow into following 3 steps.</a:t>
            </a:r>
          </a:p>
        </p:txBody>
      </p:sp>
    </p:spTree>
    <p:extLst>
      <p:ext uri="{BB962C8B-B14F-4D97-AF65-F5344CB8AC3E}">
        <p14:creationId xmlns:p14="http://schemas.microsoft.com/office/powerpoint/2010/main" val="205492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331671"/>
            <a:ext cx="10660034" cy="2084958"/>
          </a:xfrm>
        </p:spPr>
        <p:txBody>
          <a:bodyPr/>
          <a:lstStyle/>
          <a:p>
            <a:r>
              <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Arial Black" panose="020B0A04020102020204" pitchFamily="34" charset="0"/>
              </a:rPr>
              <a:t>Data Collection and</a:t>
            </a:r>
            <a:br>
              <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Arial Black" panose="020B0A04020102020204" pitchFamily="34" charset="0"/>
              </a:rPr>
            </a:br>
            <a:r>
              <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Arial Black" panose="020B0A04020102020204" pitchFamily="34" charset="0"/>
              </a:rPr>
              <a:t>Understanding:</a:t>
            </a:r>
          </a:p>
        </p:txBody>
      </p:sp>
      <p:sp>
        <p:nvSpPr>
          <p:cNvPr id="3" name="Content Placeholder 2"/>
          <p:cNvSpPr>
            <a:spLocks noGrp="1"/>
          </p:cNvSpPr>
          <p:nvPr>
            <p:ph idx="1"/>
          </p:nvPr>
        </p:nvSpPr>
        <p:spPr>
          <a:xfrm>
            <a:off x="707572" y="2696482"/>
            <a:ext cx="10515600" cy="3029404"/>
          </a:xfrm>
        </p:spPr>
        <p:txBody>
          <a:bodyPr/>
          <a:lstStyle/>
          <a:p>
            <a:r>
              <a:rPr lang="en-IN" dirty="0"/>
              <a:t>After collecting data its very important to understand your data. So we has Gold Price Forecasting  data. Which has  rows 2182 and 1 columns . So lets understand  this 1 columns.</a:t>
            </a:r>
          </a:p>
          <a:p>
            <a:pPr marL="0" indent="0">
              <a:buNone/>
            </a:pPr>
            <a:endParaRPr lang="en-IN" sz="3600" dirty="0">
              <a:solidFill>
                <a:srgbClr val="A02060"/>
              </a:solidFill>
            </a:endParaRPr>
          </a:p>
        </p:txBody>
      </p:sp>
    </p:spTree>
    <p:extLst>
      <p:ext uri="{BB962C8B-B14F-4D97-AF65-F5344CB8AC3E}">
        <p14:creationId xmlns:p14="http://schemas.microsoft.com/office/powerpoint/2010/main" val="330274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639229" y="959005"/>
            <a:ext cx="4215161" cy="2152185"/>
          </a:xfrm>
          <a:prstGeom prst="homePlate">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b="1" dirty="0">
                <a:ln w="9525">
                  <a:solidFill>
                    <a:schemeClr val="bg1"/>
                  </a:solidFill>
                  <a:prstDash val="solid"/>
                </a:ln>
                <a:solidFill>
                  <a:schemeClr val="tx1"/>
                </a:solidFill>
                <a:effectLst>
                  <a:outerShdw blurRad="12700" dist="38100" dir="2700000" algn="tl" rotWithShape="0">
                    <a:schemeClr val="bg1">
                      <a:lumMod val="50000"/>
                    </a:schemeClr>
                  </a:outerShdw>
                </a:effectLst>
              </a:rPr>
              <a:t>EDA</a:t>
            </a:r>
          </a:p>
        </p:txBody>
      </p:sp>
      <p:sp>
        <p:nvSpPr>
          <p:cNvPr id="5" name="Pentagon 4"/>
          <p:cNvSpPr/>
          <p:nvPr/>
        </p:nvSpPr>
        <p:spPr>
          <a:xfrm>
            <a:off x="6077413" y="2698596"/>
            <a:ext cx="4248615" cy="2341756"/>
          </a:xfrm>
          <a:prstGeom prst="homePlate">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b="1" dirty="0">
                <a:ln w="9525">
                  <a:solidFill>
                    <a:schemeClr val="bg1"/>
                  </a:solidFill>
                  <a:prstDash val="solid"/>
                </a:ln>
                <a:solidFill>
                  <a:schemeClr val="tx1"/>
                </a:solidFill>
                <a:effectLst>
                  <a:outerShdw blurRad="12700" dist="38100" dir="2700000" algn="tl" rotWithShape="0">
                    <a:schemeClr val="bg1">
                      <a:lumMod val="50000"/>
                    </a:schemeClr>
                  </a:outerShdw>
                </a:effectLst>
              </a:rPr>
              <a:t>Part</a:t>
            </a:r>
          </a:p>
        </p:txBody>
      </p:sp>
    </p:spTree>
    <p:extLst>
      <p:ext uri="{BB962C8B-B14F-4D97-AF65-F5344CB8AC3E}">
        <p14:creationId xmlns:p14="http://schemas.microsoft.com/office/powerpoint/2010/main" val="285962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698" y="85884"/>
            <a:ext cx="10515600" cy="1325563"/>
          </a:xfrm>
        </p:spPr>
        <p:txBody>
          <a:bodyPr/>
          <a:lstStyle/>
          <a:p>
            <a:pPr marL="571500" indent="-571500">
              <a:buFont typeface="Wingdings" panose="05000000000000000000" pitchFamily="2" charset="2"/>
              <a:buChar char="q"/>
            </a:pPr>
            <a:r>
              <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rPr>
              <a:t>Text the data understanding and </a:t>
            </a:r>
            <a:r>
              <a:rPr lang="en-IN" b="1" dirty="0" err="1">
                <a:ln w="9525">
                  <a:solidFill>
                    <a:schemeClr val="bg1"/>
                  </a:solidFill>
                  <a:prstDash val="solid"/>
                </a:ln>
                <a:solidFill>
                  <a:srgbClr val="FFC000"/>
                </a:solidFill>
                <a:effectLst>
                  <a:outerShdw blurRad="12700" dist="38100" dir="2700000" algn="tl" rotWithShape="0">
                    <a:schemeClr val="bg1">
                      <a:lumMod val="50000"/>
                    </a:schemeClr>
                  </a:outerShdw>
                </a:effectLst>
              </a:rPr>
              <a:t>cheaking</a:t>
            </a:r>
            <a:r>
              <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rPr>
              <a:t> missing/null values</a:t>
            </a:r>
            <a:endParaRPr lang="en-IN" dirty="0"/>
          </a:p>
        </p:txBody>
      </p:sp>
      <p:sp>
        <p:nvSpPr>
          <p:cNvPr id="3" name="Content Placeholder 2"/>
          <p:cNvSpPr>
            <a:spLocks noGrp="1"/>
          </p:cNvSpPr>
          <p:nvPr>
            <p:ph idx="1"/>
          </p:nvPr>
        </p:nvSpPr>
        <p:spPr>
          <a:xfrm>
            <a:off x="158317" y="1740850"/>
            <a:ext cx="4262232" cy="719119"/>
          </a:xfrm>
        </p:spPr>
        <p:txBody>
          <a:bodyPr>
            <a:normAutofit fontScale="92500"/>
          </a:bodyPr>
          <a:lstStyle/>
          <a:p>
            <a:pPr marL="0" indent="0">
              <a:buNone/>
            </a:pPr>
            <a:r>
              <a:rPr lang="en-IN" b="1" dirty="0">
                <a:ln w="9525">
                  <a:solidFill>
                    <a:schemeClr val="bg1"/>
                  </a:solidFill>
                  <a:prstDash val="solid"/>
                </a:ln>
                <a:effectLst>
                  <a:outerShdw blurRad="12700" dist="38100" dir="2700000" algn="tl" rotWithShape="0">
                    <a:schemeClr val="bg1">
                      <a:lumMod val="50000"/>
                    </a:schemeClr>
                  </a:outerShdw>
                </a:effectLst>
              </a:rPr>
              <a:t>Checking the duplicate values</a:t>
            </a:r>
          </a:p>
        </p:txBody>
      </p:sp>
      <p:sp>
        <p:nvSpPr>
          <p:cNvPr id="6" name="Rectangle 5"/>
          <p:cNvSpPr/>
          <p:nvPr/>
        </p:nvSpPr>
        <p:spPr>
          <a:xfrm>
            <a:off x="3545636" y="3912983"/>
            <a:ext cx="4594979" cy="523220"/>
          </a:xfrm>
          <a:prstGeom prst="rect">
            <a:avLst/>
          </a:prstGeom>
        </p:spPr>
        <p:txBody>
          <a:bodyPr wrap="square">
            <a:spAutoFit/>
          </a:bodyPr>
          <a:lstStyle/>
          <a:p>
            <a:r>
              <a:rPr lang="en-IN" sz="2800" b="1" dirty="0">
                <a:ln w="9525">
                  <a:solidFill>
                    <a:schemeClr val="bg1"/>
                  </a:solidFill>
                  <a:prstDash val="solid"/>
                </a:ln>
                <a:effectLst>
                  <a:outerShdw blurRad="12700" dist="38100" dir="2700000" algn="tl" rotWithShape="0">
                    <a:schemeClr val="bg1">
                      <a:lumMod val="50000"/>
                    </a:schemeClr>
                  </a:outerShdw>
                </a:effectLst>
              </a:rPr>
              <a:t>Checking the size of dataset</a:t>
            </a:r>
          </a:p>
        </p:txBody>
      </p:sp>
      <p:sp>
        <p:nvSpPr>
          <p:cNvPr id="9" name="Rectangle 8"/>
          <p:cNvSpPr/>
          <p:nvPr/>
        </p:nvSpPr>
        <p:spPr>
          <a:xfrm rot="10800000" flipV="1">
            <a:off x="8637168" y="1448270"/>
            <a:ext cx="2766770" cy="830997"/>
          </a:xfrm>
          <a:prstGeom prst="rect">
            <a:avLst/>
          </a:prstGeom>
        </p:spPr>
        <p:txBody>
          <a:bodyPr wrap="square">
            <a:spAutoFit/>
          </a:bodyPr>
          <a:lstStyle/>
          <a:p>
            <a:r>
              <a:rPr lang="en-IN" sz="2400" b="1" dirty="0">
                <a:ln w="9525">
                  <a:solidFill>
                    <a:schemeClr val="bg1"/>
                  </a:solidFill>
                  <a:prstDash val="solid"/>
                </a:ln>
                <a:effectLst>
                  <a:outerShdw blurRad="12700" dist="38100" dir="2700000" algn="tl" rotWithShape="0">
                    <a:schemeClr val="bg1">
                      <a:lumMod val="50000"/>
                    </a:schemeClr>
                  </a:outerShdw>
                </a:effectLst>
              </a:rPr>
              <a:t>Checking the null values in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0615" y="2459969"/>
            <a:ext cx="3328239" cy="127231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1743" y="4616904"/>
            <a:ext cx="2122714" cy="106408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625" y="2459969"/>
            <a:ext cx="1916913" cy="831433"/>
          </a:xfrm>
          <a:prstGeom prst="rect">
            <a:avLst/>
          </a:prstGeom>
        </p:spPr>
      </p:pic>
    </p:spTree>
    <p:extLst>
      <p:ext uri="{BB962C8B-B14F-4D97-AF65-F5344CB8AC3E}">
        <p14:creationId xmlns:p14="http://schemas.microsoft.com/office/powerpoint/2010/main" val="47825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98438" y="292348"/>
            <a:ext cx="2807500" cy="461665"/>
          </a:xfrm>
          <a:prstGeom prst="rect">
            <a:avLst/>
          </a:prstGeom>
          <a:noFill/>
        </p:spPr>
        <p:txBody>
          <a:bodyPr wrap="none" rtlCol="0">
            <a:spAutoFit/>
          </a:bodyPr>
          <a:lstStyle/>
          <a:p>
            <a:r>
              <a:rPr lang="en-IN" sz="2400" b="1" dirty="0">
                <a:ln w="9525">
                  <a:solidFill>
                    <a:schemeClr val="bg1"/>
                  </a:solidFill>
                  <a:prstDash val="solid"/>
                </a:ln>
                <a:effectLst>
                  <a:outerShdw blurRad="12700" dist="38100" dir="2700000" algn="tl" rotWithShape="0">
                    <a:schemeClr val="bg1">
                      <a:lumMod val="50000"/>
                    </a:schemeClr>
                  </a:outerShdw>
                </a:effectLst>
              </a:rPr>
              <a:t>Unique rating values</a:t>
            </a:r>
          </a:p>
        </p:txBody>
      </p:sp>
      <p:sp>
        <p:nvSpPr>
          <p:cNvPr id="8" name="TextBox 7"/>
          <p:cNvSpPr txBox="1"/>
          <p:nvPr/>
        </p:nvSpPr>
        <p:spPr>
          <a:xfrm>
            <a:off x="-280084" y="292348"/>
            <a:ext cx="5798973" cy="461665"/>
          </a:xfrm>
          <a:prstGeom prst="rect">
            <a:avLst/>
          </a:prstGeom>
          <a:noFill/>
        </p:spPr>
        <p:txBody>
          <a:bodyPr wrap="square" rtlCol="0">
            <a:spAutoFit/>
          </a:bodyPr>
          <a:lstStyle/>
          <a:p>
            <a:r>
              <a:rPr lang="en-IN" sz="2400" b="1" dirty="0">
                <a:ln w="9525">
                  <a:solidFill>
                    <a:schemeClr val="bg1"/>
                  </a:solidFill>
                  <a:prstDash val="solid"/>
                </a:ln>
                <a:effectLst>
                  <a:outerShdw blurRad="12700" dist="38100" dir="2700000" algn="tl" rotWithShape="0">
                    <a:schemeClr val="bg1">
                      <a:lumMod val="50000"/>
                    </a:schemeClr>
                  </a:outerShdw>
                </a:effectLst>
              </a:rPr>
              <a:t>                           Data-type</a:t>
            </a:r>
          </a:p>
        </p:txBody>
      </p:sp>
      <p:sp>
        <p:nvSpPr>
          <p:cNvPr id="12" name="Rectangle 11"/>
          <p:cNvSpPr/>
          <p:nvPr/>
        </p:nvSpPr>
        <p:spPr>
          <a:xfrm>
            <a:off x="576943" y="3380990"/>
            <a:ext cx="9024285" cy="1200329"/>
          </a:xfrm>
          <a:prstGeom prst="rect">
            <a:avLst/>
          </a:prstGeom>
        </p:spPr>
        <p:txBody>
          <a:bodyPr wrap="square">
            <a:spAutoFit/>
          </a:bodyPr>
          <a:lstStyle/>
          <a:p>
            <a:pPr marL="342900" indent="-342900">
              <a:buFontTx/>
              <a:buChar char="-"/>
            </a:pPr>
            <a:r>
              <a:rPr lang="en-IN" sz="2400"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Helvetica Neue"/>
              </a:rPr>
              <a:t>From above analysis, we can say that there are no null       </a:t>
            </a:r>
          </a:p>
          <a:p>
            <a:r>
              <a:rPr lang="en-IN" sz="2400"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Helvetica Neue"/>
              </a:rPr>
              <a:t>    values .</a:t>
            </a:r>
          </a:p>
          <a:p>
            <a:r>
              <a:rPr lang="en-IN" sz="2400"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Helvetica Neue"/>
              </a:rPr>
              <a:t>- 1- duplicate value in our dataset</a:t>
            </a:r>
            <a:r>
              <a:rPr lang="en-IN" sz="2400" dirty="0">
                <a:solidFill>
                  <a:srgbClr val="000000"/>
                </a:solidFill>
                <a:latin typeface="Helvetica Neue"/>
              </a:rPr>
              <a:t>..</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934" y="1173404"/>
            <a:ext cx="4562508" cy="85385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4" y="1173404"/>
            <a:ext cx="2599364" cy="1541692"/>
          </a:xfrm>
          <a:prstGeom prst="rect">
            <a:avLst/>
          </a:prstGeom>
        </p:spPr>
      </p:pic>
      <p:sp>
        <p:nvSpPr>
          <p:cNvPr id="3" name="Rectangle 2"/>
          <p:cNvSpPr/>
          <p:nvPr/>
        </p:nvSpPr>
        <p:spPr>
          <a:xfrm>
            <a:off x="7522030" y="4267199"/>
            <a:ext cx="3080656" cy="369332"/>
          </a:xfrm>
          <a:prstGeom prst="rect">
            <a:avLst/>
          </a:prstGeom>
        </p:spPr>
        <p:txBody>
          <a:bodyPr wrap="square">
            <a:spAutoFit/>
          </a:bodyPr>
          <a:lstStyle/>
          <a:p>
            <a:r>
              <a:rPr lang="en-IN" b="1" dirty="0">
                <a:ln w="9525">
                  <a:solidFill>
                    <a:schemeClr val="bg1"/>
                  </a:solidFill>
                  <a:prstDash val="solid"/>
                </a:ln>
                <a:effectLst>
                  <a:outerShdw blurRad="12700" dist="38100" dir="2700000" algn="tl" rotWithShape="0">
                    <a:schemeClr val="bg1">
                      <a:lumMod val="50000"/>
                    </a:schemeClr>
                  </a:outerShdw>
                </a:effectLst>
              </a:rPr>
              <a:t> </a:t>
            </a:r>
            <a:endParaRPr lang="en-IN" sz="4000" dirty="0"/>
          </a:p>
        </p:txBody>
      </p:sp>
    </p:spTree>
    <p:extLst>
      <p:ext uri="{BB962C8B-B14F-4D97-AF65-F5344CB8AC3E}">
        <p14:creationId xmlns:p14="http://schemas.microsoft.com/office/powerpoint/2010/main" val="189560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238" y="381085"/>
            <a:ext cx="11534390" cy="1200329"/>
          </a:xfrm>
          <a:prstGeom prst="rect">
            <a:avLst/>
          </a:prstGeom>
          <a:noFill/>
        </p:spPr>
        <p:txBody>
          <a:bodyPr wrap="square" rtlCol="0">
            <a:spAutoFit/>
          </a:bodyPr>
          <a:lstStyle/>
          <a:p>
            <a:r>
              <a:rPr lang="en-IN" sz="2400" b="1" dirty="0">
                <a:ln w="9525">
                  <a:solidFill>
                    <a:schemeClr val="bg1"/>
                  </a:solidFill>
                  <a:prstDash val="solid"/>
                </a:ln>
                <a:effectLst>
                  <a:outerShdw blurRad="12700" dist="38100" dir="2700000" algn="tl" rotWithShape="0">
                    <a:schemeClr val="bg1">
                      <a:lumMod val="50000"/>
                    </a:schemeClr>
                  </a:outerShdw>
                </a:effectLst>
              </a:rPr>
              <a:t>Decompose plot :-   </a:t>
            </a:r>
            <a:r>
              <a:rPr lang="en-US" sz="2400" dirty="0"/>
              <a:t>Decomposition </a:t>
            </a:r>
            <a:r>
              <a:rPr lang="en-US" sz="2400" b="1" dirty="0"/>
              <a:t>helps us to better analyze the data and exploring different ways to solve the problem. that involves breaking down Time Series data into many components or identifying seasonality and trend from a series of data</a:t>
            </a:r>
            <a:r>
              <a:rPr lang="en-US" sz="2400" dirty="0"/>
              <a:t>.</a:t>
            </a:r>
            <a:endParaRPr lang="en-IN" sz="2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8" name="TextBox 7"/>
          <p:cNvSpPr txBox="1"/>
          <p:nvPr/>
        </p:nvSpPr>
        <p:spPr>
          <a:xfrm>
            <a:off x="2691716" y="914052"/>
            <a:ext cx="5798973" cy="461665"/>
          </a:xfrm>
          <a:prstGeom prst="rect">
            <a:avLst/>
          </a:prstGeom>
          <a:noFill/>
        </p:spPr>
        <p:txBody>
          <a:bodyPr wrap="square" rtlCol="0">
            <a:spAutoFit/>
          </a:bodyPr>
          <a:lstStyle/>
          <a:p>
            <a:r>
              <a:rPr lang="en-IN" sz="2400" b="1" dirty="0">
                <a:ln w="9525">
                  <a:solidFill>
                    <a:schemeClr val="bg1"/>
                  </a:solidFill>
                  <a:prstDash val="solid"/>
                </a:ln>
                <a:effectLst>
                  <a:outerShdw blurRad="12700" dist="38100" dir="2700000" algn="tl" rotWithShape="0">
                    <a:schemeClr val="bg1">
                      <a:lumMod val="50000"/>
                    </a:schemeClr>
                  </a:outerShdw>
                </a:effectLst>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533" y="1908684"/>
            <a:ext cx="7543800" cy="4310073"/>
          </a:xfrm>
          <a:prstGeom prst="rect">
            <a:avLst/>
          </a:prstGeom>
        </p:spPr>
      </p:pic>
    </p:spTree>
    <p:extLst>
      <p:ext uri="{BB962C8B-B14F-4D97-AF65-F5344CB8AC3E}">
        <p14:creationId xmlns:p14="http://schemas.microsoft.com/office/powerpoint/2010/main" val="184766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613" y="315742"/>
            <a:ext cx="10515600" cy="1325563"/>
          </a:xfrm>
        </p:spPr>
        <p:txBody>
          <a:bodyPr>
            <a:normAutofit fontScale="90000"/>
          </a:bodyPr>
          <a:lstStyle/>
          <a:p>
            <a:br>
              <a:rPr lang="en-IN" b="1" dirty="0"/>
            </a:br>
            <a:r>
              <a:rPr lang="en-IN" b="1" dirty="0">
                <a:solidFill>
                  <a:srgbClr val="FFCC00"/>
                </a:solidFill>
              </a:rPr>
              <a:t>AD Fuller Test :-</a:t>
            </a:r>
            <a:br>
              <a:rPr lang="en-IN" b="1" dirty="0"/>
            </a:br>
            <a:endParaRPr lang="en-IN" b="1" dirty="0">
              <a:ln w="9525">
                <a:solidFill>
                  <a:schemeClr val="bg1"/>
                </a:solidFill>
                <a:prstDash val="solid"/>
              </a:ln>
              <a:solidFill>
                <a:srgbClr val="FFC000"/>
              </a:solidFill>
              <a:effectLst>
                <a:outerShdw blurRad="12700" dist="38100" dir="2700000" algn="tl" rotWithShape="0">
                  <a:schemeClr val="bg1">
                    <a:lumMod val="50000"/>
                  </a:schemeClr>
                </a:outerShdw>
              </a:effectLst>
            </a:endParaRPr>
          </a:p>
        </p:txBody>
      </p:sp>
      <p:sp>
        <p:nvSpPr>
          <p:cNvPr id="8" name="TextBox 7"/>
          <p:cNvSpPr txBox="1"/>
          <p:nvPr/>
        </p:nvSpPr>
        <p:spPr>
          <a:xfrm>
            <a:off x="268914" y="4527169"/>
            <a:ext cx="10692999" cy="1754326"/>
          </a:xfrm>
          <a:prstGeom prst="rect">
            <a:avLst/>
          </a:prstGeom>
          <a:noFill/>
        </p:spPr>
        <p:txBody>
          <a:bodyPr wrap="square" rtlCol="0">
            <a:spAutoFit/>
          </a:bodyPr>
          <a:lstStyle/>
          <a:p>
            <a:r>
              <a:rPr lang="en-IN" sz="3600" b="1" dirty="0">
                <a:ln w="9525">
                  <a:solidFill>
                    <a:schemeClr val="bg1"/>
                  </a:solidFill>
                  <a:prstDash val="solid"/>
                </a:ln>
                <a:effectLst>
                  <a:outerShdw blurRad="12700" dist="38100" dir="2700000" algn="tl" rotWithShape="0">
                    <a:schemeClr val="bg1">
                      <a:lumMod val="50000"/>
                    </a:schemeClr>
                  </a:outerShdw>
                </a:effectLst>
              </a:rPr>
              <a:t>From above </a:t>
            </a:r>
            <a:r>
              <a:rPr lang="en-IN" sz="3600" b="1" dirty="0" err="1">
                <a:ln w="9525">
                  <a:solidFill>
                    <a:schemeClr val="bg1"/>
                  </a:solidFill>
                  <a:prstDash val="solid"/>
                </a:ln>
                <a:effectLst>
                  <a:outerShdw blurRad="12700" dist="38100" dir="2700000" algn="tl" rotWithShape="0">
                    <a:schemeClr val="bg1">
                      <a:lumMod val="50000"/>
                    </a:schemeClr>
                  </a:outerShdw>
                </a:effectLst>
              </a:rPr>
              <a:t>visual,we</a:t>
            </a:r>
            <a:r>
              <a:rPr lang="en-IN" sz="3600" b="1" dirty="0">
                <a:ln w="9525">
                  <a:solidFill>
                    <a:schemeClr val="bg1"/>
                  </a:solidFill>
                  <a:prstDash val="solid"/>
                </a:ln>
                <a:effectLst>
                  <a:outerShdw blurRad="12700" dist="38100" dir="2700000" algn="tl" rotWithShape="0">
                    <a:schemeClr val="bg1">
                      <a:lumMod val="50000"/>
                    </a:schemeClr>
                  </a:outerShdw>
                </a:effectLst>
              </a:rPr>
              <a:t> can say that almost the dataset is non-stationary.</a:t>
            </a:r>
          </a:p>
          <a:p>
            <a:r>
              <a:rPr lang="en-IN" sz="3600" b="1" dirty="0">
                <a:ln w="9525">
                  <a:solidFill>
                    <a:schemeClr val="bg1"/>
                  </a:solidFill>
                  <a:prstDash val="solid"/>
                </a:ln>
                <a:effectLst>
                  <a:outerShdw blurRad="12700" dist="38100" dir="2700000" algn="tl" rotWithShape="0">
                    <a:schemeClr val="bg1">
                      <a:lumMod val="50000"/>
                    </a:schemeClr>
                  </a:outerShdw>
                </a:effectLst>
              </a:rPr>
              <a:t>We have an unequal and  imbalanced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7" y="1859019"/>
            <a:ext cx="10890917" cy="1299802"/>
          </a:xfrm>
          <a:prstGeom prst="rect">
            <a:avLst/>
          </a:prstGeom>
        </p:spPr>
      </p:pic>
    </p:spTree>
    <p:extLst>
      <p:ext uri="{BB962C8B-B14F-4D97-AF65-F5344CB8AC3E}">
        <p14:creationId xmlns:p14="http://schemas.microsoft.com/office/powerpoint/2010/main" val="2301505349"/>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9024</TotalTime>
  <Words>359</Words>
  <Application>Microsoft Office PowerPoint</Application>
  <PresentationFormat>Widescreen</PresentationFormat>
  <Paragraphs>59</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Arial Black</vt:lpstr>
      <vt:lpstr>Brush Script MT</vt:lpstr>
      <vt:lpstr>Calibri</vt:lpstr>
      <vt:lpstr>Calibri Light</vt:lpstr>
      <vt:lpstr>Helvetica Neue</vt:lpstr>
      <vt:lpstr>Wingdings</vt:lpstr>
      <vt:lpstr>Office Theme</vt:lpstr>
      <vt:lpstr>Gold price Forecasting </vt:lpstr>
      <vt:lpstr>PowerPoint Presentation</vt:lpstr>
      <vt:lpstr>Work Flow :</vt:lpstr>
      <vt:lpstr>Data Collection and Understanding:</vt:lpstr>
      <vt:lpstr>PowerPoint Presentation</vt:lpstr>
      <vt:lpstr>Text the data understanding and cheaking missing/null values</vt:lpstr>
      <vt:lpstr>PowerPoint Presentation</vt:lpstr>
      <vt:lpstr>PowerPoint Presentation</vt:lpstr>
      <vt:lpstr> AD Fuller Test :- </vt:lpstr>
      <vt:lpstr>ACF and PACF :-  </vt:lpstr>
      <vt:lpstr>Model Building :  </vt:lpstr>
      <vt:lpstr>Double Exponential Smoothing : </vt:lpstr>
      <vt:lpstr>Triple Exponential  Smoothing </vt:lpstr>
      <vt:lpstr>PowerPoint Presentation</vt:lpstr>
      <vt:lpstr>PowerPoint Presentation</vt:lpstr>
      <vt:lpstr>Auto Regression Model : </vt:lpstr>
      <vt:lpstr>ARIMA Model : </vt:lpstr>
      <vt:lpstr>PowerPoint Presentation</vt:lpstr>
      <vt:lpstr>PowerPoint Presentation</vt:lpstr>
      <vt:lpstr>RMSE /(Root Mean Square Error) -  It measures the average difference between values predicted by a model and the actual values.</vt:lpstr>
      <vt:lpstr>RMSE OF BEST MODEL –   Triple Exponential          Smoothing with Tend and Seasonality As Additive </vt:lpstr>
      <vt:lpstr>Forecasting -</vt:lpstr>
      <vt:lpstr>Thank you –                         TEAM EXCELR  Thanks very much for the assistance you provide our project. we sincerely appreciate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Rating Classification</dc:title>
  <dc:creator>user</dc:creator>
  <cp:lastModifiedBy>Harshal Thote</cp:lastModifiedBy>
  <cp:revision>124</cp:revision>
  <dcterms:created xsi:type="dcterms:W3CDTF">2022-11-19T14:57:01Z</dcterms:created>
  <dcterms:modified xsi:type="dcterms:W3CDTF">2023-01-13T08:06:12Z</dcterms:modified>
</cp:coreProperties>
</file>