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2" r:id="rId2"/>
    <p:sldId id="256" r:id="rId3"/>
    <p:sldId id="257" r:id="rId4"/>
    <p:sldId id="273" r:id="rId5"/>
    <p:sldId id="259" r:id="rId6"/>
    <p:sldId id="260" r:id="rId7"/>
    <p:sldId id="261" r:id="rId8"/>
    <p:sldId id="264" r:id="rId9"/>
    <p:sldId id="265" r:id="rId10"/>
    <p:sldId id="271" r:id="rId11"/>
    <p:sldId id="266" r:id="rId12"/>
    <p:sldId id="274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2"/>
    <a:srgbClr val="0000CC"/>
    <a:srgbClr val="0033CC"/>
    <a:srgbClr val="9933FF"/>
    <a:srgbClr val="EFCBE6"/>
    <a:srgbClr val="01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0156A-6EE0-48CB-9169-CB8AE353555C}" v="23" dt="2023-05-13T07:54:29.70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6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FE02-FA71-EE68-882B-24A0B8F7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9" y="0"/>
            <a:ext cx="8520601" cy="205260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Domain</a:t>
            </a:r>
            <a:r>
              <a:rPr lang="en-IN" dirty="0"/>
              <a:t> : </a:t>
            </a:r>
            <a:r>
              <a:rPr lang="en-IN" dirty="0">
                <a:solidFill>
                  <a:srgbClr val="7030A0"/>
                </a:solidFill>
              </a:rPr>
              <a:t>E-Commerce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8265-D34B-9DC0-FBE5-34A3B6BCB52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11699" y="2447549"/>
            <a:ext cx="8520602" cy="79260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Project Name</a:t>
            </a:r>
            <a:r>
              <a:rPr lang="en-IN" dirty="0"/>
              <a:t> : </a:t>
            </a:r>
            <a:r>
              <a:rPr lang="en-IN" dirty="0">
                <a:solidFill>
                  <a:srgbClr val="0070C0"/>
                </a:solidFill>
              </a:rPr>
              <a:t>Olist Store Analysis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F2F890F4-31FA-F73B-C6A6-CC9E065086F7}"/>
              </a:ext>
            </a:extLst>
          </p:cNvPr>
          <p:cNvSpPr/>
          <p:nvPr/>
        </p:nvSpPr>
        <p:spPr>
          <a:xfrm>
            <a:off x="0" y="7434"/>
            <a:ext cx="9144000" cy="5055220"/>
          </a:xfrm>
          <a:prstGeom prst="frame">
            <a:avLst/>
          </a:prstGeom>
          <a:solidFill>
            <a:schemeClr val="bg1"/>
          </a:solidFill>
          <a:ln w="25400" cap="flat">
            <a:solidFill>
              <a:srgbClr val="00539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14613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22CF4-511E-D5A2-F950-70F6E309E250}"/>
              </a:ext>
            </a:extLst>
          </p:cNvPr>
          <p:cNvSpPr txBox="1"/>
          <p:nvPr/>
        </p:nvSpPr>
        <p:spPr>
          <a:xfrm>
            <a:off x="-23400" y="-48349"/>
            <a:ext cx="9190800" cy="83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C03A0-3ACF-7B9B-6AAD-EE7954C8B95A}"/>
              </a:ext>
            </a:extLst>
          </p:cNvPr>
          <p:cNvSpPr txBox="1"/>
          <p:nvPr/>
        </p:nvSpPr>
        <p:spPr>
          <a:xfrm>
            <a:off x="204107" y="53041"/>
            <a:ext cx="857562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Relationship between shipping days (order_delivered_customer_date - order_purchase_timestamp) Vs review scores.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49BAA-6A3E-6A5E-A9C2-0B679B5E521A}"/>
              </a:ext>
            </a:extLst>
          </p:cNvPr>
          <p:cNvSpPr txBox="1"/>
          <p:nvPr/>
        </p:nvSpPr>
        <p:spPr>
          <a:xfrm>
            <a:off x="146956" y="1306286"/>
            <a:ext cx="403315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Here we can see the relationship between Shipping days Vs review scores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02FC9-2780-F575-FF04-12542E223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7957"/>
            <a:ext cx="451548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64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22CF4-511E-D5A2-F950-70F6E309E250}"/>
              </a:ext>
            </a:extLst>
          </p:cNvPr>
          <p:cNvSpPr txBox="1"/>
          <p:nvPr/>
        </p:nvSpPr>
        <p:spPr>
          <a:xfrm>
            <a:off x="-23400" y="-48349"/>
            <a:ext cx="9190800" cy="83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C03A0-3ACF-7B9B-6AAD-EE7954C8B95A}"/>
              </a:ext>
            </a:extLst>
          </p:cNvPr>
          <p:cNvSpPr txBox="1"/>
          <p:nvPr/>
        </p:nvSpPr>
        <p:spPr>
          <a:xfrm>
            <a:off x="204107" y="244929"/>
            <a:ext cx="868713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</a:rPr>
              <a:t>D</a:t>
            </a:r>
            <a:r>
              <a:rPr lang="en-IN" sz="2000" b="1" dirty="0">
                <a:solidFill>
                  <a:schemeClr val="bg1"/>
                </a:solidFill>
              </a:rPr>
              <a:t>ashboard</a:t>
            </a: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30A46-10D2-C248-0999-8B1586809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" y="790450"/>
            <a:ext cx="9115389" cy="43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38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C495B-FC4C-AC56-6D4A-4A44119ADF65}"/>
              </a:ext>
            </a:extLst>
          </p:cNvPr>
          <p:cNvSpPr txBox="1"/>
          <p:nvPr/>
        </p:nvSpPr>
        <p:spPr>
          <a:xfrm>
            <a:off x="-27555" y="-65315"/>
            <a:ext cx="9190800" cy="83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18C5-E1C3-5998-8263-3D2449DC962A}"/>
              </a:ext>
            </a:extLst>
          </p:cNvPr>
          <p:cNvSpPr txBox="1"/>
          <p:nvPr/>
        </p:nvSpPr>
        <p:spPr>
          <a:xfrm>
            <a:off x="133683" y="137552"/>
            <a:ext cx="786545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1BE36-4376-1C12-3D02-143346358379}"/>
              </a:ext>
            </a:extLst>
          </p:cNvPr>
          <p:cNvSpPr txBox="1"/>
          <p:nvPr/>
        </p:nvSpPr>
        <p:spPr>
          <a:xfrm>
            <a:off x="81644" y="1039156"/>
            <a:ext cx="481745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Weekdays are busier than weekends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payments.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Credit card payments a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 correlated with higher review scores.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Pet shop has an average shipping time of 12.50 days.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in Sao Paulo have a higher average order value and payment amount than customers in other cities.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Longer shipping time can lead to l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ower review scores.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0803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6800" y="-35999"/>
            <a:ext cx="9180000" cy="51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1565"/>
            <a:ext cx="9163201" cy="52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95993" y="1918607"/>
            <a:ext cx="3895008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endParaRPr lang="en-IN"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BEAA-10AB-A67C-E35F-FF58BCC2FC98}"/>
              </a:ext>
            </a:extLst>
          </p:cNvPr>
          <p:cNvSpPr txBox="1"/>
          <p:nvPr/>
        </p:nvSpPr>
        <p:spPr>
          <a:xfrm>
            <a:off x="280470" y="1107601"/>
            <a:ext cx="2797267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Shubham Chaudhari</a:t>
            </a:r>
            <a:endParaRPr lang="en-IN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Rupali Yadav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b="1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Harshal</a:t>
            </a:r>
            <a:r>
              <a:rPr lang="en-IN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Thote</a:t>
            </a:r>
            <a:endParaRPr lang="en-IN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Thimme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 Gowda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Neeraj Agrawal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Bhushan 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84B11-56BF-ED58-B2D4-8E24CB49E81F}"/>
              </a:ext>
            </a:extLst>
          </p:cNvPr>
          <p:cNvSpPr txBox="1"/>
          <p:nvPr/>
        </p:nvSpPr>
        <p:spPr>
          <a:xfrm>
            <a:off x="280470" y="531746"/>
            <a:ext cx="31466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Group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AD93A-C64E-27F7-9247-8AD53B27A310}"/>
              </a:ext>
            </a:extLst>
          </p:cNvPr>
          <p:cNvSpPr txBox="1"/>
          <p:nvPr/>
        </p:nvSpPr>
        <p:spPr>
          <a:xfrm>
            <a:off x="4491001" y="531745"/>
            <a:ext cx="31466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roject Mentor</a:t>
            </a: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FE6C3-F43F-C26D-C268-FDD40FBB563B}"/>
              </a:ext>
            </a:extLst>
          </p:cNvPr>
          <p:cNvSpPr txBox="1"/>
          <p:nvPr/>
        </p:nvSpPr>
        <p:spPr>
          <a:xfrm>
            <a:off x="4491001" y="1076735"/>
            <a:ext cx="27972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Dipti Sinha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Pushp Raj Rathor</a:t>
            </a: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60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FC52A4-D4BB-1042-51D3-60181F4BCBD0}"/>
              </a:ext>
            </a:extLst>
          </p:cNvPr>
          <p:cNvGrpSpPr/>
          <p:nvPr/>
        </p:nvGrpSpPr>
        <p:grpSpPr>
          <a:xfrm>
            <a:off x="4235714" y="1219698"/>
            <a:ext cx="4251647" cy="3334924"/>
            <a:chOff x="2051824" y="1367698"/>
            <a:chExt cx="5783527" cy="4812418"/>
          </a:xfrm>
        </p:grpSpPr>
        <p:sp>
          <p:nvSpPr>
            <p:cNvPr id="3" name="Freeform 56">
              <a:extLst>
                <a:ext uri="{FF2B5EF4-FFF2-40B4-BE49-F238E27FC236}">
                  <a16:creationId xmlns:a16="http://schemas.microsoft.com/office/drawing/2014/main" id="{3F26A391-C019-8C6C-852B-A8E58C187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4" name="Freeform 57">
              <a:extLst>
                <a:ext uri="{FF2B5EF4-FFF2-40B4-BE49-F238E27FC236}">
                  <a16:creationId xmlns:a16="http://schemas.microsoft.com/office/drawing/2014/main" id="{BAA5849C-C9B9-26D5-AED5-99124E8F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" name="Freeform 58">
              <a:extLst>
                <a:ext uri="{FF2B5EF4-FFF2-40B4-BE49-F238E27FC236}">
                  <a16:creationId xmlns:a16="http://schemas.microsoft.com/office/drawing/2014/main" id="{9F8DD8ED-FB9E-CC6A-8227-1A34E2603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/>
                <a:t>02</a:t>
              </a:r>
            </a:p>
          </p:txBody>
        </p:sp>
        <p:sp>
          <p:nvSpPr>
            <p:cNvPr id="6" name="Freeform 59">
              <a:extLst>
                <a:ext uri="{FF2B5EF4-FFF2-40B4-BE49-F238E27FC236}">
                  <a16:creationId xmlns:a16="http://schemas.microsoft.com/office/drawing/2014/main" id="{6C2FE204-821E-5508-7250-F0446E695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7" name="Freeform 60">
              <a:extLst>
                <a:ext uri="{FF2B5EF4-FFF2-40B4-BE49-F238E27FC236}">
                  <a16:creationId xmlns:a16="http://schemas.microsoft.com/office/drawing/2014/main" id="{052570D5-4D77-594A-A3B3-936C7925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8" name="Freeform 61">
              <a:extLst>
                <a:ext uri="{FF2B5EF4-FFF2-40B4-BE49-F238E27FC236}">
                  <a16:creationId xmlns:a16="http://schemas.microsoft.com/office/drawing/2014/main" id="{A131B65C-1AD9-8354-C645-1D92EA3D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pic>
        <p:nvPicPr>
          <p:cNvPr id="11" name="Picture 10" descr="Image result for analytics icon">
            <a:extLst>
              <a:ext uri="{FF2B5EF4-FFF2-40B4-BE49-F238E27FC236}">
                <a16:creationId xmlns:a16="http://schemas.microsoft.com/office/drawing/2014/main" id="{F9C47E77-FAB2-1E0C-C9A6-E064AD77B56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5586027" y="2053597"/>
            <a:ext cx="1543031" cy="1684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62855D-2823-DA13-0151-F69359AAAC8D}"/>
              </a:ext>
            </a:extLst>
          </p:cNvPr>
          <p:cNvSpPr txBox="1"/>
          <p:nvPr/>
        </p:nvSpPr>
        <p:spPr>
          <a:xfrm>
            <a:off x="138793" y="1341416"/>
            <a:ext cx="4295339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Introduction.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of KPIs using MS Power BI.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of KPIs using Tableau.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of KPIs using MS Excel.</a:t>
            </a: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400" y="-84944"/>
            <a:ext cx="9190800" cy="83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142244" y="167403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48987" y="782911"/>
            <a:ext cx="9095013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0" dirty="0">
                <a:latin typeface="+mj-lt"/>
              </a:rPr>
              <a:t>Olist Store is an E-Commerce platform based in the Brazil that allows small and medium-sized businesses to sell their products online.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0" dirty="0">
                <a:latin typeface="+mj-lt"/>
              </a:rPr>
              <a:t>Olist provides a marketplace where sellers can list their products and reach a larger customer base,</a:t>
            </a:r>
          </a:p>
          <a:p>
            <a:r>
              <a:rPr lang="en-IN" sz="1400" b="0" dirty="0">
                <a:latin typeface="+mj-lt"/>
              </a:rPr>
              <a:t>       as well as tools to help manage their online store, track orders, and handle customer support.</a:t>
            </a:r>
            <a:endParaRPr sz="1400" b="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F62EA-E19D-0E93-7592-965A035225EE}"/>
              </a:ext>
            </a:extLst>
          </p:cNvPr>
          <p:cNvSpPr txBox="1"/>
          <p:nvPr/>
        </p:nvSpPr>
        <p:spPr>
          <a:xfrm>
            <a:off x="142244" y="2103273"/>
            <a:ext cx="8092900" cy="2601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The primary goal of this project is to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Identify insights and trends that can help improve the overall performance business.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Identifying top–performing products and 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Analysing customer behaviour and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Analysing sales and revenue trends over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Identifying factors that contribute to customer retention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Developing recommendation for targeted marketing Campaigns and promotions.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786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400" y="-84944"/>
            <a:ext cx="9190800" cy="83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142244" y="167403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KPI’S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67998" y="78291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F62EA-E19D-0E93-7592-965A035225EE}"/>
              </a:ext>
            </a:extLst>
          </p:cNvPr>
          <p:cNvSpPr txBox="1"/>
          <p:nvPr/>
        </p:nvSpPr>
        <p:spPr>
          <a:xfrm>
            <a:off x="270515" y="1299239"/>
            <a:ext cx="8092900" cy="3048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IN" sz="1600" dirty="0">
                <a:latin typeface="+mj-lt"/>
              </a:rPr>
              <a:t>Weekday Vs Weekend (</a:t>
            </a:r>
            <a:r>
              <a:rPr lang="en-IN" sz="1600" dirty="0" err="1">
                <a:latin typeface="+mj-lt"/>
              </a:rPr>
              <a:t>order_purchase_timestamp</a:t>
            </a:r>
            <a:r>
              <a:rPr lang="en-IN" sz="1600" dirty="0">
                <a:latin typeface="+mj-lt"/>
              </a:rPr>
              <a:t>) Payment Statistics</a:t>
            </a:r>
          </a:p>
          <a:p>
            <a:pPr marL="342900" indent="-342900">
              <a:buAutoNum type="arabicParenR"/>
            </a:pPr>
            <a:endParaRPr lang="en-IN" sz="1600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sz="1600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sz="1600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sz="1600" dirty="0">
                <a:latin typeface="+mj-lt"/>
              </a:rPr>
              <a:t>Average number of days taken for </a:t>
            </a:r>
            <a:r>
              <a:rPr lang="en-IN" sz="1600" dirty="0" err="1">
                <a:latin typeface="+mj-lt"/>
              </a:rPr>
              <a:t>order_delivered_customer_date</a:t>
            </a:r>
            <a:r>
              <a:rPr lang="en-IN" sz="1600" dirty="0">
                <a:latin typeface="+mj-lt"/>
              </a:rPr>
              <a:t> for </a:t>
            </a:r>
            <a:r>
              <a:rPr lang="en-IN" sz="1600" dirty="0" err="1">
                <a:latin typeface="+mj-lt"/>
              </a:rPr>
              <a:t>pet_shop</a:t>
            </a:r>
            <a:endParaRPr lang="en-IN" sz="1600" dirty="0">
              <a:latin typeface="+mj-lt"/>
            </a:endParaRPr>
          </a:p>
          <a:p>
            <a:pPr marL="342900" indent="-342900">
              <a:buAutoNum type="arabicParenR"/>
            </a:pPr>
            <a:endParaRPr lang="en-IN" sz="1600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sz="1600" dirty="0">
                <a:latin typeface="+mj-lt"/>
              </a:rPr>
              <a:t>Average price and payment values from customers of </a:t>
            </a:r>
            <a:r>
              <a:rPr lang="en-IN" sz="1600" dirty="0" err="1">
                <a:latin typeface="+mj-lt"/>
              </a:rPr>
              <a:t>sao</a:t>
            </a:r>
            <a:r>
              <a:rPr lang="en-IN" sz="1600" dirty="0">
                <a:latin typeface="+mj-lt"/>
              </a:rPr>
              <a:t> </a:t>
            </a:r>
            <a:r>
              <a:rPr lang="en-IN" sz="1600" dirty="0" err="1">
                <a:latin typeface="+mj-lt"/>
              </a:rPr>
              <a:t>paulo</a:t>
            </a:r>
            <a:r>
              <a:rPr lang="en-IN" sz="1600" dirty="0">
                <a:latin typeface="+mj-lt"/>
              </a:rPr>
              <a:t> city</a:t>
            </a:r>
          </a:p>
          <a:p>
            <a:pPr marL="342900" indent="-342900">
              <a:buAutoNum type="arabicParenR"/>
            </a:pPr>
            <a:endParaRPr lang="en-IN" sz="1600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sz="1600" dirty="0">
                <a:latin typeface="+mj-lt"/>
              </a:rPr>
              <a:t>Relationship between shipping days (order_delivered_customer_date - </a:t>
            </a:r>
            <a:r>
              <a:rPr lang="en-IN" sz="1600" dirty="0" err="1">
                <a:latin typeface="+mj-lt"/>
              </a:rPr>
              <a:t>order_purchase_timestamp</a:t>
            </a:r>
            <a:r>
              <a:rPr lang="en-IN" sz="1600" dirty="0">
                <a:latin typeface="+mj-lt"/>
              </a:rPr>
              <a:t>) Vs review scores.</a:t>
            </a:r>
          </a:p>
          <a:p>
            <a:pPr marL="342900" indent="-342900">
              <a:buAutoNum type="arabicParenR"/>
            </a:pPr>
            <a:endParaRPr lang="en-IN" sz="16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IN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D6818-C404-5180-8E77-8C78448D1878}"/>
              </a:ext>
            </a:extLst>
          </p:cNvPr>
          <p:cNvSpPr txBox="1"/>
          <p:nvPr/>
        </p:nvSpPr>
        <p:spPr>
          <a:xfrm>
            <a:off x="4425044" y="1087218"/>
            <a:ext cx="466996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-44904"/>
            <a:ext cx="9191402" cy="83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66819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000" dirty="0">
                <a:latin typeface="+mj-lt"/>
              </a:rPr>
              <a:t>Weekday Vs Weekend  Payment Statistics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976481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8827F-49FE-3AB2-B834-7CAC75278B9F}"/>
              </a:ext>
            </a:extLst>
          </p:cNvPr>
          <p:cNvSpPr txBox="1"/>
          <p:nvPr/>
        </p:nvSpPr>
        <p:spPr>
          <a:xfrm>
            <a:off x="0" y="1065335"/>
            <a:ext cx="4334107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Weekday total payment is 123.67M.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Weekend total payment is 36.40M.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Weekdays payment statistics is grater than weekend payment statistics which is 77%.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year 2018 has highest weekdays and weekend total payment value.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This Order purchase timestam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 is important piece of data of E-commerce business to tack, as it provides valuable insights into customer  behavior, sales trends, and inventory management.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23727-8B76-8571-54D7-6DDA13D7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24" y="976482"/>
            <a:ext cx="4790226" cy="30305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3702" y="-59640"/>
            <a:ext cx="9191402" cy="83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53068" y="113840"/>
            <a:ext cx="8922771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000" dirty="0">
                <a:latin typeface="+mj-lt"/>
              </a:rPr>
              <a:t>Number of Orders with review score 5 and payment type as credit card.</a:t>
            </a:r>
          </a:p>
          <a:p>
            <a:endParaRPr lang="en-US" dirty="0"/>
          </a:p>
        </p:txBody>
      </p:sp>
      <p:sp>
        <p:nvSpPr>
          <p:cNvPr id="150" name="Shape 99"/>
          <p:cNvSpPr/>
          <p:nvPr/>
        </p:nvSpPr>
        <p:spPr>
          <a:xfrm>
            <a:off x="53068" y="869508"/>
            <a:ext cx="4465863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CCDCE-8520-C6D8-B8EE-2E9E9716F1A5}"/>
              </a:ext>
            </a:extLst>
          </p:cNvPr>
          <p:cNvSpPr txBox="1"/>
          <p:nvPr/>
        </p:nvSpPr>
        <p:spPr>
          <a:xfrm>
            <a:off x="73638" y="1094521"/>
            <a:ext cx="4118725" cy="1846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Orders with review score 5 and payment type as credit card is 44k.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Total number o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 Orders with review score and with different payment type like debit card, credit card, voucher, 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boleto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57k.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E387D-6C68-D52B-79E9-570A6A718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38" y="952640"/>
            <a:ext cx="4118723" cy="30220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C495B-FC4C-AC56-6D4A-4A44119ADF65}"/>
              </a:ext>
            </a:extLst>
          </p:cNvPr>
          <p:cNvSpPr txBox="1"/>
          <p:nvPr/>
        </p:nvSpPr>
        <p:spPr>
          <a:xfrm>
            <a:off x="-27555" y="-65315"/>
            <a:ext cx="9190800" cy="83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18C5-E1C3-5998-8263-3D2449DC962A}"/>
              </a:ext>
            </a:extLst>
          </p:cNvPr>
          <p:cNvSpPr txBox="1"/>
          <p:nvPr/>
        </p:nvSpPr>
        <p:spPr>
          <a:xfrm>
            <a:off x="81644" y="143"/>
            <a:ext cx="786545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Average number of days taken for order_delivered_customer_date for </a:t>
            </a:r>
            <a:r>
              <a:rPr lang="en-IN" sz="2000" dirty="0" err="1">
                <a:solidFill>
                  <a:schemeClr val="bg1"/>
                </a:solidFill>
                <a:latin typeface="+mj-lt"/>
              </a:rPr>
              <a:t>pet_shop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1BE36-4376-1C12-3D02-143346358379}"/>
              </a:ext>
            </a:extLst>
          </p:cNvPr>
          <p:cNvSpPr txBox="1"/>
          <p:nvPr/>
        </p:nvSpPr>
        <p:spPr>
          <a:xfrm>
            <a:off x="81644" y="1039156"/>
            <a:ext cx="47026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number of days taken for the Delivery for pet shop is 12.50 days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C3DF7-2CB2-9521-7877-E1923B6FF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50" y="1376370"/>
            <a:ext cx="322942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31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08735-0FB8-4BC0-D64F-50135E40D188}"/>
              </a:ext>
            </a:extLst>
          </p:cNvPr>
          <p:cNvSpPr txBox="1"/>
          <p:nvPr/>
        </p:nvSpPr>
        <p:spPr>
          <a:xfrm>
            <a:off x="-23400" y="-80554"/>
            <a:ext cx="9190800" cy="83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8BD9-B621-88ED-5540-91D2A6323A49}"/>
              </a:ext>
            </a:extLst>
          </p:cNvPr>
          <p:cNvSpPr txBox="1"/>
          <p:nvPr/>
        </p:nvSpPr>
        <p:spPr>
          <a:xfrm>
            <a:off x="221300" y="138792"/>
            <a:ext cx="805290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Average price and payment values from customers of </a:t>
            </a:r>
            <a:r>
              <a:rPr lang="en-IN" sz="2000" dirty="0" err="1">
                <a:solidFill>
                  <a:schemeClr val="bg1"/>
                </a:solidFill>
                <a:latin typeface="+mj-lt"/>
              </a:rPr>
              <a:t>sao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+mj-lt"/>
              </a:rPr>
              <a:t>paulo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A2F9D-A186-85CA-8BD2-F066FA23186E}"/>
              </a:ext>
            </a:extLst>
          </p:cNvPr>
          <p:cNvSpPr txBox="1"/>
          <p:nvPr/>
        </p:nvSpPr>
        <p:spPr>
          <a:xfrm>
            <a:off x="146958" y="1232923"/>
            <a:ext cx="4083071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Sao Paulo city is the most populous city in the Brazil and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Consider as global city with impressive statistics.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171450" marR="0" indent="-1714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Average of price for Sao Paulo city is 107.53.</a:t>
            </a:r>
          </a:p>
          <a:p>
            <a:pPr marL="171450" marR="0" indent="-1714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of payment value for Sao Paulo city is 135.83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C52A7-9B41-7515-14AE-04FF02888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79" y="1092455"/>
            <a:ext cx="469094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6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815</TotalTime>
  <Words>569</Words>
  <Application>Microsoft Office PowerPoint</Application>
  <PresentationFormat>On-screen Show (16:9)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Helvetica</vt:lpstr>
      <vt:lpstr>Open Sans</vt:lpstr>
      <vt:lpstr>Open Sans Extrabold</vt:lpstr>
      <vt:lpstr>Open Sans Light</vt:lpstr>
      <vt:lpstr>Simple Light</vt:lpstr>
      <vt:lpstr>Domain : 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 verma</dc:creator>
  <cp:lastModifiedBy>Rupali Yadav</cp:lastModifiedBy>
  <cp:revision>8</cp:revision>
  <dcterms:modified xsi:type="dcterms:W3CDTF">2023-05-14T06:27:19Z</dcterms:modified>
</cp:coreProperties>
</file>