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9" r:id="rId3"/>
    <p:sldId id="276" r:id="rId4"/>
    <p:sldId id="263" r:id="rId5"/>
    <p:sldId id="265" r:id="rId6"/>
    <p:sldId id="283" r:id="rId7"/>
    <p:sldId id="281" r:id="rId8"/>
    <p:sldId id="603" r:id="rId9"/>
    <p:sldId id="284" r:id="rId10"/>
    <p:sldId id="282" r:id="rId11"/>
    <p:sldId id="260" r:id="rId12"/>
    <p:sldId id="604" r:id="rId13"/>
    <p:sldId id="605" r:id="rId14"/>
    <p:sldId id="606" r:id="rId15"/>
    <p:sldId id="608" r:id="rId16"/>
    <p:sldId id="264" r:id="rId17"/>
    <p:sldId id="285" r:id="rId18"/>
    <p:sldId id="601" r:id="rId19"/>
    <p:sldId id="602" r:id="rId20"/>
    <p:sldId id="287" r:id="rId21"/>
    <p:sldId id="268" r:id="rId22"/>
    <p:sldId id="288" r:id="rId23"/>
    <p:sldId id="269" r:id="rId24"/>
    <p:sldId id="2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5349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508000" y="4853412"/>
            <a:ext cx="112776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508000" y="3886200"/>
            <a:ext cx="112776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C3D88CC2-8767-4A18-B985-9C80A0800EA4}" type="datetimeFigureOut">
              <a:rPr lang="en-US" smtClean="0"/>
              <a:t>1/29/2025</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10972800" y="6473952"/>
            <a:ext cx="1011936" cy="246888"/>
          </a:xfrm>
        </p:spPr>
        <p:txBody>
          <a:bodyPr/>
          <a:lstStyle/>
          <a:p>
            <a:fld id="{29804EF1-6206-4FFE-A060-BB8792EEBE4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D88CC2-8767-4A18-B985-9C80A0800EA4}"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804EF1-6206-4FFE-A060-BB8792EEBE4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549277"/>
            <a:ext cx="2438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549277"/>
            <a:ext cx="83312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D88CC2-8767-4A18-B985-9C80A0800EA4}"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804EF1-6206-4FFE-A060-BB8792EEBE4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C3D88CC2-8767-4A18-B985-9C80A0800EA4}" type="datetimeFigureOut">
              <a:rPr lang="en-US" smtClean="0"/>
              <a:t>1/29/2025</a:t>
            </a:fld>
            <a:endParaRPr lang="en-US"/>
          </a:p>
        </p:txBody>
      </p:sp>
      <p:sp>
        <p:nvSpPr>
          <p:cNvPr id="19" name="Footer Placeholder 18"/>
          <p:cNvSpPr>
            <a:spLocks noGrp="1"/>
          </p:cNvSpPr>
          <p:nvPr>
            <p:ph type="ftr" sz="quarter" idx="11"/>
          </p:nvPr>
        </p:nvSpPr>
        <p:spPr>
          <a:xfrm>
            <a:off x="4775200" y="76201"/>
            <a:ext cx="3860800" cy="288925"/>
          </a:xfrm>
        </p:spPr>
        <p:txBody>
          <a:bodyPr/>
          <a:lstStyle/>
          <a:p>
            <a:endParaRPr lang="en-US"/>
          </a:p>
        </p:txBody>
      </p:sp>
      <p:sp>
        <p:nvSpPr>
          <p:cNvPr id="16" name="Slide Number Placeholder 15"/>
          <p:cNvSpPr>
            <a:spLocks noGrp="1"/>
          </p:cNvSpPr>
          <p:nvPr>
            <p:ph type="sldNum" sz="quarter" idx="12"/>
          </p:nvPr>
        </p:nvSpPr>
        <p:spPr>
          <a:xfrm>
            <a:off x="10972800" y="6473952"/>
            <a:ext cx="1011936" cy="246888"/>
          </a:xfrm>
        </p:spPr>
        <p:txBody>
          <a:bodyPr/>
          <a:lstStyle/>
          <a:p>
            <a:fld id="{29804EF1-6206-4FFE-A060-BB8792EEBE4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3444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508000" y="1676400"/>
            <a:ext cx="112776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C3D88CC2-8767-4A18-B985-9C80A0800EA4}" type="datetimeFigureOut">
              <a:rPr lang="en-US" smtClean="0"/>
              <a:t>1/29/2025</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29804EF1-6206-4FFE-A060-BB8792EEBE46}" type="slidenum">
              <a:rPr lang="en-US" smtClean="0"/>
              <a:t>‹#›</a:t>
            </a:fld>
            <a:endParaRPr lang="en-US"/>
          </a:p>
        </p:txBody>
      </p:sp>
      <p:sp>
        <p:nvSpPr>
          <p:cNvPr id="8" name="Title 7"/>
          <p:cNvSpPr>
            <a:spLocks noGrp="1"/>
          </p:cNvSpPr>
          <p:nvPr>
            <p:ph type="title"/>
          </p:nvPr>
        </p:nvSpPr>
        <p:spPr>
          <a:xfrm>
            <a:off x="240633" y="2947086"/>
            <a:ext cx="115824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402336" y="457200"/>
            <a:ext cx="115824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406400" y="1600200"/>
            <a:ext cx="5588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6197600" y="1600200"/>
            <a:ext cx="57912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C3D88CC2-8767-4A18-B985-9C80A0800EA4}" type="datetimeFigureOut">
              <a:rPr lang="en-US" smtClean="0"/>
              <a:t>1/29/2025</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29804EF1-6206-4FFE-A060-BB8792EEBE4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406400" y="5410200"/>
            <a:ext cx="114808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375259" y="666750"/>
            <a:ext cx="57207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6193367" y="666750"/>
            <a:ext cx="5722988"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375259" y="1316038"/>
            <a:ext cx="5720741"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6198307" y="1316038"/>
            <a:ext cx="571804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C3D88CC2-8767-4A18-B985-9C80A0800EA4}"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972800" y="6477000"/>
            <a:ext cx="1016000" cy="246888"/>
          </a:xfrm>
        </p:spPr>
        <p:txBody>
          <a:bodyPr/>
          <a:lstStyle/>
          <a:p>
            <a:fld id="{29804EF1-6206-4FFE-A060-BB8792EEBE46}" type="slidenum">
              <a:rPr lang="en-US" smtClean="0"/>
              <a:t>‹#›</a:t>
            </a:fld>
            <a:endParaRPr lang="en-US"/>
          </a:p>
        </p:txBody>
      </p:sp>
      <p:sp>
        <p:nvSpPr>
          <p:cNvPr id="11" name="Straight Connector 10"/>
          <p:cNvSpPr>
            <a:spLocks noChangeShapeType="1"/>
          </p:cNvSpPr>
          <p:nvPr/>
        </p:nvSpPr>
        <p:spPr bwMode="auto">
          <a:xfrm>
            <a:off x="685800" y="6019801"/>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402336" y="457200"/>
            <a:ext cx="115824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C3D88CC2-8767-4A18-B985-9C80A0800EA4}" type="datetimeFigureOut">
              <a:rPr lang="en-US" smtClean="0"/>
              <a:t>1/29/2025</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804EF1-6206-4FFE-A060-BB8792EEBE4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3D88CC2-8767-4A18-B985-9C80A0800EA4}" type="datetimeFigureOut">
              <a:rPr lang="en-US" smtClean="0"/>
              <a:t>1/29/2025</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804EF1-6206-4FFE-A060-BB8792EEBE4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685800" y="5849118"/>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609600" y="5486400"/>
            <a:ext cx="112776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609601" y="609600"/>
            <a:ext cx="4011084"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4766733" y="609600"/>
            <a:ext cx="7120467"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C3D88CC2-8767-4A18-B985-9C80A0800EA4}" type="datetimeFigureOut">
              <a:rPr lang="en-US" smtClean="0"/>
              <a:t>1/29/2025</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804EF1-6206-4FFE-A060-BB8792EEBE4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4673600" y="616634"/>
            <a:ext cx="67056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C3D88CC2-8767-4A18-B985-9C80A0800EA4}"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29804EF1-6206-4FFE-A060-BB8792EEBE46}" type="slidenum">
              <a:rPr lang="en-US" smtClean="0"/>
              <a:t>‹#›</a:t>
            </a:fld>
            <a:endParaRPr lang="en-US"/>
          </a:p>
        </p:txBody>
      </p:sp>
      <p:sp>
        <p:nvSpPr>
          <p:cNvPr id="17" name="Title 16"/>
          <p:cNvSpPr>
            <a:spLocks noGrp="1"/>
          </p:cNvSpPr>
          <p:nvPr>
            <p:ph type="title"/>
          </p:nvPr>
        </p:nvSpPr>
        <p:spPr>
          <a:xfrm>
            <a:off x="508000" y="4993760"/>
            <a:ext cx="78232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508000" y="5533218"/>
            <a:ext cx="78232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406400" y="1554163"/>
            <a:ext cx="115824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8636000" y="76201"/>
            <a:ext cx="3352800" cy="288925"/>
          </a:xfrm>
          <a:prstGeom prst="rect">
            <a:avLst/>
          </a:prstGeom>
        </p:spPr>
        <p:txBody>
          <a:bodyPr vert="horz"/>
          <a:lstStyle>
            <a:lvl1pPr algn="l" eaLnBrk="1" latinLnBrk="0" hangingPunct="1">
              <a:defRPr kumimoji="0" sz="1200">
                <a:solidFill>
                  <a:schemeClr val="accent1">
                    <a:shade val="75000"/>
                  </a:schemeClr>
                </a:solidFill>
              </a:defRPr>
            </a:lvl1pPr>
          </a:lstStyle>
          <a:p>
            <a:fld id="{C3D88CC2-8767-4A18-B985-9C80A0800EA4}" type="datetimeFigureOut">
              <a:rPr lang="en-US" smtClean="0"/>
              <a:t>1/29/2025</a:t>
            </a:fld>
            <a:endParaRPr lang="en-US"/>
          </a:p>
        </p:txBody>
      </p:sp>
      <p:sp>
        <p:nvSpPr>
          <p:cNvPr id="28" name="Footer Placeholder 27"/>
          <p:cNvSpPr>
            <a:spLocks noGrp="1"/>
          </p:cNvSpPr>
          <p:nvPr>
            <p:ph type="ftr" sz="quarter" idx="3"/>
          </p:nvPr>
        </p:nvSpPr>
        <p:spPr>
          <a:xfrm>
            <a:off x="4165600" y="76201"/>
            <a:ext cx="44704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10972800" y="6477001"/>
            <a:ext cx="1016000" cy="244475"/>
          </a:xfrm>
          <a:prstGeom prst="rect">
            <a:avLst/>
          </a:prstGeom>
        </p:spPr>
        <p:txBody>
          <a:bodyPr vert="horz"/>
          <a:lstStyle>
            <a:lvl1pPr algn="r" eaLnBrk="1" latinLnBrk="0" hangingPunct="1">
              <a:defRPr kumimoji="0" sz="1200">
                <a:solidFill>
                  <a:schemeClr val="accent1">
                    <a:shade val="75000"/>
                  </a:schemeClr>
                </a:solidFill>
              </a:defRPr>
            </a:lvl1pPr>
          </a:lstStyle>
          <a:p>
            <a:fld id="{29804EF1-6206-4FFE-A060-BB8792EEBE46}" type="slidenum">
              <a:rPr lang="en-US" smtClean="0"/>
              <a:t>‹#›</a:t>
            </a:fld>
            <a:endParaRPr lang="en-US"/>
          </a:p>
        </p:txBody>
      </p:sp>
      <p:sp>
        <p:nvSpPr>
          <p:cNvPr id="10" name="Title Placeholder 9"/>
          <p:cNvSpPr>
            <a:spLocks noGrp="1"/>
          </p:cNvSpPr>
          <p:nvPr>
            <p:ph type="title"/>
          </p:nvPr>
        </p:nvSpPr>
        <p:spPr>
          <a:xfrm>
            <a:off x="406400" y="457200"/>
            <a:ext cx="115824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892" y="651165"/>
            <a:ext cx="9396130" cy="5347854"/>
          </a:xfrm>
          <a:prstGeom prst="rect">
            <a:avLst/>
          </a:prstGeom>
        </p:spPr>
      </p:pic>
    </p:spTree>
    <p:extLst>
      <p:ext uri="{BB962C8B-B14F-4D97-AF65-F5344CB8AC3E}">
        <p14:creationId xmlns:p14="http://schemas.microsoft.com/office/powerpoint/2010/main" val="626118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System Architecture</a:t>
            </a:r>
            <a:endParaRPr lang="en-US" dirty="0"/>
          </a:p>
        </p:txBody>
      </p:sp>
      <p:pic>
        <p:nvPicPr>
          <p:cNvPr id="5" name="Picture 4">
            <a:extLst>
              <a:ext uri="{FF2B5EF4-FFF2-40B4-BE49-F238E27FC236}">
                <a16:creationId xmlns:a16="http://schemas.microsoft.com/office/drawing/2014/main" xmlns="" id="{AB756C83-BFAF-43C8-8B42-051C223B0F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7744" y="1492860"/>
            <a:ext cx="6867525" cy="4767263"/>
          </a:xfrm>
          <a:prstGeom prst="rect">
            <a:avLst/>
          </a:prstGeom>
        </p:spPr>
      </p:pic>
    </p:spTree>
    <p:extLst>
      <p:ext uri="{BB962C8B-B14F-4D97-AF65-F5344CB8AC3E}">
        <p14:creationId xmlns:p14="http://schemas.microsoft.com/office/powerpoint/2010/main" val="2948427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76FD03-15BE-4AEE-BFA8-F5DDB2463BAA}"/>
              </a:ext>
            </a:extLst>
          </p:cNvPr>
          <p:cNvSpPr>
            <a:spLocks noGrp="1"/>
          </p:cNvSpPr>
          <p:nvPr>
            <p:ph type="ctrTitle"/>
          </p:nvPr>
        </p:nvSpPr>
        <p:spPr>
          <a:xfrm>
            <a:off x="1524000" y="143435"/>
            <a:ext cx="9144000" cy="699247"/>
          </a:xfrm>
        </p:spPr>
        <p:txBody>
          <a:bodyPr>
            <a:normAutofit/>
          </a:bodyPr>
          <a:lstStyle/>
          <a:p>
            <a:r>
              <a:rPr lang="en-US" dirty="0"/>
              <a:t>Literature Survey</a:t>
            </a:r>
            <a:endParaRPr lang="en-IN" dirty="0"/>
          </a:p>
        </p:txBody>
      </p:sp>
      <p:graphicFrame>
        <p:nvGraphicFramePr>
          <p:cNvPr id="6" name="Table 5">
            <a:extLst>
              <a:ext uri="{FF2B5EF4-FFF2-40B4-BE49-F238E27FC236}">
                <a16:creationId xmlns:a16="http://schemas.microsoft.com/office/drawing/2014/main" xmlns="" id="{6A39BA5D-42EB-4D4E-8437-D2CE0CFCDE9F}"/>
              </a:ext>
            </a:extLst>
          </p:cNvPr>
          <p:cNvGraphicFramePr>
            <a:graphicFrameLocks noGrp="1"/>
          </p:cNvGraphicFramePr>
          <p:nvPr>
            <p:extLst>
              <p:ext uri="{D42A27DB-BD31-4B8C-83A1-F6EECF244321}">
                <p14:modId xmlns:p14="http://schemas.microsoft.com/office/powerpoint/2010/main" val="741632825"/>
              </p:ext>
            </p:extLst>
          </p:nvPr>
        </p:nvGraphicFramePr>
        <p:xfrm>
          <a:off x="1183341" y="906652"/>
          <a:ext cx="9852210" cy="4778143"/>
        </p:xfrm>
        <a:graphic>
          <a:graphicData uri="http://schemas.openxmlformats.org/drawingml/2006/table">
            <a:tbl>
              <a:tblPr firstRow="1" firstCol="1" bandRow="1">
                <a:tableStyleId>{5C22544A-7EE6-4342-B048-85BDC9FD1C3A}</a:tableStyleId>
              </a:tblPr>
              <a:tblGrid>
                <a:gridCol w="552032">
                  <a:extLst>
                    <a:ext uri="{9D8B030D-6E8A-4147-A177-3AD203B41FA5}">
                      <a16:colId xmlns:a16="http://schemas.microsoft.com/office/drawing/2014/main" xmlns="" val="1035194751"/>
                    </a:ext>
                  </a:extLst>
                </a:gridCol>
                <a:gridCol w="1735256">
                  <a:extLst>
                    <a:ext uri="{9D8B030D-6E8A-4147-A177-3AD203B41FA5}">
                      <a16:colId xmlns:a16="http://schemas.microsoft.com/office/drawing/2014/main" xmlns="" val="2447585842"/>
                    </a:ext>
                  </a:extLst>
                </a:gridCol>
                <a:gridCol w="1735256">
                  <a:extLst>
                    <a:ext uri="{9D8B030D-6E8A-4147-A177-3AD203B41FA5}">
                      <a16:colId xmlns:a16="http://schemas.microsoft.com/office/drawing/2014/main" xmlns="" val="3803700701"/>
                    </a:ext>
                  </a:extLst>
                </a:gridCol>
                <a:gridCol w="2030019">
                  <a:extLst>
                    <a:ext uri="{9D8B030D-6E8A-4147-A177-3AD203B41FA5}">
                      <a16:colId xmlns:a16="http://schemas.microsoft.com/office/drawing/2014/main" xmlns="" val="4014524587"/>
                    </a:ext>
                  </a:extLst>
                </a:gridCol>
                <a:gridCol w="3799647">
                  <a:extLst>
                    <a:ext uri="{9D8B030D-6E8A-4147-A177-3AD203B41FA5}">
                      <a16:colId xmlns:a16="http://schemas.microsoft.com/office/drawing/2014/main" xmlns="" val="1380989811"/>
                    </a:ext>
                  </a:extLst>
                </a:gridCol>
              </a:tblGrid>
              <a:tr h="177582">
                <a:tc gridSpan="5">
                  <a:txBody>
                    <a:bodyPr/>
                    <a:lstStyle/>
                    <a:p>
                      <a:pPr marL="2404110" marR="2397760" algn="ctr">
                        <a:lnSpc>
                          <a:spcPts val="1280"/>
                        </a:lnSpc>
                        <a:spcAft>
                          <a:spcPts val="0"/>
                        </a:spcAft>
                      </a:pPr>
                      <a:r>
                        <a:rPr lang="en-US" sz="1400" dirty="0">
                          <a:effectLst/>
                          <a:latin typeface="Times New Roman" panose="02020603050405020304" pitchFamily="18" charset="0"/>
                          <a:cs typeface="Times New Roman" panose="02020603050405020304" pitchFamily="18" charset="0"/>
                        </a:rPr>
                        <a:t>Literature Survey</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4148569733"/>
                  </a:ext>
                </a:extLst>
              </a:tr>
              <a:tr h="377372">
                <a:tc>
                  <a:txBody>
                    <a:bodyPr/>
                    <a:lstStyle/>
                    <a:p>
                      <a:pPr marL="80645">
                        <a:lnSpc>
                          <a:spcPts val="1265"/>
                        </a:lnSpc>
                      </a:pPr>
                      <a:r>
                        <a:rPr lang="en-US" sz="1400" dirty="0">
                          <a:effectLst/>
                          <a:latin typeface="Times New Roman" panose="02020603050405020304" pitchFamily="18" charset="0"/>
                          <a:cs typeface="Times New Roman" panose="02020603050405020304" pitchFamily="18" charset="0"/>
                        </a:rPr>
                        <a:t>Sr.</a:t>
                      </a:r>
                      <a:endParaRPr lang="en-IN" sz="1400" dirty="0">
                        <a:effectLst/>
                        <a:latin typeface="Times New Roman" panose="02020603050405020304" pitchFamily="18" charset="0"/>
                        <a:cs typeface="Times New Roman" panose="02020603050405020304" pitchFamily="18" charset="0"/>
                      </a:endParaRPr>
                    </a:p>
                    <a:p>
                      <a:pPr marL="80645">
                        <a:lnSpc>
                          <a:spcPts val="1265"/>
                        </a:lnSpc>
                        <a:spcBef>
                          <a:spcPts val="45"/>
                        </a:spcBef>
                      </a:pPr>
                      <a:r>
                        <a:rPr lang="en-US" sz="1400" dirty="0">
                          <a:effectLst/>
                          <a:latin typeface="Times New Roman" panose="02020603050405020304" pitchFamily="18" charset="0"/>
                          <a:cs typeface="Times New Roman" panose="02020603050405020304" pitchFamily="18" charset="0"/>
                        </a:rPr>
                        <a:t>No</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0645">
                        <a:lnSpc>
                          <a:spcPts val="1265"/>
                        </a:lnSpc>
                      </a:pPr>
                      <a:r>
                        <a:rPr lang="en-US" sz="1400" dirty="0">
                          <a:effectLst/>
                          <a:latin typeface="Times New Roman" panose="02020603050405020304" pitchFamily="18" charset="0"/>
                          <a:cs typeface="Times New Roman" panose="02020603050405020304" pitchFamily="18" charset="0"/>
                        </a:rPr>
                        <a:t>Title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9375">
                        <a:lnSpc>
                          <a:spcPts val="1265"/>
                        </a:lnSpc>
                      </a:pPr>
                      <a:r>
                        <a:rPr lang="en-US" sz="1400">
                          <a:effectLst/>
                          <a:latin typeface="Times New Roman" panose="02020603050405020304" pitchFamily="18" charset="0"/>
                          <a:cs typeface="Times New Roman" panose="02020603050405020304" pitchFamily="18" charset="0"/>
                        </a:rPr>
                        <a:t>Authors/Year</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9375">
                        <a:lnSpc>
                          <a:spcPts val="1265"/>
                        </a:lnSpc>
                      </a:pPr>
                      <a:r>
                        <a:rPr lang="en-US" sz="1400">
                          <a:effectLst/>
                          <a:latin typeface="Times New Roman" panose="02020603050405020304" pitchFamily="18" charset="0"/>
                          <a:cs typeface="Times New Roman" panose="02020603050405020304" pitchFamily="18" charset="0"/>
                        </a:rPr>
                        <a:t>Advantages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17475">
                        <a:lnSpc>
                          <a:spcPts val="1265"/>
                        </a:lnSpc>
                      </a:pPr>
                      <a:r>
                        <a:rPr lang="en-US" sz="1400">
                          <a:effectLst/>
                          <a:latin typeface="Times New Roman" panose="02020603050405020304" pitchFamily="18" charset="0"/>
                          <a:cs typeface="Times New Roman" panose="02020603050405020304" pitchFamily="18" charset="0"/>
                        </a:rPr>
                        <a:t>Description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1674945415"/>
                  </a:ext>
                </a:extLst>
              </a:tr>
              <a:tr h="1728161">
                <a:tc>
                  <a:txBody>
                    <a:bodyPr/>
                    <a:lstStyle/>
                    <a:p>
                      <a:pPr marL="80645">
                        <a:lnSpc>
                          <a:spcPts val="1265"/>
                        </a:lnSpc>
                        <a:spcBef>
                          <a:spcPts val="45"/>
                        </a:spcBef>
                      </a:pPr>
                      <a:r>
                        <a:rPr lang="en-IN" sz="1400" dirty="0" smtClean="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kumimoji="0" lang="en-US" sz="1400" b="0" i="0" u="none" strike="noStrike" kern="1200" baseline="0" dirty="0" smtClean="0">
                          <a:solidFill>
                            <a:schemeClr val="dk1"/>
                          </a:solidFill>
                          <a:latin typeface="Times New Roman" pitchFamily="18" charset="0"/>
                          <a:ea typeface="+mn-ea"/>
                          <a:cs typeface="Times New Roman" pitchFamily="18" charset="0"/>
                        </a:rPr>
                        <a:t>Credit Card Fraud Detection using Machine Learning Algorithms </a:t>
                      </a:r>
                    </a:p>
                    <a:p>
                      <a:pPr marL="80645">
                        <a:lnSpc>
                          <a:spcPts val="1265"/>
                        </a:lnSpc>
                      </a:pP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kumimoji="0" lang="en-US" sz="1400" b="0" i="0" u="none" strike="noStrike" kern="1200" baseline="0" dirty="0" smtClean="0">
                          <a:solidFill>
                            <a:schemeClr val="dk1"/>
                          </a:solidFill>
                          <a:latin typeface="Times New Roman" pitchFamily="18" charset="0"/>
                          <a:ea typeface="+mn-ea"/>
                          <a:cs typeface="Times New Roman" pitchFamily="18" charset="0"/>
                        </a:rPr>
                        <a:t>friendly targets. E-commerce and many other online site (2019).</a:t>
                      </a:r>
                    </a:p>
                    <a:p>
                      <a:pPr marL="79375">
                        <a:lnSpc>
                          <a:spcPts val="1265"/>
                        </a:lnSpc>
                      </a:pP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9375">
                        <a:lnSpc>
                          <a:spcPts val="1265"/>
                        </a:lnSpc>
                      </a:pPr>
                      <a:r>
                        <a:rPr lang="en-US" sz="1400" dirty="0" smtClean="0">
                          <a:latin typeface="Times New Roman" pitchFamily="18" charset="0"/>
                          <a:cs typeface="Times New Roman" pitchFamily="18" charset="0"/>
                        </a:rPr>
                        <a:t>Machine learning models can analyze transactions in real-time, enabling immediate detection and prevention of fraudulent activities.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kumimoji="0" lang="en-US" sz="1400" b="0" i="0" u="none" strike="noStrike" kern="1200" baseline="0" dirty="0" smtClean="0">
                          <a:solidFill>
                            <a:schemeClr val="dk1"/>
                          </a:solidFill>
                          <a:latin typeface="Times New Roman" pitchFamily="18" charset="0"/>
                          <a:ea typeface="+mn-ea"/>
                          <a:cs typeface="Times New Roman" pitchFamily="18" charset="0"/>
                        </a:rPr>
                        <a:t>The main aim of the paper is to design and develop a novel fraud detection method for Streaming Transaction Data, with an objective, to </a:t>
                      </a:r>
                      <a:r>
                        <a:rPr kumimoji="0" lang="en-US" sz="1400" b="0" i="0" u="none" strike="noStrike" kern="1200" baseline="0" dirty="0" err="1" smtClean="0">
                          <a:solidFill>
                            <a:schemeClr val="dk1"/>
                          </a:solidFill>
                          <a:latin typeface="Times New Roman" pitchFamily="18" charset="0"/>
                          <a:ea typeface="+mn-ea"/>
                          <a:cs typeface="Times New Roman" pitchFamily="18" charset="0"/>
                        </a:rPr>
                        <a:t>analyse</a:t>
                      </a:r>
                      <a:r>
                        <a:rPr kumimoji="0" lang="en-US" sz="1400" b="0" i="0" u="none" strike="noStrike" kern="1200" baseline="0" dirty="0" smtClean="0">
                          <a:solidFill>
                            <a:schemeClr val="dk1"/>
                          </a:solidFill>
                          <a:latin typeface="Times New Roman" pitchFamily="18" charset="0"/>
                          <a:ea typeface="+mn-ea"/>
                          <a:cs typeface="Times New Roman" pitchFamily="18" charset="0"/>
                        </a:rPr>
                        <a:t> the past transaction details of the customers and extract the </a:t>
                      </a:r>
                      <a:r>
                        <a:rPr kumimoji="0" lang="en-US" sz="1400" b="0" i="0" u="none" strike="noStrike" kern="1200" baseline="0" dirty="0" err="1" smtClean="0">
                          <a:solidFill>
                            <a:schemeClr val="dk1"/>
                          </a:solidFill>
                          <a:latin typeface="Times New Roman" pitchFamily="18" charset="0"/>
                          <a:ea typeface="+mn-ea"/>
                          <a:cs typeface="Times New Roman" pitchFamily="18" charset="0"/>
                        </a:rPr>
                        <a:t>behavioural</a:t>
                      </a:r>
                      <a:r>
                        <a:rPr kumimoji="0" lang="en-US" sz="1400" b="0" i="0" u="none" strike="noStrike" kern="1200" baseline="0" dirty="0" smtClean="0">
                          <a:solidFill>
                            <a:schemeClr val="dk1"/>
                          </a:solidFill>
                          <a:latin typeface="Times New Roman" pitchFamily="18" charset="0"/>
                          <a:ea typeface="+mn-ea"/>
                          <a:cs typeface="Times New Roman" pitchFamily="18" charset="0"/>
                        </a:rPr>
                        <a:t> patterns. </a:t>
                      </a:r>
                    </a:p>
                    <a:p>
                      <a:pPr marL="117475">
                        <a:lnSpc>
                          <a:spcPts val="1265"/>
                        </a:lnSpc>
                      </a:pP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2710942887"/>
                  </a:ext>
                </a:extLst>
              </a:tr>
              <a:tr h="2495028">
                <a:tc>
                  <a:txBody>
                    <a:bodyPr/>
                    <a:lstStyle/>
                    <a:p>
                      <a:pPr marL="80645">
                        <a:lnSpc>
                          <a:spcPts val="1265"/>
                        </a:lnSpc>
                        <a:spcBef>
                          <a:spcPts val="45"/>
                        </a:spcBef>
                      </a:pPr>
                      <a:r>
                        <a:rPr lang="en-IN" sz="1400" dirty="0" smtClean="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lang="en-US" sz="1400" dirty="0" smtClean="0">
                          <a:latin typeface="Times New Roman" pitchFamily="18" charset="0"/>
                          <a:cs typeface="Times New Roman" pitchFamily="18" charset="0"/>
                        </a:rPr>
                        <a:t> </a:t>
                      </a:r>
                      <a:r>
                        <a:rPr kumimoji="0" lang="en-US" sz="1400" b="0" i="0" u="none" strike="noStrike" kern="1200" baseline="0" dirty="0" err="1" smtClean="0">
                          <a:solidFill>
                            <a:schemeClr val="dk1"/>
                          </a:solidFill>
                          <a:latin typeface="Times New Roman" pitchFamily="18" charset="0"/>
                          <a:ea typeface="+mn-ea"/>
                          <a:cs typeface="Times New Roman" pitchFamily="18" charset="0"/>
                        </a:rPr>
                        <a:t>OptDevNet</a:t>
                      </a:r>
                      <a:r>
                        <a:rPr kumimoji="0" lang="en-US" sz="1400" b="0" i="0" u="none" strike="noStrike" kern="1200" baseline="0" dirty="0" smtClean="0">
                          <a:solidFill>
                            <a:schemeClr val="dk1"/>
                          </a:solidFill>
                          <a:latin typeface="Times New Roman" pitchFamily="18" charset="0"/>
                          <a:ea typeface="+mn-ea"/>
                          <a:cs typeface="Times New Roman" pitchFamily="18" charset="0"/>
                        </a:rPr>
                        <a:t>: A Optimized Deep Event-Based</a:t>
                      </a:r>
                    </a:p>
                    <a:p>
                      <a:r>
                        <a:rPr kumimoji="0" lang="en-US" sz="1400" b="0" i="0" u="none" strike="noStrike" kern="1200" baseline="0" dirty="0" smtClean="0">
                          <a:solidFill>
                            <a:schemeClr val="dk1"/>
                          </a:solidFill>
                          <a:latin typeface="Times New Roman" pitchFamily="18" charset="0"/>
                          <a:ea typeface="+mn-ea"/>
                          <a:cs typeface="Times New Roman" pitchFamily="18" charset="0"/>
                        </a:rPr>
                        <a:t>Network Framework for Credit</a:t>
                      </a:r>
                    </a:p>
                    <a:p>
                      <a:r>
                        <a:rPr kumimoji="0" lang="en-US" sz="1400" b="0" i="0" u="none" strike="noStrike" kern="1200" baseline="0" dirty="0" smtClean="0">
                          <a:solidFill>
                            <a:schemeClr val="dk1"/>
                          </a:solidFill>
                          <a:latin typeface="Times New Roman" pitchFamily="18" charset="0"/>
                          <a:ea typeface="+mn-ea"/>
                          <a:cs typeface="Times New Roman" pitchFamily="18" charset="0"/>
                        </a:rPr>
                        <a:t>Card Fraud Detection</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kumimoji="0" lang="en-US" sz="1400" b="0" i="0" u="none" strike="noStrike" kern="1200" baseline="0" dirty="0" smtClean="0">
                          <a:solidFill>
                            <a:schemeClr val="dk1"/>
                          </a:solidFill>
                          <a:latin typeface="Times New Roman" pitchFamily="18" charset="0"/>
                          <a:ea typeface="+mn-ea"/>
                          <a:cs typeface="Times New Roman" pitchFamily="18" charset="0"/>
                        </a:rPr>
                        <a:t>MUHAMMAD ADIL 1, (Senior Member, IEEE), ZHANG YINJUN2, (Member, IEEE),</a:t>
                      </a:r>
                    </a:p>
                    <a:p>
                      <a:r>
                        <a:rPr kumimoji="0" lang="en-US" sz="1400" b="0" i="0" u="none" strike="noStrike" kern="1200" baseline="0" dirty="0" smtClean="0">
                          <a:solidFill>
                            <a:schemeClr val="dk1"/>
                          </a:solidFill>
                          <a:latin typeface="Times New Roman" pitchFamily="18" charset="0"/>
                          <a:ea typeface="+mn-ea"/>
                          <a:cs typeface="Times New Roman" pitchFamily="18" charset="0"/>
                        </a:rPr>
                        <a:t>MONA M. JAMJOOM 3, (Member, IEEE), AND ZAHID ULLAH 4, (Member, IEEE)(2024)</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9375">
                        <a:lnSpc>
                          <a:spcPts val="1265"/>
                        </a:lnSpc>
                      </a:pPr>
                      <a:r>
                        <a:rPr lang="en-US" sz="1400" dirty="0" smtClean="0">
                          <a:latin typeface="Times New Roman" pitchFamily="18" charset="0"/>
                          <a:cs typeface="Times New Roman" pitchFamily="18" charset="0"/>
                        </a:rPr>
                        <a:t>Credit card fraud datasets are often imbalanced, with far fewer fraudulent transactions than legitimate ones. </a:t>
                      </a:r>
                      <a:r>
                        <a:rPr lang="en-US" sz="1400" dirty="0" err="1" smtClean="0">
                          <a:latin typeface="Times New Roman" pitchFamily="18" charset="0"/>
                          <a:cs typeface="Times New Roman" pitchFamily="18" charset="0"/>
                        </a:rPr>
                        <a:t>OptDevNet</a:t>
                      </a:r>
                      <a:r>
                        <a:rPr lang="en-US" sz="1400" dirty="0" smtClean="0">
                          <a:latin typeface="Times New Roman" pitchFamily="18" charset="0"/>
                          <a:cs typeface="Times New Roman" pitchFamily="18" charset="0"/>
                        </a:rPr>
                        <a:t> may incorporate techniques to address this imbalance, improving the model's ability to detect rare fraudulent cases.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kumimoji="0" lang="en-US" sz="1400" b="0" i="0" u="none" strike="noStrike" kern="1200" baseline="0" dirty="0" smtClean="0">
                          <a:solidFill>
                            <a:schemeClr val="dk1"/>
                          </a:solidFill>
                          <a:latin typeface="Times New Roman" pitchFamily="18" charset="0"/>
                          <a:ea typeface="+mn-ea"/>
                          <a:cs typeface="Times New Roman" pitchFamily="18" charset="0"/>
                        </a:rPr>
                        <a:t>These limitations motivated us to comprehensively assess the existing</a:t>
                      </a:r>
                    </a:p>
                    <a:p>
                      <a:r>
                        <a:rPr kumimoji="0" lang="en-US" sz="1400" b="0" i="0" u="none" strike="noStrike" kern="1200" baseline="0" dirty="0" smtClean="0">
                          <a:solidFill>
                            <a:schemeClr val="dk1"/>
                          </a:solidFill>
                          <a:latin typeface="Times New Roman" pitchFamily="18" charset="0"/>
                          <a:ea typeface="+mn-ea"/>
                          <a:cs typeface="Times New Roman" pitchFamily="18" charset="0"/>
                        </a:rPr>
                        <a:t>machine learning classifiers and propose an Optimized Deep Event-based Network (</a:t>
                      </a:r>
                      <a:r>
                        <a:rPr kumimoji="0" lang="en-US" sz="1400" b="0" i="0" u="none" strike="noStrike" kern="1200" baseline="0" dirty="0" err="1" smtClean="0">
                          <a:solidFill>
                            <a:schemeClr val="dk1"/>
                          </a:solidFill>
                          <a:latin typeface="Times New Roman" pitchFamily="18" charset="0"/>
                          <a:ea typeface="+mn-ea"/>
                          <a:cs typeface="Times New Roman" pitchFamily="18" charset="0"/>
                        </a:rPr>
                        <a:t>OptDevNet</a:t>
                      </a:r>
                      <a:r>
                        <a:rPr kumimoji="0" lang="en-US" sz="1400" b="0" i="0" u="none" strike="noStrike" kern="1200" baseline="0" dirty="0" smtClean="0">
                          <a:solidFill>
                            <a:schemeClr val="dk1"/>
                          </a:solidFill>
                          <a:latin typeface="Times New Roman" pitchFamily="18" charset="0"/>
                          <a:ea typeface="+mn-ea"/>
                          <a:cs typeface="Times New Roman" pitchFamily="18" charset="0"/>
                        </a:rPr>
                        <a:t>) framework</a:t>
                      </a:r>
                    </a:p>
                    <a:p>
                      <a:r>
                        <a:rPr kumimoji="0" lang="en-US" sz="1400" b="0" i="0" u="none" strike="noStrike" kern="1200" baseline="0" dirty="0" smtClean="0">
                          <a:solidFill>
                            <a:schemeClr val="dk1"/>
                          </a:solidFill>
                          <a:latin typeface="Times New Roman" pitchFamily="18" charset="0"/>
                          <a:ea typeface="+mn-ea"/>
                          <a:cs typeface="Times New Roman" pitchFamily="18" charset="0"/>
                        </a:rPr>
                        <a:t>capable of addressing these challenges.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2193031560"/>
                  </a:ext>
                </a:extLst>
              </a:tr>
            </a:tbl>
          </a:graphicData>
        </a:graphic>
      </p:graphicFrame>
    </p:spTree>
    <p:extLst>
      <p:ext uri="{BB962C8B-B14F-4D97-AF65-F5344CB8AC3E}">
        <p14:creationId xmlns:p14="http://schemas.microsoft.com/office/powerpoint/2010/main" val="3939625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76FD03-15BE-4AEE-BFA8-F5DDB2463BAA}"/>
              </a:ext>
            </a:extLst>
          </p:cNvPr>
          <p:cNvSpPr>
            <a:spLocks noGrp="1"/>
          </p:cNvSpPr>
          <p:nvPr>
            <p:ph type="ctrTitle"/>
          </p:nvPr>
        </p:nvSpPr>
        <p:spPr>
          <a:xfrm>
            <a:off x="1524000" y="143435"/>
            <a:ext cx="9144000" cy="699247"/>
          </a:xfrm>
        </p:spPr>
        <p:txBody>
          <a:bodyPr>
            <a:normAutofit/>
          </a:bodyPr>
          <a:lstStyle/>
          <a:p>
            <a:r>
              <a:rPr lang="en-US" dirty="0"/>
              <a:t>Literature Survey</a:t>
            </a:r>
            <a:endParaRPr lang="en-IN" dirty="0"/>
          </a:p>
        </p:txBody>
      </p:sp>
      <p:graphicFrame>
        <p:nvGraphicFramePr>
          <p:cNvPr id="6" name="Table 5">
            <a:extLst>
              <a:ext uri="{FF2B5EF4-FFF2-40B4-BE49-F238E27FC236}">
                <a16:creationId xmlns:a16="http://schemas.microsoft.com/office/drawing/2014/main" xmlns="" id="{6A39BA5D-42EB-4D4E-8437-D2CE0CFCDE9F}"/>
              </a:ext>
            </a:extLst>
          </p:cNvPr>
          <p:cNvGraphicFramePr>
            <a:graphicFrameLocks noGrp="1"/>
          </p:cNvGraphicFramePr>
          <p:nvPr>
            <p:extLst>
              <p:ext uri="{D42A27DB-BD31-4B8C-83A1-F6EECF244321}">
                <p14:modId xmlns:p14="http://schemas.microsoft.com/office/powerpoint/2010/main" val="817350331"/>
              </p:ext>
            </p:extLst>
          </p:nvPr>
        </p:nvGraphicFramePr>
        <p:xfrm>
          <a:off x="1183341" y="906652"/>
          <a:ext cx="9852210" cy="4778143"/>
        </p:xfrm>
        <a:graphic>
          <a:graphicData uri="http://schemas.openxmlformats.org/drawingml/2006/table">
            <a:tbl>
              <a:tblPr firstRow="1" firstCol="1" bandRow="1">
                <a:tableStyleId>{5C22544A-7EE6-4342-B048-85BDC9FD1C3A}</a:tableStyleId>
              </a:tblPr>
              <a:tblGrid>
                <a:gridCol w="552032">
                  <a:extLst>
                    <a:ext uri="{9D8B030D-6E8A-4147-A177-3AD203B41FA5}">
                      <a16:colId xmlns:a16="http://schemas.microsoft.com/office/drawing/2014/main" xmlns="" val="1035194751"/>
                    </a:ext>
                  </a:extLst>
                </a:gridCol>
                <a:gridCol w="1735256">
                  <a:extLst>
                    <a:ext uri="{9D8B030D-6E8A-4147-A177-3AD203B41FA5}">
                      <a16:colId xmlns:a16="http://schemas.microsoft.com/office/drawing/2014/main" xmlns="" val="2447585842"/>
                    </a:ext>
                  </a:extLst>
                </a:gridCol>
                <a:gridCol w="1735256">
                  <a:extLst>
                    <a:ext uri="{9D8B030D-6E8A-4147-A177-3AD203B41FA5}">
                      <a16:colId xmlns:a16="http://schemas.microsoft.com/office/drawing/2014/main" xmlns="" val="3803700701"/>
                    </a:ext>
                  </a:extLst>
                </a:gridCol>
                <a:gridCol w="2030019">
                  <a:extLst>
                    <a:ext uri="{9D8B030D-6E8A-4147-A177-3AD203B41FA5}">
                      <a16:colId xmlns:a16="http://schemas.microsoft.com/office/drawing/2014/main" xmlns="" val="4014524587"/>
                    </a:ext>
                  </a:extLst>
                </a:gridCol>
                <a:gridCol w="3799647">
                  <a:extLst>
                    <a:ext uri="{9D8B030D-6E8A-4147-A177-3AD203B41FA5}">
                      <a16:colId xmlns:a16="http://schemas.microsoft.com/office/drawing/2014/main" xmlns="" val="1380989811"/>
                    </a:ext>
                  </a:extLst>
                </a:gridCol>
              </a:tblGrid>
              <a:tr h="177582">
                <a:tc gridSpan="5">
                  <a:txBody>
                    <a:bodyPr/>
                    <a:lstStyle/>
                    <a:p>
                      <a:pPr marL="2404110" marR="2397760" algn="ctr">
                        <a:lnSpc>
                          <a:spcPts val="1280"/>
                        </a:lnSpc>
                        <a:spcAft>
                          <a:spcPts val="0"/>
                        </a:spcAft>
                      </a:pPr>
                      <a:r>
                        <a:rPr lang="en-US" sz="1400" dirty="0">
                          <a:effectLst/>
                          <a:latin typeface="Times New Roman" panose="02020603050405020304" pitchFamily="18" charset="0"/>
                          <a:cs typeface="Times New Roman" panose="02020603050405020304" pitchFamily="18" charset="0"/>
                        </a:rPr>
                        <a:t>Literature Survey</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4148569733"/>
                  </a:ext>
                </a:extLst>
              </a:tr>
              <a:tr h="377372">
                <a:tc>
                  <a:txBody>
                    <a:bodyPr/>
                    <a:lstStyle/>
                    <a:p>
                      <a:pPr marL="80645">
                        <a:lnSpc>
                          <a:spcPts val="1265"/>
                        </a:lnSpc>
                      </a:pPr>
                      <a:r>
                        <a:rPr lang="en-US" sz="1400" dirty="0">
                          <a:effectLst/>
                          <a:latin typeface="Times New Roman" panose="02020603050405020304" pitchFamily="18" charset="0"/>
                          <a:cs typeface="Times New Roman" panose="02020603050405020304" pitchFamily="18" charset="0"/>
                        </a:rPr>
                        <a:t>Sr.</a:t>
                      </a:r>
                      <a:endParaRPr lang="en-IN" sz="1400" dirty="0">
                        <a:effectLst/>
                        <a:latin typeface="Times New Roman" panose="02020603050405020304" pitchFamily="18" charset="0"/>
                        <a:cs typeface="Times New Roman" panose="02020603050405020304" pitchFamily="18" charset="0"/>
                      </a:endParaRPr>
                    </a:p>
                    <a:p>
                      <a:pPr marL="80645">
                        <a:lnSpc>
                          <a:spcPts val="1265"/>
                        </a:lnSpc>
                        <a:spcBef>
                          <a:spcPts val="45"/>
                        </a:spcBef>
                      </a:pPr>
                      <a:r>
                        <a:rPr lang="en-US" sz="1400" dirty="0">
                          <a:effectLst/>
                          <a:latin typeface="Times New Roman" panose="02020603050405020304" pitchFamily="18" charset="0"/>
                          <a:cs typeface="Times New Roman" panose="02020603050405020304" pitchFamily="18" charset="0"/>
                        </a:rPr>
                        <a:t>No</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0645">
                        <a:lnSpc>
                          <a:spcPts val="1265"/>
                        </a:lnSpc>
                      </a:pPr>
                      <a:r>
                        <a:rPr lang="en-US" sz="1400">
                          <a:effectLst/>
                          <a:latin typeface="Times New Roman" panose="02020603050405020304" pitchFamily="18" charset="0"/>
                          <a:cs typeface="Times New Roman" panose="02020603050405020304" pitchFamily="18" charset="0"/>
                        </a:rPr>
                        <a:t>Title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9375">
                        <a:lnSpc>
                          <a:spcPts val="1265"/>
                        </a:lnSpc>
                      </a:pPr>
                      <a:r>
                        <a:rPr lang="en-US" sz="1400">
                          <a:effectLst/>
                          <a:latin typeface="Times New Roman" panose="02020603050405020304" pitchFamily="18" charset="0"/>
                          <a:cs typeface="Times New Roman" panose="02020603050405020304" pitchFamily="18" charset="0"/>
                        </a:rPr>
                        <a:t>Authors/Year</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9375">
                        <a:lnSpc>
                          <a:spcPts val="1265"/>
                        </a:lnSpc>
                      </a:pPr>
                      <a:r>
                        <a:rPr lang="en-US" sz="1400">
                          <a:effectLst/>
                          <a:latin typeface="Times New Roman" panose="02020603050405020304" pitchFamily="18" charset="0"/>
                          <a:cs typeface="Times New Roman" panose="02020603050405020304" pitchFamily="18" charset="0"/>
                        </a:rPr>
                        <a:t>Advantages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17475">
                        <a:lnSpc>
                          <a:spcPts val="1265"/>
                        </a:lnSpc>
                      </a:pPr>
                      <a:r>
                        <a:rPr lang="en-US" sz="1400">
                          <a:effectLst/>
                          <a:latin typeface="Times New Roman" panose="02020603050405020304" pitchFamily="18" charset="0"/>
                          <a:cs typeface="Times New Roman" panose="02020603050405020304" pitchFamily="18" charset="0"/>
                        </a:rPr>
                        <a:t>Description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1674945415"/>
                  </a:ext>
                </a:extLst>
              </a:tr>
              <a:tr h="1728161">
                <a:tc>
                  <a:txBody>
                    <a:bodyPr/>
                    <a:lstStyle/>
                    <a:p>
                      <a:pPr marL="80645">
                        <a:lnSpc>
                          <a:spcPts val="1265"/>
                        </a:lnSpc>
                        <a:spcBef>
                          <a:spcPts val="45"/>
                        </a:spcBef>
                      </a:pPr>
                      <a:r>
                        <a:rPr lang="en-IN" sz="1400" dirty="0" smtClean="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kumimoji="0" lang="en-US" sz="1400" b="0" i="0" u="none" strike="noStrike" kern="1200" baseline="0" dirty="0" smtClean="0">
                          <a:solidFill>
                            <a:schemeClr val="dk1"/>
                          </a:solidFill>
                          <a:latin typeface="Times New Roman" pitchFamily="18" charset="0"/>
                          <a:ea typeface="+mn-ea"/>
                          <a:cs typeface="Times New Roman" pitchFamily="18" charset="0"/>
                        </a:rPr>
                        <a:t>Robust Credit Card Fraud Detection Based on</a:t>
                      </a:r>
                    </a:p>
                    <a:p>
                      <a:r>
                        <a:rPr kumimoji="0" lang="en-US" sz="1400" b="0" i="0" u="none" strike="noStrike" kern="1200" baseline="0" dirty="0" smtClean="0">
                          <a:solidFill>
                            <a:schemeClr val="dk1"/>
                          </a:solidFill>
                          <a:latin typeface="Times New Roman" pitchFamily="18" charset="0"/>
                          <a:ea typeface="+mn-ea"/>
                          <a:cs typeface="Times New Roman" pitchFamily="18" charset="0"/>
                        </a:rPr>
                        <a:t>Efficient Kolmogorov-Arnold Network Models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kumimoji="0" lang="en-US" sz="1400" b="0" i="0" u="none" strike="noStrike" kern="1200" baseline="0" dirty="0" smtClean="0">
                          <a:solidFill>
                            <a:schemeClr val="dk1"/>
                          </a:solidFill>
                          <a:latin typeface="Times New Roman" pitchFamily="18" charset="0"/>
                          <a:ea typeface="+mn-ea"/>
                          <a:cs typeface="Times New Roman" pitchFamily="18" charset="0"/>
                        </a:rPr>
                        <a:t>THI-THU-HUONG LE 1,2, YEONJEONG HWANG 3, HYOEUN KANG 4,</a:t>
                      </a:r>
                    </a:p>
                    <a:p>
                      <a:r>
                        <a:rPr kumimoji="0" lang="en-US" sz="1400" b="0" i="0" u="none" strike="noStrike" kern="1200" baseline="0" dirty="0" smtClean="0">
                          <a:solidFill>
                            <a:schemeClr val="dk1"/>
                          </a:solidFill>
                          <a:latin typeface="Times New Roman" pitchFamily="18" charset="0"/>
                          <a:ea typeface="+mn-ea"/>
                          <a:cs typeface="Times New Roman" pitchFamily="18" charset="0"/>
                        </a:rPr>
                        <a:t>AND HOWON KIM 3, (Member, IEEE)(2024)</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9375">
                        <a:lnSpc>
                          <a:spcPts val="1265"/>
                        </a:lnSpc>
                      </a:pPr>
                      <a:r>
                        <a:rPr lang="en-US" sz="1400" dirty="0" smtClean="0">
                          <a:latin typeface="Times New Roman" pitchFamily="18" charset="0"/>
                          <a:cs typeface="Times New Roman" pitchFamily="18" charset="0"/>
                        </a:rPr>
                        <a:t>KANs are known for their ability to approximate complex functions with high accuracy. This can be particularly beneficial in fraud detection, where the patterns of fraudulent transactions can be intricate and difficult to identify.</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kumimoji="0" lang="en-US" sz="1400" b="0" i="0" u="none" strike="noStrike" kern="1200" baseline="0" dirty="0" smtClean="0">
                          <a:solidFill>
                            <a:schemeClr val="dk1"/>
                          </a:solidFill>
                          <a:latin typeface="Times New Roman" pitchFamily="18" charset="0"/>
                          <a:ea typeface="+mn-ea"/>
                          <a:cs typeface="Times New Roman" pitchFamily="18" charset="0"/>
                        </a:rPr>
                        <a:t>This paper explores the application of KAN</a:t>
                      </a:r>
                    </a:p>
                    <a:p>
                      <a:r>
                        <a:rPr kumimoji="0" lang="en-US" sz="1400" b="0" i="0" u="none" strike="noStrike" kern="1200" baseline="0" dirty="0" smtClean="0">
                          <a:solidFill>
                            <a:schemeClr val="dk1"/>
                          </a:solidFill>
                          <a:latin typeface="Times New Roman" pitchFamily="18" charset="0"/>
                          <a:ea typeface="+mn-ea"/>
                          <a:cs typeface="Times New Roman" pitchFamily="18" charset="0"/>
                        </a:rPr>
                        <a:t>in the context of credit card fraud detection, motivated by the need for more effective and interpretable</a:t>
                      </a:r>
                    </a:p>
                    <a:p>
                      <a:r>
                        <a:rPr kumimoji="0" lang="en-US" sz="1400" b="0" i="0" u="none" strike="noStrike" kern="1200" baseline="0" dirty="0" smtClean="0">
                          <a:solidFill>
                            <a:schemeClr val="dk1"/>
                          </a:solidFill>
                          <a:latin typeface="Times New Roman" pitchFamily="18" charset="0"/>
                          <a:ea typeface="+mn-ea"/>
                          <a:cs typeface="Times New Roman" pitchFamily="18" charset="0"/>
                        </a:rPr>
                        <a:t>solutions.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2710942887"/>
                  </a:ext>
                </a:extLst>
              </a:tr>
              <a:tr h="2495028">
                <a:tc>
                  <a:txBody>
                    <a:bodyPr/>
                    <a:lstStyle/>
                    <a:p>
                      <a:pPr marL="80645">
                        <a:lnSpc>
                          <a:spcPts val="1265"/>
                        </a:lnSpc>
                        <a:spcBef>
                          <a:spcPts val="45"/>
                        </a:spcBef>
                      </a:pPr>
                      <a:r>
                        <a:rPr lang="en-IN" sz="1400" dirty="0" smtClean="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lang="en-US"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Credit Card Fraud Detection Using </a:t>
                      </a:r>
                    </a:p>
                    <a:p>
                      <a:r>
                        <a:rPr lang="en-US" sz="1400" dirty="0" smtClean="0">
                          <a:latin typeface="Times New Roman" pitchFamily="18" charset="0"/>
                          <a:cs typeface="Times New Roman" pitchFamily="18" charset="0"/>
                        </a:rPr>
                        <a:t>State-of-the-Art Machine Learning </a:t>
                      </a:r>
                    </a:p>
                    <a:p>
                      <a:r>
                        <a:rPr lang="en-US" sz="1400" dirty="0" smtClean="0">
                          <a:latin typeface="Times New Roman" pitchFamily="18" charset="0"/>
                          <a:cs typeface="Times New Roman" pitchFamily="18" charset="0"/>
                        </a:rPr>
                        <a:t>and Deep Learning Algorithms </a:t>
                      </a:r>
                    </a:p>
                    <a:p>
                      <a:pPr marL="80645">
                        <a:lnSpc>
                          <a:spcPts val="1265"/>
                        </a:lnSpc>
                      </a:pP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kumimoji="0" lang="en-US" sz="1400" b="0" i="0" u="none" strike="noStrike" kern="1200" baseline="0" dirty="0" smtClean="0">
                          <a:solidFill>
                            <a:schemeClr val="dk1"/>
                          </a:solidFill>
                          <a:latin typeface="Times New Roman" pitchFamily="18" charset="0"/>
                          <a:ea typeface="+mn-ea"/>
                          <a:cs typeface="Times New Roman" pitchFamily="18" charset="0"/>
                        </a:rPr>
                        <a:t>FAWAZ KHALED ALARFAJ 1, IQRA MALIK2, HIKMAT ULLAH KHAN 3, NAIF ALMUSALLAM1,</a:t>
                      </a:r>
                    </a:p>
                    <a:p>
                      <a:r>
                        <a:rPr kumimoji="0" lang="en-US" sz="1400" b="0" i="0" u="none" strike="noStrike" kern="1200" baseline="0" dirty="0" smtClean="0">
                          <a:solidFill>
                            <a:schemeClr val="dk1"/>
                          </a:solidFill>
                          <a:latin typeface="Times New Roman" pitchFamily="18" charset="0"/>
                          <a:ea typeface="+mn-ea"/>
                          <a:cs typeface="Times New Roman" pitchFamily="18" charset="0"/>
                        </a:rPr>
                        <a:t>MUHAMMAD RAMZAN 2, AND MUZAMIL AHMED 3.(2024)</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9375">
                        <a:lnSpc>
                          <a:spcPts val="1265"/>
                        </a:lnSpc>
                      </a:pPr>
                      <a:r>
                        <a:rPr lang="en-US" sz="1400" dirty="0" smtClean="0">
                          <a:latin typeface="Times New Roman" pitchFamily="18" charset="0"/>
                          <a:cs typeface="Times New Roman" pitchFamily="18" charset="0"/>
                        </a:rPr>
                        <a:t>Many of these models are designed for speed. They can analyze transactions as they happen, enabling instant blocking of suspicious activity. This is crucial for minimizing losses.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kumimoji="0" lang="en-US" sz="1400" b="0" i="0" u="none" strike="noStrike" kern="1200" baseline="0" dirty="0" smtClean="0">
                          <a:solidFill>
                            <a:schemeClr val="dk1"/>
                          </a:solidFill>
                          <a:latin typeface="Times New Roman" pitchFamily="18" charset="0"/>
                          <a:ea typeface="+mn-ea"/>
                          <a:cs typeface="Times New Roman" pitchFamily="18" charset="0"/>
                        </a:rPr>
                        <a:t>The main focus has been to apply the recent development of deep learning algorithms for this</a:t>
                      </a:r>
                    </a:p>
                    <a:p>
                      <a:r>
                        <a:rPr kumimoji="0" lang="en-US" sz="1400" b="0" i="0" u="none" strike="noStrike" kern="1200" baseline="0" dirty="0" smtClean="0">
                          <a:solidFill>
                            <a:schemeClr val="dk1"/>
                          </a:solidFill>
                          <a:latin typeface="Times New Roman" pitchFamily="18" charset="0"/>
                          <a:ea typeface="+mn-ea"/>
                          <a:cs typeface="Times New Roman" pitchFamily="18" charset="0"/>
                        </a:rPr>
                        <a:t>purpose. Comparative analysis of both machine learning and deep learning algorithms was performed to</a:t>
                      </a:r>
                    </a:p>
                    <a:p>
                      <a:r>
                        <a:rPr kumimoji="0" lang="en-US" sz="1400" b="0" i="0" u="none" strike="noStrike" kern="1200" baseline="0" dirty="0" err="1" smtClean="0">
                          <a:solidFill>
                            <a:schemeClr val="dk1"/>
                          </a:solidFill>
                          <a:latin typeface="Times New Roman" pitchFamily="18" charset="0"/>
                          <a:ea typeface="+mn-ea"/>
                          <a:cs typeface="Times New Roman" pitchFamily="18" charset="0"/>
                        </a:rPr>
                        <a:t>nd</a:t>
                      </a:r>
                      <a:r>
                        <a:rPr kumimoji="0" lang="en-US" sz="1400" b="0" i="0" u="none" strike="noStrike" kern="1200" baseline="0" dirty="0" smtClean="0">
                          <a:solidFill>
                            <a:schemeClr val="dk1"/>
                          </a:solidFill>
                          <a:latin typeface="Times New Roman" pitchFamily="18" charset="0"/>
                          <a:ea typeface="+mn-ea"/>
                          <a:cs typeface="Times New Roman" pitchFamily="18" charset="0"/>
                        </a:rPr>
                        <a:t> </a:t>
                      </a:r>
                      <a:r>
                        <a:rPr kumimoji="0" lang="en-US" sz="1400" b="0" i="0" u="none" strike="noStrike" kern="1200" baseline="0" dirty="0" err="1" smtClean="0">
                          <a:solidFill>
                            <a:schemeClr val="dk1"/>
                          </a:solidFill>
                          <a:latin typeface="Times New Roman" pitchFamily="18" charset="0"/>
                          <a:ea typeface="+mn-ea"/>
                          <a:cs typeface="Times New Roman" pitchFamily="18" charset="0"/>
                        </a:rPr>
                        <a:t>efcient</a:t>
                      </a:r>
                      <a:r>
                        <a:rPr kumimoji="0" lang="en-US" sz="1400" b="0" i="0" u="none" strike="noStrike" kern="1200" baseline="0" dirty="0" smtClean="0">
                          <a:solidFill>
                            <a:schemeClr val="dk1"/>
                          </a:solidFill>
                          <a:latin typeface="Times New Roman" pitchFamily="18" charset="0"/>
                          <a:ea typeface="+mn-ea"/>
                          <a:cs typeface="Times New Roman" pitchFamily="18" charset="0"/>
                        </a:rPr>
                        <a:t> outcomes.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2193031560"/>
                  </a:ext>
                </a:extLst>
              </a:tr>
            </a:tbl>
          </a:graphicData>
        </a:graphic>
      </p:graphicFrame>
    </p:spTree>
    <p:extLst>
      <p:ext uri="{BB962C8B-B14F-4D97-AF65-F5344CB8AC3E}">
        <p14:creationId xmlns:p14="http://schemas.microsoft.com/office/powerpoint/2010/main" val="3259681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76FD03-15BE-4AEE-BFA8-F5DDB2463BAA}"/>
              </a:ext>
            </a:extLst>
          </p:cNvPr>
          <p:cNvSpPr>
            <a:spLocks noGrp="1"/>
          </p:cNvSpPr>
          <p:nvPr>
            <p:ph type="ctrTitle"/>
          </p:nvPr>
        </p:nvSpPr>
        <p:spPr>
          <a:xfrm>
            <a:off x="1524000" y="143435"/>
            <a:ext cx="9144000" cy="699247"/>
          </a:xfrm>
        </p:spPr>
        <p:txBody>
          <a:bodyPr>
            <a:normAutofit/>
          </a:bodyPr>
          <a:lstStyle/>
          <a:p>
            <a:r>
              <a:rPr lang="en-US" dirty="0"/>
              <a:t>Literature Survey</a:t>
            </a:r>
            <a:endParaRPr lang="en-IN" dirty="0"/>
          </a:p>
        </p:txBody>
      </p:sp>
      <p:graphicFrame>
        <p:nvGraphicFramePr>
          <p:cNvPr id="6" name="Table 5">
            <a:extLst>
              <a:ext uri="{FF2B5EF4-FFF2-40B4-BE49-F238E27FC236}">
                <a16:creationId xmlns:a16="http://schemas.microsoft.com/office/drawing/2014/main" xmlns="" id="{6A39BA5D-42EB-4D4E-8437-D2CE0CFCDE9F}"/>
              </a:ext>
            </a:extLst>
          </p:cNvPr>
          <p:cNvGraphicFramePr>
            <a:graphicFrameLocks noGrp="1"/>
          </p:cNvGraphicFramePr>
          <p:nvPr>
            <p:extLst>
              <p:ext uri="{D42A27DB-BD31-4B8C-83A1-F6EECF244321}">
                <p14:modId xmlns:p14="http://schemas.microsoft.com/office/powerpoint/2010/main" val="3009737547"/>
              </p:ext>
            </p:extLst>
          </p:nvPr>
        </p:nvGraphicFramePr>
        <p:xfrm>
          <a:off x="1136073" y="803564"/>
          <a:ext cx="9899478" cy="5286670"/>
        </p:xfrm>
        <a:graphic>
          <a:graphicData uri="http://schemas.openxmlformats.org/drawingml/2006/table">
            <a:tbl>
              <a:tblPr firstRow="1" firstCol="1" bandRow="1">
                <a:tableStyleId>{5C22544A-7EE6-4342-B048-85BDC9FD1C3A}</a:tableStyleId>
              </a:tblPr>
              <a:tblGrid>
                <a:gridCol w="599300">
                  <a:extLst>
                    <a:ext uri="{9D8B030D-6E8A-4147-A177-3AD203B41FA5}">
                      <a16:colId xmlns:a16="http://schemas.microsoft.com/office/drawing/2014/main" xmlns="" val="1035194751"/>
                    </a:ext>
                  </a:extLst>
                </a:gridCol>
                <a:gridCol w="1735256">
                  <a:extLst>
                    <a:ext uri="{9D8B030D-6E8A-4147-A177-3AD203B41FA5}">
                      <a16:colId xmlns:a16="http://schemas.microsoft.com/office/drawing/2014/main" xmlns="" val="2447585842"/>
                    </a:ext>
                  </a:extLst>
                </a:gridCol>
                <a:gridCol w="1735256">
                  <a:extLst>
                    <a:ext uri="{9D8B030D-6E8A-4147-A177-3AD203B41FA5}">
                      <a16:colId xmlns:a16="http://schemas.microsoft.com/office/drawing/2014/main" xmlns="" val="3803700701"/>
                    </a:ext>
                  </a:extLst>
                </a:gridCol>
                <a:gridCol w="2030019">
                  <a:extLst>
                    <a:ext uri="{9D8B030D-6E8A-4147-A177-3AD203B41FA5}">
                      <a16:colId xmlns:a16="http://schemas.microsoft.com/office/drawing/2014/main" xmlns="" val="4014524587"/>
                    </a:ext>
                  </a:extLst>
                </a:gridCol>
                <a:gridCol w="3799647">
                  <a:extLst>
                    <a:ext uri="{9D8B030D-6E8A-4147-A177-3AD203B41FA5}">
                      <a16:colId xmlns:a16="http://schemas.microsoft.com/office/drawing/2014/main" xmlns="" val="1380989811"/>
                    </a:ext>
                  </a:extLst>
                </a:gridCol>
              </a:tblGrid>
              <a:tr h="280670">
                <a:tc gridSpan="5">
                  <a:txBody>
                    <a:bodyPr/>
                    <a:lstStyle/>
                    <a:p>
                      <a:pPr marL="2404110" marR="2397760" algn="ctr">
                        <a:lnSpc>
                          <a:spcPts val="1280"/>
                        </a:lnSpc>
                        <a:spcAft>
                          <a:spcPts val="0"/>
                        </a:spcAft>
                      </a:pPr>
                      <a:r>
                        <a:rPr lang="en-US" sz="1400" dirty="0">
                          <a:effectLst/>
                          <a:latin typeface="Times New Roman" panose="02020603050405020304" pitchFamily="18" charset="0"/>
                          <a:cs typeface="Times New Roman" panose="02020603050405020304" pitchFamily="18" charset="0"/>
                        </a:rPr>
                        <a:t>Literature Survey</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4148569733"/>
                  </a:ext>
                </a:extLst>
              </a:tr>
              <a:tr h="377372">
                <a:tc>
                  <a:txBody>
                    <a:bodyPr/>
                    <a:lstStyle/>
                    <a:p>
                      <a:pPr marL="80645">
                        <a:lnSpc>
                          <a:spcPts val="1265"/>
                        </a:lnSpc>
                      </a:pPr>
                      <a:r>
                        <a:rPr lang="en-US" sz="1400" dirty="0">
                          <a:effectLst/>
                          <a:latin typeface="Times New Roman" panose="02020603050405020304" pitchFamily="18" charset="0"/>
                          <a:cs typeface="Times New Roman" panose="02020603050405020304" pitchFamily="18" charset="0"/>
                        </a:rPr>
                        <a:t>Sr.</a:t>
                      </a:r>
                      <a:endParaRPr lang="en-IN" sz="1400" dirty="0">
                        <a:effectLst/>
                        <a:latin typeface="Times New Roman" panose="02020603050405020304" pitchFamily="18" charset="0"/>
                        <a:cs typeface="Times New Roman" panose="02020603050405020304" pitchFamily="18" charset="0"/>
                      </a:endParaRPr>
                    </a:p>
                    <a:p>
                      <a:pPr marL="80645">
                        <a:lnSpc>
                          <a:spcPts val="1265"/>
                        </a:lnSpc>
                        <a:spcBef>
                          <a:spcPts val="45"/>
                        </a:spcBef>
                      </a:pPr>
                      <a:r>
                        <a:rPr lang="en-US" sz="1400" dirty="0">
                          <a:effectLst/>
                          <a:latin typeface="Times New Roman" panose="02020603050405020304" pitchFamily="18" charset="0"/>
                          <a:cs typeface="Times New Roman" panose="02020603050405020304" pitchFamily="18" charset="0"/>
                        </a:rPr>
                        <a:t>No</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0645">
                        <a:lnSpc>
                          <a:spcPts val="1265"/>
                        </a:lnSpc>
                      </a:pPr>
                      <a:r>
                        <a:rPr lang="en-US" sz="1400">
                          <a:effectLst/>
                          <a:latin typeface="Times New Roman" panose="02020603050405020304" pitchFamily="18" charset="0"/>
                          <a:cs typeface="Times New Roman" panose="02020603050405020304" pitchFamily="18" charset="0"/>
                        </a:rPr>
                        <a:t>Title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9375">
                        <a:lnSpc>
                          <a:spcPts val="1265"/>
                        </a:lnSpc>
                      </a:pPr>
                      <a:r>
                        <a:rPr lang="en-US" sz="1400">
                          <a:effectLst/>
                          <a:latin typeface="Times New Roman" panose="02020603050405020304" pitchFamily="18" charset="0"/>
                          <a:cs typeface="Times New Roman" panose="02020603050405020304" pitchFamily="18" charset="0"/>
                        </a:rPr>
                        <a:t>Authors/Year</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9375">
                        <a:lnSpc>
                          <a:spcPts val="1265"/>
                        </a:lnSpc>
                      </a:pPr>
                      <a:r>
                        <a:rPr lang="en-US" sz="1400">
                          <a:effectLst/>
                          <a:latin typeface="Times New Roman" panose="02020603050405020304" pitchFamily="18" charset="0"/>
                          <a:cs typeface="Times New Roman" panose="02020603050405020304" pitchFamily="18" charset="0"/>
                        </a:rPr>
                        <a:t>Advantages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17475">
                        <a:lnSpc>
                          <a:spcPts val="1265"/>
                        </a:lnSpc>
                      </a:pPr>
                      <a:r>
                        <a:rPr lang="en-US" sz="1400">
                          <a:effectLst/>
                          <a:latin typeface="Times New Roman" panose="02020603050405020304" pitchFamily="18" charset="0"/>
                          <a:cs typeface="Times New Roman" panose="02020603050405020304" pitchFamily="18" charset="0"/>
                        </a:rPr>
                        <a:t>Description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1674945415"/>
                  </a:ext>
                </a:extLst>
              </a:tr>
              <a:tr h="1728161">
                <a:tc>
                  <a:txBody>
                    <a:bodyPr/>
                    <a:lstStyle/>
                    <a:p>
                      <a:pPr marL="80645">
                        <a:lnSpc>
                          <a:spcPts val="1265"/>
                        </a:lnSpc>
                        <a:spcBef>
                          <a:spcPts val="45"/>
                        </a:spcBef>
                      </a:pPr>
                      <a:r>
                        <a:rPr lang="en-IN" sz="1400" dirty="0" smtClean="0">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kumimoji="0" lang="en-US" sz="1400" b="0" i="0" u="none" strike="noStrike" kern="1200" baseline="0" dirty="0" smtClean="0">
                          <a:solidFill>
                            <a:schemeClr val="dk1"/>
                          </a:solidFill>
                          <a:latin typeface="Times New Roman" pitchFamily="18" charset="0"/>
                          <a:ea typeface="+mn-ea"/>
                          <a:cs typeface="Times New Roman" pitchFamily="18" charset="0"/>
                        </a:rPr>
                        <a:t>Ensemble Synthesized Minority</a:t>
                      </a:r>
                    </a:p>
                    <a:p>
                      <a:r>
                        <a:rPr kumimoji="0" lang="en-US" sz="1400" b="0" i="0" u="none" strike="noStrike" kern="1200" baseline="0" dirty="0" smtClean="0">
                          <a:solidFill>
                            <a:schemeClr val="dk1"/>
                          </a:solidFill>
                          <a:latin typeface="Times New Roman" pitchFamily="18" charset="0"/>
                          <a:ea typeface="+mn-ea"/>
                          <a:cs typeface="Times New Roman" pitchFamily="18" charset="0"/>
                        </a:rPr>
                        <a:t>Oversampling-Based Generative Adversarial</a:t>
                      </a:r>
                    </a:p>
                    <a:p>
                      <a:r>
                        <a:rPr kumimoji="0" lang="en-US" sz="1400" b="0" i="0" u="none" strike="noStrike" kern="1200" baseline="0" dirty="0" smtClean="0">
                          <a:solidFill>
                            <a:schemeClr val="dk1"/>
                          </a:solidFill>
                          <a:latin typeface="Times New Roman" pitchFamily="18" charset="0"/>
                          <a:ea typeface="+mn-ea"/>
                          <a:cs typeface="Times New Roman" pitchFamily="18" charset="0"/>
                        </a:rPr>
                        <a:t>Networks and Random Forest Algorithm for</a:t>
                      </a:r>
                    </a:p>
                    <a:p>
                      <a:r>
                        <a:rPr kumimoji="0" lang="en-US" sz="1400" b="0" i="0" u="none" strike="noStrike" kern="1200" baseline="0" dirty="0" smtClean="0">
                          <a:solidFill>
                            <a:schemeClr val="dk1"/>
                          </a:solidFill>
                          <a:latin typeface="Times New Roman" pitchFamily="18" charset="0"/>
                          <a:ea typeface="+mn-ea"/>
                          <a:cs typeface="Times New Roman" pitchFamily="18" charset="0"/>
                        </a:rPr>
                        <a:t>Credit Card Fraud Detection</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kumimoji="0" lang="en-US" sz="1400" b="0" i="0" u="none" strike="noStrike" kern="1200" baseline="0" dirty="0" smtClean="0">
                          <a:solidFill>
                            <a:schemeClr val="dk1"/>
                          </a:solidFill>
                          <a:latin typeface="Times New Roman" pitchFamily="18" charset="0"/>
                          <a:ea typeface="+mn-ea"/>
                          <a:cs typeface="Times New Roman" pitchFamily="18" charset="0"/>
                        </a:rPr>
                        <a:t>FUAD A. GHALEB 1, FAISAL SAEED 2, (Member, IEEE), MOHAMMED AL-SAREM 3,</a:t>
                      </a:r>
                    </a:p>
                    <a:p>
                      <a:r>
                        <a:rPr kumimoji="0" lang="en-US" sz="1400" b="0" i="0" u="none" strike="noStrike" kern="1200" baseline="0" dirty="0" smtClean="0">
                          <a:solidFill>
                            <a:schemeClr val="dk1"/>
                          </a:solidFill>
                          <a:latin typeface="Times New Roman" pitchFamily="18" charset="0"/>
                          <a:ea typeface="+mn-ea"/>
                          <a:cs typeface="Times New Roman" pitchFamily="18" charset="0"/>
                        </a:rPr>
                        <a:t>SULTAN NOMAN QASEM 4, (Senior Member, IEEE), AND TAWFIK AL-HADHRAMI</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9375" marR="0" indent="0" algn="l" defTabSz="914400" rtl="0" eaLnBrk="1" fontAlgn="auto" latinLnBrk="0" hangingPunct="1">
                        <a:lnSpc>
                          <a:spcPts val="1265"/>
                        </a:lnSpc>
                        <a:spcBef>
                          <a:spcPts val="0"/>
                        </a:spcBef>
                        <a:spcAft>
                          <a:spcPts val="0"/>
                        </a:spcAft>
                        <a:buClrTx/>
                        <a:buSzTx/>
                        <a:buFontTx/>
                        <a:buNone/>
                        <a:tabLst/>
                        <a:defRPr/>
                      </a:pPr>
                      <a:r>
                        <a:rPr lang="en-US" sz="1400" dirty="0" smtClean="0">
                          <a:latin typeface="Times New Roman" pitchFamily="18" charset="0"/>
                          <a:cs typeface="Times New Roman" pitchFamily="18" charset="0"/>
                        </a:rPr>
                        <a:t>Combining multiple models (in this case, Random Forest with potentially other models in the ensemble) leverages the strengths of each. This often leads to higher accuracy and robustness than using a single model.</a:t>
                      </a:r>
                    </a:p>
                    <a:p>
                      <a:pPr marL="79375">
                        <a:lnSpc>
                          <a:spcPts val="1265"/>
                        </a:lnSpc>
                      </a:pP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kumimoji="0" lang="en-US" sz="1400" b="0" i="0" u="none" strike="noStrike" kern="1200" baseline="0" dirty="0" smtClean="0">
                          <a:solidFill>
                            <a:schemeClr val="dk1"/>
                          </a:solidFill>
                          <a:latin typeface="Times New Roman" pitchFamily="18" charset="0"/>
                          <a:ea typeface="+mn-ea"/>
                          <a:cs typeface="Times New Roman" pitchFamily="18" charset="0"/>
                        </a:rPr>
                        <a:t>credit card fraud detection model (CCFDM) is proposed based on ensemble learning</a:t>
                      </a:r>
                    </a:p>
                    <a:p>
                      <a:r>
                        <a:rPr kumimoji="0" lang="en-US" sz="1400" b="0" i="0" u="none" strike="noStrike" kern="1200" baseline="0" dirty="0" smtClean="0">
                          <a:solidFill>
                            <a:schemeClr val="dk1"/>
                          </a:solidFill>
                          <a:latin typeface="Times New Roman" pitchFamily="18" charset="0"/>
                          <a:ea typeface="+mn-ea"/>
                          <a:cs typeface="Times New Roman" pitchFamily="18" charset="0"/>
                        </a:rPr>
                        <a:t>and a generative adversarial network (GAN) assisted by Ensemble Synthesized Minority Oversampling</a:t>
                      </a:r>
                    </a:p>
                    <a:p>
                      <a:r>
                        <a:rPr kumimoji="0" lang="en-US" sz="1400" b="0" i="0" u="none" strike="noStrike" kern="1200" baseline="0" dirty="0" smtClean="0">
                          <a:solidFill>
                            <a:schemeClr val="dk1"/>
                          </a:solidFill>
                          <a:latin typeface="Times New Roman" pitchFamily="18" charset="0"/>
                          <a:ea typeface="+mn-ea"/>
                          <a:cs typeface="Times New Roman" pitchFamily="18" charset="0"/>
                        </a:rPr>
                        <a:t>techniques (ESMOTE-GAN).</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2710942887"/>
                  </a:ext>
                </a:extLst>
              </a:tr>
              <a:tr h="2495028">
                <a:tc>
                  <a:txBody>
                    <a:bodyPr/>
                    <a:lstStyle/>
                    <a:p>
                      <a:pPr marL="80645">
                        <a:lnSpc>
                          <a:spcPts val="1265"/>
                        </a:lnSpc>
                        <a:spcBef>
                          <a:spcPts val="45"/>
                        </a:spcBef>
                      </a:pPr>
                      <a:r>
                        <a:rPr lang="en-IN" sz="1400" dirty="0" smtClean="0">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kumimoji="0" lang="en-US" sz="1400" b="0" i="0" u="none" strike="noStrike" kern="1200" baseline="0" dirty="0" smtClean="0">
                          <a:solidFill>
                            <a:schemeClr val="dk1"/>
                          </a:solidFill>
                          <a:latin typeface="Times New Roman" pitchFamily="18" charset="0"/>
                          <a:ea typeface="+mn-ea"/>
                          <a:cs typeface="Times New Roman" pitchFamily="18" charset="0"/>
                        </a:rPr>
                        <a:t>A Credit Card Fraud Detection Method Based on</a:t>
                      </a:r>
                    </a:p>
                    <a:p>
                      <a:r>
                        <a:rPr kumimoji="0" lang="en-US" sz="1400" b="0" i="0" u="none" strike="noStrike" kern="1200" baseline="0" dirty="0" err="1" smtClean="0">
                          <a:solidFill>
                            <a:schemeClr val="dk1"/>
                          </a:solidFill>
                          <a:latin typeface="Times New Roman" pitchFamily="18" charset="0"/>
                          <a:ea typeface="+mn-ea"/>
                          <a:cs typeface="Times New Roman" pitchFamily="18" charset="0"/>
                        </a:rPr>
                        <a:t>Mahalanobis</a:t>
                      </a:r>
                      <a:r>
                        <a:rPr kumimoji="0" lang="en-US" sz="1400" b="0" i="0" u="none" strike="noStrike" kern="1200" baseline="0" dirty="0" smtClean="0">
                          <a:solidFill>
                            <a:schemeClr val="dk1"/>
                          </a:solidFill>
                          <a:latin typeface="Times New Roman" pitchFamily="18" charset="0"/>
                          <a:ea typeface="+mn-ea"/>
                          <a:cs typeface="Times New Roman" pitchFamily="18" charset="0"/>
                        </a:rPr>
                        <a:t> Distance Hybrid Sampling and</a:t>
                      </a:r>
                    </a:p>
                    <a:p>
                      <a:r>
                        <a:rPr kumimoji="0" lang="en-US" sz="1400" b="0" i="0" u="none" strike="noStrike" kern="1200" baseline="0" dirty="0" smtClean="0">
                          <a:solidFill>
                            <a:schemeClr val="dk1"/>
                          </a:solidFill>
                          <a:latin typeface="Times New Roman" pitchFamily="18" charset="0"/>
                          <a:ea typeface="+mn-ea"/>
                          <a:cs typeface="Times New Roman" pitchFamily="18" charset="0"/>
                        </a:rPr>
                        <a:t>Random Forest Algorithm</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9375">
                        <a:lnSpc>
                          <a:spcPts val="1265"/>
                        </a:lnSpc>
                      </a:pPr>
                      <a:endParaRPr lang="en-IN" sz="14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79375">
                        <a:lnSpc>
                          <a:spcPts val="1265"/>
                        </a:lnSpc>
                      </a:pPr>
                      <a:r>
                        <a:rPr kumimoji="0" lang="en-US" sz="1400" b="0" i="0" u="none" strike="noStrike" kern="1200" baseline="0" dirty="0" smtClean="0">
                          <a:solidFill>
                            <a:schemeClr val="dk1"/>
                          </a:solidFill>
                          <a:latin typeface="Times New Roman" pitchFamily="18" charset="0"/>
                          <a:ea typeface="+mn-ea"/>
                          <a:cs typeface="Times New Roman" pitchFamily="18" charset="0"/>
                        </a:rPr>
                        <a:t>ZHICHAO XIE </a:t>
                      </a:r>
                    </a:p>
                    <a:p>
                      <a:pPr marL="79375">
                        <a:lnSpc>
                          <a:spcPts val="1265"/>
                        </a:lnSpc>
                      </a:pPr>
                      <a:endParaRPr kumimoji="0" lang="en-US" sz="1400" b="0" i="0" u="none" strike="noStrike" kern="1200" baseline="0" dirty="0" smtClean="0">
                        <a:solidFill>
                          <a:schemeClr val="dk1"/>
                        </a:solidFill>
                        <a:latin typeface="Times New Roman" pitchFamily="18" charset="0"/>
                        <a:ea typeface="+mn-ea"/>
                        <a:cs typeface="Times New Roman" pitchFamily="18" charset="0"/>
                      </a:endParaRPr>
                    </a:p>
                    <a:p>
                      <a:pPr marL="79375">
                        <a:lnSpc>
                          <a:spcPts val="1265"/>
                        </a:lnSpc>
                      </a:pPr>
                      <a:r>
                        <a:rPr kumimoji="0" lang="en-US" sz="1400" b="0" i="0" u="none" strike="noStrike" kern="1200" baseline="0" dirty="0" smtClean="0">
                          <a:solidFill>
                            <a:schemeClr val="dk1"/>
                          </a:solidFill>
                          <a:latin typeface="Times New Roman" pitchFamily="18" charset="0"/>
                          <a:ea typeface="+mn-ea"/>
                          <a:cs typeface="Times New Roman" pitchFamily="18" charset="0"/>
                        </a:rPr>
                        <a:t>AND XUAN </a:t>
                      </a:r>
                    </a:p>
                    <a:p>
                      <a:pPr marL="79375">
                        <a:lnSpc>
                          <a:spcPts val="1265"/>
                        </a:lnSpc>
                      </a:pPr>
                      <a:endParaRPr kumimoji="0" lang="en-US" sz="1400" b="0" i="0" u="none" strike="noStrike" kern="1200" baseline="0" dirty="0" smtClean="0">
                        <a:solidFill>
                          <a:schemeClr val="dk1"/>
                        </a:solidFill>
                        <a:latin typeface="Times New Roman" pitchFamily="18" charset="0"/>
                        <a:ea typeface="+mn-ea"/>
                        <a:cs typeface="Times New Roman" pitchFamily="18" charset="0"/>
                      </a:endParaRPr>
                    </a:p>
                    <a:p>
                      <a:pPr marL="79375">
                        <a:lnSpc>
                          <a:spcPts val="1265"/>
                        </a:lnSpc>
                      </a:pPr>
                      <a:r>
                        <a:rPr kumimoji="0" lang="en-US" sz="1400" b="0" i="0" u="none" strike="noStrike" kern="1200" baseline="0" dirty="0" smtClean="0">
                          <a:solidFill>
                            <a:schemeClr val="dk1"/>
                          </a:solidFill>
                          <a:latin typeface="Times New Roman" pitchFamily="18" charset="0"/>
                          <a:ea typeface="+mn-ea"/>
                          <a:cs typeface="Times New Roman" pitchFamily="18" charset="0"/>
                        </a:rPr>
                        <a:t>HUANG(2024).</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9375">
                        <a:lnSpc>
                          <a:spcPts val="1265"/>
                        </a:lnSpc>
                      </a:pPr>
                      <a:r>
                        <a:rPr lang="en-US" sz="1400" dirty="0" smtClean="0">
                          <a:latin typeface="Times New Roman" pitchFamily="18" charset="0"/>
                          <a:cs typeface="Times New Roman" pitchFamily="18" charset="0"/>
                        </a:rPr>
                        <a:t>Random Forest provides insights into which features are most important in detecting fraud, which can be valuable for understanding fraud patterns and improving the detection system.</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kumimoji="0" lang="en-US" sz="1400" b="0" i="0" u="none" strike="noStrike" kern="1200" baseline="0" dirty="0" smtClean="0">
                          <a:solidFill>
                            <a:schemeClr val="dk1"/>
                          </a:solidFill>
                          <a:latin typeface="Times New Roman" pitchFamily="18" charset="0"/>
                          <a:ea typeface="+mn-ea"/>
                          <a:cs typeface="Times New Roman" pitchFamily="18" charset="0"/>
                        </a:rPr>
                        <a:t>This project addresses the problems of existing credit card</a:t>
                      </a:r>
                    </a:p>
                    <a:p>
                      <a:r>
                        <a:rPr kumimoji="0" lang="en-US" sz="1400" b="0" i="0" u="none" strike="noStrike" kern="1200" baseline="0" dirty="0" smtClean="0">
                          <a:solidFill>
                            <a:schemeClr val="dk1"/>
                          </a:solidFill>
                          <a:latin typeface="Times New Roman" pitchFamily="18" charset="0"/>
                          <a:ea typeface="+mn-ea"/>
                          <a:cs typeface="Times New Roman" pitchFamily="18" charset="0"/>
                        </a:rPr>
                        <a:t>fraud detection methods and, based on the domain knowledge of credit card fraud and machine learning</a:t>
                      </a:r>
                    </a:p>
                    <a:p>
                      <a:r>
                        <a:rPr kumimoji="0" lang="en-US" sz="1400" b="0" i="0" u="none" strike="noStrike" kern="1200" baseline="0" dirty="0" smtClean="0">
                          <a:solidFill>
                            <a:schemeClr val="dk1"/>
                          </a:solidFill>
                          <a:latin typeface="Times New Roman" pitchFamily="18" charset="0"/>
                          <a:ea typeface="+mn-ea"/>
                          <a:cs typeface="Times New Roman" pitchFamily="18" charset="0"/>
                        </a:rPr>
                        <a:t>theory, proposes a method based on </a:t>
                      </a:r>
                      <a:r>
                        <a:rPr kumimoji="0" lang="en-US" sz="1400" b="0" i="0" u="none" strike="noStrike" kern="1200" baseline="0" dirty="0" err="1" smtClean="0">
                          <a:solidFill>
                            <a:schemeClr val="dk1"/>
                          </a:solidFill>
                          <a:latin typeface="Times New Roman" pitchFamily="18" charset="0"/>
                          <a:ea typeface="+mn-ea"/>
                          <a:cs typeface="Times New Roman" pitchFamily="18" charset="0"/>
                        </a:rPr>
                        <a:t>Mahalanobis</a:t>
                      </a:r>
                      <a:r>
                        <a:rPr kumimoji="0" lang="en-US" sz="1400" b="0" i="0" u="none" strike="noStrike" kern="1200" baseline="0" dirty="0" smtClean="0">
                          <a:solidFill>
                            <a:schemeClr val="dk1"/>
                          </a:solidFill>
                          <a:latin typeface="Times New Roman" pitchFamily="18" charset="0"/>
                          <a:ea typeface="+mn-ea"/>
                          <a:cs typeface="Times New Roman" pitchFamily="18" charset="0"/>
                        </a:rPr>
                        <a:t> distance SMOTE-ENN hybrid sampling and Random</a:t>
                      </a:r>
                    </a:p>
                    <a:p>
                      <a:r>
                        <a:rPr kumimoji="0" lang="en-US" sz="1400" b="0" i="0" u="none" strike="noStrike" kern="1200" baseline="0" dirty="0" smtClean="0">
                          <a:solidFill>
                            <a:schemeClr val="dk1"/>
                          </a:solidFill>
                          <a:latin typeface="Times New Roman" pitchFamily="18" charset="0"/>
                          <a:ea typeface="+mn-ea"/>
                          <a:cs typeface="Times New Roman" pitchFamily="18" charset="0"/>
                        </a:rPr>
                        <a:t>Forest for credit card fraud detection.</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2193031560"/>
                  </a:ext>
                </a:extLst>
              </a:tr>
            </a:tbl>
          </a:graphicData>
        </a:graphic>
      </p:graphicFrame>
    </p:spTree>
    <p:extLst>
      <p:ext uri="{BB962C8B-B14F-4D97-AF65-F5344CB8AC3E}">
        <p14:creationId xmlns:p14="http://schemas.microsoft.com/office/powerpoint/2010/main" val="3259681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76FD03-15BE-4AEE-BFA8-F5DDB2463BAA}"/>
              </a:ext>
            </a:extLst>
          </p:cNvPr>
          <p:cNvSpPr>
            <a:spLocks noGrp="1"/>
          </p:cNvSpPr>
          <p:nvPr>
            <p:ph type="ctrTitle"/>
          </p:nvPr>
        </p:nvSpPr>
        <p:spPr>
          <a:xfrm>
            <a:off x="1524000" y="143435"/>
            <a:ext cx="9144000" cy="699247"/>
          </a:xfrm>
        </p:spPr>
        <p:txBody>
          <a:bodyPr>
            <a:normAutofit/>
          </a:bodyPr>
          <a:lstStyle/>
          <a:p>
            <a:r>
              <a:rPr lang="en-US" dirty="0"/>
              <a:t>Literature Survey</a:t>
            </a:r>
            <a:endParaRPr lang="en-IN" dirty="0"/>
          </a:p>
        </p:txBody>
      </p:sp>
      <p:graphicFrame>
        <p:nvGraphicFramePr>
          <p:cNvPr id="6" name="Table 5">
            <a:extLst>
              <a:ext uri="{FF2B5EF4-FFF2-40B4-BE49-F238E27FC236}">
                <a16:creationId xmlns:a16="http://schemas.microsoft.com/office/drawing/2014/main" xmlns="" id="{6A39BA5D-42EB-4D4E-8437-D2CE0CFCDE9F}"/>
              </a:ext>
            </a:extLst>
          </p:cNvPr>
          <p:cNvGraphicFramePr>
            <a:graphicFrameLocks noGrp="1"/>
          </p:cNvGraphicFramePr>
          <p:nvPr>
            <p:extLst>
              <p:ext uri="{D42A27DB-BD31-4B8C-83A1-F6EECF244321}">
                <p14:modId xmlns:p14="http://schemas.microsoft.com/office/powerpoint/2010/main" val="4063180489"/>
              </p:ext>
            </p:extLst>
          </p:nvPr>
        </p:nvGraphicFramePr>
        <p:xfrm>
          <a:off x="1136073" y="906652"/>
          <a:ext cx="9899478" cy="4843435"/>
        </p:xfrm>
        <a:graphic>
          <a:graphicData uri="http://schemas.openxmlformats.org/drawingml/2006/table">
            <a:tbl>
              <a:tblPr firstRow="1" firstCol="1" bandRow="1">
                <a:tableStyleId>{5C22544A-7EE6-4342-B048-85BDC9FD1C3A}</a:tableStyleId>
              </a:tblPr>
              <a:tblGrid>
                <a:gridCol w="599300">
                  <a:extLst>
                    <a:ext uri="{9D8B030D-6E8A-4147-A177-3AD203B41FA5}">
                      <a16:colId xmlns:a16="http://schemas.microsoft.com/office/drawing/2014/main" xmlns="" val="1035194751"/>
                    </a:ext>
                  </a:extLst>
                </a:gridCol>
                <a:gridCol w="1735256">
                  <a:extLst>
                    <a:ext uri="{9D8B030D-6E8A-4147-A177-3AD203B41FA5}">
                      <a16:colId xmlns:a16="http://schemas.microsoft.com/office/drawing/2014/main" xmlns="" val="2447585842"/>
                    </a:ext>
                  </a:extLst>
                </a:gridCol>
                <a:gridCol w="1735256">
                  <a:extLst>
                    <a:ext uri="{9D8B030D-6E8A-4147-A177-3AD203B41FA5}">
                      <a16:colId xmlns:a16="http://schemas.microsoft.com/office/drawing/2014/main" xmlns="" val="3803700701"/>
                    </a:ext>
                  </a:extLst>
                </a:gridCol>
                <a:gridCol w="2030019">
                  <a:extLst>
                    <a:ext uri="{9D8B030D-6E8A-4147-A177-3AD203B41FA5}">
                      <a16:colId xmlns:a16="http://schemas.microsoft.com/office/drawing/2014/main" xmlns="" val="4014524587"/>
                    </a:ext>
                  </a:extLst>
                </a:gridCol>
                <a:gridCol w="3799647">
                  <a:extLst>
                    <a:ext uri="{9D8B030D-6E8A-4147-A177-3AD203B41FA5}">
                      <a16:colId xmlns:a16="http://schemas.microsoft.com/office/drawing/2014/main" xmlns="" val="1380989811"/>
                    </a:ext>
                  </a:extLst>
                </a:gridCol>
              </a:tblGrid>
              <a:tr h="177582">
                <a:tc gridSpan="5">
                  <a:txBody>
                    <a:bodyPr/>
                    <a:lstStyle/>
                    <a:p>
                      <a:pPr marL="2404110" marR="2397760" algn="ctr">
                        <a:lnSpc>
                          <a:spcPts val="1280"/>
                        </a:lnSpc>
                        <a:spcAft>
                          <a:spcPts val="0"/>
                        </a:spcAft>
                      </a:pPr>
                      <a:r>
                        <a:rPr lang="en-US" sz="1400" dirty="0">
                          <a:effectLst/>
                          <a:latin typeface="Times New Roman" panose="02020603050405020304" pitchFamily="18" charset="0"/>
                          <a:cs typeface="Times New Roman" panose="02020603050405020304" pitchFamily="18" charset="0"/>
                        </a:rPr>
                        <a:t>Literature Survey</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4148569733"/>
                  </a:ext>
                </a:extLst>
              </a:tr>
              <a:tr h="377372">
                <a:tc>
                  <a:txBody>
                    <a:bodyPr/>
                    <a:lstStyle/>
                    <a:p>
                      <a:pPr marL="80645">
                        <a:lnSpc>
                          <a:spcPts val="1265"/>
                        </a:lnSpc>
                      </a:pPr>
                      <a:r>
                        <a:rPr lang="en-US" sz="1400" dirty="0">
                          <a:effectLst/>
                          <a:latin typeface="Times New Roman" panose="02020603050405020304" pitchFamily="18" charset="0"/>
                          <a:cs typeface="Times New Roman" panose="02020603050405020304" pitchFamily="18" charset="0"/>
                        </a:rPr>
                        <a:t>Sr.</a:t>
                      </a:r>
                      <a:endParaRPr lang="en-IN" sz="1400" dirty="0">
                        <a:effectLst/>
                        <a:latin typeface="Times New Roman" panose="02020603050405020304" pitchFamily="18" charset="0"/>
                        <a:cs typeface="Times New Roman" panose="02020603050405020304" pitchFamily="18" charset="0"/>
                      </a:endParaRPr>
                    </a:p>
                    <a:p>
                      <a:pPr marL="80645">
                        <a:lnSpc>
                          <a:spcPts val="1265"/>
                        </a:lnSpc>
                        <a:spcBef>
                          <a:spcPts val="45"/>
                        </a:spcBef>
                      </a:pPr>
                      <a:r>
                        <a:rPr lang="en-US" sz="1400" dirty="0">
                          <a:effectLst/>
                          <a:latin typeface="Times New Roman" panose="02020603050405020304" pitchFamily="18" charset="0"/>
                          <a:cs typeface="Times New Roman" panose="02020603050405020304" pitchFamily="18" charset="0"/>
                        </a:rPr>
                        <a:t>No</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0645">
                        <a:lnSpc>
                          <a:spcPts val="1265"/>
                        </a:lnSpc>
                      </a:pPr>
                      <a:r>
                        <a:rPr lang="en-US" sz="1400">
                          <a:effectLst/>
                          <a:latin typeface="Times New Roman" panose="02020603050405020304" pitchFamily="18" charset="0"/>
                          <a:cs typeface="Times New Roman" panose="02020603050405020304" pitchFamily="18" charset="0"/>
                        </a:rPr>
                        <a:t>Title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9375">
                        <a:lnSpc>
                          <a:spcPts val="1265"/>
                        </a:lnSpc>
                      </a:pPr>
                      <a:r>
                        <a:rPr lang="en-US" sz="1400">
                          <a:effectLst/>
                          <a:latin typeface="Times New Roman" panose="02020603050405020304" pitchFamily="18" charset="0"/>
                          <a:cs typeface="Times New Roman" panose="02020603050405020304" pitchFamily="18" charset="0"/>
                        </a:rPr>
                        <a:t>Authors/Year</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9375">
                        <a:lnSpc>
                          <a:spcPts val="1265"/>
                        </a:lnSpc>
                      </a:pPr>
                      <a:r>
                        <a:rPr lang="en-US" sz="1400">
                          <a:effectLst/>
                          <a:latin typeface="Times New Roman" panose="02020603050405020304" pitchFamily="18" charset="0"/>
                          <a:cs typeface="Times New Roman" panose="02020603050405020304" pitchFamily="18" charset="0"/>
                        </a:rPr>
                        <a:t>Advantages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17475">
                        <a:lnSpc>
                          <a:spcPts val="1265"/>
                        </a:lnSpc>
                      </a:pPr>
                      <a:r>
                        <a:rPr lang="en-US" sz="1400">
                          <a:effectLst/>
                          <a:latin typeface="Times New Roman" panose="02020603050405020304" pitchFamily="18" charset="0"/>
                          <a:cs typeface="Times New Roman" panose="02020603050405020304" pitchFamily="18" charset="0"/>
                        </a:rPr>
                        <a:t>Description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1674945415"/>
                  </a:ext>
                </a:extLst>
              </a:tr>
              <a:tr h="1728161">
                <a:tc>
                  <a:txBody>
                    <a:bodyPr/>
                    <a:lstStyle/>
                    <a:p>
                      <a:pPr marL="80645">
                        <a:lnSpc>
                          <a:spcPts val="1265"/>
                        </a:lnSpc>
                        <a:spcBef>
                          <a:spcPts val="45"/>
                        </a:spcBef>
                      </a:pPr>
                      <a:r>
                        <a:rPr lang="en-IN" sz="1400" dirty="0" smtClean="0">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kumimoji="0" lang="en-US" sz="1400" b="0" i="0" u="none" strike="noStrike" kern="1200" baseline="0" dirty="0" smtClean="0">
                          <a:solidFill>
                            <a:schemeClr val="dk1"/>
                          </a:solidFill>
                          <a:latin typeface="Times New Roman" pitchFamily="18" charset="0"/>
                          <a:ea typeface="+mn-ea"/>
                          <a:cs typeface="Times New Roman" pitchFamily="18" charset="0"/>
                        </a:rPr>
                        <a:t>Credit Card Fraud Detection</a:t>
                      </a:r>
                    </a:p>
                    <a:p>
                      <a:r>
                        <a:rPr kumimoji="0" lang="en-US" sz="1400" b="0" i="0" u="none" strike="noStrike" kern="1200" baseline="0" dirty="0" smtClean="0">
                          <a:solidFill>
                            <a:schemeClr val="dk1"/>
                          </a:solidFill>
                          <a:latin typeface="Times New Roman" pitchFamily="18" charset="0"/>
                          <a:ea typeface="+mn-ea"/>
                          <a:cs typeface="Times New Roman" pitchFamily="18" charset="0"/>
                        </a:rPr>
                        <a:t>Using </a:t>
                      </a:r>
                      <a:r>
                        <a:rPr kumimoji="0" lang="en-US" sz="1400" b="0" i="0" u="none" strike="noStrike" kern="1200" baseline="0" dirty="0" err="1" smtClean="0">
                          <a:solidFill>
                            <a:schemeClr val="dk1"/>
                          </a:solidFill>
                          <a:latin typeface="Times New Roman" pitchFamily="18" charset="0"/>
                          <a:ea typeface="+mn-ea"/>
                          <a:cs typeface="Times New Roman" pitchFamily="18" charset="0"/>
                        </a:rPr>
                        <a:t>AdaBoost</a:t>
                      </a:r>
                      <a:r>
                        <a:rPr kumimoji="0" lang="en-US" sz="1400" b="0" i="0" u="none" strike="noStrike" kern="1200" baseline="0" dirty="0" smtClean="0">
                          <a:solidFill>
                            <a:schemeClr val="dk1"/>
                          </a:solidFill>
                          <a:latin typeface="Times New Roman" pitchFamily="18" charset="0"/>
                          <a:ea typeface="+mn-ea"/>
                          <a:cs typeface="Times New Roman" pitchFamily="18" charset="0"/>
                        </a:rPr>
                        <a:t> and Majority Voting</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kumimoji="0" lang="en-US" sz="1400" b="0" i="0" u="none" strike="noStrike" kern="1200" baseline="0" dirty="0" smtClean="0">
                          <a:solidFill>
                            <a:schemeClr val="dk1"/>
                          </a:solidFill>
                          <a:latin typeface="Times New Roman" pitchFamily="18" charset="0"/>
                          <a:ea typeface="+mn-ea"/>
                          <a:cs typeface="Times New Roman" pitchFamily="18" charset="0"/>
                        </a:rPr>
                        <a:t>KULDEEP RANDHAWA 1, CHU KIONG LOO  (Senior Member, IEEE),</a:t>
                      </a:r>
                    </a:p>
                    <a:p>
                      <a:r>
                        <a:rPr kumimoji="0" lang="en-US" sz="1400" b="0" i="0" u="none" strike="noStrike" kern="1200" baseline="0" dirty="0" smtClean="0">
                          <a:solidFill>
                            <a:schemeClr val="dk1"/>
                          </a:solidFill>
                          <a:latin typeface="Times New Roman" pitchFamily="18" charset="0"/>
                          <a:ea typeface="+mn-ea"/>
                          <a:cs typeface="Times New Roman" pitchFamily="18" charset="0"/>
                        </a:rPr>
                        <a:t>MANJEEVAN SEERA</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9375">
                        <a:lnSpc>
                          <a:spcPts val="1265"/>
                        </a:lnSpc>
                      </a:pPr>
                      <a:r>
                        <a:rPr lang="en-US" sz="1400" dirty="0" err="1" smtClean="0">
                          <a:latin typeface="Times New Roman" pitchFamily="18" charset="0"/>
                          <a:cs typeface="Times New Roman" pitchFamily="18" charset="0"/>
                        </a:rPr>
                        <a:t>AdaBoost</a:t>
                      </a:r>
                      <a:r>
                        <a:rPr lang="en-US" sz="1400" dirty="0" smtClean="0">
                          <a:latin typeface="Times New Roman" pitchFamily="18" charset="0"/>
                          <a:cs typeface="Times New Roman" pitchFamily="18" charset="0"/>
                        </a:rPr>
                        <a:t> can provide insights into which features are most important for detecting fraud. This can be valuable for understanding fraud patterns and potentially for feature selection or engineering</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kumimoji="0" lang="en-US" sz="1400" b="0" i="0" u="none" strike="noStrike" kern="1200" baseline="0" dirty="0" smtClean="0">
                          <a:solidFill>
                            <a:schemeClr val="dk1"/>
                          </a:solidFill>
                          <a:latin typeface="Times New Roman" pitchFamily="18" charset="0"/>
                          <a:ea typeface="+mn-ea"/>
                          <a:cs typeface="Times New Roman" pitchFamily="18" charset="0"/>
                        </a:rPr>
                        <a:t>In this paper, machine learning algorithms are used to detect credit card fraud.</a:t>
                      </a:r>
                    </a:p>
                    <a:p>
                      <a:r>
                        <a:rPr kumimoji="0" lang="en-US" sz="1400" b="0" i="0" u="none" strike="noStrike" kern="1200" baseline="0" dirty="0" smtClean="0">
                          <a:solidFill>
                            <a:schemeClr val="dk1"/>
                          </a:solidFill>
                          <a:latin typeface="Times New Roman" pitchFamily="18" charset="0"/>
                          <a:ea typeface="+mn-ea"/>
                          <a:cs typeface="Times New Roman" pitchFamily="18" charset="0"/>
                        </a:rPr>
                        <a:t>Standard models are </a:t>
                      </a:r>
                      <a:r>
                        <a:rPr kumimoji="0" lang="en-US" sz="1400" b="0" i="0" u="none" strike="noStrike" kern="1200" baseline="0" dirty="0" err="1" smtClean="0">
                          <a:solidFill>
                            <a:schemeClr val="dk1"/>
                          </a:solidFill>
                          <a:latin typeface="Times New Roman" pitchFamily="18" charset="0"/>
                          <a:ea typeface="+mn-ea"/>
                          <a:cs typeface="Times New Roman" pitchFamily="18" charset="0"/>
                        </a:rPr>
                        <a:t>rst</a:t>
                      </a:r>
                      <a:r>
                        <a:rPr kumimoji="0" lang="en-US" sz="1400" b="0" i="0" u="none" strike="noStrike" kern="1200" baseline="0" dirty="0" smtClean="0">
                          <a:solidFill>
                            <a:schemeClr val="dk1"/>
                          </a:solidFill>
                          <a:latin typeface="Times New Roman" pitchFamily="18" charset="0"/>
                          <a:ea typeface="+mn-ea"/>
                          <a:cs typeface="Times New Roman" pitchFamily="18" charset="0"/>
                        </a:rPr>
                        <a:t> used. Then, hybrid methods which use </a:t>
                      </a:r>
                      <a:r>
                        <a:rPr kumimoji="0" lang="en-US" sz="1400" b="0" i="0" u="none" strike="noStrike" kern="1200" baseline="0" dirty="0" err="1" smtClean="0">
                          <a:solidFill>
                            <a:schemeClr val="dk1"/>
                          </a:solidFill>
                          <a:latin typeface="Times New Roman" pitchFamily="18" charset="0"/>
                          <a:ea typeface="+mn-ea"/>
                          <a:cs typeface="Times New Roman" pitchFamily="18" charset="0"/>
                        </a:rPr>
                        <a:t>AdaBoost</a:t>
                      </a:r>
                      <a:r>
                        <a:rPr kumimoji="0" lang="en-US" sz="1400" b="0" i="0" u="none" strike="noStrike" kern="1200" baseline="0" dirty="0" smtClean="0">
                          <a:solidFill>
                            <a:schemeClr val="dk1"/>
                          </a:solidFill>
                          <a:latin typeface="Times New Roman" pitchFamily="18" charset="0"/>
                          <a:ea typeface="+mn-ea"/>
                          <a:cs typeface="Times New Roman" pitchFamily="18" charset="0"/>
                        </a:rPr>
                        <a:t> and majority voting methods are</a:t>
                      </a:r>
                    </a:p>
                    <a:p>
                      <a:r>
                        <a:rPr kumimoji="0" lang="en-US" sz="1400" b="0" i="0" u="none" strike="noStrike" kern="1200" baseline="0" dirty="0" smtClean="0">
                          <a:solidFill>
                            <a:schemeClr val="dk1"/>
                          </a:solidFill>
                          <a:latin typeface="Times New Roman" pitchFamily="18" charset="0"/>
                          <a:ea typeface="+mn-ea"/>
                          <a:cs typeface="Times New Roman" pitchFamily="18" charset="0"/>
                        </a:rPr>
                        <a:t>applied.</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2710942887"/>
                  </a:ext>
                </a:extLst>
              </a:tr>
              <a:tr h="2495028">
                <a:tc>
                  <a:txBody>
                    <a:bodyPr/>
                    <a:lstStyle/>
                    <a:p>
                      <a:pPr marL="80645">
                        <a:lnSpc>
                          <a:spcPts val="1265"/>
                        </a:lnSpc>
                        <a:spcBef>
                          <a:spcPts val="45"/>
                        </a:spcBef>
                      </a:pPr>
                      <a:r>
                        <a:rPr lang="en-IN" sz="1400" dirty="0" smtClean="0">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lang="en-US" sz="1400" dirty="0" smtClean="0">
                          <a:latin typeface="Times New Roman" pitchFamily="18" charset="0"/>
                          <a:cs typeface="Times New Roman" pitchFamily="18" charset="0"/>
                        </a:rPr>
                        <a:t> </a:t>
                      </a:r>
                      <a:r>
                        <a:rPr kumimoji="0" lang="en-US" sz="1400" b="0" i="0" u="none" strike="noStrike" kern="1200" baseline="0" dirty="0" smtClean="0">
                          <a:solidFill>
                            <a:schemeClr val="dk1"/>
                          </a:solidFill>
                          <a:latin typeface="Times New Roman" pitchFamily="18" charset="0"/>
                          <a:ea typeface="+mn-ea"/>
                          <a:cs typeface="Times New Roman" pitchFamily="18" charset="0"/>
                        </a:rPr>
                        <a:t>Advancing Model Performance With ADASYN</a:t>
                      </a:r>
                    </a:p>
                    <a:p>
                      <a:r>
                        <a:rPr kumimoji="0" lang="en-US" sz="1400" b="0" i="0" u="none" strike="noStrike" kern="1200" baseline="0" dirty="0" smtClean="0">
                          <a:solidFill>
                            <a:schemeClr val="dk1"/>
                          </a:solidFill>
                          <a:latin typeface="Times New Roman" pitchFamily="18" charset="0"/>
                          <a:ea typeface="+mn-ea"/>
                          <a:cs typeface="Times New Roman" pitchFamily="18" charset="0"/>
                        </a:rPr>
                        <a:t>and Recurrent Feature Elimination and</a:t>
                      </a:r>
                    </a:p>
                    <a:p>
                      <a:r>
                        <a:rPr kumimoji="0" lang="en-US" sz="1400" b="0" i="0" u="none" strike="noStrike" kern="1200" baseline="0" dirty="0" smtClean="0">
                          <a:solidFill>
                            <a:schemeClr val="dk1"/>
                          </a:solidFill>
                          <a:latin typeface="Times New Roman" pitchFamily="18" charset="0"/>
                          <a:ea typeface="+mn-ea"/>
                          <a:cs typeface="Times New Roman" pitchFamily="18" charset="0"/>
                        </a:rPr>
                        <a:t>Cross-Validation in Machine Learning-Assisted</a:t>
                      </a:r>
                    </a:p>
                    <a:p>
                      <a:r>
                        <a:rPr kumimoji="0" lang="en-US" sz="1400" b="0" i="0" u="none" strike="noStrike" kern="1200" baseline="0" dirty="0" smtClean="0">
                          <a:solidFill>
                            <a:schemeClr val="dk1"/>
                          </a:solidFill>
                          <a:latin typeface="Times New Roman" pitchFamily="18" charset="0"/>
                          <a:ea typeface="+mn-ea"/>
                          <a:cs typeface="Times New Roman" pitchFamily="18" charset="0"/>
                        </a:rPr>
                        <a:t>Credit Card Fraud Detection:</a:t>
                      </a:r>
                    </a:p>
                    <a:p>
                      <a:r>
                        <a:rPr kumimoji="0" lang="en-US" sz="1400" b="0" i="0" u="none" strike="noStrike" kern="1200" baseline="0" dirty="0" smtClean="0">
                          <a:solidFill>
                            <a:schemeClr val="dk1"/>
                          </a:solidFill>
                          <a:latin typeface="Times New Roman" pitchFamily="18" charset="0"/>
                          <a:ea typeface="+mn-ea"/>
                          <a:cs typeface="Times New Roman" pitchFamily="18" charset="0"/>
                        </a:rPr>
                        <a:t>A Comparative Analysis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9375">
                        <a:lnSpc>
                          <a:spcPts val="1265"/>
                        </a:lnSpc>
                      </a:pPr>
                      <a:endParaRPr kumimoji="0" lang="en-US" sz="1400" b="0" i="0" u="none" strike="noStrike" kern="1200" baseline="0" dirty="0" smtClean="0">
                        <a:solidFill>
                          <a:schemeClr val="dk1"/>
                        </a:solidFill>
                        <a:latin typeface="Times New Roman" pitchFamily="18" charset="0"/>
                        <a:ea typeface="+mn-ea"/>
                        <a:cs typeface="Times New Roman" pitchFamily="18" charset="0"/>
                      </a:endParaRPr>
                    </a:p>
                    <a:p>
                      <a:pPr marL="79375">
                        <a:lnSpc>
                          <a:spcPts val="1265"/>
                        </a:lnSpc>
                      </a:pPr>
                      <a:r>
                        <a:rPr kumimoji="0" lang="en-US" sz="1400" b="0" i="0" u="none" strike="noStrike" kern="1200" baseline="0" dirty="0" smtClean="0">
                          <a:solidFill>
                            <a:schemeClr val="dk1"/>
                          </a:solidFill>
                          <a:latin typeface="Times New Roman" pitchFamily="18" charset="0"/>
                          <a:ea typeface="+mn-ea"/>
                          <a:cs typeface="Times New Roman" pitchFamily="18" charset="0"/>
                        </a:rPr>
                        <a:t>EMMANUEL </a:t>
                      </a:r>
                    </a:p>
                    <a:p>
                      <a:pPr marL="79375">
                        <a:lnSpc>
                          <a:spcPts val="1265"/>
                        </a:lnSpc>
                      </a:pPr>
                      <a:endParaRPr kumimoji="0" lang="en-US" sz="1400" b="0" i="0" u="none" strike="noStrike" kern="1200" baseline="0" dirty="0" smtClean="0">
                        <a:solidFill>
                          <a:schemeClr val="dk1"/>
                        </a:solidFill>
                        <a:latin typeface="Times New Roman" pitchFamily="18" charset="0"/>
                        <a:ea typeface="+mn-ea"/>
                        <a:cs typeface="Times New Roman" pitchFamily="18" charset="0"/>
                      </a:endParaRPr>
                    </a:p>
                    <a:p>
                      <a:pPr marL="79375">
                        <a:lnSpc>
                          <a:spcPts val="1265"/>
                        </a:lnSpc>
                      </a:pPr>
                      <a:r>
                        <a:rPr kumimoji="0" lang="en-US" sz="1400" b="0" i="0" u="none" strike="noStrike" kern="1200" baseline="0" dirty="0" smtClean="0">
                          <a:solidFill>
                            <a:schemeClr val="dk1"/>
                          </a:solidFill>
                          <a:latin typeface="Times New Roman" pitchFamily="18" charset="0"/>
                          <a:ea typeface="+mn-ea"/>
                          <a:cs typeface="Times New Roman" pitchFamily="18" charset="0"/>
                        </a:rPr>
                        <a:t>ILEBERI AND </a:t>
                      </a:r>
                    </a:p>
                    <a:p>
                      <a:pPr marL="79375">
                        <a:lnSpc>
                          <a:spcPts val="1265"/>
                        </a:lnSpc>
                      </a:pPr>
                      <a:endParaRPr kumimoji="0" lang="en-US" sz="1400" b="0" i="0" u="none" strike="noStrike" kern="1200" baseline="0" dirty="0" smtClean="0">
                        <a:solidFill>
                          <a:schemeClr val="dk1"/>
                        </a:solidFill>
                        <a:latin typeface="Times New Roman" pitchFamily="18" charset="0"/>
                        <a:ea typeface="+mn-ea"/>
                        <a:cs typeface="Times New Roman" pitchFamily="18" charset="0"/>
                      </a:endParaRPr>
                    </a:p>
                    <a:p>
                      <a:pPr marL="79375">
                        <a:lnSpc>
                          <a:spcPts val="1265"/>
                        </a:lnSpc>
                      </a:pPr>
                      <a:r>
                        <a:rPr kumimoji="0" lang="en-US" sz="1400" b="0" i="0" u="none" strike="noStrike" kern="1200" baseline="0" dirty="0" smtClean="0">
                          <a:solidFill>
                            <a:schemeClr val="dk1"/>
                          </a:solidFill>
                          <a:latin typeface="Times New Roman" pitchFamily="18" charset="0"/>
                          <a:ea typeface="+mn-ea"/>
                          <a:cs typeface="Times New Roman" pitchFamily="18" charset="0"/>
                        </a:rPr>
                        <a:t>YANXIA SUN , </a:t>
                      </a:r>
                    </a:p>
                    <a:p>
                      <a:pPr marL="79375">
                        <a:lnSpc>
                          <a:spcPts val="1265"/>
                        </a:lnSpc>
                      </a:pPr>
                      <a:endParaRPr kumimoji="0" lang="en-US" sz="1400" b="0" i="0" u="none" strike="noStrike" kern="1200" baseline="0" dirty="0" smtClean="0">
                        <a:solidFill>
                          <a:schemeClr val="dk1"/>
                        </a:solidFill>
                        <a:latin typeface="Times New Roman" pitchFamily="18" charset="0"/>
                        <a:ea typeface="+mn-ea"/>
                        <a:cs typeface="Times New Roman" pitchFamily="18" charset="0"/>
                      </a:endParaRPr>
                    </a:p>
                    <a:p>
                      <a:pPr marL="79375">
                        <a:lnSpc>
                          <a:spcPts val="1265"/>
                        </a:lnSpc>
                      </a:pPr>
                      <a:r>
                        <a:rPr kumimoji="0" lang="en-US" sz="1400" b="0" i="0" u="none" strike="noStrike" kern="1200" baseline="0" dirty="0" smtClean="0">
                          <a:solidFill>
                            <a:schemeClr val="dk1"/>
                          </a:solidFill>
                          <a:latin typeface="Times New Roman" pitchFamily="18" charset="0"/>
                          <a:ea typeface="+mn-ea"/>
                          <a:cs typeface="Times New Roman" pitchFamily="18" charset="0"/>
                        </a:rPr>
                        <a:t>(Senior Member, </a:t>
                      </a:r>
                    </a:p>
                    <a:p>
                      <a:pPr marL="79375">
                        <a:lnSpc>
                          <a:spcPts val="1265"/>
                        </a:lnSpc>
                      </a:pPr>
                      <a:endParaRPr kumimoji="0" lang="en-US" sz="1400" b="0" i="0" u="none" strike="noStrike" kern="1200" baseline="0" dirty="0" smtClean="0">
                        <a:solidFill>
                          <a:schemeClr val="dk1"/>
                        </a:solidFill>
                        <a:latin typeface="Times New Roman" pitchFamily="18" charset="0"/>
                        <a:ea typeface="+mn-ea"/>
                        <a:cs typeface="Times New Roman" pitchFamily="18" charset="0"/>
                      </a:endParaRPr>
                    </a:p>
                    <a:p>
                      <a:pPr marL="79375">
                        <a:lnSpc>
                          <a:spcPts val="1265"/>
                        </a:lnSpc>
                      </a:pPr>
                      <a:r>
                        <a:rPr kumimoji="0" lang="en-US" sz="1400" b="0" i="0" u="none" strike="noStrike" kern="1200" baseline="0" dirty="0" smtClean="0">
                          <a:solidFill>
                            <a:schemeClr val="dk1"/>
                          </a:solidFill>
                          <a:latin typeface="Times New Roman" pitchFamily="18" charset="0"/>
                          <a:ea typeface="+mn-ea"/>
                          <a:cs typeface="Times New Roman" pitchFamily="18" charset="0"/>
                        </a:rPr>
                        <a:t>IEEE)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9375">
                        <a:lnSpc>
                          <a:spcPts val="1265"/>
                        </a:lnSpc>
                      </a:pPr>
                      <a:r>
                        <a:rPr lang="en-US" sz="1400" dirty="0" smtClean="0">
                          <a:latin typeface="Times New Roman" pitchFamily="18" charset="0"/>
                          <a:cs typeface="Times New Roman" pitchFamily="18" charset="0"/>
                        </a:rPr>
                        <a:t>Different banks might have different customer demographics, transaction types, or even data collection methods. This leads to variations in the features available or their distributions.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kumimoji="0" lang="en-US" sz="1400" b="0" i="0" u="none" strike="noStrike" kern="1200" baseline="0" dirty="0" smtClean="0">
                          <a:solidFill>
                            <a:schemeClr val="dk1"/>
                          </a:solidFill>
                          <a:latin typeface="Times New Roman" pitchFamily="18" charset="0"/>
                          <a:ea typeface="+mn-ea"/>
                          <a:cs typeface="Times New Roman" pitchFamily="18" charset="0"/>
                        </a:rPr>
                        <a:t>we use the Adaptive Synthetic Minority Oversampling Technique</a:t>
                      </a:r>
                    </a:p>
                    <a:p>
                      <a:r>
                        <a:rPr kumimoji="0" lang="en-US" sz="1400" b="0" i="0" u="none" strike="noStrike" kern="1200" baseline="0" dirty="0" smtClean="0">
                          <a:solidFill>
                            <a:schemeClr val="dk1"/>
                          </a:solidFill>
                          <a:latin typeface="Times New Roman" pitchFamily="18" charset="0"/>
                          <a:ea typeface="+mn-ea"/>
                          <a:cs typeface="Times New Roman" pitchFamily="18" charset="0"/>
                        </a:rPr>
                        <a:t>to balance an imbalanced dataset; then we combine that with the Recursive Feature Elimination with the</a:t>
                      </a:r>
                    </a:p>
                    <a:p>
                      <a:r>
                        <a:rPr kumimoji="0" lang="en-US" sz="1400" b="0" i="0" u="none" strike="noStrike" kern="1200" baseline="0" dirty="0" smtClean="0">
                          <a:solidFill>
                            <a:schemeClr val="dk1"/>
                          </a:solidFill>
                          <a:latin typeface="Times New Roman" pitchFamily="18" charset="0"/>
                          <a:ea typeface="+mn-ea"/>
                          <a:cs typeface="Times New Roman" pitchFamily="18" charset="0"/>
                        </a:rPr>
                        <a:t>validation technique to enhance the performance of credit card fraud detection systems.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2193031560"/>
                  </a:ext>
                </a:extLst>
              </a:tr>
            </a:tbl>
          </a:graphicData>
        </a:graphic>
      </p:graphicFrame>
    </p:spTree>
    <p:extLst>
      <p:ext uri="{BB962C8B-B14F-4D97-AF65-F5344CB8AC3E}">
        <p14:creationId xmlns:p14="http://schemas.microsoft.com/office/powerpoint/2010/main" val="3259681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76FD03-15BE-4AEE-BFA8-F5DDB2463BAA}"/>
              </a:ext>
            </a:extLst>
          </p:cNvPr>
          <p:cNvSpPr>
            <a:spLocks noGrp="1"/>
          </p:cNvSpPr>
          <p:nvPr>
            <p:ph type="ctrTitle"/>
          </p:nvPr>
        </p:nvSpPr>
        <p:spPr>
          <a:xfrm>
            <a:off x="1524000" y="143435"/>
            <a:ext cx="9144000" cy="699247"/>
          </a:xfrm>
        </p:spPr>
        <p:txBody>
          <a:bodyPr>
            <a:normAutofit/>
          </a:bodyPr>
          <a:lstStyle/>
          <a:p>
            <a:r>
              <a:rPr lang="en-US" dirty="0"/>
              <a:t>Literature Survey</a:t>
            </a:r>
            <a:endParaRPr lang="en-IN" dirty="0"/>
          </a:p>
        </p:txBody>
      </p:sp>
      <p:graphicFrame>
        <p:nvGraphicFramePr>
          <p:cNvPr id="6" name="Table 5">
            <a:extLst>
              <a:ext uri="{FF2B5EF4-FFF2-40B4-BE49-F238E27FC236}">
                <a16:creationId xmlns:a16="http://schemas.microsoft.com/office/drawing/2014/main" xmlns="" id="{6A39BA5D-42EB-4D4E-8437-D2CE0CFCDE9F}"/>
              </a:ext>
            </a:extLst>
          </p:cNvPr>
          <p:cNvGraphicFramePr>
            <a:graphicFrameLocks noGrp="1"/>
          </p:cNvGraphicFramePr>
          <p:nvPr>
            <p:extLst>
              <p:ext uri="{D42A27DB-BD31-4B8C-83A1-F6EECF244321}">
                <p14:modId xmlns:p14="http://schemas.microsoft.com/office/powerpoint/2010/main" val="4191533973"/>
              </p:ext>
            </p:extLst>
          </p:nvPr>
        </p:nvGraphicFramePr>
        <p:xfrm>
          <a:off x="1183341" y="906652"/>
          <a:ext cx="9852210" cy="5396942"/>
        </p:xfrm>
        <a:graphic>
          <a:graphicData uri="http://schemas.openxmlformats.org/drawingml/2006/table">
            <a:tbl>
              <a:tblPr firstRow="1" firstCol="1" bandRow="1">
                <a:tableStyleId>{5C22544A-7EE6-4342-B048-85BDC9FD1C3A}</a:tableStyleId>
              </a:tblPr>
              <a:tblGrid>
                <a:gridCol w="552032">
                  <a:extLst>
                    <a:ext uri="{9D8B030D-6E8A-4147-A177-3AD203B41FA5}">
                      <a16:colId xmlns:a16="http://schemas.microsoft.com/office/drawing/2014/main" xmlns="" val="1035194751"/>
                    </a:ext>
                  </a:extLst>
                </a:gridCol>
                <a:gridCol w="1735256">
                  <a:extLst>
                    <a:ext uri="{9D8B030D-6E8A-4147-A177-3AD203B41FA5}">
                      <a16:colId xmlns:a16="http://schemas.microsoft.com/office/drawing/2014/main" xmlns="" val="2447585842"/>
                    </a:ext>
                  </a:extLst>
                </a:gridCol>
                <a:gridCol w="1735256">
                  <a:extLst>
                    <a:ext uri="{9D8B030D-6E8A-4147-A177-3AD203B41FA5}">
                      <a16:colId xmlns:a16="http://schemas.microsoft.com/office/drawing/2014/main" xmlns="" val="3803700701"/>
                    </a:ext>
                  </a:extLst>
                </a:gridCol>
                <a:gridCol w="2030019">
                  <a:extLst>
                    <a:ext uri="{9D8B030D-6E8A-4147-A177-3AD203B41FA5}">
                      <a16:colId xmlns:a16="http://schemas.microsoft.com/office/drawing/2014/main" xmlns="" val="4014524587"/>
                    </a:ext>
                  </a:extLst>
                </a:gridCol>
                <a:gridCol w="3799647">
                  <a:extLst>
                    <a:ext uri="{9D8B030D-6E8A-4147-A177-3AD203B41FA5}">
                      <a16:colId xmlns:a16="http://schemas.microsoft.com/office/drawing/2014/main" xmlns="" val="1380989811"/>
                    </a:ext>
                  </a:extLst>
                </a:gridCol>
              </a:tblGrid>
              <a:tr h="177582">
                <a:tc gridSpan="5">
                  <a:txBody>
                    <a:bodyPr/>
                    <a:lstStyle/>
                    <a:p>
                      <a:pPr marL="2404110" marR="2397760" algn="ctr">
                        <a:lnSpc>
                          <a:spcPts val="1280"/>
                        </a:lnSpc>
                        <a:spcAft>
                          <a:spcPts val="0"/>
                        </a:spcAft>
                      </a:pPr>
                      <a:r>
                        <a:rPr lang="en-US" sz="1400" dirty="0">
                          <a:effectLst/>
                          <a:latin typeface="Times New Roman" panose="02020603050405020304" pitchFamily="18" charset="0"/>
                          <a:cs typeface="Times New Roman" panose="02020603050405020304" pitchFamily="18" charset="0"/>
                        </a:rPr>
                        <a:t>Literature Survey</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4148569733"/>
                  </a:ext>
                </a:extLst>
              </a:tr>
              <a:tr h="377372">
                <a:tc>
                  <a:txBody>
                    <a:bodyPr/>
                    <a:lstStyle/>
                    <a:p>
                      <a:pPr marL="80645">
                        <a:lnSpc>
                          <a:spcPts val="1265"/>
                        </a:lnSpc>
                      </a:pPr>
                      <a:r>
                        <a:rPr lang="en-US" sz="1400" dirty="0">
                          <a:effectLst/>
                          <a:latin typeface="Times New Roman" panose="02020603050405020304" pitchFamily="18" charset="0"/>
                          <a:cs typeface="Times New Roman" panose="02020603050405020304" pitchFamily="18" charset="0"/>
                        </a:rPr>
                        <a:t>Sr.</a:t>
                      </a:r>
                      <a:endParaRPr lang="en-IN" sz="1400" dirty="0">
                        <a:effectLst/>
                        <a:latin typeface="Times New Roman" panose="02020603050405020304" pitchFamily="18" charset="0"/>
                        <a:cs typeface="Times New Roman" panose="02020603050405020304" pitchFamily="18" charset="0"/>
                      </a:endParaRPr>
                    </a:p>
                    <a:p>
                      <a:pPr marL="80645">
                        <a:lnSpc>
                          <a:spcPts val="1265"/>
                        </a:lnSpc>
                        <a:spcBef>
                          <a:spcPts val="45"/>
                        </a:spcBef>
                      </a:pPr>
                      <a:r>
                        <a:rPr lang="en-US" sz="1400" dirty="0">
                          <a:effectLst/>
                          <a:latin typeface="Times New Roman" panose="02020603050405020304" pitchFamily="18" charset="0"/>
                          <a:cs typeface="Times New Roman" panose="02020603050405020304" pitchFamily="18" charset="0"/>
                        </a:rPr>
                        <a:t>No</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0645">
                        <a:lnSpc>
                          <a:spcPts val="1265"/>
                        </a:lnSpc>
                      </a:pPr>
                      <a:r>
                        <a:rPr lang="en-US" sz="1400">
                          <a:effectLst/>
                          <a:latin typeface="Times New Roman" panose="02020603050405020304" pitchFamily="18" charset="0"/>
                          <a:cs typeface="Times New Roman" panose="02020603050405020304" pitchFamily="18" charset="0"/>
                        </a:rPr>
                        <a:t>Title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9375">
                        <a:lnSpc>
                          <a:spcPts val="1265"/>
                        </a:lnSpc>
                      </a:pPr>
                      <a:r>
                        <a:rPr lang="en-US" sz="1400">
                          <a:effectLst/>
                          <a:latin typeface="Times New Roman" panose="02020603050405020304" pitchFamily="18" charset="0"/>
                          <a:cs typeface="Times New Roman" panose="02020603050405020304" pitchFamily="18" charset="0"/>
                        </a:rPr>
                        <a:t>Authors/Year</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9375">
                        <a:lnSpc>
                          <a:spcPts val="1265"/>
                        </a:lnSpc>
                      </a:pPr>
                      <a:r>
                        <a:rPr lang="en-US" sz="1400">
                          <a:effectLst/>
                          <a:latin typeface="Times New Roman" panose="02020603050405020304" pitchFamily="18" charset="0"/>
                          <a:cs typeface="Times New Roman" panose="02020603050405020304" pitchFamily="18" charset="0"/>
                        </a:rPr>
                        <a:t>Advantages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17475">
                        <a:lnSpc>
                          <a:spcPts val="1265"/>
                        </a:lnSpc>
                      </a:pPr>
                      <a:r>
                        <a:rPr lang="en-US" sz="1400">
                          <a:effectLst/>
                          <a:latin typeface="Times New Roman" panose="02020603050405020304" pitchFamily="18" charset="0"/>
                          <a:cs typeface="Times New Roman" panose="02020603050405020304" pitchFamily="18" charset="0"/>
                        </a:rPr>
                        <a:t>Description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1674945415"/>
                  </a:ext>
                </a:extLst>
              </a:tr>
              <a:tr h="1728161">
                <a:tc>
                  <a:txBody>
                    <a:bodyPr/>
                    <a:lstStyle/>
                    <a:p>
                      <a:pPr marL="80645">
                        <a:lnSpc>
                          <a:spcPts val="1265"/>
                        </a:lnSpc>
                        <a:spcBef>
                          <a:spcPts val="45"/>
                        </a:spcBef>
                      </a:pPr>
                      <a:r>
                        <a:rPr lang="en-IN" sz="1400" dirty="0" smtClean="0">
                          <a:effectLst/>
                          <a:latin typeface="Times New Roman" panose="02020603050405020304" pitchFamily="18" charset="0"/>
                          <a:ea typeface="Times New Roman" panose="02020603050405020304" pitchFamily="18" charset="0"/>
                          <a:cs typeface="Times New Roman" panose="02020603050405020304" pitchFamily="18" charset="0"/>
                        </a:rPr>
                        <a:t>9</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kumimoji="0" lang="en-US" sz="1400" b="0" i="0" u="none" strike="noStrike" kern="1200" baseline="0" dirty="0" err="1" smtClean="0">
                          <a:solidFill>
                            <a:schemeClr val="dk1"/>
                          </a:solidFill>
                          <a:latin typeface="Times New Roman" pitchFamily="18" charset="0"/>
                          <a:ea typeface="+mn-ea"/>
                          <a:cs typeface="Times New Roman" pitchFamily="18" charset="0"/>
                        </a:rPr>
                        <a:t>FedFusion</a:t>
                      </a:r>
                      <a:r>
                        <a:rPr kumimoji="0" lang="en-US" sz="1400" b="0" i="0" u="none" strike="noStrike" kern="1200" baseline="0" dirty="0" smtClean="0">
                          <a:solidFill>
                            <a:schemeClr val="dk1"/>
                          </a:solidFill>
                          <a:latin typeface="Times New Roman" pitchFamily="18" charset="0"/>
                          <a:ea typeface="+mn-ea"/>
                          <a:cs typeface="Times New Roman" pitchFamily="18" charset="0"/>
                        </a:rPr>
                        <a:t>: Adaptive Model Fusion for Addressing</a:t>
                      </a:r>
                    </a:p>
                    <a:p>
                      <a:r>
                        <a:rPr kumimoji="0" lang="en-US" sz="1400" b="0" i="0" u="none" strike="noStrike" kern="1200" baseline="0" dirty="0" smtClean="0">
                          <a:solidFill>
                            <a:schemeClr val="dk1"/>
                          </a:solidFill>
                          <a:latin typeface="Times New Roman" pitchFamily="18" charset="0"/>
                          <a:ea typeface="+mn-ea"/>
                          <a:cs typeface="Times New Roman" pitchFamily="18" charset="0"/>
                        </a:rPr>
                        <a:t>Feature Discrepancies in Federated Credit</a:t>
                      </a:r>
                    </a:p>
                    <a:p>
                      <a:r>
                        <a:rPr kumimoji="0" lang="en-US" sz="1400" b="0" i="0" u="none" strike="noStrike" kern="1200" baseline="0" dirty="0" smtClean="0">
                          <a:solidFill>
                            <a:schemeClr val="dk1"/>
                          </a:solidFill>
                          <a:latin typeface="Times New Roman" pitchFamily="18" charset="0"/>
                          <a:ea typeface="+mn-ea"/>
                          <a:cs typeface="Times New Roman" pitchFamily="18" charset="0"/>
                        </a:rPr>
                        <a:t>Card Fraud Detection</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kumimoji="0" lang="en-US" sz="1400" b="0" i="0" u="none" strike="noStrike" kern="1200" baseline="0" dirty="0" smtClean="0">
                          <a:solidFill>
                            <a:schemeClr val="dk1"/>
                          </a:solidFill>
                          <a:latin typeface="Times New Roman" pitchFamily="18" charset="0"/>
                          <a:ea typeface="+mn-ea"/>
                          <a:cs typeface="Times New Roman" pitchFamily="18" charset="0"/>
                        </a:rPr>
                        <a:t>NAHID FERDOUS AURNA 1, MD DELWAR HOSSAIN 1, (Member, IEEE),</a:t>
                      </a:r>
                    </a:p>
                    <a:p>
                      <a:r>
                        <a:rPr kumimoji="0" lang="en-US" sz="1400" b="0" i="0" u="none" strike="noStrike" kern="1200" baseline="0" dirty="0" smtClean="0">
                          <a:solidFill>
                            <a:schemeClr val="dk1"/>
                          </a:solidFill>
                          <a:latin typeface="Times New Roman" pitchFamily="18" charset="0"/>
                          <a:ea typeface="+mn-ea"/>
                          <a:cs typeface="Times New Roman" pitchFamily="18" charset="0"/>
                        </a:rPr>
                        <a:t>LATIFUR KHAN 2, (Fellow, IEEE), YUZO TAENAKA1, (Member, IEEE),</a:t>
                      </a:r>
                    </a:p>
                    <a:p>
                      <a:r>
                        <a:rPr kumimoji="0" lang="en-US" sz="1400" b="0" i="0" u="none" strike="noStrike" kern="1200" baseline="0" dirty="0" smtClean="0">
                          <a:solidFill>
                            <a:schemeClr val="dk1"/>
                          </a:solidFill>
                          <a:latin typeface="Times New Roman" pitchFamily="18" charset="0"/>
                          <a:ea typeface="+mn-ea"/>
                          <a:cs typeface="Times New Roman" pitchFamily="18" charset="0"/>
                        </a:rPr>
                        <a:t>AND YOUKI KADOBAYASHI1, (Member, IEEE)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9375" marR="0" indent="0" algn="l" defTabSz="914400" rtl="0" eaLnBrk="1" fontAlgn="auto" latinLnBrk="0" hangingPunct="1">
                        <a:lnSpc>
                          <a:spcPts val="1265"/>
                        </a:lnSpc>
                        <a:spcBef>
                          <a:spcPts val="0"/>
                        </a:spcBef>
                        <a:spcAft>
                          <a:spcPts val="0"/>
                        </a:spcAft>
                        <a:buClrTx/>
                        <a:buSzTx/>
                        <a:buFontTx/>
                        <a:buNone/>
                        <a:tabLst/>
                        <a:defRPr/>
                      </a:pPr>
                      <a:r>
                        <a:rPr lang="en-US" sz="1400" dirty="0" smtClean="0">
                          <a:latin typeface="Times New Roman" pitchFamily="18" charset="0"/>
                          <a:cs typeface="Times New Roman" pitchFamily="18" charset="0"/>
                        </a:rPr>
                        <a:t>Different banks might have different customer demographics, transaction types, or even data collection methods. This leads to variations in the features available or their distributions.</a:t>
                      </a:r>
                      <a:endParaRPr lang="en-IN" sz="14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79375">
                        <a:lnSpc>
                          <a:spcPts val="1265"/>
                        </a:lnSpc>
                      </a:pP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kumimoji="0" lang="en-US" sz="1400" b="0" i="0" u="none" strike="noStrike" kern="1200" baseline="0" dirty="0" smtClean="0">
                          <a:solidFill>
                            <a:schemeClr val="dk1"/>
                          </a:solidFill>
                          <a:latin typeface="Times New Roman" pitchFamily="18" charset="0"/>
                          <a:ea typeface="+mn-ea"/>
                          <a:cs typeface="Times New Roman" pitchFamily="18" charset="0"/>
                        </a:rPr>
                        <a:t>the practical implementation of FL</a:t>
                      </a:r>
                    </a:p>
                    <a:p>
                      <a:r>
                        <a:rPr kumimoji="0" lang="en-US" sz="1400" b="0" i="0" u="none" strike="noStrike" kern="1200" baseline="0" dirty="0" smtClean="0">
                          <a:solidFill>
                            <a:schemeClr val="dk1"/>
                          </a:solidFill>
                          <a:latin typeface="Times New Roman" pitchFamily="18" charset="0"/>
                          <a:ea typeface="+mn-ea"/>
                          <a:cs typeface="Times New Roman" pitchFamily="18" charset="0"/>
                        </a:rPr>
                        <a:t>is challenged by data heterogeneity among institutions, complicating model convergence.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2710942887"/>
                  </a:ext>
                </a:extLst>
              </a:tr>
              <a:tr h="2495028">
                <a:tc>
                  <a:txBody>
                    <a:bodyPr/>
                    <a:lstStyle/>
                    <a:p>
                      <a:pPr marL="80645">
                        <a:lnSpc>
                          <a:spcPts val="1265"/>
                        </a:lnSpc>
                        <a:spcBef>
                          <a:spcPts val="45"/>
                        </a:spcBef>
                      </a:pPr>
                      <a:r>
                        <a:rPr lang="en-IN" sz="1400" dirty="0" smtClean="0">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lang="en-US" sz="1400" dirty="0" smtClean="0">
                          <a:latin typeface="Times New Roman" pitchFamily="18" charset="0"/>
                          <a:cs typeface="Times New Roman" pitchFamily="18" charset="0"/>
                        </a:rPr>
                        <a:t> </a:t>
                      </a:r>
                      <a:r>
                        <a:rPr kumimoji="0" lang="en-US" sz="1400" b="0" i="0" u="none" strike="noStrike" kern="1200" baseline="0" dirty="0" smtClean="0">
                          <a:solidFill>
                            <a:schemeClr val="dk1"/>
                          </a:solidFill>
                          <a:latin typeface="Times New Roman" pitchFamily="18" charset="0"/>
                          <a:ea typeface="+mn-ea"/>
                          <a:cs typeface="Times New Roman" pitchFamily="18" charset="0"/>
                        </a:rPr>
                        <a:t>Deep Learning for Credit Card Fraud Detection:</a:t>
                      </a:r>
                    </a:p>
                    <a:p>
                      <a:r>
                        <a:rPr kumimoji="0" lang="en-US" sz="1400" b="0" i="0" u="none" strike="noStrike" kern="1200" baseline="0" dirty="0" smtClean="0">
                          <a:solidFill>
                            <a:schemeClr val="dk1"/>
                          </a:solidFill>
                          <a:latin typeface="Times New Roman" pitchFamily="18" charset="0"/>
                          <a:ea typeface="+mn-ea"/>
                          <a:cs typeface="Times New Roman" pitchFamily="18" charset="0"/>
                        </a:rPr>
                        <a:t>A Review of Algorithms, Challenges,</a:t>
                      </a:r>
                    </a:p>
                    <a:p>
                      <a:r>
                        <a:rPr kumimoji="0" lang="en-US" sz="1400" b="0" i="0" u="none" strike="noStrike" kern="1200" baseline="0" dirty="0" smtClean="0">
                          <a:solidFill>
                            <a:schemeClr val="dk1"/>
                          </a:solidFill>
                          <a:latin typeface="Times New Roman" pitchFamily="18" charset="0"/>
                          <a:ea typeface="+mn-ea"/>
                          <a:cs typeface="Times New Roman" pitchFamily="18" charset="0"/>
                        </a:rPr>
                        <a:t>and Solutions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9375">
                        <a:lnSpc>
                          <a:spcPts val="1265"/>
                        </a:lnSpc>
                      </a:pPr>
                      <a:endParaRPr kumimoji="0" lang="en-US" sz="1400" b="0" i="0" u="none" strike="noStrike" kern="1200" baseline="0" dirty="0" smtClean="0">
                        <a:solidFill>
                          <a:schemeClr val="dk1"/>
                        </a:solidFill>
                        <a:latin typeface="Times New Roman" pitchFamily="18" charset="0"/>
                        <a:ea typeface="+mn-ea"/>
                        <a:cs typeface="Times New Roman" pitchFamily="18" charset="0"/>
                      </a:endParaRPr>
                    </a:p>
                    <a:p>
                      <a:pPr marL="79375">
                        <a:lnSpc>
                          <a:spcPts val="1265"/>
                        </a:lnSpc>
                      </a:pPr>
                      <a:r>
                        <a:rPr kumimoji="0" lang="en-US" sz="1400" b="0" i="0" u="none" strike="noStrike" kern="1200" baseline="0" dirty="0" smtClean="0">
                          <a:solidFill>
                            <a:schemeClr val="dk1"/>
                          </a:solidFill>
                          <a:latin typeface="Times New Roman" pitchFamily="18" charset="0"/>
                          <a:ea typeface="+mn-ea"/>
                          <a:cs typeface="Times New Roman" pitchFamily="18" charset="0"/>
                        </a:rPr>
                        <a:t>IBOMOIYE </a:t>
                      </a:r>
                    </a:p>
                    <a:p>
                      <a:pPr marL="79375">
                        <a:lnSpc>
                          <a:spcPts val="1265"/>
                        </a:lnSpc>
                      </a:pPr>
                      <a:endParaRPr kumimoji="0" lang="en-US" sz="1400" b="0" i="0" u="none" strike="noStrike" kern="1200" baseline="0" dirty="0" smtClean="0">
                        <a:solidFill>
                          <a:schemeClr val="dk1"/>
                        </a:solidFill>
                        <a:latin typeface="Times New Roman" pitchFamily="18" charset="0"/>
                        <a:ea typeface="+mn-ea"/>
                        <a:cs typeface="Times New Roman" pitchFamily="18" charset="0"/>
                      </a:endParaRPr>
                    </a:p>
                    <a:p>
                      <a:pPr marL="79375">
                        <a:lnSpc>
                          <a:spcPts val="1265"/>
                        </a:lnSpc>
                      </a:pPr>
                      <a:r>
                        <a:rPr kumimoji="0" lang="en-US" sz="1400" b="0" i="0" u="none" strike="noStrike" kern="1200" baseline="0" dirty="0" smtClean="0">
                          <a:solidFill>
                            <a:schemeClr val="dk1"/>
                          </a:solidFill>
                          <a:latin typeface="Times New Roman" pitchFamily="18" charset="0"/>
                          <a:ea typeface="+mn-ea"/>
                          <a:cs typeface="Times New Roman" pitchFamily="18" charset="0"/>
                        </a:rPr>
                        <a:t>DOMOR MIENYE </a:t>
                      </a:r>
                    </a:p>
                    <a:p>
                      <a:pPr marL="79375">
                        <a:lnSpc>
                          <a:spcPts val="1265"/>
                        </a:lnSpc>
                      </a:pPr>
                      <a:endParaRPr kumimoji="0" lang="en-US" sz="1400" b="0" i="0" u="none" strike="noStrike" kern="1200" baseline="0" dirty="0" smtClean="0">
                        <a:solidFill>
                          <a:schemeClr val="dk1"/>
                        </a:solidFill>
                        <a:latin typeface="Times New Roman" pitchFamily="18" charset="0"/>
                        <a:ea typeface="+mn-ea"/>
                        <a:cs typeface="Times New Roman" pitchFamily="18" charset="0"/>
                      </a:endParaRPr>
                    </a:p>
                    <a:p>
                      <a:pPr marL="79375">
                        <a:lnSpc>
                          <a:spcPts val="1265"/>
                        </a:lnSpc>
                      </a:pPr>
                      <a:r>
                        <a:rPr kumimoji="0" lang="en-US" sz="1400" b="0" i="0" u="none" strike="noStrike" kern="1200" baseline="0" dirty="0" smtClean="0">
                          <a:solidFill>
                            <a:schemeClr val="dk1"/>
                          </a:solidFill>
                          <a:latin typeface="Times New Roman" pitchFamily="18" charset="0"/>
                          <a:ea typeface="+mn-ea"/>
                          <a:cs typeface="Times New Roman" pitchFamily="18" charset="0"/>
                        </a:rPr>
                        <a:t>, (Member, IEEE), </a:t>
                      </a:r>
                    </a:p>
                    <a:p>
                      <a:pPr marL="79375">
                        <a:lnSpc>
                          <a:spcPts val="1265"/>
                        </a:lnSpc>
                      </a:pPr>
                      <a:endParaRPr kumimoji="0" lang="en-US" sz="1400" b="0" i="0" u="none" strike="noStrike" kern="1200" baseline="0" dirty="0" smtClean="0">
                        <a:solidFill>
                          <a:schemeClr val="dk1"/>
                        </a:solidFill>
                        <a:latin typeface="Times New Roman" pitchFamily="18" charset="0"/>
                        <a:ea typeface="+mn-ea"/>
                        <a:cs typeface="Times New Roman" pitchFamily="18" charset="0"/>
                      </a:endParaRPr>
                    </a:p>
                    <a:p>
                      <a:pPr marL="79375">
                        <a:lnSpc>
                          <a:spcPts val="1265"/>
                        </a:lnSpc>
                      </a:pPr>
                      <a:r>
                        <a:rPr kumimoji="0" lang="en-US" sz="1400" b="0" i="0" u="none" strike="noStrike" kern="1200" baseline="0" dirty="0" smtClean="0">
                          <a:solidFill>
                            <a:schemeClr val="dk1"/>
                          </a:solidFill>
                          <a:latin typeface="Times New Roman" pitchFamily="18" charset="0"/>
                          <a:ea typeface="+mn-ea"/>
                          <a:cs typeface="Times New Roman" pitchFamily="18" charset="0"/>
                        </a:rPr>
                        <a:t>AND NOBERT </a:t>
                      </a:r>
                    </a:p>
                    <a:p>
                      <a:pPr marL="79375">
                        <a:lnSpc>
                          <a:spcPts val="1265"/>
                        </a:lnSpc>
                      </a:pPr>
                      <a:endParaRPr kumimoji="0" lang="en-US" sz="1400" b="0" i="0" u="none" strike="noStrike" kern="1200" baseline="0" dirty="0" smtClean="0">
                        <a:solidFill>
                          <a:schemeClr val="dk1"/>
                        </a:solidFill>
                        <a:latin typeface="Times New Roman" pitchFamily="18" charset="0"/>
                        <a:ea typeface="+mn-ea"/>
                        <a:cs typeface="Times New Roman" pitchFamily="18" charset="0"/>
                      </a:endParaRPr>
                    </a:p>
                    <a:p>
                      <a:pPr marL="79375">
                        <a:lnSpc>
                          <a:spcPts val="1265"/>
                        </a:lnSpc>
                      </a:pPr>
                      <a:r>
                        <a:rPr kumimoji="0" lang="en-US" sz="1400" b="0" i="0" u="none" strike="noStrike" kern="1200" baseline="0" dirty="0" smtClean="0">
                          <a:solidFill>
                            <a:schemeClr val="dk1"/>
                          </a:solidFill>
                          <a:latin typeface="Times New Roman" pitchFamily="18" charset="0"/>
                          <a:ea typeface="+mn-ea"/>
                          <a:cs typeface="Times New Roman" pitchFamily="18" charset="0"/>
                        </a:rPr>
                        <a:t>JERE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9375">
                        <a:lnSpc>
                          <a:spcPts val="1265"/>
                        </a:lnSpc>
                      </a:pPr>
                      <a:r>
                        <a:rPr lang="en-US" sz="1400" dirty="0" smtClean="0">
                          <a:latin typeface="Times New Roman" pitchFamily="18" charset="0"/>
                          <a:cs typeface="Times New Roman" pitchFamily="18" charset="0"/>
                        </a:rPr>
                        <a:t>Credit card transaction data is often massive. Deep learning models are designed to handle such large datasets efficiently, making them suitable for real-world applications.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kumimoji="0" lang="en-US" sz="1400" b="0" i="0" u="none" strike="noStrike" kern="1200" baseline="0" dirty="0" smtClean="0">
                          <a:solidFill>
                            <a:schemeClr val="dk1"/>
                          </a:solidFill>
                          <a:latin typeface="Times New Roman" pitchFamily="18" charset="0"/>
                          <a:ea typeface="+mn-ea"/>
                          <a:cs typeface="Times New Roman" pitchFamily="18" charset="0"/>
                        </a:rPr>
                        <a:t>This study reviews the recent</a:t>
                      </a:r>
                    </a:p>
                    <a:p>
                      <a:r>
                        <a:rPr kumimoji="0" lang="en-US" sz="1400" b="0" i="0" u="none" strike="noStrike" kern="1200" baseline="0" dirty="0" smtClean="0">
                          <a:solidFill>
                            <a:schemeClr val="dk1"/>
                          </a:solidFill>
                          <a:latin typeface="Times New Roman" pitchFamily="18" charset="0"/>
                          <a:ea typeface="+mn-ea"/>
                          <a:cs typeface="Times New Roman" pitchFamily="18" charset="0"/>
                        </a:rPr>
                        <a:t>DL-based literature and presents a concise description and performance comparison of the widely used DL</a:t>
                      </a:r>
                    </a:p>
                    <a:p>
                      <a:r>
                        <a:rPr kumimoji="0" lang="en-US" sz="1400" b="0" i="0" u="none" strike="noStrike" kern="1200" baseline="0" dirty="0" smtClean="0">
                          <a:solidFill>
                            <a:schemeClr val="dk1"/>
                          </a:solidFill>
                          <a:latin typeface="Times New Roman" pitchFamily="18" charset="0"/>
                          <a:ea typeface="+mn-ea"/>
                          <a:cs typeface="Times New Roman" pitchFamily="18" charset="0"/>
                        </a:rPr>
                        <a:t>techniques, including convolutional neural network (CNN)</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2193031560"/>
                  </a:ext>
                </a:extLst>
              </a:tr>
            </a:tbl>
          </a:graphicData>
        </a:graphic>
      </p:graphicFrame>
    </p:spTree>
    <p:extLst>
      <p:ext uri="{BB962C8B-B14F-4D97-AF65-F5344CB8AC3E}">
        <p14:creationId xmlns:p14="http://schemas.microsoft.com/office/powerpoint/2010/main" val="3259681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BCA5D1-FEBE-48C2-A758-317BB81A3784}"/>
              </a:ext>
            </a:extLst>
          </p:cNvPr>
          <p:cNvSpPr>
            <a:spLocks noGrp="1"/>
          </p:cNvSpPr>
          <p:nvPr>
            <p:ph type="ctrTitle"/>
          </p:nvPr>
        </p:nvSpPr>
        <p:spPr>
          <a:xfrm>
            <a:off x="1290918" y="252787"/>
            <a:ext cx="9144000" cy="742295"/>
          </a:xfrm>
        </p:spPr>
        <p:txBody>
          <a:bodyPr>
            <a:noAutofit/>
          </a:bodyPr>
          <a:lstStyle/>
          <a:p>
            <a:r>
              <a:rPr lang="en-IN" sz="3000" b="1" dirty="0"/>
              <a:t>Scope of Project</a:t>
            </a:r>
          </a:p>
        </p:txBody>
      </p:sp>
      <p:sp>
        <p:nvSpPr>
          <p:cNvPr id="3" name="Subtitle 2">
            <a:extLst>
              <a:ext uri="{FF2B5EF4-FFF2-40B4-BE49-F238E27FC236}">
                <a16:creationId xmlns:a16="http://schemas.microsoft.com/office/drawing/2014/main" xmlns="" id="{232CCBE3-8823-43C0-A1C9-5A0C711E0AE2}"/>
              </a:ext>
            </a:extLst>
          </p:cNvPr>
          <p:cNvSpPr>
            <a:spLocks noGrp="1"/>
          </p:cNvSpPr>
          <p:nvPr>
            <p:ph type="subTitle" idx="1"/>
          </p:nvPr>
        </p:nvSpPr>
        <p:spPr>
          <a:xfrm>
            <a:off x="1249354" y="1399309"/>
            <a:ext cx="9377082" cy="1965919"/>
          </a:xfrm>
        </p:spPr>
        <p:txBody>
          <a:bodyPr>
            <a:normAutofit/>
          </a:bodyPr>
          <a:lstStyle/>
          <a:p>
            <a:r>
              <a:rPr lang="en-US" sz="1400" dirty="0" smtClean="0">
                <a:effectLst/>
                <a:latin typeface="Times New Roman" panose="02020603050405020304" pitchFamily="18" charset="0"/>
                <a:ea typeface="Times New Roman" panose="02020603050405020304" pitchFamily="18" charset="0"/>
              </a:rPr>
              <a:t>The main </a:t>
            </a:r>
            <a:r>
              <a:rPr lang="en-US" sz="1400" dirty="0" smtClean="0">
                <a:latin typeface="Times New Roman" panose="02020603050405020304" pitchFamily="18" charset="0"/>
                <a:ea typeface="Times New Roman" panose="02020603050405020304" pitchFamily="18" charset="0"/>
              </a:rPr>
              <a:t>scope </a:t>
            </a:r>
            <a:r>
              <a:rPr lang="en-US" sz="1400" dirty="0" smtClean="0">
                <a:effectLst/>
                <a:latin typeface="Times New Roman" panose="02020603050405020304" pitchFamily="18" charset="0"/>
                <a:ea typeface="Times New Roman" panose="02020603050405020304" pitchFamily="18" charset="0"/>
              </a:rPr>
              <a:t>of this project is to detect the online fraud and transaction fraud.</a:t>
            </a:r>
            <a:endParaRPr lang="en-IN" sz="1400" dirty="0" smtClean="0">
              <a:effectLst/>
              <a:latin typeface="Times New Roman" panose="02020603050405020304" pitchFamily="18" charset="0"/>
              <a:ea typeface="Times New Roman" panose="02020603050405020304" pitchFamily="18" charset="0"/>
            </a:endParaRPr>
          </a:p>
          <a:p>
            <a:endParaRPr lang="en-IN" sz="1400" dirty="0"/>
          </a:p>
        </p:txBody>
      </p:sp>
    </p:spTree>
    <p:extLst>
      <p:ext uri="{BB962C8B-B14F-4D97-AF65-F5344CB8AC3E}">
        <p14:creationId xmlns:p14="http://schemas.microsoft.com/office/powerpoint/2010/main" val="2961304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0661"/>
          </a:xfrm>
        </p:spPr>
        <p:txBody>
          <a:bodyPr>
            <a:normAutofit/>
          </a:bodyPr>
          <a:lstStyle/>
          <a:p>
            <a:r>
              <a:rPr lang="en-US" b="1" dirty="0"/>
              <a:t>Advantages/Disadvantages</a:t>
            </a:r>
            <a:endParaRPr lang="en-US" dirty="0"/>
          </a:p>
        </p:txBody>
      </p:sp>
      <p:sp>
        <p:nvSpPr>
          <p:cNvPr id="3" name="Content Placeholder 2"/>
          <p:cNvSpPr>
            <a:spLocks noGrp="1"/>
          </p:cNvSpPr>
          <p:nvPr>
            <p:ph idx="1"/>
          </p:nvPr>
        </p:nvSpPr>
        <p:spPr>
          <a:xfrm>
            <a:off x="838200" y="1477926"/>
            <a:ext cx="10515600" cy="4699037"/>
          </a:xfrm>
        </p:spPr>
        <p:txBody>
          <a:bodyPr>
            <a:normAutofit/>
          </a:bodyPr>
          <a:lstStyle/>
          <a:p>
            <a:pPr lvl="0"/>
            <a:r>
              <a:rPr lang="en-US" sz="1400" u="sng" dirty="0">
                <a:latin typeface="Times New Roman" pitchFamily="18" charset="0"/>
                <a:cs typeface="Times New Roman" pitchFamily="18" charset="0"/>
              </a:rPr>
              <a:t>Advantages:</a:t>
            </a:r>
          </a:p>
          <a:p>
            <a:pPr lvl="0"/>
            <a:r>
              <a:rPr lang="en-US" sz="1400" dirty="0">
                <a:latin typeface="Times New Roman" pitchFamily="18" charset="0"/>
                <a:cs typeface="Times New Roman" pitchFamily="18" charset="0"/>
              </a:rPr>
              <a:t>User friendly system.</a:t>
            </a:r>
          </a:p>
          <a:p>
            <a:pPr lvl="0"/>
            <a:r>
              <a:rPr lang="en-US" sz="1400" dirty="0">
                <a:latin typeface="Times New Roman" pitchFamily="18" charset="0"/>
                <a:cs typeface="Times New Roman" pitchFamily="18" charset="0"/>
              </a:rPr>
              <a:t>We can identify and group potential Credit card accounts.</a:t>
            </a:r>
          </a:p>
          <a:p>
            <a:pPr lvl="0"/>
            <a:endParaRPr lang="en-US" sz="1400" dirty="0">
              <a:latin typeface="Times New Roman" pitchFamily="18" charset="0"/>
              <a:cs typeface="Times New Roman" pitchFamily="18" charset="0"/>
            </a:endParaRPr>
          </a:p>
          <a:p>
            <a:pPr lvl="0"/>
            <a:r>
              <a:rPr lang="en-US" sz="1400" u="sng" dirty="0">
                <a:latin typeface="Times New Roman" pitchFamily="18" charset="0"/>
                <a:cs typeface="Times New Roman" pitchFamily="18" charset="0"/>
              </a:rPr>
              <a:t>Disadvantages</a:t>
            </a:r>
            <a:r>
              <a:rPr lang="en-US" sz="1400" dirty="0">
                <a:latin typeface="Times New Roman" pitchFamily="18" charset="0"/>
                <a:cs typeface="Times New Roman" pitchFamily="18" charset="0"/>
              </a:rPr>
              <a:t>:</a:t>
            </a:r>
          </a:p>
          <a:p>
            <a:r>
              <a:rPr lang="en-US" sz="1400" dirty="0">
                <a:latin typeface="Times New Roman" pitchFamily="18" charset="0"/>
                <a:cs typeface="Times New Roman" pitchFamily="18" charset="0"/>
              </a:rPr>
              <a:t>If the training not get successful or get interrupt because of any reason then system can not work proper.</a:t>
            </a:r>
          </a:p>
          <a:p>
            <a:pPr marL="0" lvl="0" indent="0">
              <a:buNone/>
            </a:pP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2833180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5B21C5-6BCC-4F6C-AB1B-36EC89077178}"/>
              </a:ext>
            </a:extLst>
          </p:cNvPr>
          <p:cNvSpPr>
            <a:spLocks noGrp="1"/>
          </p:cNvSpPr>
          <p:nvPr>
            <p:ph type="title"/>
          </p:nvPr>
        </p:nvSpPr>
        <p:spPr/>
        <p:txBody>
          <a:bodyPr/>
          <a:lstStyle/>
          <a:p>
            <a:r>
              <a:rPr lang="en-IN" dirty="0"/>
              <a:t>Software Requirements</a:t>
            </a:r>
          </a:p>
        </p:txBody>
      </p:sp>
      <p:sp>
        <p:nvSpPr>
          <p:cNvPr id="3" name="Content Placeholder 2">
            <a:extLst>
              <a:ext uri="{FF2B5EF4-FFF2-40B4-BE49-F238E27FC236}">
                <a16:creationId xmlns:a16="http://schemas.microsoft.com/office/drawing/2014/main" xmlns="" id="{98C27191-624E-4362-B4FB-C36B9AE65A4C}"/>
              </a:ext>
            </a:extLst>
          </p:cNvPr>
          <p:cNvSpPr>
            <a:spLocks noGrp="1"/>
          </p:cNvSpPr>
          <p:nvPr>
            <p:ph idx="1"/>
          </p:nvPr>
        </p:nvSpPr>
        <p:spPr/>
        <p:txBody>
          <a:bodyPr>
            <a:normAutofit/>
          </a:bodyPr>
          <a:lstStyle/>
          <a:p>
            <a:pPr algn="just"/>
            <a:r>
              <a:rPr lang="en-US" sz="1400" dirty="0">
                <a:latin typeface="Times New Roman" pitchFamily="18" charset="0"/>
                <a:cs typeface="Times New Roman" pitchFamily="18" charset="0"/>
              </a:rPr>
              <a:t>IDE                                : Spyder</a:t>
            </a:r>
            <a:endParaRPr lang="en-IN" sz="1400" dirty="0">
              <a:latin typeface="Times New Roman" pitchFamily="18" charset="0"/>
              <a:cs typeface="Times New Roman" pitchFamily="18" charset="0"/>
            </a:endParaRPr>
          </a:p>
          <a:p>
            <a:pPr algn="just"/>
            <a:r>
              <a:rPr lang="en-US" sz="1400" dirty="0">
                <a:latin typeface="Times New Roman" pitchFamily="18" charset="0"/>
                <a:cs typeface="Times New Roman" pitchFamily="18" charset="0"/>
              </a:rPr>
              <a:t>Coding Language         : Python Version 3.8</a:t>
            </a:r>
            <a:endParaRPr lang="en-IN" sz="1400" dirty="0">
              <a:latin typeface="Times New Roman" pitchFamily="18" charset="0"/>
              <a:cs typeface="Times New Roman" pitchFamily="18" charset="0"/>
            </a:endParaRPr>
          </a:p>
          <a:p>
            <a:pPr algn="just"/>
            <a:r>
              <a:rPr lang="en-US" sz="1400" dirty="0">
                <a:latin typeface="Times New Roman" pitchFamily="18" charset="0"/>
                <a:cs typeface="Times New Roman" pitchFamily="18" charset="0"/>
              </a:rPr>
              <a:t>Operating System         : Windows 10</a:t>
            </a:r>
          </a:p>
          <a:p>
            <a:pPr algn="just"/>
            <a:r>
              <a:rPr lang="en-US" sz="1400" dirty="0">
                <a:latin typeface="Times New Roman" pitchFamily="18" charset="0"/>
                <a:cs typeface="Times New Roman" pitchFamily="18" charset="0"/>
              </a:rPr>
              <a:t>Frontend                       :</a:t>
            </a:r>
            <a:r>
              <a:rPr lang="en-US" sz="1400" dirty="0" err="1">
                <a:latin typeface="Times New Roman" pitchFamily="18" charset="0"/>
                <a:cs typeface="Times New Roman" pitchFamily="18" charset="0"/>
              </a:rPr>
              <a:t>tkinter</a:t>
            </a:r>
            <a:endParaRPr lang="en-US" sz="1400" dirty="0">
              <a:latin typeface="Times New Roman" pitchFamily="18" charset="0"/>
              <a:cs typeface="Times New Roman" pitchFamily="18" charset="0"/>
            </a:endParaRPr>
          </a:p>
          <a:p>
            <a:pPr algn="just"/>
            <a:r>
              <a:rPr lang="en-US" sz="1400" dirty="0">
                <a:latin typeface="Times New Roman" pitchFamily="18" charset="0"/>
                <a:cs typeface="Times New Roman" pitchFamily="18" charset="0"/>
              </a:rPr>
              <a:t>Backend                        :Python</a:t>
            </a:r>
            <a:endParaRPr lang="en-IN" sz="1400" dirty="0">
              <a:latin typeface="Times New Roman" pitchFamily="18" charset="0"/>
              <a:cs typeface="Times New Roman" pitchFamily="18" charset="0"/>
            </a:endParaRPr>
          </a:p>
          <a:p>
            <a:endParaRPr lang="en-IN" sz="1400" dirty="0"/>
          </a:p>
        </p:txBody>
      </p:sp>
      <p:sp>
        <p:nvSpPr>
          <p:cNvPr id="4" name="Date Placeholder 3">
            <a:extLst>
              <a:ext uri="{FF2B5EF4-FFF2-40B4-BE49-F238E27FC236}">
                <a16:creationId xmlns:a16="http://schemas.microsoft.com/office/drawing/2014/main" xmlns="" id="{7F0D5AF8-2594-4562-909D-E01F829F0295}"/>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xmlns="" id="{AD53C3B5-83EC-43A7-BA83-6858E66D6FBD}"/>
              </a:ext>
            </a:extLst>
          </p:cNvPr>
          <p:cNvSpPr>
            <a:spLocks noGrp="1"/>
          </p:cNvSpPr>
          <p:nvPr>
            <p:ph type="ftr" sz="quarter" idx="11"/>
          </p:nvPr>
        </p:nvSpPr>
        <p:spPr/>
        <p:txBody>
          <a:bodyPr/>
          <a:lstStyle/>
          <a:p>
            <a:pPr>
              <a:defRPr/>
            </a:pPr>
            <a:r>
              <a:rPr lang="en-US"/>
              <a:t>S A Joshi</a:t>
            </a:r>
          </a:p>
        </p:txBody>
      </p:sp>
      <p:sp>
        <p:nvSpPr>
          <p:cNvPr id="6" name="Slide Number Placeholder 5">
            <a:extLst>
              <a:ext uri="{FF2B5EF4-FFF2-40B4-BE49-F238E27FC236}">
                <a16:creationId xmlns:a16="http://schemas.microsoft.com/office/drawing/2014/main" xmlns="" id="{B5416B3E-CE38-4839-90EE-387C9E81BDE3}"/>
              </a:ext>
            </a:extLst>
          </p:cNvPr>
          <p:cNvSpPr>
            <a:spLocks noGrp="1"/>
          </p:cNvSpPr>
          <p:nvPr>
            <p:ph type="sldNum" sz="quarter" idx="12"/>
          </p:nvPr>
        </p:nvSpPr>
        <p:spPr/>
        <p:txBody>
          <a:bodyPr/>
          <a:lstStyle/>
          <a:p>
            <a:pPr>
              <a:defRPr/>
            </a:pPr>
            <a:fld id="{E5AF92F8-4CA4-48AC-A77D-010F2E2B0E0F}" type="slidenum">
              <a:rPr lang="en-US" altLang="en-US" smtClean="0"/>
              <a:pPr>
                <a:defRPr/>
              </a:pPr>
              <a:t>18</a:t>
            </a:fld>
            <a:endParaRPr lang="en-US" altLang="en-US"/>
          </a:p>
        </p:txBody>
      </p:sp>
    </p:spTree>
    <p:extLst>
      <p:ext uri="{BB962C8B-B14F-4D97-AF65-F5344CB8AC3E}">
        <p14:creationId xmlns:p14="http://schemas.microsoft.com/office/powerpoint/2010/main" val="2245046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2A48CB-2BD3-4921-949F-6C045E1C9C08}"/>
              </a:ext>
            </a:extLst>
          </p:cNvPr>
          <p:cNvSpPr>
            <a:spLocks noGrp="1"/>
          </p:cNvSpPr>
          <p:nvPr>
            <p:ph type="title"/>
          </p:nvPr>
        </p:nvSpPr>
        <p:spPr/>
        <p:txBody>
          <a:bodyPr/>
          <a:lstStyle/>
          <a:p>
            <a:r>
              <a:rPr lang="en-IN" dirty="0"/>
              <a:t>Hardware Requirements</a:t>
            </a:r>
          </a:p>
        </p:txBody>
      </p:sp>
      <p:sp>
        <p:nvSpPr>
          <p:cNvPr id="3" name="Content Placeholder 2">
            <a:extLst>
              <a:ext uri="{FF2B5EF4-FFF2-40B4-BE49-F238E27FC236}">
                <a16:creationId xmlns:a16="http://schemas.microsoft.com/office/drawing/2014/main" xmlns="" id="{C205F655-E73B-44FD-9400-E60D344EB59B}"/>
              </a:ext>
            </a:extLst>
          </p:cNvPr>
          <p:cNvSpPr>
            <a:spLocks noGrp="1"/>
          </p:cNvSpPr>
          <p:nvPr>
            <p:ph idx="1"/>
          </p:nvPr>
        </p:nvSpPr>
        <p:spPr/>
        <p:txBody>
          <a:bodyPr>
            <a:normAutofit/>
          </a:bodyPr>
          <a:lstStyle/>
          <a:p>
            <a:pPr algn="just"/>
            <a:r>
              <a:rPr lang="en-US" sz="1400" dirty="0">
                <a:latin typeface="Times New Roman" pitchFamily="18" charset="0"/>
                <a:cs typeface="Times New Roman" pitchFamily="18" charset="0"/>
              </a:rPr>
              <a:t>Processor               : Pentium-IV</a:t>
            </a:r>
          </a:p>
          <a:p>
            <a:pPr algn="just"/>
            <a:r>
              <a:rPr lang="en-US" sz="1400" dirty="0">
                <a:latin typeface="Times New Roman" pitchFamily="18" charset="0"/>
                <a:cs typeface="Times New Roman" pitchFamily="18" charset="0"/>
              </a:rPr>
              <a:t>Speed                      : 1.1 GHz</a:t>
            </a:r>
          </a:p>
          <a:p>
            <a:pPr algn="just"/>
            <a:r>
              <a:rPr lang="en-US" sz="1400" dirty="0">
                <a:latin typeface="Times New Roman" pitchFamily="18" charset="0"/>
                <a:cs typeface="Times New Roman" pitchFamily="18" charset="0"/>
              </a:rPr>
              <a:t>RAM                        :512 MB(min)</a:t>
            </a:r>
          </a:p>
          <a:p>
            <a:pPr algn="just"/>
            <a:r>
              <a:rPr lang="en-US" sz="1400" dirty="0">
                <a:latin typeface="Times New Roman" pitchFamily="18" charset="0"/>
                <a:cs typeface="Times New Roman" pitchFamily="18" charset="0"/>
              </a:rPr>
              <a:t>Hard Disk                :  40 GB</a:t>
            </a:r>
          </a:p>
          <a:p>
            <a:pPr algn="just"/>
            <a:r>
              <a:rPr lang="en-US" sz="1400" dirty="0">
                <a:latin typeface="Times New Roman" pitchFamily="18" charset="0"/>
                <a:cs typeface="Times New Roman" pitchFamily="18" charset="0"/>
              </a:rPr>
              <a:t>Key Board                : Standard Windows Keyboard</a:t>
            </a:r>
          </a:p>
          <a:p>
            <a:pPr algn="just"/>
            <a:r>
              <a:rPr lang="en-US" sz="1400" dirty="0">
                <a:latin typeface="Times New Roman" pitchFamily="18" charset="0"/>
                <a:cs typeface="Times New Roman" pitchFamily="18" charset="0"/>
              </a:rPr>
              <a:t>Mouse                      : Two or Three Button Mouse</a:t>
            </a:r>
          </a:p>
          <a:p>
            <a:pPr algn="just"/>
            <a:r>
              <a:rPr lang="en-US" sz="1400" dirty="0">
                <a:latin typeface="Times New Roman" pitchFamily="18" charset="0"/>
                <a:cs typeface="Times New Roman" pitchFamily="18" charset="0"/>
              </a:rPr>
              <a:t>Monitor                    : LCD/LED</a:t>
            </a:r>
            <a:endParaRPr lang="en-IN" sz="1400" dirty="0">
              <a:latin typeface="Times New Roman" pitchFamily="18" charset="0"/>
              <a:cs typeface="Times New Roman" pitchFamily="18" charset="0"/>
            </a:endParaRPr>
          </a:p>
          <a:p>
            <a:endParaRPr lang="en-IN" sz="14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xmlns="" id="{86C33509-D566-442F-8041-3005DC81D856}"/>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xmlns="" id="{FA3B5CF5-6D7E-4C23-98C7-D8BFBC8E1EBF}"/>
              </a:ext>
            </a:extLst>
          </p:cNvPr>
          <p:cNvSpPr>
            <a:spLocks noGrp="1"/>
          </p:cNvSpPr>
          <p:nvPr>
            <p:ph type="ftr" sz="quarter" idx="11"/>
          </p:nvPr>
        </p:nvSpPr>
        <p:spPr/>
        <p:txBody>
          <a:bodyPr/>
          <a:lstStyle/>
          <a:p>
            <a:pPr>
              <a:defRPr/>
            </a:pPr>
            <a:r>
              <a:rPr lang="en-US"/>
              <a:t>S A Joshi</a:t>
            </a:r>
          </a:p>
        </p:txBody>
      </p:sp>
      <p:sp>
        <p:nvSpPr>
          <p:cNvPr id="6" name="Slide Number Placeholder 5">
            <a:extLst>
              <a:ext uri="{FF2B5EF4-FFF2-40B4-BE49-F238E27FC236}">
                <a16:creationId xmlns:a16="http://schemas.microsoft.com/office/drawing/2014/main" xmlns="" id="{7673A3D3-151F-4AB6-A87B-1A9EBC0A8980}"/>
              </a:ext>
            </a:extLst>
          </p:cNvPr>
          <p:cNvSpPr>
            <a:spLocks noGrp="1"/>
          </p:cNvSpPr>
          <p:nvPr>
            <p:ph type="sldNum" sz="quarter" idx="12"/>
          </p:nvPr>
        </p:nvSpPr>
        <p:spPr/>
        <p:txBody>
          <a:bodyPr/>
          <a:lstStyle/>
          <a:p>
            <a:pPr>
              <a:defRPr/>
            </a:pPr>
            <a:fld id="{E5AF92F8-4CA4-48AC-A77D-010F2E2B0E0F}" type="slidenum">
              <a:rPr lang="en-US" altLang="en-US" smtClean="0"/>
              <a:pPr>
                <a:defRPr/>
              </a:pPr>
              <a:t>19</a:t>
            </a:fld>
            <a:endParaRPr lang="en-US" altLang="en-US"/>
          </a:p>
        </p:txBody>
      </p:sp>
    </p:spTree>
    <p:extLst>
      <p:ext uri="{BB962C8B-B14F-4D97-AF65-F5344CB8AC3E}">
        <p14:creationId xmlns:p14="http://schemas.microsoft.com/office/powerpoint/2010/main" val="2854346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Introduction</a:t>
            </a:r>
            <a:endParaRPr lang="en-US" dirty="0"/>
          </a:p>
        </p:txBody>
      </p:sp>
      <p:sp>
        <p:nvSpPr>
          <p:cNvPr id="3" name="Content Placeholder 2"/>
          <p:cNvSpPr>
            <a:spLocks noGrp="1"/>
          </p:cNvSpPr>
          <p:nvPr>
            <p:ph idx="1"/>
          </p:nvPr>
        </p:nvSpPr>
        <p:spPr>
          <a:xfrm>
            <a:off x="564776" y="1403498"/>
            <a:ext cx="9722224" cy="4433776"/>
          </a:xfrm>
        </p:spPr>
        <p:txBody>
          <a:bodyPr>
            <a:noAutofit/>
          </a:bodyPr>
          <a:lstStyle/>
          <a:p>
            <a:pPr marL="0" indent="0" algn="just">
              <a:buNone/>
            </a:pPr>
            <a:r>
              <a:rPr lang="en-US" sz="1400" dirty="0">
                <a:latin typeface="Times New Roman" pitchFamily="18" charset="0"/>
                <a:cs typeface="Times New Roman" pitchFamily="18" charset="0"/>
              </a:rPr>
              <a:t>Credit cards are used by customers to purchase goods and services within their credit limit or withdraw cash in advance. However, they are easy targets for fraudsters, as they can withdraw large amounts without the owner's knowledge. In 2017, there were 1,579 data breaches and nearly 179 million records, with credit card frauds being the most common. As banks transition to EMV cards, some on-card payments are safer, but card-not-present frauds remain at higher rates. Criminals have shifted their focus to activities related to card-not-present transactions. Despite advancements, there are still chances for thieves to misuse credit cards.</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0170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a:t>
            </a:r>
          </a:p>
        </p:txBody>
      </p:sp>
      <p:sp>
        <p:nvSpPr>
          <p:cNvPr id="3" name="Content Placeholder 2"/>
          <p:cNvSpPr>
            <a:spLocks noGrp="1"/>
          </p:cNvSpPr>
          <p:nvPr>
            <p:ph idx="1"/>
          </p:nvPr>
        </p:nvSpPr>
        <p:spPr/>
        <p:txBody>
          <a:bodyPr>
            <a:normAutofit/>
          </a:bodyPr>
          <a:lstStyle/>
          <a:p>
            <a:pPr lvl="0"/>
            <a:r>
              <a:rPr lang="en-IN" sz="1400" dirty="0">
                <a:latin typeface="Times New Roman" panose="02020603050405020304" pitchFamily="18" charset="0"/>
                <a:cs typeface="Times New Roman" panose="02020603050405020304" pitchFamily="18" charset="0"/>
              </a:rPr>
              <a:t>Helps To banking system. </a:t>
            </a:r>
          </a:p>
          <a:p>
            <a:pPr lvl="0"/>
            <a:r>
              <a:rPr lang="en-IN" sz="1400" dirty="0">
                <a:latin typeface="Times New Roman" panose="02020603050405020304" pitchFamily="18" charset="0"/>
                <a:cs typeface="Times New Roman" panose="02020603050405020304" pitchFamily="18" charset="0"/>
              </a:rPr>
              <a:t>All User</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2312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Conclusion</a:t>
            </a:r>
            <a:endParaRPr lang="en-US" dirty="0"/>
          </a:p>
        </p:txBody>
      </p:sp>
      <p:sp>
        <p:nvSpPr>
          <p:cNvPr id="3" name="Content Placeholder 2"/>
          <p:cNvSpPr>
            <a:spLocks noGrp="1"/>
          </p:cNvSpPr>
          <p:nvPr>
            <p:ph idx="1"/>
          </p:nvPr>
        </p:nvSpPr>
        <p:spPr>
          <a:xfrm>
            <a:off x="297712" y="1825625"/>
            <a:ext cx="11056088" cy="4351338"/>
          </a:xfrm>
        </p:spPr>
        <p:txBody>
          <a:bodyPr>
            <a:normAutofit/>
          </a:bodyPr>
          <a:lstStyle/>
          <a:p>
            <a:pPr algn="just"/>
            <a:r>
              <a:rPr lang="en-US" sz="1400" dirty="0">
                <a:latin typeface="Times New Roman" pitchFamily="18" charset="0"/>
                <a:cs typeface="Times New Roman" pitchFamily="18" charset="0"/>
              </a:rPr>
              <a:t>The proposed ML framework aims to find potential Credit card fraud groups among a large number of financial transactions. In order to improve the efficiency of the framework, case reduction methods such as matching transaction detection and balance score filter are used to narrow down the list of potential ML accounts. Next by taking advantage of structural similarity, we can identify and group potential Credit card accounts. Our preliminary experimental results show a high degree of accuracy in detection of ML accounts.</a:t>
            </a:r>
          </a:p>
        </p:txBody>
      </p:sp>
    </p:spTree>
    <p:extLst>
      <p:ext uri="{BB962C8B-B14F-4D97-AF65-F5344CB8AC3E}">
        <p14:creationId xmlns:p14="http://schemas.microsoft.com/office/powerpoint/2010/main" val="1491145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Future Scope</a:t>
            </a:r>
          </a:p>
        </p:txBody>
      </p:sp>
      <p:sp>
        <p:nvSpPr>
          <p:cNvPr id="3" name="Content Placeholder 2"/>
          <p:cNvSpPr>
            <a:spLocks noGrp="1"/>
          </p:cNvSpPr>
          <p:nvPr>
            <p:ph idx="1"/>
          </p:nvPr>
        </p:nvSpPr>
        <p:spPr>
          <a:xfrm>
            <a:off x="414670" y="1825625"/>
            <a:ext cx="10939130" cy="4351338"/>
          </a:xfrm>
        </p:spPr>
        <p:txBody>
          <a:bodyPr>
            <a:normAutofit/>
          </a:bodyPr>
          <a:lstStyle/>
          <a:p>
            <a:pPr algn="just"/>
            <a:r>
              <a:rPr lang="en-US" sz="1400" dirty="0">
                <a:latin typeface="Times New Roman" pitchFamily="18" charset="0"/>
                <a:cs typeface="Times New Roman" pitchFamily="18" charset="0"/>
              </a:rPr>
              <a:t>In future we can implement this system on android application.</a:t>
            </a:r>
          </a:p>
        </p:txBody>
      </p:sp>
    </p:spTree>
    <p:extLst>
      <p:ext uri="{BB962C8B-B14F-4D97-AF65-F5344CB8AC3E}">
        <p14:creationId xmlns:p14="http://schemas.microsoft.com/office/powerpoint/2010/main" val="2049997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5752" y="365126"/>
            <a:ext cx="10148047" cy="676866"/>
          </a:xfrm>
        </p:spPr>
        <p:txBody>
          <a:bodyPr>
            <a:normAutofit/>
          </a:bodyPr>
          <a:lstStyle/>
          <a:p>
            <a:r>
              <a:rPr lang="en-US" b="1" dirty="0"/>
              <a:t>References</a:t>
            </a:r>
            <a:endParaRPr lang="en-US" dirty="0"/>
          </a:p>
        </p:txBody>
      </p:sp>
      <p:sp>
        <p:nvSpPr>
          <p:cNvPr id="3" name="Content Placeholder 2"/>
          <p:cNvSpPr>
            <a:spLocks noGrp="1"/>
          </p:cNvSpPr>
          <p:nvPr>
            <p:ph idx="1"/>
          </p:nvPr>
        </p:nvSpPr>
        <p:spPr>
          <a:xfrm>
            <a:off x="1205753" y="1470212"/>
            <a:ext cx="9776012" cy="4114800"/>
          </a:xfrm>
        </p:spPr>
        <p:txBody>
          <a:bodyPr>
            <a:noAutofit/>
          </a:bodyPr>
          <a:lstStyle/>
          <a:p>
            <a:r>
              <a:rPr lang="en-US" sz="1400" dirty="0" smtClean="0">
                <a:latin typeface="Times New Roman" panose="02020603050405020304" pitchFamily="18" charset="0"/>
                <a:cs typeface="Times New Roman" panose="02020603050405020304" pitchFamily="18" charset="0"/>
              </a:rPr>
              <a:t>[</a:t>
            </a:r>
            <a:r>
              <a:rPr lang="en-US" sz="1400" dirty="0">
                <a:latin typeface="Times New Roman" pitchFamily="18" charset="0"/>
                <a:cs typeface="Times New Roman" pitchFamily="18" charset="0"/>
              </a:rPr>
              <a:t>Jiang, </a:t>
            </a:r>
            <a:r>
              <a:rPr lang="en-US" sz="1400" dirty="0" err="1">
                <a:latin typeface="Times New Roman" pitchFamily="18" charset="0"/>
                <a:cs typeface="Times New Roman" pitchFamily="18" charset="0"/>
              </a:rPr>
              <a:t>Changjun</a:t>
            </a:r>
            <a:r>
              <a:rPr lang="en-US" sz="1400" dirty="0">
                <a:latin typeface="Times New Roman" pitchFamily="18" charset="0"/>
                <a:cs typeface="Times New Roman" pitchFamily="18" charset="0"/>
              </a:rPr>
              <a:t> et al. “Credit Card Fraud Detection: A Novel Approach Using Aggregation Strategy and Feedback Mechanism.” </a:t>
            </a:r>
            <a:r>
              <a:rPr lang="en-US" sz="1400" i="1" dirty="0">
                <a:latin typeface="Times New Roman" pitchFamily="18" charset="0"/>
                <a:cs typeface="Times New Roman" pitchFamily="18" charset="0"/>
              </a:rPr>
              <a:t>IEEE Internet of Things Journal </a:t>
            </a:r>
            <a:r>
              <a:rPr lang="en-US" sz="1400" dirty="0">
                <a:latin typeface="Times New Roman" pitchFamily="18" charset="0"/>
                <a:cs typeface="Times New Roman" pitchFamily="18" charset="0"/>
              </a:rPr>
              <a:t>5 (2018): 3637-3647. </a:t>
            </a:r>
          </a:p>
          <a:p>
            <a:r>
              <a:rPr lang="en-US" sz="1400" dirty="0" smtClean="0">
                <a:latin typeface="Times New Roman" pitchFamily="18" charset="0"/>
                <a:cs typeface="Times New Roman" pitchFamily="18" charset="0"/>
              </a:rPr>
              <a:t>R</a:t>
            </a:r>
            <a:r>
              <a:rPr lang="en-US" sz="1400" dirty="0">
                <a:latin typeface="Times New Roman" pitchFamily="18" charset="0"/>
                <a:cs typeface="Times New Roman" pitchFamily="18" charset="0"/>
              </a:rPr>
              <a:t>. B. </a:t>
            </a:r>
            <a:r>
              <a:rPr lang="en-US" sz="1400" dirty="0" err="1">
                <a:latin typeface="Times New Roman" pitchFamily="18" charset="0"/>
                <a:cs typeface="Times New Roman" pitchFamily="18" charset="0"/>
              </a:rPr>
              <a:t>Sulaiman</a:t>
            </a:r>
            <a:r>
              <a:rPr lang="en-US" sz="1400" dirty="0">
                <a:latin typeface="Times New Roman" pitchFamily="18" charset="0"/>
                <a:cs typeface="Times New Roman" pitchFamily="18" charset="0"/>
              </a:rPr>
              <a:t>, V. </a:t>
            </a:r>
            <a:r>
              <a:rPr lang="en-US" sz="1400" dirty="0" err="1">
                <a:latin typeface="Times New Roman" pitchFamily="18" charset="0"/>
                <a:cs typeface="Times New Roman" pitchFamily="18" charset="0"/>
              </a:rPr>
              <a:t>Schetinin</a:t>
            </a:r>
            <a:r>
              <a:rPr lang="en-US" sz="1400" dirty="0">
                <a:latin typeface="Times New Roman" pitchFamily="18" charset="0"/>
                <a:cs typeface="Times New Roman" pitchFamily="18" charset="0"/>
              </a:rPr>
              <a:t>, and P. </a:t>
            </a:r>
            <a:r>
              <a:rPr lang="en-US" sz="1400" dirty="0" err="1">
                <a:latin typeface="Times New Roman" pitchFamily="18" charset="0"/>
                <a:cs typeface="Times New Roman" pitchFamily="18" charset="0"/>
              </a:rPr>
              <a:t>Sant</a:t>
            </a:r>
            <a:r>
              <a:rPr lang="en-US" sz="1400" dirty="0">
                <a:latin typeface="Times New Roman" pitchFamily="18" charset="0"/>
                <a:cs typeface="Times New Roman" pitchFamily="18" charset="0"/>
              </a:rPr>
              <a:t>, ‘‘Review of machine learning</a:t>
            </a:r>
          </a:p>
          <a:p>
            <a:pPr marL="0" indent="0">
              <a:buNone/>
            </a:pPr>
            <a:r>
              <a:rPr lang="en-US" sz="1400" dirty="0" smtClean="0">
                <a:latin typeface="Times New Roman" pitchFamily="18" charset="0"/>
                <a:cs typeface="Times New Roman" pitchFamily="18" charset="0"/>
              </a:rPr>
              <a:t>       approach </a:t>
            </a:r>
            <a:r>
              <a:rPr lang="en-US" sz="1400" dirty="0">
                <a:latin typeface="Times New Roman" pitchFamily="18" charset="0"/>
                <a:cs typeface="Times New Roman" pitchFamily="18" charset="0"/>
              </a:rPr>
              <a:t>on credit card fraud detection,’’ </a:t>
            </a:r>
            <a:r>
              <a:rPr lang="en-US" sz="1400" i="1" dirty="0">
                <a:latin typeface="Times New Roman" pitchFamily="18" charset="0"/>
                <a:cs typeface="Times New Roman" pitchFamily="18" charset="0"/>
              </a:rPr>
              <a:t>Hum.-Centric </a:t>
            </a:r>
            <a:r>
              <a:rPr lang="en-US" sz="1400" i="1" dirty="0" err="1">
                <a:latin typeface="Times New Roman" pitchFamily="18" charset="0"/>
                <a:cs typeface="Times New Roman" pitchFamily="18" charset="0"/>
              </a:rPr>
              <a:t>Intell</a:t>
            </a:r>
            <a:r>
              <a:rPr lang="en-US" sz="1400" i="1" dirty="0">
                <a:latin typeface="Times New Roman" pitchFamily="18" charset="0"/>
                <a:cs typeface="Times New Roman" pitchFamily="18" charset="0"/>
              </a:rPr>
              <a:t>. Syst.</a:t>
            </a:r>
            <a:r>
              <a:rPr lang="en-US" sz="1400" dirty="0">
                <a:latin typeface="Times New Roman" pitchFamily="18" charset="0"/>
                <a:cs typeface="Times New Roman" pitchFamily="18" charset="0"/>
              </a:rPr>
              <a:t>, vol. </a:t>
            </a:r>
            <a:r>
              <a:rPr lang="en-US" sz="1400" dirty="0" smtClean="0">
                <a:latin typeface="Times New Roman" pitchFamily="18" charset="0"/>
                <a:cs typeface="Times New Roman" pitchFamily="18" charset="0"/>
              </a:rPr>
              <a:t>2, </a:t>
            </a:r>
            <a:r>
              <a:rPr lang="pt-BR" sz="1400" dirty="0" smtClean="0">
                <a:latin typeface="Times New Roman" pitchFamily="18" charset="0"/>
                <a:cs typeface="Times New Roman" pitchFamily="18" charset="0"/>
              </a:rPr>
              <a:t>nos</a:t>
            </a:r>
            <a:r>
              <a:rPr lang="pt-BR" sz="1400" dirty="0">
                <a:latin typeface="Times New Roman" pitchFamily="18" charset="0"/>
                <a:cs typeface="Times New Roman" pitchFamily="18" charset="0"/>
              </a:rPr>
              <a:t>. 1–2, pp. 55–68, 2022</a:t>
            </a:r>
            <a:r>
              <a:rPr lang="en-US" sz="1400" dirty="0" smtClean="0">
                <a:latin typeface="Times New Roman" panose="02020603050405020304" pitchFamily="18" charset="0"/>
                <a:cs typeface="Times New Roman" panose="02020603050405020304" pitchFamily="18" charset="0"/>
              </a:rPr>
              <a:t>[3</a:t>
            </a:r>
            <a:r>
              <a:rPr lang="en-US" sz="1400" dirty="0">
                <a:latin typeface="Times New Roman" panose="02020603050405020304" pitchFamily="18" charset="0"/>
                <a:cs typeface="Times New Roman" panose="02020603050405020304" pitchFamily="18" charset="0"/>
              </a:rPr>
              <a:t>] A. </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Charleonnan</a:t>
            </a:r>
            <a:r>
              <a:rPr lang="en-US" sz="1400" dirty="0">
                <a:latin typeface="Times New Roman" panose="02020603050405020304" pitchFamily="18" charset="0"/>
                <a:cs typeface="Times New Roman" panose="02020603050405020304" pitchFamily="18" charset="0"/>
              </a:rPr>
              <a:t>, "Credit card fraud detection using RUS and MRN algorithms," 2016 Management and Innovation </a:t>
            </a:r>
            <a:r>
              <a:rPr lang="en-US" sz="1400" dirty="0" smtClean="0">
                <a:latin typeface="Times New Roman" panose="02020603050405020304" pitchFamily="18" charset="0"/>
                <a:cs typeface="Times New Roman" panose="02020603050405020304" pitchFamily="18" charset="0"/>
              </a:rPr>
              <a:t>   Technology </a:t>
            </a:r>
            <a:r>
              <a:rPr lang="en-US" sz="1400" dirty="0">
                <a:latin typeface="Times New Roman" panose="02020603050405020304" pitchFamily="18" charset="0"/>
                <a:cs typeface="Times New Roman" panose="02020603050405020304" pitchFamily="18" charset="0"/>
              </a:rPr>
              <a:t>International Conference (</a:t>
            </a:r>
            <a:r>
              <a:rPr lang="en-US" sz="1400" dirty="0" err="1">
                <a:latin typeface="Times New Roman" panose="02020603050405020304" pitchFamily="18" charset="0"/>
                <a:cs typeface="Times New Roman" panose="02020603050405020304" pitchFamily="18" charset="0"/>
              </a:rPr>
              <a:t>MITicon</a:t>
            </a:r>
            <a:r>
              <a:rPr lang="en-US" sz="1400" dirty="0">
                <a:latin typeface="Times New Roman" panose="02020603050405020304" pitchFamily="18" charset="0"/>
                <a:cs typeface="Times New Roman" panose="02020603050405020304" pitchFamily="18" charset="0"/>
              </a:rPr>
              <a:t>), Bang-San, 2016, pp. MIT-73MIT-76. </a:t>
            </a:r>
            <a:r>
              <a:rPr lang="en-US" sz="1400" dirty="0" err="1">
                <a:latin typeface="Times New Roman" panose="02020603050405020304" pitchFamily="18" charset="0"/>
                <a:cs typeface="Times New Roman" panose="02020603050405020304" pitchFamily="18" charset="0"/>
              </a:rPr>
              <a:t>doi</a:t>
            </a:r>
            <a:r>
              <a:rPr lang="en-US" sz="1400" dirty="0">
                <a:latin typeface="Times New Roman" panose="02020603050405020304" pitchFamily="18" charset="0"/>
                <a:cs typeface="Times New Roman" panose="02020603050405020304" pitchFamily="18" charset="0"/>
              </a:rPr>
              <a:t>: 10.1109/MITICON.2016.8025244 </a:t>
            </a:r>
          </a:p>
          <a:p>
            <a:r>
              <a:rPr lang="en-US" sz="1400" dirty="0" smtClean="0">
                <a:latin typeface="Times New Roman" panose="02020603050405020304" pitchFamily="18" charset="0"/>
                <a:cs typeface="Times New Roman" panose="02020603050405020304" pitchFamily="18" charset="0"/>
              </a:rPr>
              <a:t> </a:t>
            </a:r>
            <a:r>
              <a:rPr lang="en-US" sz="1400" i="1" dirty="0" err="1">
                <a:latin typeface="Times New Roman" pitchFamily="18" charset="0"/>
                <a:cs typeface="Times New Roman" pitchFamily="18" charset="0"/>
              </a:rPr>
              <a:t>Nilson</a:t>
            </a:r>
            <a:r>
              <a:rPr lang="en-US" sz="1400" i="1" dirty="0">
                <a:latin typeface="Times New Roman" pitchFamily="18" charset="0"/>
                <a:cs typeface="Times New Roman" pitchFamily="18" charset="0"/>
              </a:rPr>
              <a:t> Report</a:t>
            </a:r>
            <a:r>
              <a:rPr lang="en-US" sz="1400" dirty="0">
                <a:latin typeface="Times New Roman" pitchFamily="18" charset="0"/>
                <a:cs typeface="Times New Roman" pitchFamily="18" charset="0"/>
              </a:rPr>
              <a:t>. Accessed: Jun. 6, 2024. [Online]. Available: https</a:t>
            </a:r>
            <a:r>
              <a:rPr lang="en-US" sz="1400" dirty="0" smtClean="0">
                <a:latin typeface="Times New Roman" pitchFamily="18" charset="0"/>
                <a:cs typeface="Times New Roman" pitchFamily="18" charset="0"/>
              </a:rPr>
              <a:t>:// nilsonreport.com/articles/card-fraud-losses-worldwide-2</a:t>
            </a:r>
            <a:r>
              <a:rPr lang="en-US" sz="1400" dirty="0">
                <a:latin typeface="Times New Roman" pitchFamily="18" charset="0"/>
                <a:cs typeface="Times New Roman" pitchFamily="18" charset="0"/>
              </a:rPr>
              <a:t>/</a:t>
            </a:r>
            <a:endParaRPr lang="en-US" sz="14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 </a:t>
            </a:r>
            <a:r>
              <a:rPr lang="en-US" sz="1400" dirty="0">
                <a:latin typeface="Times New Roman" pitchFamily="18" charset="0"/>
                <a:cs typeface="Times New Roman" pitchFamily="18" charset="0"/>
              </a:rPr>
              <a:t>Y. Fang, Y. Zhang, and C. Huang, ‘‘Credit card fraud detection based on</a:t>
            </a:r>
          </a:p>
          <a:p>
            <a:pPr marL="0" indent="0">
              <a:buNone/>
            </a:pPr>
            <a:r>
              <a:rPr lang="en-US" sz="1400" dirty="0" smtClean="0">
                <a:latin typeface="Times New Roman" pitchFamily="18" charset="0"/>
                <a:cs typeface="Times New Roman" pitchFamily="18" charset="0"/>
              </a:rPr>
              <a:t>       machine </a:t>
            </a:r>
            <a:r>
              <a:rPr lang="en-US" sz="1400" dirty="0">
                <a:latin typeface="Times New Roman" pitchFamily="18" charset="0"/>
                <a:cs typeface="Times New Roman" pitchFamily="18" charset="0"/>
              </a:rPr>
              <a:t>learning,’’ </a:t>
            </a:r>
            <a:r>
              <a:rPr lang="en-US" sz="1400" i="1" dirty="0" err="1">
                <a:latin typeface="Times New Roman" pitchFamily="18" charset="0"/>
                <a:cs typeface="Times New Roman" pitchFamily="18" charset="0"/>
              </a:rPr>
              <a:t>Comput</a:t>
            </a:r>
            <a:r>
              <a:rPr lang="en-US" sz="1400" i="1" dirty="0">
                <a:latin typeface="Times New Roman" pitchFamily="18" charset="0"/>
                <a:cs typeface="Times New Roman" pitchFamily="18" charset="0"/>
              </a:rPr>
              <a:t>., Mater. Continua</a:t>
            </a:r>
            <a:r>
              <a:rPr lang="en-US" sz="1400" dirty="0">
                <a:latin typeface="Times New Roman" pitchFamily="18" charset="0"/>
                <a:cs typeface="Times New Roman" pitchFamily="18" charset="0"/>
              </a:rPr>
              <a:t>, vol. 61, no. 1, pp. </a:t>
            </a:r>
            <a:r>
              <a:rPr lang="en-US" sz="1400" dirty="0" smtClean="0">
                <a:latin typeface="Times New Roman" pitchFamily="18" charset="0"/>
                <a:cs typeface="Times New Roman" pitchFamily="18" charset="0"/>
              </a:rPr>
              <a:t>185–195, 2019</a:t>
            </a:r>
            <a:r>
              <a:rPr lang="en-US" sz="1400" dirty="0">
                <a:latin typeface="Times New Roman" pitchFamily="18" charset="0"/>
                <a:cs typeface="Times New Roman" pitchFamily="18" charset="0"/>
              </a:rPr>
              <a:t>.</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6038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3256" y="365126"/>
            <a:ext cx="10290544" cy="764428"/>
          </a:xfrm>
        </p:spPr>
        <p:txBody>
          <a:bodyPr>
            <a:normAutofit/>
          </a:bodyPr>
          <a:lstStyle/>
          <a:p>
            <a:r>
              <a:rPr lang="en-US" b="1" dirty="0"/>
              <a:t>References</a:t>
            </a:r>
            <a:endParaRPr lang="en-US" dirty="0"/>
          </a:p>
        </p:txBody>
      </p:sp>
      <p:sp>
        <p:nvSpPr>
          <p:cNvPr id="3" name="Content Placeholder 2"/>
          <p:cNvSpPr>
            <a:spLocks noGrp="1"/>
          </p:cNvSpPr>
          <p:nvPr>
            <p:ph idx="1"/>
          </p:nvPr>
        </p:nvSpPr>
        <p:spPr>
          <a:xfrm>
            <a:off x="269880" y="1537447"/>
            <a:ext cx="10290544" cy="4191000"/>
          </a:xfrm>
        </p:spPr>
        <p:txBody>
          <a:bodyPr>
            <a:noAutofit/>
          </a:bodyPr>
          <a:lstStyle/>
          <a:p>
            <a:r>
              <a:rPr lang="en-US" sz="1600" dirty="0" smtClean="0">
                <a:latin typeface="Times New Roman" pitchFamily="18" charset="0"/>
                <a:cs typeface="Times New Roman" panose="02020603050405020304" pitchFamily="18" charset="0"/>
              </a:rPr>
              <a:t> </a:t>
            </a:r>
            <a:r>
              <a:rPr lang="en-US" sz="1600" dirty="0">
                <a:latin typeface="Times New Roman" pitchFamily="18" charset="0"/>
                <a:cs typeface="Times New Roman" pitchFamily="18" charset="0"/>
              </a:rPr>
              <a:t>(2023). </a:t>
            </a:r>
            <a:r>
              <a:rPr lang="en-US" sz="1600" i="1" dirty="0">
                <a:latin typeface="Times New Roman" pitchFamily="18" charset="0"/>
                <a:cs typeface="Times New Roman" pitchFamily="18" charset="0"/>
              </a:rPr>
              <a:t>China Union Pay, Payment, and Clearing Association of</a:t>
            </a:r>
          </a:p>
          <a:p>
            <a:pPr marL="0" indent="0">
              <a:buNone/>
            </a:pPr>
            <a:r>
              <a:rPr lang="en-US" sz="1600" i="1" dirty="0" smtClean="0">
                <a:latin typeface="Times New Roman" pitchFamily="18" charset="0"/>
                <a:cs typeface="Times New Roman" pitchFamily="18" charset="0"/>
              </a:rPr>
              <a:t>       China</a:t>
            </a:r>
            <a:r>
              <a:rPr lang="en-US" sz="1600" i="1" dirty="0">
                <a:latin typeface="Times New Roman" pitchFamily="18" charset="0"/>
                <a:cs typeface="Times New Roman" pitchFamily="18" charset="0"/>
              </a:rPr>
              <a:t>. Blue Book on the Development of China’s Bank Card Industry</a:t>
            </a:r>
            <a:r>
              <a:rPr lang="en-US" sz="1600" dirty="0">
                <a:latin typeface="Times New Roman" pitchFamily="18" charset="0"/>
                <a:cs typeface="Times New Roman" pitchFamily="18" charset="0"/>
              </a:rPr>
              <a:t>.</a:t>
            </a:r>
          </a:p>
          <a:p>
            <a:pPr marL="0" indent="0">
              <a:buNone/>
            </a:pPr>
            <a:r>
              <a:rPr lang="en-US" sz="1600" dirty="0" smtClean="0">
                <a:latin typeface="Times New Roman" pitchFamily="18" charset="0"/>
                <a:cs typeface="Times New Roman" pitchFamily="18" charset="0"/>
              </a:rPr>
              <a:t>       Accessed</a:t>
            </a:r>
            <a:r>
              <a:rPr lang="en-US" sz="1600" dirty="0">
                <a:latin typeface="Times New Roman" pitchFamily="18" charset="0"/>
                <a:cs typeface="Times New Roman" pitchFamily="18" charset="0"/>
              </a:rPr>
              <a:t>: Sep. 28, 2023. [Online]. Available: https://finance.china.</a:t>
            </a:r>
          </a:p>
          <a:p>
            <a:pPr marL="0" indent="0">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com.cn</a:t>
            </a:r>
            <a:r>
              <a:rPr lang="en-US" sz="1600" dirty="0">
                <a:latin typeface="Times New Roman" pitchFamily="18" charset="0"/>
                <a:cs typeface="Times New Roman" pitchFamily="18" charset="0"/>
              </a:rPr>
              <a:t>//money/bank/</a:t>
            </a:r>
            <a:r>
              <a:rPr lang="en-US" sz="1600" dirty="0" err="1">
                <a:latin typeface="Times New Roman" pitchFamily="18" charset="0"/>
                <a:cs typeface="Times New Roman" pitchFamily="18" charset="0"/>
              </a:rPr>
              <a:t>hydt</a:t>
            </a:r>
            <a:r>
              <a:rPr lang="en-US" sz="1600" dirty="0">
                <a:latin typeface="Times New Roman" pitchFamily="18" charset="0"/>
                <a:cs typeface="Times New Roman" pitchFamily="18" charset="0"/>
              </a:rPr>
              <a:t>/20230928/6037001.shtml</a:t>
            </a:r>
            <a:endParaRPr lang="en-US" sz="1600" dirty="0">
              <a:latin typeface="Times New Roman" panose="02020603050405020304" pitchFamily="18" charset="0"/>
              <a:cs typeface="Times New Roman" panose="02020603050405020304" pitchFamily="18" charset="0"/>
            </a:endParaRPr>
          </a:p>
          <a:p>
            <a:r>
              <a:rPr lang="en-US" sz="1600" dirty="0" smtClean="0">
                <a:latin typeface="Times New Roman" pitchFamily="18" charset="0"/>
                <a:cs typeface="Times New Roman" pitchFamily="18" charset="0"/>
              </a:rPr>
              <a:t>Y</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Sahin</a:t>
            </a:r>
            <a:r>
              <a:rPr lang="en-US" sz="1600" dirty="0">
                <a:latin typeface="Times New Roman" pitchFamily="18" charset="0"/>
                <a:cs typeface="Times New Roman" pitchFamily="18" charset="0"/>
              </a:rPr>
              <a:t>, S. </a:t>
            </a:r>
            <a:r>
              <a:rPr lang="en-US" sz="1600" dirty="0" err="1">
                <a:latin typeface="Times New Roman" pitchFamily="18" charset="0"/>
                <a:cs typeface="Times New Roman" pitchFamily="18" charset="0"/>
              </a:rPr>
              <a:t>Bulkan</a:t>
            </a:r>
            <a:r>
              <a:rPr lang="en-US" sz="1600" dirty="0">
                <a:latin typeface="Times New Roman" pitchFamily="18" charset="0"/>
                <a:cs typeface="Times New Roman" pitchFamily="18" charset="0"/>
              </a:rPr>
              <a:t>, and E. </a:t>
            </a:r>
            <a:r>
              <a:rPr lang="en-US" sz="1600" dirty="0" err="1">
                <a:latin typeface="Times New Roman" pitchFamily="18" charset="0"/>
                <a:cs typeface="Times New Roman" pitchFamily="18" charset="0"/>
              </a:rPr>
              <a:t>Duman</a:t>
            </a:r>
            <a:r>
              <a:rPr lang="en-US" sz="1600" dirty="0">
                <a:latin typeface="Times New Roman" pitchFamily="18" charset="0"/>
                <a:cs typeface="Times New Roman" pitchFamily="18" charset="0"/>
              </a:rPr>
              <a:t>, ``A cost-sensitive decision tree</a:t>
            </a:r>
          </a:p>
          <a:p>
            <a:pPr marL="0" indent="0">
              <a:buNone/>
            </a:pPr>
            <a:r>
              <a:rPr lang="en-US" sz="1600" dirty="0" smtClean="0">
                <a:latin typeface="Times New Roman" pitchFamily="18" charset="0"/>
                <a:cs typeface="Times New Roman" pitchFamily="18" charset="0"/>
              </a:rPr>
              <a:t>       approach </a:t>
            </a:r>
            <a:r>
              <a:rPr lang="en-US" sz="1600" dirty="0">
                <a:latin typeface="Times New Roman" pitchFamily="18" charset="0"/>
                <a:cs typeface="Times New Roman" pitchFamily="18" charset="0"/>
              </a:rPr>
              <a:t>for fraud detection,'' </a:t>
            </a:r>
            <a:r>
              <a:rPr lang="en-US" sz="1600" i="1" dirty="0">
                <a:latin typeface="Times New Roman" pitchFamily="18" charset="0"/>
                <a:cs typeface="Times New Roman" pitchFamily="18" charset="0"/>
              </a:rPr>
              <a:t>Expert Syst. Appl.</a:t>
            </a:r>
            <a:r>
              <a:rPr lang="en-US" sz="1600" dirty="0">
                <a:latin typeface="Times New Roman" pitchFamily="18" charset="0"/>
                <a:cs typeface="Times New Roman" pitchFamily="18" charset="0"/>
              </a:rPr>
              <a:t>, vol. 40, no. 15,</a:t>
            </a:r>
          </a:p>
          <a:p>
            <a:pPr marL="0" indent="0">
              <a:buNone/>
            </a:pPr>
            <a:r>
              <a:rPr lang="en-US" sz="1600" dirty="0" smtClean="0">
                <a:latin typeface="Times New Roman" pitchFamily="18" charset="0"/>
                <a:cs typeface="Times New Roman" pitchFamily="18" charset="0"/>
              </a:rPr>
              <a:t>       pp</a:t>
            </a:r>
            <a:r>
              <a:rPr lang="en-US" sz="1600" dirty="0">
                <a:latin typeface="Times New Roman" pitchFamily="18" charset="0"/>
                <a:cs typeface="Times New Roman" pitchFamily="18" charset="0"/>
              </a:rPr>
              <a:t>. 59165923, 2013.</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[8] </a:t>
            </a:r>
            <a:r>
              <a:rPr lang="en-US" sz="1600" dirty="0">
                <a:latin typeface="Times New Roman" pitchFamily="18" charset="0"/>
                <a:cs typeface="Times New Roman" pitchFamily="18" charset="0"/>
              </a:rPr>
              <a:t>V. V. Kumar, ‘‘Credit card fraud detection using machine learning,’’</a:t>
            </a:r>
          </a:p>
          <a:p>
            <a:pPr marL="0" indent="0">
              <a:buNone/>
            </a:pPr>
            <a:r>
              <a:rPr lang="en-US" sz="1600" i="1" dirty="0" smtClean="0">
                <a:latin typeface="Times New Roman" pitchFamily="18" charset="0"/>
                <a:cs typeface="Times New Roman" pitchFamily="18" charset="0"/>
              </a:rPr>
              <a:t>       </a:t>
            </a:r>
            <a:r>
              <a:rPr lang="en-US" sz="1600" i="1" dirty="0" err="1" smtClean="0">
                <a:latin typeface="Times New Roman" pitchFamily="18" charset="0"/>
                <a:cs typeface="Times New Roman" pitchFamily="18" charset="0"/>
              </a:rPr>
              <a:t>Comput</a:t>
            </a:r>
            <a:r>
              <a:rPr lang="en-US" sz="1600" i="1" dirty="0">
                <a:latin typeface="Times New Roman" pitchFamily="18" charset="0"/>
                <a:cs typeface="Times New Roman" pitchFamily="18" charset="0"/>
              </a:rPr>
              <a:t>. </a:t>
            </a:r>
            <a:r>
              <a:rPr lang="en-US" sz="1600" i="1" dirty="0" err="1">
                <a:latin typeface="Times New Roman" pitchFamily="18" charset="0"/>
                <a:cs typeface="Times New Roman" pitchFamily="18" charset="0"/>
              </a:rPr>
              <a:t>Intell</a:t>
            </a:r>
            <a:r>
              <a:rPr lang="en-US" sz="1600" i="1" dirty="0">
                <a:latin typeface="Times New Roman" pitchFamily="18" charset="0"/>
                <a:cs typeface="Times New Roman" pitchFamily="18" charset="0"/>
              </a:rPr>
              <a:t>. Mach. Learn.</a:t>
            </a:r>
            <a:r>
              <a:rPr lang="en-US" sz="1600" dirty="0">
                <a:latin typeface="Times New Roman" pitchFamily="18" charset="0"/>
                <a:cs typeface="Times New Roman" pitchFamily="18" charset="0"/>
              </a:rPr>
              <a:t>, vol. 4, no. 1, pp. 71–79, Apr. 2023</a:t>
            </a:r>
            <a:endParaRPr lang="en-US" sz="1600" dirty="0">
              <a:latin typeface="Times New Roman" panose="02020603050405020304" pitchFamily="18" charset="0"/>
              <a:cs typeface="Times New Roman" panose="02020603050405020304" pitchFamily="18" charset="0"/>
            </a:endParaRPr>
          </a:p>
          <a:p>
            <a:r>
              <a:rPr lang="en-US" sz="1600" dirty="0" smtClean="0">
                <a:latin typeface="Times New Roman" pitchFamily="18" charset="0"/>
                <a:cs typeface="Times New Roman" pitchFamily="18" charset="0"/>
              </a:rPr>
              <a:t>B</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Lebichot</a:t>
            </a:r>
            <a:r>
              <a:rPr lang="en-US" sz="1600" dirty="0">
                <a:latin typeface="Times New Roman" pitchFamily="18" charset="0"/>
                <a:cs typeface="Times New Roman" pitchFamily="18" charset="0"/>
              </a:rPr>
              <a:t>, G. M. </a:t>
            </a:r>
            <a:r>
              <a:rPr lang="en-US" sz="1600" dirty="0" err="1">
                <a:latin typeface="Times New Roman" pitchFamily="18" charset="0"/>
                <a:cs typeface="Times New Roman" pitchFamily="18" charset="0"/>
              </a:rPr>
              <a:t>Paldino</a:t>
            </a:r>
            <a:r>
              <a:rPr lang="en-US" sz="1600" dirty="0">
                <a:latin typeface="Times New Roman" pitchFamily="18" charset="0"/>
                <a:cs typeface="Times New Roman" pitchFamily="18" charset="0"/>
              </a:rPr>
              <a:t>, W. </a:t>
            </a:r>
            <a:r>
              <a:rPr lang="en-US" sz="1600" dirty="0" err="1">
                <a:latin typeface="Times New Roman" pitchFamily="18" charset="0"/>
                <a:cs typeface="Times New Roman" pitchFamily="18" charset="0"/>
              </a:rPr>
              <a:t>Siblini</a:t>
            </a:r>
            <a:r>
              <a:rPr lang="en-US" sz="1600" dirty="0">
                <a:latin typeface="Times New Roman" pitchFamily="18" charset="0"/>
                <a:cs typeface="Times New Roman" pitchFamily="18" charset="0"/>
              </a:rPr>
              <a:t>, L. He-</a:t>
            </a:r>
            <a:r>
              <a:rPr lang="en-US" sz="1600" dirty="0" err="1">
                <a:latin typeface="Times New Roman" pitchFamily="18" charset="0"/>
                <a:cs typeface="Times New Roman" pitchFamily="18" charset="0"/>
              </a:rPr>
              <a:t>Guelton</a:t>
            </a:r>
            <a:r>
              <a:rPr lang="en-US" sz="1600" dirty="0">
                <a:latin typeface="Times New Roman" pitchFamily="18" charset="0"/>
                <a:cs typeface="Times New Roman" pitchFamily="18" charset="0"/>
              </a:rPr>
              <a:t>, F. </a:t>
            </a:r>
            <a:r>
              <a:rPr lang="en-US" sz="1600" dirty="0" err="1">
                <a:latin typeface="Times New Roman" pitchFamily="18" charset="0"/>
                <a:cs typeface="Times New Roman" pitchFamily="18" charset="0"/>
              </a:rPr>
              <a:t>Oblé</a:t>
            </a:r>
            <a:r>
              <a:rPr lang="en-US" sz="1600" dirty="0">
                <a:latin typeface="Times New Roman" pitchFamily="18" charset="0"/>
                <a:cs typeface="Times New Roman" pitchFamily="18" charset="0"/>
              </a:rPr>
              <a:t>, and</a:t>
            </a:r>
          </a:p>
          <a:p>
            <a:pPr marL="0" indent="0">
              <a:buNone/>
            </a:pPr>
            <a:r>
              <a:rPr lang="en-US" sz="1600" dirty="0" smtClean="0">
                <a:latin typeface="Times New Roman" pitchFamily="18" charset="0"/>
                <a:cs typeface="Times New Roman" pitchFamily="18" charset="0"/>
              </a:rPr>
              <a:t>        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Bontempi</a:t>
            </a:r>
            <a:r>
              <a:rPr lang="en-US" sz="1600" dirty="0">
                <a:latin typeface="Times New Roman" pitchFamily="18" charset="0"/>
                <a:cs typeface="Times New Roman" pitchFamily="18" charset="0"/>
              </a:rPr>
              <a:t>, ‘‘Incremental learning strategies for credit cards fraud</a:t>
            </a:r>
          </a:p>
          <a:p>
            <a:pPr marL="0" indent="0">
              <a:buNone/>
            </a:pPr>
            <a:r>
              <a:rPr lang="en-US" sz="1600" dirty="0" smtClean="0">
                <a:latin typeface="Times New Roman" pitchFamily="18" charset="0"/>
                <a:cs typeface="Times New Roman" pitchFamily="18" charset="0"/>
              </a:rPr>
              <a:t>       detection</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Int. J. Data Sci. Anal.</a:t>
            </a:r>
            <a:r>
              <a:rPr lang="en-US" sz="1600" dirty="0">
                <a:latin typeface="Times New Roman" pitchFamily="18" charset="0"/>
                <a:cs typeface="Times New Roman" pitchFamily="18" charset="0"/>
              </a:rPr>
              <a:t>, vol. 12, no. 2, pp. 165–174, Aug. 2021.</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en-US" sz="1600" dirty="0" smtClean="0">
                <a:latin typeface="Times New Roman" pitchFamily="18" charset="0"/>
                <a:cs typeface="Times New Roman" pitchFamily="18" charset="0"/>
              </a:rPr>
              <a:t>D</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Chicco</a:t>
            </a:r>
            <a:r>
              <a:rPr lang="en-US" sz="1600" dirty="0">
                <a:latin typeface="Times New Roman" pitchFamily="18" charset="0"/>
                <a:cs typeface="Times New Roman" pitchFamily="18" charset="0"/>
              </a:rPr>
              <a:t> and G. </a:t>
            </a:r>
            <a:r>
              <a:rPr lang="en-US" sz="1600" dirty="0" err="1">
                <a:latin typeface="Times New Roman" pitchFamily="18" charset="0"/>
                <a:cs typeface="Times New Roman" pitchFamily="18" charset="0"/>
              </a:rPr>
              <a:t>Jurman</a:t>
            </a:r>
            <a:r>
              <a:rPr lang="en-US" sz="1600" dirty="0">
                <a:latin typeface="Times New Roman" pitchFamily="18" charset="0"/>
                <a:cs typeface="Times New Roman" pitchFamily="18" charset="0"/>
              </a:rPr>
              <a:t>, ‘‘The advantages of the Matthews correlation</a:t>
            </a:r>
          </a:p>
          <a:p>
            <a:pPr marL="0" indent="0">
              <a:buNone/>
            </a:pPr>
            <a:r>
              <a:rPr lang="en-US" sz="1600" dirty="0" smtClean="0">
                <a:latin typeface="Times New Roman" pitchFamily="18" charset="0"/>
                <a:cs typeface="Times New Roman" pitchFamily="18" charset="0"/>
              </a:rPr>
              <a:t>        coefficient </a:t>
            </a:r>
            <a:r>
              <a:rPr lang="en-US" sz="1600" dirty="0">
                <a:latin typeface="Times New Roman" pitchFamily="18" charset="0"/>
                <a:cs typeface="Times New Roman" pitchFamily="18" charset="0"/>
              </a:rPr>
              <a:t>(MCC) over F1 score and accuracy in binary classification</a:t>
            </a:r>
          </a:p>
          <a:p>
            <a:pPr marL="0" indent="0">
              <a:buNone/>
            </a:pPr>
            <a:r>
              <a:rPr lang="en-US" sz="1600" dirty="0" smtClean="0">
                <a:latin typeface="Times New Roman" pitchFamily="18" charset="0"/>
                <a:cs typeface="Times New Roman" pitchFamily="18" charset="0"/>
              </a:rPr>
              <a:t>       evaluation</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BMC Genomics</a:t>
            </a:r>
            <a:r>
              <a:rPr lang="en-US" sz="1600" dirty="0">
                <a:latin typeface="Times New Roman" pitchFamily="18" charset="0"/>
                <a:cs typeface="Times New Roman" pitchFamily="18" charset="0"/>
              </a:rPr>
              <a:t>, vol. 21, no. 1, pp. 1–13, Dec. 2020.</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0878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Project Objective</a:t>
            </a:r>
          </a:p>
        </p:txBody>
      </p:sp>
      <p:sp>
        <p:nvSpPr>
          <p:cNvPr id="3" name="Content Placeholder 2"/>
          <p:cNvSpPr>
            <a:spLocks noGrp="1"/>
          </p:cNvSpPr>
          <p:nvPr>
            <p:ph idx="1"/>
          </p:nvPr>
        </p:nvSpPr>
        <p:spPr>
          <a:xfrm>
            <a:off x="838200" y="1562986"/>
            <a:ext cx="10842812" cy="3868910"/>
          </a:xfrm>
        </p:spPr>
        <p:txBody>
          <a:bodyPr>
            <a:normAutofit/>
          </a:bodyPr>
          <a:lstStyle/>
          <a:p>
            <a:r>
              <a:rPr lang="en-US" sz="1400" dirty="0">
                <a:latin typeface="Times New Roman" pitchFamily="18" charset="0"/>
                <a:cs typeface="Times New Roman" pitchFamily="18" charset="0"/>
              </a:rPr>
              <a:t>objective of this project is to develop and evaluate machine learning models capable of accurately identifying fraudulent</a:t>
            </a:r>
          </a:p>
          <a:p>
            <a:endParaRPr lang="en-US" sz="1400" dirty="0">
              <a:latin typeface="Times New Roman" pitchFamily="18" charset="0"/>
              <a:cs typeface="Times New Roman" pitchFamily="18" charset="0"/>
            </a:endParaRPr>
          </a:p>
          <a:p>
            <a:pPr lvl="0"/>
            <a:r>
              <a:rPr lang="en-US" sz="1400" dirty="0">
                <a:latin typeface="Times New Roman" pitchFamily="18" charset="0"/>
                <a:cs typeface="Times New Roman" pitchFamily="18" charset="0"/>
              </a:rPr>
              <a:t>credit card transactions in real-time. This will be achieved by training models on historical transaction data and optimizing them to minimize both false positives and false negatives, thereby reducing financial losses and protecting customers.</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1545185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BCA5D1-FEBE-48C2-A758-317BB81A3784}"/>
              </a:ext>
            </a:extLst>
          </p:cNvPr>
          <p:cNvSpPr>
            <a:spLocks noGrp="1"/>
          </p:cNvSpPr>
          <p:nvPr>
            <p:ph type="ctrTitle"/>
          </p:nvPr>
        </p:nvSpPr>
        <p:spPr>
          <a:xfrm>
            <a:off x="1290918" y="252788"/>
            <a:ext cx="9144000" cy="643684"/>
          </a:xfrm>
        </p:spPr>
        <p:txBody>
          <a:bodyPr>
            <a:noAutofit/>
          </a:bodyPr>
          <a:lstStyle/>
          <a:p>
            <a:r>
              <a:rPr lang="en-IN" sz="2500" b="1" dirty="0"/>
              <a:t>Problem Statement</a:t>
            </a:r>
          </a:p>
        </p:txBody>
      </p:sp>
      <p:sp>
        <p:nvSpPr>
          <p:cNvPr id="3" name="Subtitle 2">
            <a:extLst>
              <a:ext uri="{FF2B5EF4-FFF2-40B4-BE49-F238E27FC236}">
                <a16:creationId xmlns:a16="http://schemas.microsoft.com/office/drawing/2014/main" xmlns="" id="{232CCBE3-8823-43C0-A1C9-5A0C711E0AE2}"/>
              </a:ext>
            </a:extLst>
          </p:cNvPr>
          <p:cNvSpPr>
            <a:spLocks noGrp="1"/>
          </p:cNvSpPr>
          <p:nvPr>
            <p:ph type="subTitle" idx="1"/>
          </p:nvPr>
        </p:nvSpPr>
        <p:spPr>
          <a:xfrm>
            <a:off x="1193936" y="1108363"/>
            <a:ext cx="9377082" cy="1974273"/>
          </a:xfrm>
        </p:spPr>
        <p:txBody>
          <a:bodyPr>
            <a:normAutofit/>
          </a:bodyPr>
          <a:lstStyle/>
          <a:p>
            <a:pPr algn="just">
              <a:lnSpc>
                <a:spcPct val="150000"/>
              </a:lnSpc>
              <a:spcBef>
                <a:spcPts val="10"/>
              </a:spcBef>
            </a:pPr>
            <a:r>
              <a:rPr lang="en-US" sz="1400" dirty="0">
                <a:latin typeface="Times New Roman" pitchFamily="18" charset="0"/>
                <a:cs typeface="Times New Roman" pitchFamily="18" charset="0"/>
              </a:rPr>
              <a:t>Credit card fraud results in significant financial losses for both consumers and financial institutions. This project aims to develop and evaluate machine learning models to accurately and efficiently detect fraudulent credit card transactions in real-time, minimizing these losses.</a:t>
            </a:r>
            <a:r>
              <a:rPr lang="en-US" sz="1400" dirty="0">
                <a:effectLst/>
                <a:latin typeface="Times New Roman" panose="02020603050405020304" pitchFamily="18" charset="0"/>
                <a:ea typeface="Times New Roman" panose="02020603050405020304" pitchFamily="18" charset="0"/>
                <a:cs typeface="Times New Roman" pitchFamily="18" charset="0"/>
              </a:rPr>
              <a:t> </a:t>
            </a:r>
            <a:endParaRPr lang="en-IN" sz="1400" dirty="0">
              <a:effectLst/>
              <a:latin typeface="Times New Roman" panose="02020603050405020304" pitchFamily="18" charset="0"/>
              <a:ea typeface="Times New Roman" panose="02020603050405020304" pitchFamily="18" charset="0"/>
              <a:cs typeface="Times New Roman" pitchFamily="18" charset="0"/>
            </a:endParaRPr>
          </a:p>
          <a:p>
            <a:pPr algn="just"/>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1591846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Existing System</a:t>
            </a:r>
            <a:endParaRPr lang="en-US" dirty="0"/>
          </a:p>
        </p:txBody>
      </p:sp>
      <p:sp>
        <p:nvSpPr>
          <p:cNvPr id="3" name="Content Placeholder 2"/>
          <p:cNvSpPr>
            <a:spLocks noGrp="1"/>
          </p:cNvSpPr>
          <p:nvPr>
            <p:ph idx="1"/>
          </p:nvPr>
        </p:nvSpPr>
        <p:spPr/>
        <p:txBody>
          <a:bodyPr>
            <a:normAutofit/>
          </a:bodyPr>
          <a:lstStyle/>
          <a:p>
            <a:pPr algn="just"/>
            <a:r>
              <a:rPr lang="en-US" sz="1400" dirty="0">
                <a:latin typeface="Times New Roman" pitchFamily="18" charset="0"/>
                <a:cs typeface="Times New Roman" pitchFamily="18" charset="0"/>
              </a:rPr>
              <a:t>Existing credit card fraud detection systems often rely on rule-based systems or traditional machine learning algorithms like logistic regression or decision trees. These systems may struggle with evolving fraud patterns and complex data relationships, leading to lower detection rates and higher false positives.</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635375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Proposed  Work</a:t>
            </a:r>
            <a:endParaRPr lang="en-US" dirty="0"/>
          </a:p>
        </p:txBody>
      </p:sp>
      <p:sp>
        <p:nvSpPr>
          <p:cNvPr id="3" name="Content Placeholder 2"/>
          <p:cNvSpPr>
            <a:spLocks noGrp="1"/>
          </p:cNvSpPr>
          <p:nvPr>
            <p:ph idx="1"/>
          </p:nvPr>
        </p:nvSpPr>
        <p:spPr>
          <a:xfrm>
            <a:off x="287079" y="1703651"/>
            <a:ext cx="9224722" cy="3450697"/>
          </a:xfrm>
        </p:spPr>
        <p:txBody>
          <a:bodyPr>
            <a:normAutofit/>
          </a:bodyPr>
          <a:lstStyle/>
          <a:p>
            <a:pPr algn="just"/>
            <a:r>
              <a:rPr lang="en-US" sz="1400" dirty="0">
                <a:latin typeface="Times New Roman" pitchFamily="18" charset="0"/>
                <a:cs typeface="Times New Roman" pitchFamily="18" charset="0"/>
              </a:rPr>
              <a:t>This section describes the proposed ML framework in detail. The framework is designed such that, given a set of bank accounts and transactions, the framework will return a list containing potential groups of money laundering accounts. The framework starts by reviewing the input and searching for matching transactions. Matching transactions are financial transactions that have common attributes such as similarity in deposit and withdrawal amounts. Next the framework generates a network representation of all matching transactions. It then uses network-based algorithms to filter out unnecessary accounts and transactions. The framework then applies a clustering method to find suspicious ML communities within the network.</a:t>
            </a:r>
          </a:p>
        </p:txBody>
      </p:sp>
    </p:spTree>
    <p:extLst>
      <p:ext uri="{BB962C8B-B14F-4D97-AF65-F5344CB8AC3E}">
        <p14:creationId xmlns:p14="http://schemas.microsoft.com/office/powerpoint/2010/main" val="3103551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Algorithm</a:t>
            </a:r>
          </a:p>
        </p:txBody>
      </p:sp>
      <p:sp>
        <p:nvSpPr>
          <p:cNvPr id="3" name="Content Placeholder 2"/>
          <p:cNvSpPr>
            <a:spLocks noGrp="1"/>
          </p:cNvSpPr>
          <p:nvPr>
            <p:ph idx="1"/>
          </p:nvPr>
        </p:nvSpPr>
        <p:spPr>
          <a:xfrm>
            <a:off x="467833" y="1828800"/>
            <a:ext cx="9971567" cy="4343400"/>
          </a:xfrm>
        </p:spPr>
        <p:txBody>
          <a:bodyPr>
            <a:normAutofit/>
          </a:bodyPr>
          <a:lstStyle/>
          <a:p>
            <a:pPr algn="just"/>
            <a:r>
              <a:rPr lang="en-US" sz="1400" dirty="0">
                <a:latin typeface="Times New Roman" pitchFamily="18" charset="0"/>
                <a:cs typeface="Times New Roman" pitchFamily="18" charset="0"/>
              </a:rPr>
              <a:t>SVM(Support Vector Machine):</a:t>
            </a:r>
          </a:p>
          <a:p>
            <a:pPr algn="just"/>
            <a:r>
              <a:rPr lang="en-US" sz="1400" dirty="0">
                <a:latin typeface="Times New Roman" pitchFamily="18" charset="0"/>
                <a:cs typeface="Times New Roman" pitchFamily="18" charset="0"/>
              </a:rPr>
              <a:t>Support Vector Machine or SVM is one of the most popular Supervised Learning algorithms, which is used for Classification as well as Regression problems.</a:t>
            </a:r>
          </a:p>
          <a:p>
            <a:pPr algn="just"/>
            <a:r>
              <a:rPr lang="en-US" sz="1400" dirty="0">
                <a:latin typeface="Times New Roman" pitchFamily="18" charset="0"/>
                <a:cs typeface="Times New Roman" pitchFamily="18" charset="0"/>
              </a:rPr>
              <a:t>However, primarily, it is used for Classification problems in Machine Learning.</a:t>
            </a:r>
          </a:p>
          <a:p>
            <a:pPr algn="just"/>
            <a:r>
              <a:rPr lang="en-US" sz="1400" dirty="0">
                <a:latin typeface="Times New Roman" pitchFamily="18" charset="0"/>
                <a:cs typeface="Times New Roman" pitchFamily="18" charset="0"/>
              </a:rPr>
              <a:t>The goal of the SVM algorithm is to create the best line or decision boundary that can segregate n-dimensional space into classes so that we can easily put the new data point in the correct category in the future. This best decision boundary is called a hyperplane.</a:t>
            </a:r>
          </a:p>
          <a:p>
            <a:pPr algn="just"/>
            <a:r>
              <a:rPr lang="en-US" sz="1400" dirty="0">
                <a:latin typeface="Times New Roman" pitchFamily="18" charset="0"/>
                <a:cs typeface="Times New Roman" pitchFamily="18" charset="0"/>
              </a:rPr>
              <a:t>SVM chooses the extreme points/vectors that help in creating the hyperplane.</a:t>
            </a:r>
          </a:p>
          <a:p>
            <a:pPr algn="just"/>
            <a:r>
              <a:rPr lang="en-US" sz="1400" dirty="0">
                <a:latin typeface="Times New Roman" pitchFamily="18" charset="0"/>
                <a:cs typeface="Times New Roman" pitchFamily="18" charset="0"/>
              </a:rPr>
              <a:t>These extreme cases are called as support vectors, and hence algorithm is termed as Support Vector Machine. Consider the below diagram in which there are two different categories that are classified using a decision boundary or hyperplane.</a:t>
            </a:r>
          </a:p>
        </p:txBody>
      </p:sp>
    </p:spTree>
    <p:extLst>
      <p:ext uri="{BB962C8B-B14F-4D97-AF65-F5344CB8AC3E}">
        <p14:creationId xmlns:p14="http://schemas.microsoft.com/office/powerpoint/2010/main" val="2599660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Algorithm</a:t>
            </a:r>
          </a:p>
        </p:txBody>
      </p:sp>
      <p:sp>
        <p:nvSpPr>
          <p:cNvPr id="3" name="Content Placeholder 2"/>
          <p:cNvSpPr>
            <a:spLocks noGrp="1"/>
          </p:cNvSpPr>
          <p:nvPr>
            <p:ph idx="1"/>
          </p:nvPr>
        </p:nvSpPr>
        <p:spPr>
          <a:xfrm>
            <a:off x="467833" y="1828800"/>
            <a:ext cx="9971567" cy="4343400"/>
          </a:xfrm>
        </p:spPr>
        <p:txBody>
          <a:bodyPr>
            <a:normAutofit/>
          </a:bodyPr>
          <a:lstStyle/>
          <a:p>
            <a:pPr algn="just"/>
            <a:r>
              <a:rPr lang="en-US" sz="1400" dirty="0" err="1">
                <a:latin typeface="Times New Roman" pitchFamily="18" charset="0"/>
                <a:cs typeface="Times New Roman" pitchFamily="18" charset="0"/>
              </a:rPr>
              <a:t>Haarcascade</a:t>
            </a:r>
            <a:r>
              <a:rPr lang="en-US" sz="1400" dirty="0">
                <a:latin typeface="Times New Roman" pitchFamily="18" charset="0"/>
                <a:cs typeface="Times New Roman" pitchFamily="18" charset="0"/>
              </a:rPr>
              <a:t> Algorithm:</a:t>
            </a:r>
          </a:p>
          <a:p>
            <a:pPr algn="l"/>
            <a:r>
              <a:rPr lang="en-US" sz="1400" b="0" i="0" dirty="0" err="1">
                <a:solidFill>
                  <a:srgbClr val="222222"/>
                </a:solidFill>
                <a:effectLst/>
                <a:latin typeface="Times New Roman" pitchFamily="18" charset="0"/>
                <a:cs typeface="Times New Roman" pitchFamily="18" charset="0"/>
              </a:rPr>
              <a:t>Haar</a:t>
            </a:r>
            <a:r>
              <a:rPr lang="en-US" sz="1400" b="0" i="0" dirty="0">
                <a:solidFill>
                  <a:srgbClr val="222222"/>
                </a:solidFill>
                <a:effectLst/>
                <a:latin typeface="Times New Roman" pitchFamily="18" charset="0"/>
                <a:cs typeface="Times New Roman" pitchFamily="18" charset="0"/>
              </a:rPr>
              <a:t> cascade is an algorithm that can detect objects in images, irrespective of their scale in image and location.</a:t>
            </a:r>
          </a:p>
          <a:p>
            <a:pPr algn="l"/>
            <a:r>
              <a:rPr lang="en-US" sz="1400" b="0" i="0" dirty="0">
                <a:solidFill>
                  <a:srgbClr val="222222"/>
                </a:solidFill>
                <a:effectLst/>
                <a:latin typeface="Times New Roman" pitchFamily="18" charset="0"/>
                <a:cs typeface="Times New Roman" pitchFamily="18" charset="0"/>
              </a:rPr>
              <a:t>This algorithm is not so complex and can run in real-time. We can train a </a:t>
            </a:r>
            <a:r>
              <a:rPr lang="en-US" sz="1400" b="0" i="0" dirty="0" err="1">
                <a:solidFill>
                  <a:srgbClr val="222222"/>
                </a:solidFill>
                <a:effectLst/>
                <a:latin typeface="Times New Roman" pitchFamily="18" charset="0"/>
                <a:cs typeface="Times New Roman" pitchFamily="18" charset="0"/>
              </a:rPr>
              <a:t>haar</a:t>
            </a:r>
            <a:r>
              <a:rPr lang="en-US" sz="1400" b="0" i="0" dirty="0">
                <a:solidFill>
                  <a:srgbClr val="222222"/>
                </a:solidFill>
                <a:effectLst/>
                <a:latin typeface="Times New Roman" pitchFamily="18" charset="0"/>
                <a:cs typeface="Times New Roman" pitchFamily="18" charset="0"/>
              </a:rPr>
              <a:t>-cascade detector to detect various objects like cars, bikes, buildings, fruits, etc.</a:t>
            </a:r>
          </a:p>
          <a:p>
            <a:pPr algn="l"/>
            <a:r>
              <a:rPr lang="en-US" sz="1400" b="0" i="0" dirty="0" err="1">
                <a:solidFill>
                  <a:srgbClr val="222222"/>
                </a:solidFill>
                <a:effectLst/>
                <a:latin typeface="Times New Roman" pitchFamily="18" charset="0"/>
                <a:cs typeface="Times New Roman" pitchFamily="18" charset="0"/>
              </a:rPr>
              <a:t>Haar</a:t>
            </a:r>
            <a:r>
              <a:rPr lang="en-US" sz="1400" b="0" i="0" dirty="0">
                <a:solidFill>
                  <a:srgbClr val="222222"/>
                </a:solidFill>
                <a:effectLst/>
                <a:latin typeface="Times New Roman" pitchFamily="18" charset="0"/>
                <a:cs typeface="Times New Roman" pitchFamily="18" charset="0"/>
              </a:rPr>
              <a:t> cascade uses the cascading window, and it tries to compute features in every window and classify whether it could be an object.</a:t>
            </a:r>
          </a:p>
          <a:p>
            <a:pPr algn="l"/>
            <a:endParaRPr lang="en-US" sz="1400" b="0" i="0" dirty="0">
              <a:solidFill>
                <a:srgbClr val="222222"/>
              </a:solidFill>
              <a:effectLst/>
              <a:latin typeface="Times New Roman" pitchFamily="18" charset="0"/>
              <a:cs typeface="Times New Roman" pitchFamily="18" charset="0"/>
            </a:endParaRPr>
          </a:p>
          <a:p>
            <a:pPr algn="just"/>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2873960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Methodology</a:t>
            </a:r>
          </a:p>
        </p:txBody>
      </p:sp>
      <p:sp>
        <p:nvSpPr>
          <p:cNvPr id="3" name="TextBox 2">
            <a:extLst>
              <a:ext uri="{FF2B5EF4-FFF2-40B4-BE49-F238E27FC236}">
                <a16:creationId xmlns:a16="http://schemas.microsoft.com/office/drawing/2014/main" xmlns="" id="{13802114-A594-42DE-9EE5-77F7C1E48BFA}"/>
              </a:ext>
            </a:extLst>
          </p:cNvPr>
          <p:cNvSpPr txBox="1"/>
          <p:nvPr/>
        </p:nvSpPr>
        <p:spPr>
          <a:xfrm>
            <a:off x="659219" y="1591056"/>
            <a:ext cx="9856381" cy="4247317"/>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Machine Learning:</a:t>
            </a:r>
          </a:p>
          <a:p>
            <a:pPr algn="just"/>
            <a:r>
              <a:rPr lang="en-US" dirty="0">
                <a:latin typeface="Times New Roman" panose="02020603050405020304" pitchFamily="18" charset="0"/>
                <a:cs typeface="Times New Roman" panose="02020603050405020304" pitchFamily="18" charset="0"/>
              </a:rPr>
              <a:t>Machine learning (ML) is a type of artificial intelligence (AI) that allows software applications to become more accurate at predicting outcomes without being explicitly programmed to do so. Machine learning algorithms use historical data as input to predict new output values.</a:t>
            </a:r>
          </a:p>
          <a:p>
            <a:pPr algn="just"/>
            <a:r>
              <a:rPr lang="en-US" dirty="0">
                <a:latin typeface="Times New Roman" panose="02020603050405020304" pitchFamily="18" charset="0"/>
                <a:cs typeface="Times New Roman" panose="02020603050405020304" pitchFamily="18" charset="0"/>
              </a:rPr>
              <a:t>Machine learning (ML) is the study of computer algorithms that can improve automatically through experience and by the use of data. It is seen as a part of artificial intelligence. Machine learning algorithms build a model based on sample data, known as training data, in order to make predictions or decisions without being explicitly  programmed to do so.</a:t>
            </a:r>
          </a:p>
          <a:p>
            <a:pPr algn="just"/>
            <a:r>
              <a:rPr lang="en-US" dirty="0">
                <a:latin typeface="Times New Roman" panose="02020603050405020304" pitchFamily="18" charset="0"/>
                <a:cs typeface="Times New Roman" panose="02020603050405020304" pitchFamily="18" charset="0"/>
              </a:rPr>
              <a:t>Machine learning algorithms are used in a wide variety of applications, such as in medicine, email filtering, speech recognition, and computer vision, where it is difficult or unfeasible to develop conventional algorithms to perform the needed tasks.</a:t>
            </a:r>
          </a:p>
          <a:p>
            <a:pPr algn="just"/>
            <a:r>
              <a:rPr lang="en-US" dirty="0">
                <a:latin typeface="Times New Roman" panose="02020603050405020304" pitchFamily="18" charset="0"/>
                <a:cs typeface="Times New Roman" panose="02020603050405020304" pitchFamily="18" charset="0"/>
              </a:rPr>
              <a:t>A subset of machine learning is closely related to computational statistics, which focuses on making predictions using computers; but not all machine learning is statistical learning. The study of mathematical optimization delivers methods, theory and application domains to the field of machine learning. Data mining is a related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242117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351</TotalTime>
  <Words>2550</Words>
  <Application>Microsoft Office PowerPoint</Application>
  <PresentationFormat>Custom</PresentationFormat>
  <Paragraphs>245</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Trek</vt:lpstr>
      <vt:lpstr>PowerPoint Presentation</vt:lpstr>
      <vt:lpstr>Introduction</vt:lpstr>
      <vt:lpstr>Project Objective</vt:lpstr>
      <vt:lpstr>Problem Statement</vt:lpstr>
      <vt:lpstr>Existing System</vt:lpstr>
      <vt:lpstr>Proposed  Work</vt:lpstr>
      <vt:lpstr>Algorithm</vt:lpstr>
      <vt:lpstr>Algorithm</vt:lpstr>
      <vt:lpstr>Methodology</vt:lpstr>
      <vt:lpstr>System Architecture</vt:lpstr>
      <vt:lpstr>Literature Survey</vt:lpstr>
      <vt:lpstr>Literature Survey</vt:lpstr>
      <vt:lpstr>Literature Survey</vt:lpstr>
      <vt:lpstr>Literature Survey</vt:lpstr>
      <vt:lpstr>Literature Survey</vt:lpstr>
      <vt:lpstr>Scope of Project</vt:lpstr>
      <vt:lpstr>Advantages/Disadvantages</vt:lpstr>
      <vt:lpstr>Software Requirements</vt:lpstr>
      <vt:lpstr>Hardware Requirements</vt:lpstr>
      <vt:lpstr>Application</vt:lpstr>
      <vt:lpstr>Conclusion</vt:lpstr>
      <vt:lpstr>Future Scope</vt:lpstr>
      <vt:lpstr>References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Analysis of Machine Learning Algorithms in Credit Cards Fraud Detection </dc:title>
  <dc:creator>Lenovo</dc:creator>
  <cp:lastModifiedBy>Actsys07</cp:lastModifiedBy>
  <cp:revision>14</cp:revision>
  <dcterms:created xsi:type="dcterms:W3CDTF">2022-10-17T17:47:13Z</dcterms:created>
  <dcterms:modified xsi:type="dcterms:W3CDTF">2025-01-29T12:59:52Z</dcterms:modified>
</cp:coreProperties>
</file>