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40836-8A7A-1A1F-6C30-0579F60AF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F7E3B-0BA1-11A1-1EE5-A470267F9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CF11F2-1290-197A-B658-16A27935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0039-180F-1FC5-8D43-77AE4D69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A86C4-8516-1036-20E3-38FDB84E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4690-C41C-CC03-D905-249CDFA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DC8BB0-B3B4-E8D0-647D-4C1768A2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F62A0-2380-52D1-684A-6F15748F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FB6C8-1F82-DA86-9033-00BAEA6E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682C-3ABF-E628-1D5F-6EC5C2E9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A8AC7A-4A5E-F1F4-E4ED-30C073F03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C09118-8709-82C9-F1B4-DB7858BA2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8D321-DAED-A5C5-6E54-EC73DA9F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FB722-74E9-7292-40F9-7AFF1475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043-B4EB-DB68-3502-475C7394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31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D010B-917A-F1FC-059A-AE7664EEA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C3D02-4901-9ECE-51F1-8DDB9ADF3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E9CC-058A-34CF-3AF7-8505C6D2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0A793-0B15-502E-0705-CCF06320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3D0F1-BDC9-3820-795B-919A40EE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C4AE-0665-E3EF-B16B-DBE23A464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86958-62E8-B650-ED1C-DE78F695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C9F41-816A-AB77-81BC-8F0A9A45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F7DB3-2F64-15F8-48F4-63D3B53C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321F8-1C5A-48A4-F93A-EB403E48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0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95A30-FCCF-2138-2258-178FC0C3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E6E-132F-1B3F-C825-1A4D6CDF0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0B7DE-4598-8647-82E1-18577F89C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4BC07-71D3-4E1E-2EE1-DC967960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09F4E2-EECE-9D50-8FD0-BDF22DAB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A1E3D-A7E1-AC59-8394-3E637244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C569-B0BC-5804-5F23-B665DF45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88B8F-3F66-B529-4873-6A97BEA4D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EC5B5-24DB-8454-ECBD-46B094CDA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D8542E-0800-032C-10A7-0D4C0B72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5F39C6-78DC-DFB1-1257-E3C22C45C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19C38C-B9FD-070C-2D93-A144D71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5585E0-0E7A-625E-296A-869947A2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95EE1-1E5D-B7C3-7534-02868BE3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93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4D4A-A1D2-6C80-3979-3DEEA20F3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77C0AE-903C-5A91-F24A-3891EC38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7741B-FDAA-1318-F046-C883F516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308EFF-1D63-0A61-1AD7-4558EDD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8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3950B0-867B-3830-6BE8-330F24E1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A0E440-6144-2AAD-6B22-29A1D39F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2F6B2-8B26-6DC4-3342-F897699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E4066-07CB-888D-E71F-76A5D032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D81AB-818D-DD78-554B-47B203B6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B8B006-3537-DE14-C4E0-F6C6AB58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166B7-1D52-2DDD-B0D9-65A2FB09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DE2CFE-D483-0959-F873-D1AF2349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76962-232D-AD03-8111-2B7BCE03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2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A90DC-DB61-8ADB-4A9C-7DC1BE6F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A5FC46-2376-446E-12EA-45950DCA4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B06DBF-D186-6800-C6E3-E13BFC2BA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6ECF7-B3A3-06F4-485C-DE2264BD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832432-B6F2-1092-A026-9C88E0FB6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D3EFD-C38B-EB89-8E74-F972ABA3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0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ED53C4-ED3A-51E6-B030-7F1AFC91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AE0FA-5024-65F8-4440-FB1318CB7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89E86-E783-985F-7895-0A2F916ED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0C0-9F1C-4134-861B-D03E6EA60748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ABC44-4D40-B746-A613-7AA65E9F1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256A-C259-9CD2-3317-EF3AD6D1F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FBB8-33CD-4CDF-B1F4-158346231D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C092-6ACA-7345-E34E-FDE43EE5AE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942"/>
            <a:ext cx="9144000" cy="2387600"/>
          </a:xfrm>
        </p:spPr>
        <p:txBody>
          <a:bodyPr/>
          <a:lstStyle/>
          <a:p>
            <a:r>
              <a:rPr lang="ko-KR" altLang="en-US"/>
              <a:t>리스트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3419D7-C502-51C1-4D7A-BDFE6A3ED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B1918-02DE-B900-3233-101F63F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이름 부여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033FA-618E-E343-CEC8-F5DB9F442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cbind</a:t>
            </a:r>
            <a:r>
              <a:rPr lang="en-US" altLang="ko-KR" dirty="0"/>
              <a:t>()</a:t>
            </a:r>
            <a:r>
              <a:rPr lang="ko-KR" altLang="en-US" dirty="0"/>
              <a:t>함수나 </a:t>
            </a:r>
            <a:r>
              <a:rPr lang="en-US" altLang="ko-KR" dirty="0" err="1"/>
              <a:t>data.frame</a:t>
            </a:r>
            <a:r>
              <a:rPr lang="en-US" altLang="ko-KR" dirty="0"/>
              <a:t>()</a:t>
            </a:r>
            <a:r>
              <a:rPr lang="ko-KR" altLang="en-US" dirty="0"/>
              <a:t>함수와는 달리 자동적으로 요소에 이름이 부여되지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리스트의 요소에 이름을 부여하기 위해서는 </a:t>
            </a:r>
            <a:r>
              <a:rPr lang="en-US" altLang="ko-KR" dirty="0"/>
              <a:t>‘</a:t>
            </a:r>
            <a:r>
              <a:rPr lang="ko-KR" altLang="en-US" dirty="0"/>
              <a:t>요소이름</a:t>
            </a:r>
            <a:r>
              <a:rPr lang="en-US" altLang="ko-KR" dirty="0"/>
              <a:t>=</a:t>
            </a:r>
            <a:r>
              <a:rPr lang="ko-KR" altLang="en-US" dirty="0"/>
              <a:t>요소</a:t>
            </a:r>
            <a:r>
              <a:rPr lang="en-US" altLang="ko-KR" dirty="0"/>
              <a:t>’</a:t>
            </a:r>
            <a:r>
              <a:rPr lang="ko-KR" altLang="en-US" dirty="0"/>
              <a:t> 형식으로 </a:t>
            </a:r>
            <a:r>
              <a:rPr lang="ko-KR" altLang="en-US" dirty="0" err="1"/>
              <a:t>작성해야한다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134D87-930F-879B-1B3D-3D57CC29D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06387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7A441-D6F9-0C6D-C2D4-C60AB9C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특정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F8862-FF0B-4845-EB3A-029AFF11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특정 요소 하나를 지정하기 위해 주로 세가지 구조를 이용한다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리스트이름</a:t>
            </a:r>
            <a:r>
              <a:rPr lang="en-US" altLang="ko-KR" dirty="0"/>
              <a:t>)[[</a:t>
            </a:r>
            <a:r>
              <a:rPr lang="ko-KR" altLang="en-US" dirty="0"/>
              <a:t>요소 번호</a:t>
            </a:r>
            <a:r>
              <a:rPr lang="en-US" altLang="ko-KR" dirty="0"/>
              <a:t>]], (</a:t>
            </a:r>
            <a:r>
              <a:rPr lang="ko-KR" altLang="en-US" dirty="0"/>
              <a:t>리스트이름</a:t>
            </a:r>
            <a:r>
              <a:rPr lang="en-US" altLang="ko-KR" dirty="0"/>
              <a:t>)$</a:t>
            </a:r>
            <a:r>
              <a:rPr lang="ko-KR" altLang="en-US" dirty="0"/>
              <a:t>요소 이름</a:t>
            </a:r>
            <a:r>
              <a:rPr lang="en-US" altLang="ko-KR" dirty="0"/>
              <a:t>, (</a:t>
            </a:r>
            <a:r>
              <a:rPr lang="ko-KR" altLang="en-US" dirty="0"/>
              <a:t>리스트이름</a:t>
            </a:r>
            <a:r>
              <a:rPr lang="en-US" altLang="ko-KR" dirty="0"/>
              <a:t>)[[“</a:t>
            </a:r>
            <a:r>
              <a:rPr lang="ko-KR" altLang="en-US" dirty="0"/>
              <a:t>요소 이름</a:t>
            </a:r>
            <a:r>
              <a:rPr lang="en-US" altLang="ko-KR" dirty="0"/>
              <a:t>“]]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967FF29C-0F9E-54C0-578A-34708E3A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428999"/>
            <a:ext cx="1986323" cy="244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F9798-3E5F-271F-D491-E145EE9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벡터와 행렬 요소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F67EE-34BD-FE3D-B8E0-2E746AD5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en-US" altLang="ko-KR" dirty="0"/>
              <a:t>	</a:t>
            </a:r>
            <a:r>
              <a:rPr lang="ko-KR" altLang="en-US" dirty="0"/>
              <a:t>요소가 벡터나 행렬로 이루어져 있다면 기존의 요소 지정과 함께 인덱스를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5EE91E7D-909B-1E31-66EB-E9935A153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785054"/>
            <a:ext cx="4780547" cy="31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5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8CAAB-DE77-BD24-070E-9C4804A4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리스트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CA8DC-B16C-3B5A-B506-540F37C3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여러 요소를 한 번에 </a:t>
            </a:r>
            <a:r>
              <a:rPr lang="ko-KR" altLang="en-US" dirty="0" err="1"/>
              <a:t>지정해야하는</a:t>
            </a:r>
            <a:r>
              <a:rPr lang="ko-KR" altLang="en-US" dirty="0"/>
              <a:t> 경우 </a:t>
            </a:r>
            <a:r>
              <a:rPr lang="en-US" altLang="ko-KR" dirty="0"/>
              <a:t>[[ ]]</a:t>
            </a:r>
            <a:r>
              <a:rPr lang="ko-KR" altLang="en-US" dirty="0"/>
              <a:t>연산자가 아닌 벡터의 필터링에 사용하는 </a:t>
            </a:r>
            <a:r>
              <a:rPr lang="en-US" altLang="ko-KR" dirty="0"/>
              <a:t>[ ]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758518F-1652-F1D9-38F8-A46472F14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684" y="2834958"/>
            <a:ext cx="2225233" cy="387659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3363A15-0BC8-29BF-1D47-BFFFEBF5A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1" y="2834958"/>
            <a:ext cx="2358260" cy="38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5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32424-F70C-CE2D-E605-D5330C9A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지정과 필터링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156-B90E-2C12-4F27-DF5B3207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리스트의 요소를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로 지정할 경우에는 벡터나 행렬인 요소가 그대로 반환되지만</a:t>
            </a:r>
            <a:r>
              <a:rPr lang="en-US" altLang="ko-KR" dirty="0"/>
              <a:t>, [ ]</a:t>
            </a:r>
            <a:r>
              <a:rPr lang="ko-KR" altLang="en-US" dirty="0"/>
              <a:t>로 필터링할 경우 또다른 리스트로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4B8520DD-090F-FA8F-2CFE-F5CD99C5D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58" y="4001294"/>
            <a:ext cx="2526684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C087B-25EE-8784-053E-F1A106D1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요소의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8F948-BBC5-14DF-792B-F6DBFE38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새로운 요소를 추가하여 확장한다</a:t>
            </a:r>
            <a:r>
              <a:rPr lang="en-US" altLang="ko-KR" dirty="0"/>
              <a:t>. [[ ]]</a:t>
            </a:r>
            <a:r>
              <a:rPr lang="ko-KR" altLang="en-US" dirty="0"/>
              <a:t>나 </a:t>
            </a:r>
            <a:r>
              <a:rPr lang="en-US" altLang="ko-KR" dirty="0"/>
              <a:t>$</a:t>
            </a:r>
            <a:r>
              <a:rPr lang="ko-KR" altLang="en-US" dirty="0"/>
              <a:t> 연산자를 이용해서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 요소의 변경은 기존 요소의 위치에 새로운 요소를 할당하여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B70C997-0D39-C7E6-3883-A8127641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8" y="3429000"/>
            <a:ext cx="2479604" cy="33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3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25953-A993-D6F3-DC96-D5AFCCD0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자연수를 통한 요소 추가와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79B7-5642-FC02-26EC-C69043F18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요소를 추가할 때 숫자를 사용하면 해당하는 위치에 요소가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위치에 기존의 요소가 있다면 교체되고 없다면 새로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요소와 추가되는 요소의 위치</a:t>
            </a:r>
            <a:br>
              <a:rPr lang="en-US" altLang="ko-KR" dirty="0"/>
            </a:br>
            <a:r>
              <a:rPr lang="ko-KR" altLang="en-US" dirty="0"/>
              <a:t>사이가 비어 있다면 </a:t>
            </a:r>
            <a:r>
              <a:rPr lang="en-US" altLang="ko-KR" dirty="0"/>
              <a:t>＂NULL”</a:t>
            </a:r>
            <a:r>
              <a:rPr lang="ko-KR" altLang="en-US" dirty="0"/>
              <a:t>이 빈</a:t>
            </a:r>
            <a:br>
              <a:rPr lang="en-US" altLang="ko-KR" dirty="0"/>
            </a:br>
            <a:r>
              <a:rPr lang="ko-KR" altLang="en-US" dirty="0"/>
              <a:t>위치에 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813F29F4-36EC-6589-8F80-AD5AA6B1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20" y="3429000"/>
            <a:ext cx="2008940" cy="1959214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0C14E2-AB03-D16B-06FB-7CFE6D03A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860" y="3429000"/>
            <a:ext cx="1937324" cy="326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3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0DE2C-4DA2-8D30-7C60-7AFEAF9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요소의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FD600-EDD8-853A-D27A-84561BBF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요소의 삭제는 요소를 지정한 후 </a:t>
            </a:r>
            <a:r>
              <a:rPr lang="en-US" altLang="ko-KR" dirty="0"/>
              <a:t>NULL</a:t>
            </a:r>
            <a:r>
              <a:rPr lang="ko-KR" altLang="en-US" dirty="0"/>
              <a:t>을 할당함으로써 삭제할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지정 방식과 동일하게 </a:t>
            </a:r>
            <a:r>
              <a:rPr lang="en-US" altLang="ko-KR" dirty="0"/>
              <a:t>[[ ]]</a:t>
            </a:r>
            <a:r>
              <a:rPr lang="ko-KR" altLang="en-US" dirty="0"/>
              <a:t>나 </a:t>
            </a:r>
            <a:r>
              <a:rPr lang="en-US" altLang="ko-KR" dirty="0"/>
              <a:t>$ </a:t>
            </a:r>
            <a:r>
              <a:rPr lang="ko-KR" altLang="en-US" dirty="0"/>
              <a:t>연산자를 사용해서 요소를 지정할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42FFD4A-8DF3-3AA0-6409-835A74EE5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51" y="3748631"/>
            <a:ext cx="2774724" cy="194230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809A55-4D0B-EF80-8915-776BED90F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36" y="3228754"/>
            <a:ext cx="2704998" cy="3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61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634B9-F1A8-8E7A-EBC3-F4B99C31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CC07D-DDA2-433A-7F8B-79E26971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리스트는 리스트의 요소로 리스트가 할당된 리스트를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리스트를 만들기 위해서는 요소를 사용할 리스트를 </a:t>
            </a:r>
            <a:r>
              <a:rPr lang="en-US" altLang="ko-KR" dirty="0"/>
              <a:t>list() </a:t>
            </a:r>
            <a:r>
              <a:rPr lang="ko-KR" altLang="en-US" dirty="0"/>
              <a:t>함수로 묶어야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대수학이(가) 표시된 사진&#10;&#10;자동 생성된 설명">
            <a:extLst>
              <a:ext uri="{FF2B5EF4-FFF2-40B4-BE49-F238E27FC236}">
                <a16:creationId xmlns:a16="http://schemas.microsoft.com/office/drawing/2014/main" id="{947FAC63-8551-12BE-7E0E-054218606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692001"/>
            <a:ext cx="5499805" cy="248496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24FDBD8-1809-AA33-5FA9-6D889FC4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57" y="3429000"/>
            <a:ext cx="251512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449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6A268-91BF-DFEC-D513-C89E21B1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계층적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1EB41A-390E-9A9A-EB47-CEDA9AE5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계층적 리스트의 요소를 지정하기 위해서는 기존 리스트 요소 지정을 두 번 중복해서 </a:t>
            </a:r>
            <a:r>
              <a:rPr lang="ko-KR" altLang="en-US" dirty="0" err="1"/>
              <a:t>사용해야한다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계층적 리스트의 요소가 되는 리스트의 요소에 이름이 있다면 </a:t>
            </a:r>
            <a:r>
              <a:rPr lang="en-US" altLang="ko-KR" dirty="0"/>
              <a:t>c(   , recursive = TRUE) </a:t>
            </a:r>
            <a:r>
              <a:rPr lang="ko-KR" altLang="en-US" dirty="0"/>
              <a:t>인수를 통해 재귀적으로 합칠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폰트, 가이드이(가) 표시된 사진&#10;&#10;자동 생성된 설명">
            <a:extLst>
              <a:ext uri="{FF2B5EF4-FFF2-40B4-BE49-F238E27FC236}">
                <a16:creationId xmlns:a16="http://schemas.microsoft.com/office/drawing/2014/main" id="{88969CB4-957F-A5B0-52C9-FD5F25B3D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813783"/>
            <a:ext cx="2557755" cy="87853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AF8ACD6-D156-CB26-92B1-6D1A81444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22" y="3654112"/>
            <a:ext cx="3611359" cy="3191857"/>
          </a:xfrm>
          <a:prstGeom prst="rect">
            <a:avLst/>
          </a:prstGeom>
        </p:spPr>
      </p:pic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28B0F0B2-D42B-5B79-1720-FF5DE5A3A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4979"/>
            <a:ext cx="5829805" cy="8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7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79B08-03C4-E9F8-6D3D-FA1EDD2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CDB8-CD75-D8D9-8C3A-270F16F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숫자와 문자같이 다른 타입의 데이터를 결합시킬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프레임은 리스트를 기반으로 하고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의 함수는 결과를 대체로 리스트로 제공한다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392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C7FB8-C18A-1F30-B9CA-C2002348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벡터에서 리스트로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9052A-4EC5-8EBC-A860-FD6775AA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벡터를 리스트로 변경하는 방법은 크게 두가지가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[ ]&lt;-c() </a:t>
            </a:r>
            <a:r>
              <a:rPr lang="ko-KR" altLang="en-US" dirty="0"/>
              <a:t>형식을 통해서 벡터를 리스트로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as.list</a:t>
            </a:r>
            <a:r>
              <a:rPr lang="en-US" altLang="ko-KR" dirty="0"/>
              <a:t>() </a:t>
            </a:r>
            <a:r>
              <a:rPr lang="ko-KR" altLang="en-US" dirty="0"/>
              <a:t>함수를 이용해서 벡터를 리스트로 변경할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E9EB7FC-F60F-B641-56D6-0ABF3F56C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37" y="3429000"/>
            <a:ext cx="2061411" cy="319186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CF04E09-904C-9385-E088-16A7D339F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966" y="3429000"/>
            <a:ext cx="3746556" cy="198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31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E8F9-29CE-6B91-59F7-3A839BE0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벡터로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3B3A-7609-4915-3AEC-C75A6831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벡터에서 리스트로 변경할 수 있는 만큼 리스트에서 벡터로 변경할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c(  , recursive = TRUE)</a:t>
            </a:r>
            <a:r>
              <a:rPr lang="ko-KR" altLang="en-US" dirty="0"/>
              <a:t>를 활용하여 리스트를 벡터로 변경할 수 있다</a:t>
            </a:r>
            <a:endParaRPr lang="en-US" altLang="ko-KR" dirty="0"/>
          </a:p>
          <a:p>
            <a:r>
              <a:rPr lang="en-US" altLang="ko-KR" dirty="0" err="1"/>
              <a:t>unlist</a:t>
            </a:r>
            <a:r>
              <a:rPr lang="en-US" altLang="ko-KR" dirty="0"/>
              <a:t>() </a:t>
            </a:r>
            <a:r>
              <a:rPr lang="ko-KR" altLang="en-US" dirty="0"/>
              <a:t>함수를 활용하여 리스트를 벡터로 변경할 수 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화이트, 라인이(가) 표시된 사진&#10;&#10;자동 생성된 설명">
            <a:extLst>
              <a:ext uri="{FF2B5EF4-FFF2-40B4-BE49-F238E27FC236}">
                <a16:creationId xmlns:a16="http://schemas.microsoft.com/office/drawing/2014/main" id="{2741FE61-44E5-E7E0-6A77-27B2B460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79" y="4408144"/>
            <a:ext cx="5567240" cy="13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31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09E38-1773-FCC7-D6EB-250E98C1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C0F74-4B48-FCE7-429A-C5D7C3C1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구조를 지닌다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리스트의 각 요소에 대해 함수가 적용된다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lapply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, mean)</a:t>
            </a:r>
            <a:r>
              <a:rPr lang="ko-KR" altLang="en-US" dirty="0"/>
              <a:t>이면 각 리스트 요소를 구성하는 값의 평균이 리스트 형식으로 정리된다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2B6F18F-4392-D7A2-CBBD-767B8621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2651860" cy="2040732"/>
          </a:xfrm>
          <a:prstGeom prst="rect">
            <a:avLst/>
          </a:prstGeom>
        </p:spPr>
      </p:pic>
      <p:pic>
        <p:nvPicPr>
          <p:cNvPr id="7" name="그림 6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735BCF64-2BE5-AD32-3561-726832072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621" y="3866357"/>
            <a:ext cx="2871581" cy="2318448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7DE7DB8-E7CB-D528-3995-358FE034C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102" y="3866356"/>
            <a:ext cx="2736410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41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93DFA-2409-8E30-34D7-6E5327A9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04DD3-88CB-D0D3-680B-261526C59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 또한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 같이 리스트의 각 요소에 대해 함수를 적용시킨다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리스트의 형태로 보여주는 것에 비해 </a:t>
            </a:r>
            <a:r>
              <a:rPr lang="en-US" altLang="ko-KR" dirty="0" err="1"/>
              <a:t>sapply</a:t>
            </a:r>
            <a:r>
              <a:rPr lang="en-US" altLang="ko-KR" dirty="0"/>
              <a:t> </a:t>
            </a:r>
            <a:r>
              <a:rPr lang="ko-KR" altLang="en-US" dirty="0"/>
              <a:t>함수는 결과값을 벡터나 행렬의 형태로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C31F4F1-C773-5FE2-F598-0239F61C8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29" y="3905040"/>
            <a:ext cx="3342142" cy="217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79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23E6-6D23-98C3-C198-5C291E3F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EB690-EFB2-5A37-42B6-06AC89E4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mapply</a:t>
            </a:r>
            <a:r>
              <a:rPr lang="en-US" altLang="ko-KR" dirty="0"/>
              <a:t> </a:t>
            </a:r>
            <a:r>
              <a:rPr lang="ko-KR" altLang="en-US" dirty="0"/>
              <a:t>함수는 다수의 리스트에 대해서 함수를 적용한다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sapply</a:t>
            </a:r>
            <a:r>
              <a:rPr lang="ko-KR" altLang="en-US" dirty="0"/>
              <a:t>나 </a:t>
            </a:r>
            <a:r>
              <a:rPr lang="en-US" altLang="ko-KR" dirty="0" err="1"/>
              <a:t>lapply</a:t>
            </a:r>
            <a:r>
              <a:rPr lang="en-US" altLang="ko-KR" dirty="0"/>
              <a:t> </a:t>
            </a:r>
            <a:r>
              <a:rPr lang="ko-KR" altLang="en-US" dirty="0"/>
              <a:t>함수와는 달리 정해진 형식의 결과가 아닌 결과에 따라 벡터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리스트 형태의 결과를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89C27AF-4159-9095-C090-13C39B25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784670"/>
            <a:ext cx="4377477" cy="2182993"/>
          </a:xfrm>
          <a:prstGeom prst="rect">
            <a:avLst/>
          </a:prstGeom>
        </p:spPr>
      </p:pic>
      <p:pic>
        <p:nvPicPr>
          <p:cNvPr id="7" name="그림 6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03363B7-828C-E9FE-B9F2-AD1199E7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670"/>
            <a:ext cx="4906106" cy="21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045AF-A052-CEEA-F932-6DAA351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데이터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1FE4D-46B3-3BB8-968B-24D63411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객체는 하나의 데이터 타입을 갖는다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타입은 다양하게 존재하지만 크게 원자적 벡터와 일반적 벡터로 나눌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24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8345-34D7-3A13-6662-9CA1903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23F46B-F937-B4D8-B105-32EBA7BD1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객체의 데이터 타입을 보기 위해서 사용한다</a:t>
            </a:r>
            <a:r>
              <a:rPr lang="en-US" altLang="ko-KR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ex) </a:t>
            </a:r>
            <a:r>
              <a:rPr lang="ko-KR" altLang="en-US" sz="2000" dirty="0"/>
              <a:t>논리형 타입 </a:t>
            </a:r>
            <a:r>
              <a:rPr lang="en-US" altLang="ko-KR" sz="2000" dirty="0"/>
              <a:t>-&gt; “logical”, </a:t>
            </a:r>
            <a:r>
              <a:rPr lang="ko-KR" altLang="en-US" sz="2000" dirty="0"/>
              <a:t>정수형 타입 </a:t>
            </a:r>
            <a:r>
              <a:rPr lang="en-US" altLang="ko-KR" sz="2000" dirty="0"/>
              <a:t>-&gt; “integer”, </a:t>
            </a:r>
            <a:r>
              <a:rPr lang="ko-KR" altLang="en-US" sz="2000" dirty="0"/>
              <a:t>실수형 타입 </a:t>
            </a:r>
            <a:r>
              <a:rPr lang="en-US" altLang="ko-KR" sz="2000" dirty="0"/>
              <a:t>-&gt; ”double“……</a:t>
            </a:r>
          </a:p>
          <a:p>
            <a:r>
              <a:rPr lang="ko-KR" altLang="en-US" dirty="0"/>
              <a:t>행렬의 데이터 타입은 구성 벡터의 타입과 동일하다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이(가) 표시된 사진">
            <a:extLst>
              <a:ext uri="{FF2B5EF4-FFF2-40B4-BE49-F238E27FC236}">
                <a16:creationId xmlns:a16="http://schemas.microsoft.com/office/drawing/2014/main" id="{682511FF-8D2B-A6EF-A2E9-29C3E73E4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257800" cy="2738483"/>
          </a:xfrm>
          <a:prstGeom prst="rect">
            <a:avLst/>
          </a:prstGeom>
        </p:spPr>
      </p:pic>
      <p:pic>
        <p:nvPicPr>
          <p:cNvPr id="7" name="그림 6" descr="텍스트, 폰트, 화이트이(가) 표시된 사진&#10;&#10;자동 생성된 설명">
            <a:extLst>
              <a:ext uri="{FF2B5EF4-FFF2-40B4-BE49-F238E27FC236}">
                <a16:creationId xmlns:a16="http://schemas.microsoft.com/office/drawing/2014/main" id="{CA84921F-7EDA-BEE2-D79A-B971015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48227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4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0B492-F690-0F20-5E79-BF28D6FA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class, attributes, </a:t>
            </a:r>
            <a:r>
              <a:rPr lang="en-US" altLang="ko-KR" dirty="0" err="1"/>
              <a:t>attr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5FBE4-1950-C6A6-3DC0-06C565D3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0"/>
            <a:ext cx="10515600" cy="4351338"/>
          </a:xfrm>
        </p:spPr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는 객체가 어떤 방식으로 처리되어야 하는지 보여준다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attributes</a:t>
            </a:r>
            <a:r>
              <a:rPr lang="ko-KR" altLang="en-US" dirty="0"/>
              <a:t>는 객체의 내제된 속성을 제외한 나머지 속성을 보여준다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attr</a:t>
            </a:r>
            <a:r>
              <a:rPr lang="ko-KR" altLang="en-US" dirty="0"/>
              <a:t>는 특정 속성을 보여주거나 특정 속</a:t>
            </a:r>
            <a:r>
              <a:rPr lang="en-US" altLang="ko-KR" dirty="0"/>
              <a:t>	</a:t>
            </a:r>
            <a:r>
              <a:rPr lang="ko-KR" altLang="en-US" dirty="0"/>
              <a:t>성에 데이터를 할당한다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2A109F32-2187-D451-62F1-791BA5BE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9484"/>
            <a:ext cx="2624328" cy="2648516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DC40F5F-215F-B0A4-5C4C-5CFF1DE2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33" y="4209484"/>
            <a:ext cx="5043341" cy="2648515"/>
          </a:xfrm>
          <a:prstGeom prst="rect">
            <a:avLst/>
          </a:prstGeom>
        </p:spPr>
      </p:pic>
      <p:pic>
        <p:nvPicPr>
          <p:cNvPr id="9" name="그림 8" descr="텍스트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58B616C4-E10D-CD17-E0E3-5B48EAA06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75" y="4209484"/>
            <a:ext cx="2624327" cy="189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0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815E2-3576-C1B4-3AC6-EDE6332C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D96972-4C44-9330-F7E6-353F5765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타입과 모드는 각각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 </a:t>
            </a:r>
            <a:r>
              <a:rPr lang="ko-KR" altLang="en-US" dirty="0"/>
              <a:t>언어에서 사용하는 개념이다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타입과 모드는 세부적으로 다르지만 </a:t>
            </a: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의 호환성을 위해 사실상 혼용하여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타입은 </a:t>
            </a:r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모드는 </a:t>
            </a:r>
            <a:r>
              <a:rPr lang="en-US" altLang="ko-KR" dirty="0"/>
              <a:t>mode()	</a:t>
            </a:r>
            <a:r>
              <a:rPr lang="ko-KR" altLang="en-US" dirty="0"/>
              <a:t> 함수를 통해 확인한다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0441B29F-4BE1-0F6F-AD7A-4285A0774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31" y="3734653"/>
            <a:ext cx="2197608" cy="275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6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CE58B-7592-BDCE-8268-8019D541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모드와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5DB08-F0AF-A910-4FF0-13D3827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 </a:t>
            </a:r>
            <a:r>
              <a:rPr lang="ko-KR" altLang="en-US" dirty="0"/>
              <a:t>언어에서는 구분되지 않는 </a:t>
            </a:r>
            <a:r>
              <a:rPr lang="en-US" altLang="ko-KR" dirty="0"/>
              <a:t>"numeric</a:t>
            </a:r>
            <a:r>
              <a:rPr lang="ko-KR" altLang="en-US" dirty="0"/>
              <a:t>”은 </a:t>
            </a:r>
            <a:r>
              <a:rPr lang="en-US" altLang="ko-KR" dirty="0" err="1"/>
              <a:t>storage.mode</a:t>
            </a:r>
            <a:r>
              <a:rPr lang="en-US" altLang="ko-KR" dirty="0"/>
              <a:t>() </a:t>
            </a:r>
            <a:r>
              <a:rPr lang="ko-KR" altLang="en-US" dirty="0"/>
              <a:t>함수를 통해 </a:t>
            </a:r>
            <a:r>
              <a:rPr lang="en-US" altLang="ko-KR" dirty="0"/>
              <a:t>R </a:t>
            </a:r>
            <a:r>
              <a:rPr lang="ko-KR" altLang="en-US" dirty="0"/>
              <a:t>형식으로 구분할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텍스트, 폰트이(가) 표시된 사진&#10;&#10;자동 생성된 설명">
            <a:extLst>
              <a:ext uri="{FF2B5EF4-FFF2-40B4-BE49-F238E27FC236}">
                <a16:creationId xmlns:a16="http://schemas.microsoft.com/office/drawing/2014/main" id="{C31DA41F-9CE6-AB44-9CE6-445CDFF43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58336"/>
            <a:ext cx="4636168" cy="21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B9433-D6B4-CD55-F292-FB5302AC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AEE8F-5BC6-65AC-DB78-89008409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리스트는 요소라는 객체들을 나열한 데이터 구조이다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리스트를 만들기 위해서는 </a:t>
            </a:r>
            <a:r>
              <a:rPr lang="en-US" altLang="ko-KR" dirty="0"/>
              <a:t>list </a:t>
            </a:r>
            <a:r>
              <a:rPr lang="ko-KR" altLang="en-US" dirty="0"/>
              <a:t>함수에 요소들을 단순히 나열하거나 요소에 이름을 붙여서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디자인, 대수학이(가) 표시된 사진&#10;&#10;자동 생성된 설명">
            <a:extLst>
              <a:ext uri="{FF2B5EF4-FFF2-40B4-BE49-F238E27FC236}">
                <a16:creationId xmlns:a16="http://schemas.microsoft.com/office/drawing/2014/main" id="{FC48615A-1573-4602-C867-56F5ACFF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4029145" cy="1949116"/>
          </a:xfrm>
          <a:prstGeom prst="rect">
            <a:avLst/>
          </a:prstGeom>
        </p:spPr>
      </p:pic>
      <p:pic>
        <p:nvPicPr>
          <p:cNvPr id="7" name="그림 6" descr="텍스트, 폰트, 스크린샷, 대수학이(가) 표시된 사진&#10;&#10;자동 생성된 설명">
            <a:extLst>
              <a:ext uri="{FF2B5EF4-FFF2-40B4-BE49-F238E27FC236}">
                <a16:creationId xmlns:a16="http://schemas.microsoft.com/office/drawing/2014/main" id="{C7E7D4B4-BD94-263B-711C-B2D18C36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98" y="3429001"/>
            <a:ext cx="5443602" cy="19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7F0BA-983F-EDD8-7124-CCBF8FE6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F290DB-D623-B8F2-D396-8AB129BF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typeof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length()</a:t>
            </a:r>
            <a:r>
              <a:rPr lang="ko-KR" altLang="en-US" dirty="0"/>
              <a:t>를 리스트에 사용하면 리스트의 타입과 요소의 길이를 확인할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요소에 이름이 붙은 리스트에 </a:t>
            </a:r>
            <a:r>
              <a:rPr lang="en-US" altLang="ko-KR" dirty="0"/>
              <a:t>attributes()</a:t>
            </a:r>
            <a:r>
              <a:rPr lang="ko-KR" altLang="en-US" dirty="0"/>
              <a:t>함수나 </a:t>
            </a:r>
            <a:r>
              <a:rPr lang="en-US" altLang="ko-KR" dirty="0"/>
              <a:t>names()</a:t>
            </a:r>
            <a:r>
              <a:rPr lang="ko-KR" altLang="en-US" dirty="0"/>
              <a:t>함수를 사용하면 요소에 붙은 이름을 확인할 수 있다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AB54AA9D-E001-0408-124E-0CE29D15C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541" y="4001294"/>
            <a:ext cx="3444917" cy="20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1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716</Words>
  <Application>Microsoft Office PowerPoint</Application>
  <PresentationFormat>와이드스크린</PresentationFormat>
  <Paragraphs>76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리스트</vt:lpstr>
      <vt:lpstr>리스트의 중요성</vt:lpstr>
      <vt:lpstr>객체의 데이터 타입</vt:lpstr>
      <vt:lpstr>typeof()</vt:lpstr>
      <vt:lpstr>class, attributes, attr</vt:lpstr>
      <vt:lpstr>모드와 타입</vt:lpstr>
      <vt:lpstr>모드와 타입</vt:lpstr>
      <vt:lpstr>list</vt:lpstr>
      <vt:lpstr>list</vt:lpstr>
      <vt:lpstr>리스트 요소 이름 부여</vt:lpstr>
      <vt:lpstr>리스트의 특정 요소 지정</vt:lpstr>
      <vt:lpstr>벡터와 행렬 요소 지정</vt:lpstr>
      <vt:lpstr>부분 리스트 필터링</vt:lpstr>
      <vt:lpstr>요소 지정과 필터링</vt:lpstr>
      <vt:lpstr>리스트 요소의 추가와 변경</vt:lpstr>
      <vt:lpstr>자연수를 통한 요소 추가와 변경</vt:lpstr>
      <vt:lpstr>요소의 삭제</vt:lpstr>
      <vt:lpstr>계층적 리스트</vt:lpstr>
      <vt:lpstr>계층적 리스트</vt:lpstr>
      <vt:lpstr>벡터에서 리스트로</vt:lpstr>
      <vt:lpstr>리스트에서 벡터로</vt:lpstr>
      <vt:lpstr>lapply</vt:lpstr>
      <vt:lpstr>sapply</vt:lpstr>
      <vt:lpstr>mapply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리스트</dc:title>
  <dc:creator>정 규성</dc:creator>
  <cp:lastModifiedBy>정 규성</cp:lastModifiedBy>
  <cp:revision>8</cp:revision>
  <dcterms:created xsi:type="dcterms:W3CDTF">2023-09-18T07:36:43Z</dcterms:created>
  <dcterms:modified xsi:type="dcterms:W3CDTF">2023-09-20T01:12:01Z</dcterms:modified>
</cp:coreProperties>
</file>