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29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64" r:id="rId21"/>
    <p:sldId id="265" r:id="rId22"/>
    <p:sldId id="257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58" r:id="rId32"/>
    <p:sldId id="274" r:id="rId33"/>
    <p:sldId id="259" r:id="rId34"/>
    <p:sldId id="275" r:id="rId35"/>
    <p:sldId id="260" r:id="rId36"/>
    <p:sldId id="261" r:id="rId37"/>
    <p:sldId id="276" r:id="rId38"/>
    <p:sldId id="277" r:id="rId39"/>
    <p:sldId id="278" r:id="rId40"/>
    <p:sldId id="279" r:id="rId41"/>
    <p:sldId id="262" r:id="rId42"/>
    <p:sldId id="263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slide" Target="slides/slide2.xml"></Relationship><Relationship Id="rId22" Type="http://schemas.openxmlformats.org/officeDocument/2006/relationships/slide" Target="slides/slide3.xml"></Relationship><Relationship Id="rId23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5" Type="http://schemas.openxmlformats.org/officeDocument/2006/relationships/slide" Target="slides/slide6.xml"></Relationship><Relationship Id="rId26" Type="http://schemas.openxmlformats.org/officeDocument/2006/relationships/slide" Target="slides/slide7.xml"></Relationship><Relationship Id="rId27" Type="http://schemas.openxmlformats.org/officeDocument/2006/relationships/slide" Target="slides/slide8.xml"></Relationship><Relationship Id="rId28" Type="http://schemas.openxmlformats.org/officeDocument/2006/relationships/slide" Target="slides/slide9.xml"></Relationship><Relationship Id="rId29" Type="http://schemas.openxmlformats.org/officeDocument/2006/relationships/slide" Target="slides/slide10.xml"></Relationship><Relationship Id="rId30" Type="http://schemas.openxmlformats.org/officeDocument/2006/relationships/slide" Target="slides/slide11.xml"></Relationship><Relationship Id="rId31" Type="http://schemas.openxmlformats.org/officeDocument/2006/relationships/slide" Target="slides/slide12.xml"></Relationship><Relationship Id="rId32" Type="http://schemas.openxmlformats.org/officeDocument/2006/relationships/slide" Target="slides/slide13.xml"></Relationship><Relationship Id="rId33" Type="http://schemas.openxmlformats.org/officeDocument/2006/relationships/slide" Target="slides/slide14.xml"></Relationship><Relationship Id="rId34" Type="http://schemas.openxmlformats.org/officeDocument/2006/relationships/slide" Target="slides/slide15.xml"></Relationship><Relationship Id="rId35" Type="http://schemas.openxmlformats.org/officeDocument/2006/relationships/slide" Target="slides/slide16.xml"></Relationship><Relationship Id="rId36" Type="http://schemas.openxmlformats.org/officeDocument/2006/relationships/slide" Target="slides/slide17.xml"></Relationship><Relationship Id="rId37" Type="http://schemas.openxmlformats.org/officeDocument/2006/relationships/slide" Target="slides/slide18.xml"></Relationship><Relationship Id="rId38" Type="http://schemas.openxmlformats.org/officeDocument/2006/relationships/slide" Target="slides/slide19.xml"></Relationship><Relationship Id="rId39" Type="http://schemas.openxmlformats.org/officeDocument/2006/relationships/slide" Target="slides/slide20.xml"></Relationship><Relationship Id="rId40" Type="http://schemas.openxmlformats.org/officeDocument/2006/relationships/slide" Target="slides/slide21.xml"></Relationship><Relationship Id="rId41" Type="http://schemas.openxmlformats.org/officeDocument/2006/relationships/slide" Target="slides/slide22.xml"></Relationship><Relationship Id="rId42" Type="http://schemas.openxmlformats.org/officeDocument/2006/relationships/slide" Target="slides/slide23.xml"></Relationship><Relationship Id="rId43" Type="http://schemas.openxmlformats.org/officeDocument/2006/relationships/slide" Target="slides/slide24.xml"></Relationship><Relationship Id="rId44" Type="http://schemas.openxmlformats.org/officeDocument/2006/relationships/viewProps" Target="viewProps.xml"></Relationship><Relationship Id="rId45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522631622995.png"></Relationship><Relationship Id="rId3" Type="http://schemas.openxmlformats.org/officeDocument/2006/relationships/image" Target="../media/fImage56611631942.png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708531684827.png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3411735436.png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image" Target="../media/fImage24021742391.png"></Relationship><Relationship Id="rId2" Type="http://schemas.openxmlformats.org/officeDocument/2006/relationships/slideLayout" Target="../slideLayouts/slideLayout2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8201794604.png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image" Target="../media/fImage35661803902.png"></Relationship><Relationship Id="rId2" Type="http://schemas.openxmlformats.org/officeDocument/2006/relationships/image" Target="../media/fImage2759205153.png"></Relationship><Relationship Id="rId3" Type="http://schemas.openxmlformats.org/officeDocument/2006/relationships/image" Target="../media/fImage1382207292.png"></Relationship><Relationship Id="rId4" Type="http://schemas.openxmlformats.org/officeDocument/2006/relationships/image" Target="../media/fImage22482082382.png"></Relationship><Relationship Id="rId5" Type="http://schemas.openxmlformats.org/officeDocument/2006/relationships/image" Target="../media/fImage70592097421.png"></Relationship><Relationship Id="rId6" Type="http://schemas.openxmlformats.org/officeDocument/2006/relationships/slideLayout" Target="../slideLayouts/slideLayout2.xml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0591533281.png"></Relationship><Relationship Id="rId3" Type="http://schemas.openxmlformats.org/officeDocument/2006/relationships/image" Target="../media/fImage21061546827.png"></Relationship><Relationship Id="rId4" Type="http://schemas.openxmlformats.org/officeDocument/2006/relationships/image" Target="../media/fImage14631559961.png"></Relationship><Relationship Id="rId5" Type="http://schemas.openxmlformats.org/officeDocument/2006/relationships/image" Target="../media/fImage1959156491.png"></Relationship></Relationships>
</file>

<file path=ppt/slides/_rels/slide2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522631622995.png"></Relationship><Relationship Id="rId3" Type="http://schemas.openxmlformats.org/officeDocument/2006/relationships/image" Target="../media/fImage56611631942.png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image" Target="../media/fImage28716141.png"></Relationship><Relationship Id="rId2" Type="http://schemas.openxmlformats.org/officeDocument/2006/relationships/image" Target="../media/fImage2032638467.png"></Relationship><Relationship Id="rId3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4311376334.png"></Relationship><Relationship Id="rId3" Type="http://schemas.openxmlformats.org/officeDocument/2006/relationships/image" Target="../media/fImage13751396500.png"></Relationship><Relationship Id="rId4" Type="http://schemas.openxmlformats.org/officeDocument/2006/relationships/image" Target="../media/fImage17711409169.pn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6941415724.png"></Relationship><Relationship Id="rId3" Type="http://schemas.openxmlformats.org/officeDocument/2006/relationships/image" Target="../media/fImage16901421478.png"></Relationship><Relationship Id="rId4" Type="http://schemas.openxmlformats.org/officeDocument/2006/relationships/image" Target="../media/fImage33491439358.pn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1361446962.png"></Relationship><Relationship Id="rId3" Type="http://schemas.openxmlformats.org/officeDocument/2006/relationships/image" Target="../media/fImage20141454464.png"></Relationship><Relationship Id="rId4" Type="http://schemas.openxmlformats.org/officeDocument/2006/relationships/image" Target="../media/fImage17451465705.png"></Relationship><Relationship Id="rId5" Type="http://schemas.openxmlformats.org/officeDocument/2006/relationships/image" Target="../media/fImage19781488145.pn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0591533281.png"></Relationship><Relationship Id="rId3" Type="http://schemas.openxmlformats.org/officeDocument/2006/relationships/image" Target="../media/fImage21061546827.png"></Relationship><Relationship Id="rId4" Type="http://schemas.openxmlformats.org/officeDocument/2006/relationships/image" Target="../media/fImage14631559961.png"></Relationship><Relationship Id="rId5" Type="http://schemas.openxmlformats.org/officeDocument/2006/relationships/image" Target="../media/fImage1959156491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빅데이터프로그래밍2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4</a:t>
            </a:r>
            <a:r>
              <a:rPr lang="ko-KR" altLang="en-US"/>
              <a:t>조 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en-US"/>
              <a:t>도우진 이병철 정규성</a:t>
            </a:r>
            <a:r>
              <a:rPr lang="ko-KR" altLang="en-US"/>
              <a:t> </a:t>
            </a:r>
            <a:r>
              <a:rPr lang="ko-KR" altLang="en-US"/>
              <a:t>정원준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자리가 </a:t>
            </a:r>
            <a:r>
              <a:rPr lang="ko-KR" altLang="en-US"/>
              <a:t>맞지 않을 경우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/>
              <a:t>이렇게 </a:t>
            </a:r>
            <a:r>
              <a:rPr lang="ko-KR" altLang="en-US"/>
              <a:t>자리가 맞지 않을 경우 자동적으로 반복이되어 연산이 된다.</a:t>
            </a:r>
            <a:r>
              <a:rPr lang="ko-KR" altLang="en-US"/>
              <a:t> </a:t>
            </a:r>
            <a:r>
              <a:rPr lang="ko-KR" altLang="en-US"/>
              <a:t>이 경우 미리 경고 메시지가 나온다.</a:t>
            </a:r>
            <a:r>
              <a:rPr lang="ko-KR" altLang="en-US"/>
              <a:t> </a:t>
            </a:r>
            <a:r>
              <a:rPr lang="ko-KR" altLang="en-US"/>
              <a:t>(실수</a:t>
            </a:r>
            <a:r>
              <a:rPr lang="ko-KR" altLang="en-US"/>
              <a:t>일 </a:t>
            </a:r>
            <a:r>
              <a:rPr lang="ko-KR" altLang="en-US"/>
              <a:t>가능성이 높으</a:t>
            </a:r>
            <a:r>
              <a:rPr lang="ko-KR" altLang="en-US"/>
              <a:t>니까 </a:t>
            </a:r>
            <a:r>
              <a:rPr lang="ko-KR" altLang="en-US"/>
              <a:t>진짜 이</a:t>
            </a:r>
            <a:r>
              <a:rPr lang="ko-KR" altLang="en-US"/>
              <a:t> </a:t>
            </a:r>
            <a:r>
              <a:rPr lang="ko-KR" altLang="en-US"/>
              <a:t>계</a:t>
            </a:r>
            <a:r>
              <a:rPr lang="ko-KR" altLang="en-US"/>
              <a:t>산이 </a:t>
            </a:r>
            <a:r>
              <a:rPr lang="ko-KR" altLang="en-US"/>
              <a:t>맞</a:t>
            </a:r>
            <a:r>
              <a:rPr lang="ko-KR" altLang="en-US"/>
              <a:t>나)</a:t>
            </a:r>
            <a:endParaRPr lang="ko-KR" altLang="en-US"/>
          </a:p>
          <a:p>
            <a:pPr marL="228600" indent="-228600" latinLnBrk="0">
              <a:buFontTx/>
              <a:buNone/>
            </a:pPr>
            <a:endParaRPr lang="ko-KR" altLang="en-US"/>
          </a:p>
        </p:txBody>
      </p:sp>
      <p:pic>
        <p:nvPicPr>
          <p:cNvPr id="4" name="그림 21" descr="C:/Users/user/AppData/Roaming/PolarisOffice/ETemp/26556_22576648/fImage52263162299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12520" y="1889760"/>
            <a:ext cx="3124835" cy="2027555"/>
          </a:xfrm>
          <a:prstGeom prst="rect"/>
          <a:noFill/>
        </p:spPr>
      </p:pic>
      <p:pic>
        <p:nvPicPr>
          <p:cNvPr id="5" name="그림 22" descr="C:/Users/user/AppData/Roaming/PolarisOffice/ETemp/26556_22576648/fImage5661163194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95750" y="2548890"/>
            <a:ext cx="7350125" cy="3168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다양한 </a:t>
            </a:r>
            <a:r>
              <a:rPr lang="ko-KR" altLang="en-US"/>
              <a:t>함수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r>
              <a:rPr lang="ko-KR" altLang="en-US"/>
              <a:t> </a:t>
            </a:r>
            <a:r>
              <a:rPr lang="ko-KR" altLang="en-US"/>
              <a:t>                                            </a:t>
            </a:r>
            <a:r>
              <a:rPr lang="ko-KR" altLang="en-US"/>
              <a:t>  이러한 </a:t>
            </a:r>
            <a:r>
              <a:rPr lang="ko-KR" altLang="en-US"/>
              <a:t>다양한 함수가 있다.</a:t>
            </a:r>
            <a:endParaRPr lang="ko-KR" altLang="en-US"/>
          </a:p>
        </p:txBody>
      </p:sp>
      <p:pic>
        <p:nvPicPr>
          <p:cNvPr id="4" name="그림 23" descr="C:/Users/user/AppData/Roaming/PolarisOffice/ETemp/26556_22576648/fImage70853168482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50620" y="1943100"/>
            <a:ext cx="5700395" cy="45078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순서 </a:t>
            </a:r>
            <a:r>
              <a:rPr lang="ko-KR" altLang="en-US"/>
              <a:t>및 정렬 함수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r>
              <a:rPr lang="ko-KR" altLang="en-US"/>
              <a:t>R</a:t>
            </a:r>
            <a:r>
              <a:rPr lang="ko-KR" altLang="en-US"/>
              <a:t>ank()</a:t>
            </a:r>
            <a:r>
              <a:rPr lang="ko-KR" altLang="en-US"/>
              <a:t> </a:t>
            </a:r>
            <a:r>
              <a:rPr lang="ko-KR" altLang="en-US"/>
              <a:t>                                      </a:t>
            </a:r>
            <a:r>
              <a:rPr lang="ko-KR" altLang="en-US"/>
              <a:t> </a:t>
            </a:r>
            <a:r>
              <a:rPr lang="ko-KR" altLang="en-US"/>
              <a:t>         </a:t>
            </a:r>
            <a:r>
              <a:rPr lang="ko-KR" altLang="en-US"/>
              <a:t>s</a:t>
            </a:r>
            <a:r>
              <a:rPr lang="ko-KR" altLang="en-US"/>
              <a:t>ort()        </a:t>
            </a:r>
            <a:endParaRPr lang="ko-KR" altLang="en-US"/>
          </a:p>
          <a:p>
            <a:pPr marL="228600" indent="-228600" latinLnBrk="0">
              <a:buFontTx/>
              <a:buNone/>
            </a:pPr>
            <a:endParaRPr lang="ko-KR" altLang="en-US"/>
          </a:p>
          <a:p>
            <a:pPr marL="228600" indent="-228600" latinLnBrk="0">
              <a:buFontTx/>
              <a:buNone/>
            </a:pP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 sz="1600">
                <a:latin typeface="+mn-lt"/>
                <a:ea typeface="+mn-ea"/>
                <a:cs typeface="+mn-cs"/>
              </a:rPr>
              <a:t>R</a:t>
            </a:r>
            <a:r>
              <a:rPr lang="ko-KR" altLang="en-US" sz="1600">
                <a:latin typeface="+mn-lt"/>
                <a:ea typeface="+mn-ea"/>
                <a:cs typeface="+mn-cs"/>
              </a:rPr>
              <a:t>ank</a:t>
            </a:r>
            <a:r>
              <a:rPr lang="ko-KR" altLang="en-US" sz="1600">
                <a:latin typeface="+mn-lt"/>
                <a:ea typeface="+mn-ea"/>
                <a:cs typeface="+mn-cs"/>
              </a:rPr>
              <a:t>는 </a:t>
            </a:r>
            <a:r>
              <a:rPr lang="ko-KR" altLang="en-US" sz="1600">
                <a:latin typeface="+mn-lt"/>
                <a:ea typeface="+mn-ea"/>
                <a:cs typeface="+mn-cs"/>
              </a:rPr>
              <a:t>작은 수 </a:t>
            </a:r>
            <a:r>
              <a:rPr lang="ko-KR" altLang="en-US" sz="1600">
                <a:latin typeface="+mn-lt"/>
                <a:ea typeface="+mn-ea"/>
                <a:cs typeface="+mn-cs"/>
              </a:rPr>
              <a:t>부터 </a:t>
            </a:r>
            <a:r>
              <a:rPr lang="ko-KR" altLang="en-US" sz="1600">
                <a:latin typeface="+mn-lt"/>
                <a:ea typeface="+mn-ea"/>
                <a:cs typeface="+mn-cs"/>
              </a:rPr>
              <a:t>큰 수 순서대로 </a:t>
            </a:r>
            <a:r>
              <a:rPr lang="ko-KR" altLang="en-US" sz="1600">
                <a:latin typeface="+mn-lt"/>
                <a:ea typeface="+mn-ea"/>
                <a:cs typeface="+mn-cs"/>
              </a:rPr>
              <a:t>1</a:t>
            </a:r>
            <a:r>
              <a:rPr lang="ko-KR" altLang="en-US" sz="1600">
                <a:latin typeface="+mn-lt"/>
                <a:ea typeface="+mn-ea"/>
                <a:cs typeface="+mn-cs"/>
              </a:rPr>
              <a:t>,2,3,,,이렇게</a:t>
            </a:r>
            <a:r>
              <a:rPr lang="ko-KR" altLang="en-US" sz="1600">
                <a:latin typeface="+mn-lt"/>
                <a:ea typeface="+mn-ea"/>
                <a:cs typeface="+mn-cs"/>
              </a:rPr>
              <a:t> </a:t>
            </a:r>
            <a:r>
              <a:rPr lang="ko-KR" altLang="en-US" sz="1600">
                <a:latin typeface="+mn-lt"/>
                <a:ea typeface="+mn-ea"/>
                <a:cs typeface="+mn-cs"/>
              </a:rPr>
              <a:t>수를 부여</a:t>
            </a:r>
            <a:r>
              <a:rPr lang="ko-KR" altLang="en-US" sz="1600">
                <a:latin typeface="+mn-lt"/>
                <a:ea typeface="+mn-ea"/>
                <a:cs typeface="+mn-cs"/>
              </a:rPr>
              <a:t>해주는 </a:t>
            </a:r>
            <a:r>
              <a:rPr lang="ko-KR" altLang="en-US" sz="1600">
                <a:latin typeface="+mn-lt"/>
                <a:ea typeface="+mn-ea"/>
                <a:cs typeface="+mn-cs"/>
              </a:rPr>
              <a:t>함수이다. </a:t>
            </a:r>
            <a:endParaRPr lang="ko-KR" altLang="en-US" sz="1600">
              <a:latin typeface="+mn-lt"/>
              <a:ea typeface="+mn-ea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1600">
                <a:latin typeface="+mn-lt"/>
                <a:ea typeface="+mn-ea"/>
                <a:cs typeface="+mn-cs"/>
              </a:rPr>
              <a:t>2</a:t>
            </a:r>
            <a:r>
              <a:rPr lang="ko-KR" altLang="en-US" sz="1600">
                <a:latin typeface="+mn-lt"/>
                <a:ea typeface="+mn-ea"/>
                <a:cs typeface="+mn-cs"/>
              </a:rPr>
              <a:t> 5 7</a:t>
            </a:r>
            <a:r>
              <a:rPr lang="ko-KR" altLang="en-US" sz="1600">
                <a:latin typeface="+mn-lt"/>
                <a:ea typeface="+mn-ea"/>
                <a:cs typeface="+mn-cs"/>
              </a:rPr>
              <a:t> </a:t>
            </a:r>
            <a:r>
              <a:rPr lang="ko-KR" altLang="en-US" sz="1600">
                <a:latin typeface="+mn-lt"/>
                <a:ea typeface="+mn-ea"/>
                <a:cs typeface="+mn-cs"/>
              </a:rPr>
              <a:t>8 11 순이니 1</a:t>
            </a:r>
            <a:r>
              <a:rPr lang="ko-KR" altLang="en-US" sz="1600">
                <a:latin typeface="+mn-lt"/>
                <a:ea typeface="+mn-ea"/>
                <a:cs typeface="+mn-cs"/>
              </a:rPr>
              <a:t> </a:t>
            </a:r>
            <a:r>
              <a:rPr lang="ko-KR" altLang="en-US" sz="1600">
                <a:latin typeface="+mn-lt"/>
                <a:ea typeface="+mn-ea"/>
                <a:cs typeface="+mn-cs"/>
              </a:rPr>
              <a:t>4 3 2 5가 부여된다.</a:t>
            </a:r>
            <a:endParaRPr lang="ko-KR" altLang="en-US" sz="1600">
              <a:latin typeface="+mn-lt"/>
              <a:ea typeface="+mn-ea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1600">
              <a:latin typeface="+mn-lt"/>
              <a:ea typeface="+mn-ea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2800">
                <a:latin typeface="+mn-lt"/>
                <a:ea typeface="+mn-ea"/>
                <a:cs typeface="+mn-cs"/>
              </a:rPr>
              <a:t>O</a:t>
            </a:r>
            <a:r>
              <a:rPr lang="ko-KR" altLang="en-US" sz="2800">
                <a:latin typeface="+mn-lt"/>
                <a:ea typeface="+mn-ea"/>
                <a:cs typeface="+mn-cs"/>
              </a:rPr>
              <a:t>rder()</a:t>
            </a:r>
            <a:endParaRPr lang="ko-KR" altLang="en-US" sz="2800">
              <a:latin typeface="+mn-lt"/>
              <a:ea typeface="+mn-ea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2800">
              <a:solidFill>
                <a:schemeClr val="tx1"/>
              </a:solidFill>
            </a:endParaRPr>
          </a:p>
        </p:txBody>
      </p:sp>
      <p:pic>
        <p:nvPicPr>
          <p:cNvPr id="4" name="그림 24" descr="C:/Users/user/AppData/Roaming/PolarisOffice/ETemp/26556_22576648/fImage2341173543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82980" y="2354580"/>
            <a:ext cx="2591435" cy="10521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논리vector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r>
              <a:rPr lang="ko-KR" altLang="en-US"/>
              <a:t>숫자만 </a:t>
            </a:r>
            <a:r>
              <a:rPr lang="ko-KR" altLang="en-US"/>
              <a:t>다룰 수 있는것이 아니다. 논리값 </a:t>
            </a:r>
            <a:r>
              <a:rPr lang="ko-KR" altLang="en-US"/>
              <a:t>Tr</a:t>
            </a:r>
            <a:r>
              <a:rPr lang="ko-KR" altLang="en-US"/>
              <a:t>ue False</a:t>
            </a:r>
            <a:r>
              <a:rPr lang="ko-KR" altLang="en-US"/>
              <a:t>도 </a:t>
            </a:r>
            <a:r>
              <a:rPr lang="ko-KR" altLang="en-US"/>
              <a:t>가능하다</a:t>
            </a: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/>
              <a:t>벡터에 </a:t>
            </a:r>
            <a:r>
              <a:rPr lang="ko-KR" altLang="en-US"/>
              <a:t>있는 </a:t>
            </a:r>
            <a:r>
              <a:rPr lang="ko-KR" altLang="en-US"/>
              <a:t>여러 요소들을 </a:t>
            </a:r>
            <a:r>
              <a:rPr lang="ko-KR" altLang="en-US"/>
              <a:t>하나의 </a:t>
            </a:r>
            <a:r>
              <a:rPr lang="ko-KR" altLang="en-US"/>
              <a:t>기준을 가지고 참,거짓을 판단해준다.</a:t>
            </a: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/>
              <a:t> </a:t>
            </a:r>
            <a:r>
              <a:rPr lang="ko-KR" altLang="en-US"/>
              <a:t>                         </a:t>
            </a: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/>
              <a:t>                               </a:t>
            </a:r>
            <a:r>
              <a:rPr lang="ko-KR" altLang="en-US" sz="1600">
                <a:latin typeface="+mn-lt"/>
                <a:ea typeface="+mn-ea"/>
                <a:cs typeface="+mn-cs"/>
              </a:rPr>
              <a:t>2</a:t>
            </a:r>
            <a:r>
              <a:rPr lang="ko-KR" altLang="en-US" sz="1600">
                <a:latin typeface="+mn-lt"/>
                <a:ea typeface="+mn-ea"/>
                <a:cs typeface="+mn-cs"/>
              </a:rPr>
              <a:t> </a:t>
            </a:r>
            <a:r>
              <a:rPr lang="ko-KR" altLang="en-US" sz="1600">
                <a:latin typeface="+mn-lt"/>
                <a:ea typeface="+mn-ea"/>
                <a:cs typeface="+mn-cs"/>
              </a:rPr>
              <a:t>3 4 5 중 2보다 큰건 2를 제외한 모든 수이니 2만 f</a:t>
            </a:r>
            <a:r>
              <a:rPr lang="ko-KR" altLang="en-US" sz="1600">
                <a:latin typeface="+mn-lt"/>
                <a:ea typeface="+mn-ea"/>
                <a:cs typeface="+mn-cs"/>
              </a:rPr>
              <a:t>al</a:t>
            </a:r>
            <a:r>
              <a:rPr lang="ko-KR" altLang="en-US" sz="1600">
                <a:latin typeface="+mn-lt"/>
                <a:ea typeface="+mn-ea"/>
                <a:cs typeface="+mn-cs"/>
              </a:rPr>
              <a:t>s</a:t>
            </a:r>
            <a:r>
              <a:rPr lang="ko-KR" altLang="en-US" sz="1600">
                <a:latin typeface="+mn-lt"/>
                <a:ea typeface="+mn-ea"/>
                <a:cs typeface="+mn-cs"/>
              </a:rPr>
              <a:t>e</a:t>
            </a:r>
            <a:r>
              <a:rPr lang="ko-KR" altLang="en-US" sz="1600">
                <a:latin typeface="+mn-lt"/>
                <a:ea typeface="+mn-ea"/>
                <a:cs typeface="+mn-cs"/>
              </a:rPr>
              <a:t>가 나옴을 </a:t>
            </a:r>
            <a:endParaRPr lang="ko-KR" altLang="en-US" sz="1600">
              <a:latin typeface="+mn-lt"/>
              <a:ea typeface="+mn-ea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1600">
                <a:latin typeface="+mn-lt"/>
                <a:ea typeface="+mn-ea"/>
                <a:cs typeface="+mn-cs"/>
              </a:rPr>
              <a:t>                                                    알 수 있다.</a:t>
            </a:r>
            <a:endParaRPr lang="ko-KR" altLang="en-US" sz="1600">
              <a:latin typeface="+mn-lt"/>
              <a:ea typeface="+mn-ea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1600">
              <a:latin typeface="+mn-lt"/>
              <a:ea typeface="+mn-ea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1600">
                <a:latin typeface="+mn-lt"/>
                <a:ea typeface="+mn-ea"/>
                <a:cs typeface="+mn-cs"/>
              </a:rPr>
              <a:t>※</a:t>
            </a:r>
            <a:r>
              <a:rPr lang="ko-KR" altLang="en-US" sz="1600">
                <a:latin typeface="+mn-lt"/>
                <a:ea typeface="+mn-ea"/>
                <a:cs typeface="+mn-cs"/>
              </a:rPr>
              <a:t>T</a:t>
            </a:r>
            <a:r>
              <a:rPr lang="ko-KR" altLang="en-US" sz="1600">
                <a:latin typeface="+mn-lt"/>
                <a:ea typeface="+mn-ea"/>
                <a:cs typeface="+mn-cs"/>
              </a:rPr>
              <a:t>rue 가 있는지, </a:t>
            </a:r>
            <a:r>
              <a:rPr lang="ko-KR" altLang="en-US" sz="1600">
                <a:latin typeface="+mn-lt"/>
                <a:ea typeface="+mn-ea"/>
                <a:cs typeface="+mn-cs"/>
              </a:rPr>
              <a:t>모든 </a:t>
            </a:r>
            <a:r>
              <a:rPr lang="ko-KR" altLang="en-US" sz="1600">
                <a:latin typeface="+mn-lt"/>
                <a:ea typeface="+mn-ea"/>
                <a:cs typeface="+mn-cs"/>
              </a:rPr>
              <a:t>논리값이 Tr</a:t>
            </a:r>
            <a:r>
              <a:rPr lang="ko-KR" altLang="en-US" sz="1600">
                <a:latin typeface="+mn-lt"/>
                <a:ea typeface="+mn-ea"/>
                <a:cs typeface="+mn-cs"/>
              </a:rPr>
              <a:t>u</a:t>
            </a:r>
            <a:r>
              <a:rPr lang="ko-KR" altLang="en-US" sz="1600">
                <a:latin typeface="+mn-lt"/>
                <a:ea typeface="+mn-ea"/>
                <a:cs typeface="+mn-cs"/>
              </a:rPr>
              <a:t>e인지 확인할 수</a:t>
            </a:r>
            <a:r>
              <a:rPr lang="ko-KR" altLang="en-US" sz="1600">
                <a:latin typeface="+mn-lt"/>
                <a:ea typeface="+mn-ea"/>
                <a:cs typeface="+mn-cs"/>
              </a:rPr>
              <a:t>도 </a:t>
            </a:r>
            <a:r>
              <a:rPr lang="ko-KR" altLang="en-US" sz="1600">
                <a:latin typeface="+mn-lt"/>
                <a:ea typeface="+mn-ea"/>
                <a:cs typeface="+mn-cs"/>
              </a:rPr>
              <a:t>있다</a:t>
            </a:r>
            <a:endParaRPr lang="ko-KR" altLang="en-US" sz="1600">
              <a:latin typeface="+mn-lt"/>
              <a:ea typeface="+mn-ea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1600">
                <a:latin typeface="+mn-lt"/>
                <a:ea typeface="+mn-ea"/>
                <a:cs typeface="+mn-cs"/>
              </a:rPr>
              <a:t>Any()를 사용하면 한개라도</a:t>
            </a:r>
            <a:r>
              <a:rPr lang="ko-KR" altLang="en-US" sz="1600">
                <a:latin typeface="+mn-lt"/>
                <a:ea typeface="+mn-ea"/>
                <a:cs typeface="+mn-cs"/>
              </a:rPr>
              <a:t> </a:t>
            </a:r>
            <a:r>
              <a:rPr lang="ko-KR" altLang="en-US" sz="1600">
                <a:latin typeface="+mn-lt"/>
                <a:ea typeface="+mn-ea"/>
                <a:cs typeface="+mn-cs"/>
              </a:rPr>
              <a:t>논리값이 T</a:t>
            </a:r>
            <a:r>
              <a:rPr lang="ko-KR" altLang="en-US" sz="1600">
                <a:latin typeface="+mn-lt"/>
                <a:ea typeface="+mn-ea"/>
                <a:cs typeface="+mn-cs"/>
              </a:rPr>
              <a:t>r</a:t>
            </a:r>
            <a:r>
              <a:rPr lang="ko-KR" altLang="en-US" sz="1600">
                <a:latin typeface="+mn-lt"/>
                <a:ea typeface="+mn-ea"/>
                <a:cs typeface="+mn-cs"/>
              </a:rPr>
              <a:t>ue일시 </a:t>
            </a:r>
            <a:r>
              <a:rPr lang="ko-KR" altLang="en-US" sz="1600">
                <a:latin typeface="+mn-lt"/>
                <a:ea typeface="+mn-ea"/>
                <a:cs typeface="+mn-cs"/>
              </a:rPr>
              <a:t>T</a:t>
            </a:r>
            <a:r>
              <a:rPr lang="ko-KR" altLang="en-US" sz="1600">
                <a:latin typeface="+mn-lt"/>
                <a:ea typeface="+mn-ea"/>
                <a:cs typeface="+mn-cs"/>
              </a:rPr>
              <a:t>rue</a:t>
            </a:r>
            <a:r>
              <a:rPr lang="ko-KR" altLang="en-US" sz="1600">
                <a:latin typeface="+mn-lt"/>
                <a:ea typeface="+mn-ea"/>
                <a:cs typeface="+mn-cs"/>
              </a:rPr>
              <a:t>가 </a:t>
            </a:r>
            <a:r>
              <a:rPr lang="ko-KR" altLang="en-US" sz="1600">
                <a:latin typeface="+mn-lt"/>
                <a:ea typeface="+mn-ea"/>
                <a:cs typeface="+mn-cs"/>
              </a:rPr>
              <a:t>결과로 나오고</a:t>
            </a:r>
            <a:endParaRPr lang="ko-KR" altLang="en-US" sz="1600">
              <a:latin typeface="+mn-lt"/>
              <a:ea typeface="+mn-ea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1600">
                <a:latin typeface="+mn-lt"/>
                <a:ea typeface="+mn-ea"/>
                <a:cs typeface="+mn-cs"/>
              </a:rPr>
              <a:t>A</a:t>
            </a:r>
            <a:r>
              <a:rPr lang="ko-KR" altLang="en-US" sz="1600">
                <a:latin typeface="+mn-lt"/>
                <a:ea typeface="+mn-ea"/>
                <a:cs typeface="+mn-cs"/>
              </a:rPr>
              <a:t>l</a:t>
            </a:r>
            <a:r>
              <a:rPr lang="ko-KR" altLang="en-US" sz="1600">
                <a:latin typeface="+mn-lt"/>
                <a:ea typeface="+mn-ea"/>
                <a:cs typeface="+mn-cs"/>
              </a:rPr>
              <a:t>l()를 사용하면 </a:t>
            </a:r>
            <a:r>
              <a:rPr lang="ko-KR" altLang="en-US" sz="1600">
                <a:latin typeface="+mn-lt"/>
                <a:ea typeface="+mn-ea"/>
                <a:cs typeface="+mn-cs"/>
              </a:rPr>
              <a:t>모든값이 </a:t>
            </a:r>
            <a:r>
              <a:rPr lang="ko-KR" altLang="en-US" sz="1600">
                <a:latin typeface="+mn-lt"/>
                <a:ea typeface="+mn-ea"/>
                <a:cs typeface="+mn-cs"/>
              </a:rPr>
              <a:t>T</a:t>
            </a:r>
            <a:r>
              <a:rPr lang="ko-KR" altLang="en-US" sz="1600">
                <a:latin typeface="+mn-lt"/>
                <a:ea typeface="+mn-ea"/>
                <a:cs typeface="+mn-cs"/>
              </a:rPr>
              <a:t>r</a:t>
            </a:r>
            <a:r>
              <a:rPr lang="ko-KR" altLang="en-US" sz="1600">
                <a:latin typeface="+mn-lt"/>
                <a:ea typeface="+mn-ea"/>
                <a:cs typeface="+mn-cs"/>
              </a:rPr>
              <a:t>ue</a:t>
            </a:r>
            <a:r>
              <a:rPr lang="ko-KR" altLang="en-US" sz="1600">
                <a:latin typeface="+mn-lt"/>
                <a:ea typeface="+mn-ea"/>
                <a:cs typeface="+mn-cs"/>
              </a:rPr>
              <a:t>이어야 </a:t>
            </a:r>
            <a:r>
              <a:rPr lang="ko-KR" altLang="en-US" sz="1600">
                <a:latin typeface="+mn-lt"/>
                <a:ea typeface="+mn-ea"/>
                <a:cs typeface="+mn-cs"/>
              </a:rPr>
              <a:t>결과가 T</a:t>
            </a:r>
            <a:r>
              <a:rPr lang="ko-KR" altLang="en-US" sz="1600">
                <a:latin typeface="+mn-lt"/>
                <a:ea typeface="+mn-ea"/>
                <a:cs typeface="+mn-cs"/>
              </a:rPr>
              <a:t>r</a:t>
            </a:r>
            <a:r>
              <a:rPr lang="ko-KR" altLang="en-US" sz="1600">
                <a:latin typeface="+mn-lt"/>
                <a:ea typeface="+mn-ea"/>
                <a:cs typeface="+mn-cs"/>
              </a:rPr>
              <a:t>ue로 나온다</a:t>
            </a:r>
            <a:endParaRPr lang="ko-KR" altLang="en-US" sz="1600">
              <a:latin typeface="+mn-lt"/>
              <a:ea typeface="+mn-ea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/>
          </a:p>
        </p:txBody>
      </p:sp>
      <p:pic>
        <p:nvPicPr>
          <p:cNvPr id="4" name="그림 25" descr="C:/Users/user/AppData/Roaming/PolarisOffice/ETemp/26556_22576648/fImage24021742391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88670" y="3528060"/>
            <a:ext cx="3585845" cy="12807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I</a:t>
            </a:r>
            <a:r>
              <a:rPr lang="ko-KR" altLang="en-US"/>
              <a:t>felse()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여러 응용이 </a:t>
            </a:r>
            <a:r>
              <a:rPr lang="ko-KR" altLang="en-US"/>
              <a:t>가능</a:t>
            </a:r>
            <a:r>
              <a:rPr lang="ko-KR" altLang="en-US"/>
              <a:t>한 </a:t>
            </a:r>
            <a:r>
              <a:rPr lang="ko-KR" altLang="en-US"/>
              <a:t>ifelse</a:t>
            </a:r>
            <a:r>
              <a:rPr lang="ko-KR" altLang="en-US"/>
              <a:t>(</a:t>
            </a:r>
            <a:r>
              <a:rPr lang="ko-KR" altLang="en-US"/>
              <a:t>)</a:t>
            </a:r>
            <a:r>
              <a:rPr lang="ko-KR" altLang="en-US"/>
              <a:t>는 </a:t>
            </a:r>
            <a:r>
              <a:rPr lang="ko-KR" altLang="en-US"/>
              <a:t>벡터연산 함수이다. </a:t>
            </a:r>
            <a:r>
              <a:rPr lang="ko-KR" altLang="en-US"/>
              <a:t>일반적으로 </a:t>
            </a:r>
            <a:r>
              <a:rPr lang="ko-KR" altLang="en-US"/>
              <a:t>길이가 같은 </a:t>
            </a:r>
            <a:r>
              <a:rPr lang="ko-KR" altLang="en-US"/>
              <a:t>두 벡터를 비교하여, 원하는 </a:t>
            </a:r>
            <a:r>
              <a:rPr lang="ko-KR" altLang="en-US"/>
              <a:t>상황에서 꺼내야할 값들을 자동으로 입력해주는 함수이다. 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                      Q</a:t>
            </a:r>
            <a:r>
              <a:rPr lang="ko-KR" altLang="en-US"/>
              <a:t> x</a:t>
            </a:r>
            <a:r>
              <a:rPr lang="ko-KR" altLang="en-US"/>
              <a:t>를 </a:t>
            </a:r>
            <a:r>
              <a:rPr lang="ko-KR" altLang="en-US"/>
              <a:t>순서대로 </a:t>
            </a:r>
            <a:r>
              <a:rPr lang="ko-KR" altLang="en-US"/>
              <a:t>t,f,f,t,f</a:t>
            </a:r>
            <a:r>
              <a:rPr lang="ko-KR" altLang="en-US"/>
              <a:t>라면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                          </a:t>
            </a:r>
            <a:r>
              <a:rPr lang="ko-KR" altLang="en-US"/>
              <a:t>T</a:t>
            </a:r>
            <a:r>
              <a:rPr lang="ko-KR" altLang="en-US"/>
              <a:t>이면 </a:t>
            </a:r>
            <a:r>
              <a:rPr lang="ko-KR" altLang="en-US"/>
              <a:t>(</a:t>
            </a:r>
            <a:r>
              <a:rPr lang="ko-KR" altLang="en-US"/>
              <a:t>x,y,</a:t>
            </a:r>
            <a:r>
              <a:rPr lang="ko-KR" altLang="en-US"/>
              <a:t>z</a:t>
            </a:r>
            <a:r>
              <a:rPr lang="ko-KR" altLang="en-US"/>
              <a:t>)</a:t>
            </a:r>
            <a:r>
              <a:rPr lang="ko-KR" altLang="en-US"/>
              <a:t>꼴에서 </a:t>
            </a:r>
            <a:r>
              <a:rPr lang="ko-KR" altLang="en-US"/>
              <a:t>y</a:t>
            </a:r>
            <a:r>
              <a:rPr lang="ko-KR" altLang="en-US"/>
              <a:t>벡터를,</a:t>
            </a:r>
            <a:r>
              <a:rPr lang="ko-KR" altLang="en-US"/>
              <a:t> </a:t>
            </a: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/>
              <a:t> </a:t>
            </a:r>
            <a:r>
              <a:rPr lang="ko-KR" altLang="en-US"/>
              <a:t>                          F이면 </a:t>
            </a:r>
            <a:r>
              <a:rPr lang="ko-KR" altLang="en-US"/>
              <a:t>z</a:t>
            </a:r>
            <a:r>
              <a:rPr lang="ko-KR" altLang="en-US"/>
              <a:t>벡터에서 </a:t>
            </a:r>
            <a:r>
              <a:rPr lang="ko-KR" altLang="en-US"/>
              <a:t>요소를 </a:t>
            </a:r>
            <a:r>
              <a:rPr lang="ko-KR" altLang="en-US"/>
              <a:t>꺼내오는 함수이다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</p:txBody>
      </p:sp>
      <p:pic>
        <p:nvPicPr>
          <p:cNvPr id="4" name="그림 26" descr="C:/Users/user/AppData/Roaming/PolarisOffice/ETemp/26556_22576648/fImage2820179460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58240" y="3242310"/>
            <a:ext cx="3063875" cy="140652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문자v</a:t>
            </a:r>
            <a:r>
              <a:rPr lang="ko-KR" altLang="en-US"/>
              <a:t>ec</a:t>
            </a:r>
            <a:r>
              <a:rPr lang="ko-KR" altLang="en-US"/>
              <a:t>t</a:t>
            </a:r>
            <a:r>
              <a:rPr lang="ko-KR" altLang="en-US"/>
              <a:t>or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숫자,</a:t>
            </a:r>
            <a:r>
              <a:rPr lang="ko-KR" altLang="en-US"/>
              <a:t> 논리</a:t>
            </a:r>
            <a:r>
              <a:rPr lang="ko-KR" altLang="en-US"/>
              <a:t>값 외에 </a:t>
            </a:r>
            <a:r>
              <a:rPr lang="ko-KR" altLang="en-US"/>
              <a:t>문자로도 </a:t>
            </a:r>
            <a:r>
              <a:rPr lang="ko-KR" altLang="en-US"/>
              <a:t>요소를 </a:t>
            </a:r>
            <a:r>
              <a:rPr lang="ko-KR" altLang="en-US"/>
              <a:t>만들 수 있다. </a:t>
            </a: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/>
              <a:t> </a:t>
            </a:r>
            <a:r>
              <a:rPr lang="ko-KR" altLang="en-US"/>
              <a:t>문자벡터도 마찬가지로 c</a:t>
            </a:r>
            <a:r>
              <a:rPr lang="ko-KR" altLang="en-US"/>
              <a:t>()</a:t>
            </a:r>
            <a:r>
              <a:rPr lang="ko-KR" altLang="en-US"/>
              <a:t>를 사용하면</a:t>
            </a:r>
            <a:r>
              <a:rPr lang="ko-KR" altLang="en-US"/>
              <a:t> </a:t>
            </a:r>
            <a:r>
              <a:rPr lang="ko-KR" altLang="en-US"/>
              <a:t>된다. 단 </a:t>
            </a:r>
            <a:r>
              <a:rPr lang="ko-KR" altLang="en-US"/>
              <a:t>“ </a:t>
            </a:r>
            <a:r>
              <a:rPr lang="ko-KR" altLang="en-US"/>
              <a:t>“ 표시를 하여 문자형태임을 알려줘야 한다. </a:t>
            </a: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/>
              <a:t> </a:t>
            </a:r>
            <a:r>
              <a:rPr lang="ko-KR" altLang="en-US"/>
              <a:t>                                           </a:t>
            </a:r>
            <a:r>
              <a:rPr lang="ko-KR" altLang="en-US" sz="1600">
                <a:latin typeface="+mn-lt"/>
                <a:ea typeface="+mn-ea"/>
                <a:cs typeface="+mn-cs"/>
              </a:rPr>
              <a:t>만약</a:t>
            </a:r>
            <a:r>
              <a:rPr lang="ko-KR" altLang="en-US" sz="1600">
                <a:latin typeface="+mn-lt"/>
                <a:ea typeface="+mn-ea"/>
                <a:cs typeface="+mn-cs"/>
              </a:rPr>
              <a:t> 숫자 요소로 </a:t>
            </a:r>
            <a:r>
              <a:rPr lang="ko-KR" altLang="en-US" sz="1600">
                <a:latin typeface="+mn-lt"/>
                <a:ea typeface="+mn-ea"/>
                <a:cs typeface="+mn-cs"/>
              </a:rPr>
              <a:t>정리된</a:t>
            </a:r>
            <a:r>
              <a:rPr lang="ko-KR" altLang="en-US" sz="1600">
                <a:latin typeface="+mn-lt"/>
                <a:ea typeface="+mn-ea"/>
                <a:cs typeface="+mn-cs"/>
              </a:rPr>
              <a:t>것을 </a:t>
            </a:r>
            <a:r>
              <a:rPr lang="ko-KR" altLang="en-US" sz="1600">
                <a:latin typeface="+mn-lt"/>
                <a:ea typeface="+mn-ea"/>
                <a:cs typeface="+mn-cs"/>
              </a:rPr>
              <a:t>문자로 바꾸고</a:t>
            </a:r>
            <a:r>
              <a:rPr lang="ko-KR" altLang="en-US" sz="1600">
                <a:latin typeface="+mn-lt"/>
                <a:ea typeface="+mn-ea"/>
                <a:cs typeface="+mn-cs"/>
              </a:rPr>
              <a:t> </a:t>
            </a:r>
            <a:r>
              <a:rPr lang="ko-KR" altLang="en-US" sz="1600">
                <a:latin typeface="+mn-lt"/>
                <a:ea typeface="+mn-ea"/>
                <a:cs typeface="+mn-cs"/>
              </a:rPr>
              <a:t>싶다면</a:t>
            </a:r>
            <a:endParaRPr lang="ko-KR" altLang="en-US" sz="1600">
              <a:latin typeface="+mn-lt"/>
              <a:ea typeface="+mn-ea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1600">
                <a:latin typeface="+mn-lt"/>
                <a:ea typeface="+mn-ea"/>
                <a:cs typeface="+mn-cs"/>
              </a:rPr>
              <a:t>                                                                             </a:t>
            </a:r>
            <a:r>
              <a:rPr lang="ko-KR" altLang="en-US" sz="1600">
                <a:latin typeface="+mn-lt"/>
                <a:ea typeface="+mn-ea"/>
                <a:cs typeface="+mn-cs"/>
              </a:rPr>
              <a:t>a</a:t>
            </a:r>
            <a:r>
              <a:rPr lang="ko-KR" altLang="en-US" sz="1600">
                <a:latin typeface="+mn-lt"/>
                <a:ea typeface="+mn-ea"/>
                <a:cs typeface="+mn-cs"/>
              </a:rPr>
              <a:t>s.</a:t>
            </a:r>
            <a:r>
              <a:rPr lang="ko-KR" altLang="en-US" sz="1600">
                <a:latin typeface="+mn-lt"/>
                <a:ea typeface="+mn-ea"/>
                <a:cs typeface="+mn-cs"/>
              </a:rPr>
              <a:t>c</a:t>
            </a:r>
            <a:r>
              <a:rPr lang="ko-KR" altLang="en-US" sz="1600">
                <a:latin typeface="+mn-lt"/>
                <a:ea typeface="+mn-ea"/>
                <a:cs typeface="+mn-cs"/>
              </a:rPr>
              <a:t>haracter()</a:t>
            </a:r>
            <a:r>
              <a:rPr lang="ko-KR" altLang="en-US" sz="1600">
                <a:latin typeface="+mn-lt"/>
                <a:ea typeface="+mn-ea"/>
                <a:cs typeface="+mn-cs"/>
              </a:rPr>
              <a:t>를 </a:t>
            </a:r>
            <a:r>
              <a:rPr lang="ko-KR" altLang="en-US" sz="1600">
                <a:latin typeface="+mn-lt"/>
                <a:ea typeface="+mn-ea"/>
                <a:cs typeface="+mn-cs"/>
              </a:rPr>
              <a:t>사용하면</a:t>
            </a:r>
            <a:r>
              <a:rPr lang="ko-KR" altLang="en-US" sz="1600">
                <a:latin typeface="+mn-lt"/>
                <a:ea typeface="+mn-ea"/>
                <a:cs typeface="+mn-cs"/>
              </a:rPr>
              <a:t> </a:t>
            </a:r>
            <a:r>
              <a:rPr lang="ko-KR" altLang="en-US" sz="1600">
                <a:latin typeface="+mn-lt"/>
                <a:ea typeface="+mn-ea"/>
                <a:cs typeface="+mn-cs"/>
              </a:rPr>
              <a:t>된다.</a:t>
            </a:r>
            <a:endParaRPr lang="ko-KR" altLang="en-US" sz="1600">
              <a:latin typeface="+mn-lt"/>
              <a:ea typeface="+mn-ea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1600">
              <a:latin typeface="+mn-lt"/>
              <a:ea typeface="+mn-ea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1600">
              <a:latin typeface="+mn-lt"/>
              <a:ea typeface="+mn-ea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1600">
              <a:latin typeface="+mn-lt"/>
              <a:ea typeface="+mn-ea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1600">
                <a:latin typeface="+mn-lt"/>
                <a:ea typeface="+mn-ea"/>
                <a:cs typeface="+mn-cs"/>
              </a:rPr>
              <a:t> </a:t>
            </a:r>
            <a:r>
              <a:rPr lang="ko-KR" altLang="en-US" sz="1200">
                <a:latin typeface="+mn-lt"/>
                <a:ea typeface="+mn-ea"/>
                <a:cs typeface="+mn-cs"/>
              </a:rPr>
              <a:t> </a:t>
            </a:r>
            <a:r>
              <a:rPr lang="ko-KR" altLang="en-US" sz="1200">
                <a:latin typeface="+mn-lt"/>
                <a:ea typeface="+mn-ea"/>
                <a:cs typeface="+mn-cs"/>
              </a:rPr>
              <a:t>다른 </a:t>
            </a:r>
            <a:r>
              <a:rPr lang="ko-KR" altLang="en-US" sz="1200">
                <a:latin typeface="+mn-lt"/>
                <a:ea typeface="+mn-ea"/>
                <a:cs typeface="+mn-cs"/>
              </a:rPr>
              <a:t>문자 벡터를 연결</a:t>
            </a:r>
            <a:r>
              <a:rPr lang="ko-KR" altLang="en-US" sz="1200">
                <a:latin typeface="+mn-lt"/>
                <a:ea typeface="+mn-ea"/>
                <a:cs typeface="+mn-cs"/>
              </a:rPr>
              <a:t>하고 </a:t>
            </a:r>
            <a:r>
              <a:rPr lang="ko-KR" altLang="en-US" sz="1200">
                <a:latin typeface="+mn-lt"/>
                <a:ea typeface="+mn-ea"/>
                <a:cs typeface="+mn-cs"/>
              </a:rPr>
              <a:t>싶다면 p</a:t>
            </a:r>
            <a:r>
              <a:rPr lang="ko-KR" altLang="en-US" sz="1200">
                <a:latin typeface="+mn-lt"/>
                <a:ea typeface="+mn-ea"/>
                <a:cs typeface="+mn-cs"/>
              </a:rPr>
              <a:t>a</a:t>
            </a:r>
            <a:r>
              <a:rPr lang="ko-KR" altLang="en-US" sz="1200">
                <a:latin typeface="+mn-lt"/>
                <a:ea typeface="+mn-ea"/>
                <a:cs typeface="+mn-cs"/>
              </a:rPr>
              <a:t>ste()</a:t>
            </a:r>
            <a:r>
              <a:rPr lang="ko-KR" altLang="en-US" sz="1200">
                <a:latin typeface="+mn-lt"/>
                <a:ea typeface="+mn-ea"/>
                <a:cs typeface="+mn-cs"/>
              </a:rPr>
              <a:t>를 </a:t>
            </a:r>
            <a:r>
              <a:rPr lang="ko-KR" altLang="en-US" sz="1200">
                <a:latin typeface="+mn-lt"/>
                <a:ea typeface="+mn-ea"/>
                <a:cs typeface="+mn-cs"/>
              </a:rPr>
              <a:t>사용하면</a:t>
            </a:r>
            <a:r>
              <a:rPr lang="ko-KR" altLang="en-US" sz="1200">
                <a:latin typeface="+mn-lt"/>
                <a:ea typeface="+mn-ea"/>
                <a:cs typeface="+mn-cs"/>
              </a:rPr>
              <a:t> </a:t>
            </a:r>
            <a:r>
              <a:rPr lang="ko-KR" altLang="en-US" sz="1200">
                <a:latin typeface="+mn-lt"/>
                <a:ea typeface="+mn-ea"/>
                <a:cs typeface="+mn-cs"/>
              </a:rPr>
              <a:t>된다 </a:t>
            </a:r>
            <a:endParaRPr lang="ko-KR" altLang="en-US" sz="1200">
              <a:latin typeface="+mn-lt"/>
              <a:ea typeface="+mn-ea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1200">
                <a:latin typeface="+mn-lt"/>
                <a:ea typeface="+mn-ea"/>
                <a:cs typeface="+mn-cs"/>
              </a:rPr>
              <a:t> </a:t>
            </a:r>
            <a:endParaRPr lang="ko-KR" altLang="en-US" sz="1200">
              <a:latin typeface="+mn-lt"/>
              <a:ea typeface="+mn-ea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1200">
                <a:latin typeface="+mn-lt"/>
                <a:ea typeface="+mn-ea"/>
                <a:cs typeface="+mn-cs"/>
              </a:rPr>
              <a:t>   문자 </a:t>
            </a:r>
            <a:r>
              <a:rPr lang="ko-KR" altLang="en-US" sz="1200">
                <a:latin typeface="+mn-lt"/>
                <a:ea typeface="+mn-ea"/>
                <a:cs typeface="+mn-cs"/>
              </a:rPr>
              <a:t>벡터에서 </a:t>
            </a:r>
            <a:r>
              <a:rPr lang="ko-KR" altLang="en-US" sz="1200">
                <a:latin typeface="+mn-lt"/>
                <a:ea typeface="+mn-ea"/>
                <a:cs typeface="+mn-cs"/>
              </a:rPr>
              <a:t>한</a:t>
            </a:r>
            <a:r>
              <a:rPr lang="ko-KR" altLang="en-US" sz="1200">
                <a:latin typeface="+mn-lt"/>
                <a:ea typeface="+mn-ea"/>
                <a:cs typeface="+mn-cs"/>
              </a:rPr>
              <a:t> </a:t>
            </a:r>
            <a:r>
              <a:rPr lang="ko-KR" altLang="en-US" sz="1200">
                <a:latin typeface="+mn-lt"/>
                <a:ea typeface="+mn-ea"/>
                <a:cs typeface="+mn-cs"/>
              </a:rPr>
              <a:t>요소를 쪼개고 싶다면 strsplit()를 사용하면 된다        </a:t>
            </a:r>
            <a:r>
              <a:rPr lang="ko-KR" altLang="en-US" sz="1600">
                <a:latin typeface="+mn-lt"/>
                <a:ea typeface="+mn-ea"/>
                <a:cs typeface="+mn-cs"/>
              </a:rPr>
              <a:t>  </a:t>
            </a:r>
            <a:endParaRPr lang="ko-KR" altLang="en-US"/>
          </a:p>
        </p:txBody>
      </p:sp>
      <p:pic>
        <p:nvPicPr>
          <p:cNvPr id="4" name="그림 27" descr="C:/Users/user/AppData/Roaming/PolarisOffice/ETemp/26556_22576648/fImage35661803902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7740" y="3524250"/>
            <a:ext cx="5166995" cy="1497965"/>
          </a:xfrm>
          <a:prstGeom prst="rect"/>
          <a:noFill/>
        </p:spPr>
      </p:pic>
      <p:pic>
        <p:nvPicPr>
          <p:cNvPr id="7" name="그림 32" descr="C:/Users/user/AppData/Roaming/PolarisOffice/ETemp/26556_22576648/fImage2759205153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322570" y="5067300"/>
            <a:ext cx="3208655" cy="671195"/>
          </a:xfrm>
          <a:prstGeom prst="rect"/>
          <a:noFill/>
        </p:spPr>
      </p:pic>
      <p:cxnSp>
        <p:nvCxnSpPr>
          <p:cNvPr id="8" name="Text Box"/>
          <p:cNvCxnSpPr/>
          <p:nvPr/>
        </p:nvCxnSpPr>
        <p:spPr>
          <a:xfrm rot="0" flipV="1">
            <a:off x="7010400" y="4366260"/>
            <a:ext cx="38735" cy="15875"/>
          </a:xfrm>
          <a:prstGeom prst="straightConnector1"/>
          <a:ln w="9525" cap="flat" cmpd="sng">
            <a:solidFill>
              <a:schemeClr val="accent1">
                <a:shade val="50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33" descr="C:/Users/user/AppData/Roaming/PolarisOffice/ETemp/26556_22576648/fImage138220729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297930" y="4130040"/>
            <a:ext cx="1833245" cy="869315"/>
          </a:xfrm>
          <a:prstGeom prst="rect"/>
          <a:noFill/>
        </p:spPr>
      </p:pic>
      <p:pic>
        <p:nvPicPr>
          <p:cNvPr id="10" name="그림 34" descr="C:/Users/user/AppData/Roaming/PolarisOffice/ETemp/26556_22576648/fImage22482082382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530590" y="4130040"/>
            <a:ext cx="2099945" cy="892175"/>
          </a:xfrm>
          <a:prstGeom prst="rect"/>
          <a:noFill/>
        </p:spPr>
      </p:pic>
      <p:pic>
        <p:nvPicPr>
          <p:cNvPr id="11" name="그림 35" descr="C:/Users/user/AppData/Roaming/PolarisOffice/ETemp/26556_22576648/fImage7059209742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694420" y="5021580"/>
            <a:ext cx="1943735" cy="18522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추가 </a:t>
            </a:r>
            <a:r>
              <a:rPr lang="ko-KR" altLang="en-US"/>
              <a:t>특성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r>
              <a:rPr lang="ko-KR" altLang="en-US"/>
              <a:t>P</a:t>
            </a:r>
            <a:r>
              <a:rPr lang="ko-KR" altLang="en-US"/>
              <a:t>aste()는 </a:t>
            </a:r>
            <a:r>
              <a:rPr lang="ko-KR" altLang="en-US"/>
              <a:t>두 </a:t>
            </a:r>
            <a:r>
              <a:rPr lang="ko-KR" altLang="en-US"/>
              <a:t>벡터를 붙</a:t>
            </a:r>
            <a:r>
              <a:rPr lang="ko-KR" altLang="en-US"/>
              <a:t>일 </a:t>
            </a:r>
            <a:r>
              <a:rPr lang="ko-KR" altLang="en-US"/>
              <a:t>때 원하는 문자를 </a:t>
            </a:r>
            <a:r>
              <a:rPr lang="ko-KR" altLang="en-US"/>
              <a:t>접착제 </a:t>
            </a:r>
            <a:r>
              <a:rPr lang="ko-KR" altLang="en-US"/>
              <a:t>삼아 붙힐 수 있다.</a:t>
            </a:r>
            <a:endParaRPr lang="ko-KR" altLang="en-US"/>
          </a:p>
          <a:p>
            <a:pPr marL="228600" indent="-228600" latinLnBrk="0">
              <a:buFontTx/>
              <a:buNone/>
            </a:pPr>
            <a:endParaRPr lang="ko-KR" altLang="en-US"/>
          </a:p>
          <a:p>
            <a:pPr marL="228600" indent="-228600" latinLnBrk="0">
              <a:buFontTx/>
              <a:buNone/>
            </a:pP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/>
              <a:t>Strsplit()는 </a:t>
            </a:r>
            <a:r>
              <a:rPr lang="ko-KR" altLang="en-US"/>
              <a:t>요소를 쪼갤 </a:t>
            </a:r>
            <a:r>
              <a:rPr lang="ko-KR" altLang="en-US"/>
              <a:t>때</a:t>
            </a:r>
            <a:r>
              <a:rPr lang="ko-KR" altLang="en-US"/>
              <a:t> </a:t>
            </a:r>
            <a:r>
              <a:rPr lang="ko-KR" altLang="en-US"/>
              <a:t>기준을 삼아 쪼갤 수 있다.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M</a:t>
            </a:r>
            <a:r>
              <a:rPr lang="ko-KR" altLang="en-US"/>
              <a:t>issing values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하지만 한 </a:t>
            </a:r>
            <a:r>
              <a:rPr lang="ko-KR" altLang="en-US"/>
              <a:t>범주에서 모든 데이터를 얻</a:t>
            </a:r>
            <a:r>
              <a:rPr lang="ko-KR" altLang="en-US"/>
              <a:t>지 </a:t>
            </a:r>
            <a:r>
              <a:rPr lang="ko-KR" altLang="en-US"/>
              <a:t>못할 경우도 있</a:t>
            </a:r>
            <a:r>
              <a:rPr lang="ko-KR" altLang="en-US"/>
              <a:t>을 </a:t>
            </a:r>
            <a:r>
              <a:rPr lang="ko-KR" altLang="en-US"/>
              <a:t>것이다.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그런경우에는 빈 </a:t>
            </a:r>
            <a:r>
              <a:rPr lang="ko-KR" altLang="en-US"/>
              <a:t>데이터를 </a:t>
            </a:r>
            <a:r>
              <a:rPr lang="ko-KR" altLang="en-US"/>
              <a:t>NA</a:t>
            </a:r>
            <a:r>
              <a:rPr lang="ko-KR" altLang="en-US"/>
              <a:t>로 </a:t>
            </a:r>
            <a:r>
              <a:rPr lang="ko-KR" altLang="en-US"/>
              <a:t>값을 입력하면 된다.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이때</a:t>
            </a:r>
            <a:r>
              <a:rPr lang="ko-KR" altLang="en-US"/>
              <a:t> i</a:t>
            </a:r>
            <a:r>
              <a:rPr lang="ko-KR" altLang="en-US"/>
              <a:t>s.na()</a:t>
            </a:r>
            <a:r>
              <a:rPr lang="ko-KR" altLang="en-US"/>
              <a:t>를 </a:t>
            </a:r>
            <a:r>
              <a:rPr lang="ko-KR" altLang="en-US"/>
              <a:t>사용하면 결측치가 </a:t>
            </a:r>
            <a:r>
              <a:rPr lang="ko-KR" altLang="en-US"/>
              <a:t>포함된 </a:t>
            </a:r>
            <a:r>
              <a:rPr lang="ko-KR" altLang="en-US"/>
              <a:t>위치에서 True가 나온다.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Index vector</a:t>
            </a:r>
            <a:r>
              <a:rPr lang="ko-KR" altLang="en-US"/>
              <a:t>&amp;f</a:t>
            </a:r>
            <a:r>
              <a:rPr lang="ko-KR" altLang="en-US"/>
              <a:t>iltering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지금까지는 </a:t>
            </a:r>
            <a:r>
              <a:rPr lang="ko-KR" altLang="en-US"/>
              <a:t>모든 벡터가 다 출력되도록 </a:t>
            </a:r>
            <a:r>
              <a:rPr lang="ko-KR" altLang="en-US"/>
              <a:t>해왔지만,</a:t>
            </a:r>
            <a:r>
              <a:rPr lang="ko-KR" altLang="en-US"/>
              <a:t> 특정 요소만 </a:t>
            </a:r>
            <a:r>
              <a:rPr lang="ko-KR" altLang="en-US"/>
              <a:t>출력이 </a:t>
            </a:r>
            <a:r>
              <a:rPr lang="ko-KR" altLang="en-US"/>
              <a:t>필요할 때</a:t>
            </a:r>
            <a:r>
              <a:rPr lang="ko-KR" altLang="en-US"/>
              <a:t>가 </a:t>
            </a:r>
            <a:r>
              <a:rPr lang="ko-KR" altLang="en-US"/>
              <a:t>있을 것이다. </a:t>
            </a:r>
            <a:r>
              <a:rPr lang="ko-KR" altLang="en-US"/>
              <a:t>이 </a:t>
            </a:r>
            <a:r>
              <a:rPr lang="ko-KR" altLang="en-US"/>
              <a:t>작업은 filtering</a:t>
            </a:r>
            <a:r>
              <a:rPr lang="ko-KR" altLang="en-US"/>
              <a:t>이라 </a:t>
            </a:r>
            <a:r>
              <a:rPr lang="ko-KR" altLang="en-US"/>
              <a:t>부른다.  벡터에서 필터링을 할 땐 </a:t>
            </a:r>
            <a:r>
              <a:rPr lang="ko-KR" altLang="en-US"/>
              <a:t>‘</a:t>
            </a:r>
            <a:r>
              <a:rPr lang="ko-KR" altLang="en-US"/>
              <a:t>인덱스 벡터’가 필요하다.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자연수,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음의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정수, 논리 벡터, 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이름 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벡터 4가지가 있다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자연수 </a:t>
            </a:r>
            <a:r>
              <a:rPr lang="ko-KR" altLang="en-US"/>
              <a:t>인덱스 벡터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데이터에서 </a:t>
            </a:r>
            <a:r>
              <a:rPr lang="ko-KR" altLang="en-US"/>
              <a:t>원하는 위치</a:t>
            </a:r>
            <a:r>
              <a:rPr lang="ko-KR" altLang="en-US"/>
              <a:t>의 요소를 </a:t>
            </a:r>
            <a:r>
              <a:rPr lang="ko-KR" altLang="en-US"/>
              <a:t>알고 싶을 땐 </a:t>
            </a:r>
            <a:r>
              <a:rPr lang="ko-KR" altLang="en-US"/>
              <a:t>,</a:t>
            </a:r>
            <a:r>
              <a:rPr lang="ko-KR" altLang="en-US"/>
              <a:t>[]안에 </a:t>
            </a:r>
            <a:r>
              <a:rPr lang="ko-KR" altLang="en-US"/>
              <a:t>찾고자 </a:t>
            </a:r>
            <a:r>
              <a:rPr lang="ko-KR" altLang="en-US"/>
              <a:t>하는 위치를 자연수로 입력</a:t>
            </a:r>
            <a:r>
              <a:rPr lang="ko-KR" altLang="en-US"/>
              <a:t>하면 해당 </a:t>
            </a:r>
            <a:r>
              <a:rPr lang="ko-KR" altLang="en-US"/>
              <a:t>요소가 나온다.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목차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벡터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행렬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리스트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데이터 프레임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음의 </a:t>
            </a:r>
            <a:r>
              <a:rPr lang="ko-KR" altLang="en-US"/>
              <a:t>정수 인덱스 벡터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자연수는 </a:t>
            </a:r>
            <a:r>
              <a:rPr lang="ko-KR" altLang="en-US"/>
              <a:t>해당위치의 요소만 알려</a:t>
            </a:r>
            <a:r>
              <a:rPr lang="ko-KR" altLang="en-US"/>
              <a:t>준다면,</a:t>
            </a:r>
            <a:r>
              <a:rPr lang="ko-KR" altLang="en-US"/>
              <a:t> 음의 정수는 해당위치를 제외</a:t>
            </a:r>
            <a:r>
              <a:rPr lang="ko-KR" altLang="en-US"/>
              <a:t>한 </a:t>
            </a:r>
            <a:r>
              <a:rPr lang="ko-KR" altLang="en-US"/>
              <a:t>벡터가 출력된다.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논리 인덱스 </a:t>
            </a:r>
            <a:r>
              <a:rPr lang="ko-KR" altLang="en-US"/>
              <a:t>벡터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논리는 </a:t>
            </a:r>
            <a:r>
              <a:rPr lang="ko-KR" altLang="en-US"/>
              <a:t>yes or no 로 이해하면 편하다. </a:t>
            </a:r>
            <a:r>
              <a:rPr lang="ko-KR" altLang="en-US"/>
              <a:t>출력을 </a:t>
            </a:r>
            <a:r>
              <a:rPr lang="ko-KR" altLang="en-US"/>
              <a:t>원하는 위치엔 T를</a:t>
            </a:r>
            <a:r>
              <a:rPr lang="ko-KR" altLang="en-US"/>
              <a:t>,</a:t>
            </a:r>
            <a:r>
              <a:rPr lang="ko-KR" altLang="en-US"/>
              <a:t> 추출하지 않을 요소는 F로 표현하면 된다.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이름 </a:t>
            </a:r>
            <a:r>
              <a:rPr lang="ko-KR" altLang="en-US"/>
              <a:t>인덱스 벡터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이미 </a:t>
            </a:r>
            <a:r>
              <a:rPr lang="ko-KR" altLang="en-US"/>
              <a:t>가진 </a:t>
            </a:r>
            <a:r>
              <a:rPr lang="ko-KR" altLang="en-US"/>
              <a:t>벡터에 </a:t>
            </a:r>
            <a:r>
              <a:rPr lang="ko-KR" altLang="en-US"/>
              <a:t>이름을 붙여줄 수 있다. </a:t>
            </a:r>
            <a:r>
              <a:rPr lang="ko-KR" altLang="en-US"/>
              <a:t>벡터 </a:t>
            </a:r>
            <a:r>
              <a:rPr lang="ko-KR" altLang="en-US"/>
              <a:t>끼리 합치는 </a:t>
            </a:r>
            <a:r>
              <a:rPr lang="ko-KR" altLang="en-US"/>
              <a:t>p</a:t>
            </a:r>
            <a:r>
              <a:rPr lang="ko-KR" altLang="en-US"/>
              <a:t>aste()와 비슷하지만, </a:t>
            </a:r>
            <a:r>
              <a:rPr lang="ko-KR" altLang="en-US"/>
              <a:t>a</a:t>
            </a:r>
            <a:r>
              <a:rPr lang="ko-KR" altLang="en-US"/>
              <a:t>=b와 ab</a:t>
            </a:r>
            <a:r>
              <a:rPr lang="ko-KR" altLang="en-US"/>
              <a:t>이 </a:t>
            </a:r>
            <a:r>
              <a:rPr lang="ko-KR" altLang="en-US"/>
              <a:t>다르듯이, 이</a:t>
            </a:r>
            <a:r>
              <a:rPr lang="ko-KR" altLang="en-US"/>
              <a:t> </a:t>
            </a:r>
            <a:r>
              <a:rPr lang="ko-KR" altLang="en-US"/>
              <a:t>둘도 다르다.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연산도 </a:t>
            </a:r>
            <a:r>
              <a:rPr lang="ko-KR" altLang="en-US"/>
              <a:t>손쉽게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길이가 </a:t>
            </a:r>
            <a:r>
              <a:rPr lang="ko-KR" altLang="en-US"/>
              <a:t>같은 두 벡터면 연산</a:t>
            </a:r>
            <a:r>
              <a:rPr lang="ko-KR" altLang="en-US"/>
              <a:t>이 </a:t>
            </a:r>
            <a:r>
              <a:rPr lang="ko-KR" altLang="en-US"/>
              <a:t>같은 위치에 있는 요소끼리 연산</a:t>
            </a:r>
            <a:r>
              <a:rPr lang="ko-KR" altLang="en-US"/>
              <a:t>이 </a:t>
            </a:r>
            <a:r>
              <a:rPr lang="ko-KR" altLang="en-US"/>
              <a:t>이루어진다.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/>
              <a:t> </a:t>
            </a:r>
            <a:r>
              <a:rPr lang="ko-KR" altLang="en-US"/>
              <a:t>이렇게 길이가 같으면 자리</a:t>
            </a:r>
            <a:r>
              <a:rPr lang="ko-KR" altLang="en-US"/>
              <a:t>에 </a:t>
            </a:r>
            <a:r>
              <a:rPr lang="ko-KR" altLang="en-US"/>
              <a:t>맞춰 계</a:t>
            </a:r>
            <a:r>
              <a:rPr lang="ko-KR" altLang="en-US"/>
              <a:t>산이 </a:t>
            </a:r>
            <a:r>
              <a:rPr lang="ko-KR" altLang="en-US"/>
              <a:t>된다.</a:t>
            </a:r>
            <a:endParaRPr lang="ko-KR" altLang="en-US"/>
          </a:p>
        </p:txBody>
      </p:sp>
      <p:pic>
        <p:nvPicPr>
          <p:cNvPr id="4" name="그림 16" descr="C:/Users/user/AppData/Roaming/PolarisOffice/ETemp/26556_22576648/fImage2059153328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56360" y="2827020"/>
            <a:ext cx="2995295" cy="884555"/>
          </a:xfrm>
          <a:prstGeom prst="rect"/>
          <a:noFill/>
        </p:spPr>
      </p:pic>
      <p:pic>
        <p:nvPicPr>
          <p:cNvPr id="5" name="그림 17" descr="C:/Users/user/AppData/Roaming/PolarisOffice/ETemp/26556_22576648/fImage2106154682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926330" y="2785110"/>
            <a:ext cx="2732405" cy="926465"/>
          </a:xfrm>
          <a:prstGeom prst="rect"/>
          <a:noFill/>
        </p:spPr>
      </p:pic>
      <p:pic>
        <p:nvPicPr>
          <p:cNvPr id="6" name="그림 18" descr="C:/Users/user/AppData/Roaming/PolarisOffice/ETemp/26556_22576648/fImage1463155996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52550" y="3920490"/>
            <a:ext cx="3082925" cy="781685"/>
          </a:xfrm>
          <a:prstGeom prst="rect"/>
          <a:noFill/>
        </p:spPr>
      </p:pic>
      <p:pic>
        <p:nvPicPr>
          <p:cNvPr id="7" name="그림 19" descr="C:/Users/user/AppData/Roaming/PolarisOffice/ETemp/26556_22576648/fImage195915649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998720" y="3920490"/>
            <a:ext cx="4107815" cy="75120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자리가 </a:t>
            </a:r>
            <a:r>
              <a:rPr lang="ko-KR" altLang="en-US"/>
              <a:t>맞지 않을 경우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/>
              <a:t>이렇게 </a:t>
            </a:r>
            <a:r>
              <a:rPr lang="ko-KR" altLang="en-US"/>
              <a:t>자리가 맞지 않을 경우 자동적으로 반복이되어 연산이 된다.</a:t>
            </a:r>
            <a:r>
              <a:rPr lang="ko-KR" altLang="en-US"/>
              <a:t> </a:t>
            </a:r>
            <a:r>
              <a:rPr lang="ko-KR" altLang="en-US"/>
              <a:t>이 경우 미리 경고 메시지가 나온다.</a:t>
            </a:r>
            <a:r>
              <a:rPr lang="ko-KR" altLang="en-US"/>
              <a:t> </a:t>
            </a:r>
            <a:r>
              <a:rPr lang="ko-KR" altLang="en-US"/>
              <a:t>(실수</a:t>
            </a:r>
            <a:r>
              <a:rPr lang="ko-KR" altLang="en-US"/>
              <a:t>일 </a:t>
            </a:r>
            <a:r>
              <a:rPr lang="ko-KR" altLang="en-US"/>
              <a:t>가능성이 높으</a:t>
            </a:r>
            <a:r>
              <a:rPr lang="ko-KR" altLang="en-US"/>
              <a:t>니까 </a:t>
            </a:r>
            <a:r>
              <a:rPr lang="ko-KR" altLang="en-US"/>
              <a:t>진짜 이</a:t>
            </a:r>
            <a:r>
              <a:rPr lang="ko-KR" altLang="en-US"/>
              <a:t> </a:t>
            </a:r>
            <a:r>
              <a:rPr lang="ko-KR" altLang="en-US"/>
              <a:t>계</a:t>
            </a:r>
            <a:r>
              <a:rPr lang="ko-KR" altLang="en-US"/>
              <a:t>산이 </a:t>
            </a:r>
            <a:r>
              <a:rPr lang="ko-KR" altLang="en-US"/>
              <a:t>맞</a:t>
            </a:r>
            <a:r>
              <a:rPr lang="ko-KR" altLang="en-US"/>
              <a:t>나)</a:t>
            </a:r>
            <a:endParaRPr lang="ko-KR" altLang="en-US"/>
          </a:p>
          <a:p>
            <a:pPr marL="228600" indent="-228600" latinLnBrk="0">
              <a:buFontTx/>
              <a:buNone/>
            </a:pPr>
            <a:endParaRPr lang="ko-KR" altLang="en-US"/>
          </a:p>
        </p:txBody>
      </p:sp>
      <p:pic>
        <p:nvPicPr>
          <p:cNvPr id="4" name="그림 21" descr="C:/Users/user/AppData/Roaming/PolarisOffice/ETemp/26556_22576648/fImage52263162299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12520" y="1889760"/>
            <a:ext cx="3124835" cy="2027555"/>
          </a:xfrm>
          <a:prstGeom prst="rect"/>
          <a:noFill/>
        </p:spPr>
      </p:pic>
      <p:pic>
        <p:nvPicPr>
          <p:cNvPr id="5" name="그림 22" descr="C:/Users/user/AppData/Roaming/PolarisOffice/ETemp/26556_22576648/fImage5661163194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95750" y="2548890"/>
            <a:ext cx="7350125" cy="3168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벡터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수나 </a:t>
            </a:r>
            <a:r>
              <a:rPr lang="ko-KR" altLang="en-US"/>
              <a:t>문자</a:t>
            </a:r>
            <a:r>
              <a:rPr lang="ko-KR" altLang="en-US"/>
              <a:t>가 </a:t>
            </a:r>
            <a:r>
              <a:rPr lang="ko-KR" altLang="en-US"/>
              <a:t>r언어에서 </a:t>
            </a:r>
            <a:r>
              <a:rPr lang="ko-KR" altLang="en-US"/>
              <a:t>기본적으로 </a:t>
            </a:r>
            <a:r>
              <a:rPr lang="ko-KR" altLang="en-US"/>
              <a:t>취급되는 형식이다.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sz="1800" i="0" b="0">
                <a:solidFill>
                  <a:srgbClr val="212529"/>
                </a:solidFill>
                <a:latin typeface="Segoe UI" charset="0"/>
                <a:ea typeface="-apple-system" charset="0"/>
              </a:rPr>
              <a:t>벡터는 50명 학생들의 키 데이터 (162.1, 175.8, 183.2, …), 50명 학생들의 성별 데이터 (</a:t>
            </a:r>
            <a:r>
              <a:rPr sz="1800" i="0" b="0">
                <a:solidFill>
                  <a:srgbClr val="212529"/>
                </a:solidFill>
                <a:latin typeface="Consolas" charset="0"/>
                <a:ea typeface="SFMono-Regular" charset="0"/>
              </a:rPr>
              <a:t>"여", "남", "남", ...</a:t>
            </a:r>
            <a:r>
              <a:rPr sz="1800" i="0" b="0">
                <a:solidFill>
                  <a:srgbClr val="212529"/>
                </a:solidFill>
                <a:latin typeface="Segoe UI" charset="0"/>
                <a:ea typeface="-apple-system" charset="0"/>
              </a:rPr>
              <a:t>)처럼 한가지 타입의 데이터를 나열한 것이다.</a:t>
            </a:r>
            <a:endParaRPr lang="ko-KR" altLang="en-US" sz="1800" i="0" b="0">
              <a:solidFill>
                <a:srgbClr val="212529"/>
              </a:solidFill>
              <a:latin typeface="Segoe UI" charset="0"/>
              <a:ea typeface="-apple-system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lang="ko-KR" sz="1800" i="0" b="0">
                <a:solidFill>
                  <a:srgbClr val="212529"/>
                </a:solidFill>
                <a:latin typeface="Segoe UI" charset="0"/>
                <a:ea typeface="-apple-system" charset="0"/>
              </a:rPr>
              <a:t>크게 </a:t>
            </a:r>
            <a:r>
              <a:rPr sz="1800" i="0" b="0">
                <a:solidFill>
                  <a:srgbClr val="212529"/>
                </a:solidFill>
                <a:latin typeface="Segoe UI" charset="0"/>
                <a:ea typeface="-apple-system" charset="0"/>
              </a:rPr>
              <a:t>숫자, 문자, 논</a:t>
            </a:r>
            <a:r>
              <a:rPr lang="ko-KR" sz="1800" i="0" b="0">
                <a:solidFill>
                  <a:srgbClr val="212529"/>
                </a:solidFill>
                <a:latin typeface="Segoe UI" charset="0"/>
                <a:ea typeface="-apple-system" charset="0"/>
              </a:rPr>
              <a:t>리벡터가 </a:t>
            </a:r>
            <a:r>
              <a:rPr lang="ko-KR" sz="1800" i="0" b="0">
                <a:solidFill>
                  <a:srgbClr val="212529"/>
                </a:solidFill>
                <a:latin typeface="Segoe UI" charset="0"/>
                <a:ea typeface="-apple-system" charset="0"/>
              </a:rPr>
              <a:t>있다.</a:t>
            </a:r>
            <a:endParaRPr lang="ko-KR" altLang="en-US" sz="1800" i="0" b="0">
              <a:solidFill>
                <a:srgbClr val="212529"/>
              </a:solidFill>
              <a:latin typeface="Segoe UI" charset="0"/>
              <a:ea typeface="-apple-system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sz="1200" i="0" b="0">
                <a:solidFill>
                  <a:srgbClr val="212529"/>
                </a:solidFill>
                <a:latin typeface="Segoe UI" charset="0"/>
                <a:ea typeface="-apple-system" charset="0"/>
              </a:rPr>
              <a:t>숫자 벡터에는 숫자 데이터만 나열되고, 문자 벡터나 논리 벡터에는 각각 문자열과 논리값만이 나열된다.</a:t>
            </a:r>
            <a:endParaRPr lang="ko-KR" altLang="en-US" sz="1800" i="0" b="0">
              <a:solidFill>
                <a:srgbClr val="212529"/>
              </a:solidFill>
              <a:latin typeface="Segoe UI" charset="0"/>
              <a:ea typeface="-apple-system" charset="0"/>
            </a:endParaRPr>
          </a:p>
          <a:p>
            <a:pPr marL="228600" indent="-228600" latinLnBrk="0">
              <a:buFont typeface="Arial"/>
              <a:buChar char="•"/>
            </a:pPr>
            <a:endParaRPr lang="ko-KR" alt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숫자형v</a:t>
            </a:r>
            <a:r>
              <a:rPr lang="ko-KR" altLang="en-US"/>
              <a:t>ector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25000" lnSpcReduction="0"/>
          </a:bodyPr>
          <a:lstStyle/>
          <a:p>
            <a:pPr marL="228600" indent="-228600" latinLnBrk="0">
              <a:buFontTx/>
              <a:buNone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 sz="4800"/>
              <a:t>C(n,n)    c</a:t>
            </a:r>
            <a:r>
              <a:rPr sz="4800" i="0" b="0">
                <a:solidFill>
                  <a:srgbClr val="212529"/>
                </a:solidFill>
                <a:latin typeface="Segoe UI" charset="0"/>
                <a:ea typeface="-apple-system" charset="0"/>
              </a:rPr>
              <a:t>() 함수</a:t>
            </a:r>
            <a:r>
              <a:rPr lang="ko-KR" sz="4800" i="0" b="0">
                <a:solidFill>
                  <a:srgbClr val="212529"/>
                </a:solidFill>
                <a:latin typeface="Segoe UI" charset="0"/>
                <a:ea typeface="-apple-system" charset="0"/>
              </a:rPr>
              <a:t>는</a:t>
            </a:r>
            <a:r>
              <a:rPr sz="4800" i="0" b="0">
                <a:solidFill>
                  <a:srgbClr val="212529"/>
                </a:solidFill>
                <a:latin typeface="Segoe UI" charset="0"/>
                <a:ea typeface="-apple-system" charset="0"/>
              </a:rPr>
              <a:t> 두개 이상의 벡터를 인수로 받아 이를 연결하여 새로운 벡터를 만드는 것이다</a:t>
            </a:r>
            <a:r>
              <a:rPr lang="ko-KR" altLang="en-US" sz="4800"/>
              <a:t>.</a:t>
            </a:r>
            <a:r>
              <a:rPr lang="ko-KR" altLang="en-US" sz="4800"/>
              <a:t> </a:t>
            </a:r>
            <a:r>
              <a:rPr lang="ko-KR" altLang="en-US" sz="4800"/>
              <a:t>숫자로 </a:t>
            </a:r>
            <a:r>
              <a:rPr lang="ko-KR" altLang="en-US" sz="4800"/>
              <a:t>된 데이터를 나열하기에 사용되는 벡터이다.</a:t>
            </a:r>
            <a:r>
              <a:rPr lang="ko-KR" altLang="en-US" sz="4800"/>
              <a:t> </a:t>
            </a:r>
            <a:endParaRPr lang="ko-KR" altLang="en-US" sz="4800"/>
          </a:p>
          <a:p>
            <a:pPr marL="228600" indent="-228600" latinLnBrk="0">
              <a:buFont typeface="Arial"/>
              <a:buChar char="•"/>
            </a:pPr>
            <a:r>
              <a:rPr sz="1050">
                <a:solidFill>
                  <a:srgbClr val="383A42"/>
                </a:solidFill>
                <a:latin typeface="Consolas" charset="0"/>
                <a:ea typeface="SF Mono" charset="0"/>
              </a:rPr>
              <a:t/>
            </a:r>
            <a:br>
              <a:rPr sz="1050">
                <a:solidFill>
                  <a:srgbClr val="383A42"/>
                </a:solidFill>
                <a:latin typeface="Consolas" charset="0"/>
                <a:ea typeface="SF Mono" charset="0"/>
              </a:rPr>
            </a:br>
            <a:r>
              <a:rPr lang="ko-KR" sz="4000">
                <a:solidFill>
                  <a:srgbClr val="383A42"/>
                </a:solidFill>
                <a:latin typeface="Consolas" charset="0"/>
                <a:ea typeface="SF Mono" charset="0"/>
              </a:rPr>
              <a:t>e</a:t>
            </a:r>
            <a:r>
              <a:rPr lang="ko-KR" sz="4000">
                <a:solidFill>
                  <a:srgbClr val="383A42"/>
                </a:solidFill>
                <a:latin typeface="Consolas" charset="0"/>
                <a:ea typeface="SF Mono" charset="0"/>
              </a:rPr>
              <a:t>x)</a:t>
            </a:r>
            <a:endParaRPr lang="ko-KR" altLang="en-US" sz="4000">
              <a:solidFill>
                <a:srgbClr val="383A42"/>
              </a:solidFill>
              <a:latin typeface="Consolas" charset="0"/>
              <a:ea typeface="SF Mono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sz="4000">
                <a:solidFill>
                  <a:srgbClr val="383A42"/>
                </a:solidFill>
                <a:latin typeface="Consolas" charset="0"/>
                <a:ea typeface="SF Mono" charset="0"/>
              </a:rPr>
              <a:t>x</a:t>
            </a:r>
            <a:r>
              <a:rPr sz="4000">
                <a:solidFill>
                  <a:srgbClr val="383A42"/>
                </a:solidFill>
                <a:latin typeface="Consolas" charset="0"/>
                <a:ea typeface="SF Mono" charset="0"/>
              </a:rPr>
              <a:t>&lt;-c(</a:t>
            </a:r>
            <a:r>
              <a:rPr sz="4000">
                <a:solidFill>
                  <a:srgbClr val="986801"/>
                </a:solidFill>
                <a:latin typeface="Consolas" charset="0"/>
                <a:ea typeface="SF Mono" charset="0"/>
              </a:rPr>
              <a:t>1</a:t>
            </a:r>
            <a:r>
              <a:rPr sz="4000">
                <a:solidFill>
                  <a:srgbClr val="383A42"/>
                </a:solidFill>
                <a:latin typeface="Consolas" charset="0"/>
                <a:ea typeface="SF Mono" charset="0"/>
              </a:rPr>
              <a:t>,</a:t>
            </a:r>
            <a:r>
              <a:rPr sz="4000">
                <a:solidFill>
                  <a:srgbClr val="986801"/>
                </a:solidFill>
                <a:latin typeface="Consolas" charset="0"/>
                <a:ea typeface="SF Mono" charset="0"/>
              </a:rPr>
              <a:t>4</a:t>
            </a:r>
            <a:r>
              <a:rPr sz="4000">
                <a:solidFill>
                  <a:srgbClr val="383A42"/>
                </a:solidFill>
                <a:latin typeface="Consolas" charset="0"/>
                <a:ea typeface="SF Mono" charset="0"/>
              </a:rPr>
              <a:t>,</a:t>
            </a:r>
            <a:r>
              <a:rPr sz="4000">
                <a:solidFill>
                  <a:srgbClr val="986801"/>
                </a:solidFill>
                <a:latin typeface="Consolas" charset="0"/>
                <a:ea typeface="SF Mono" charset="0"/>
              </a:rPr>
              <a:t>5</a:t>
            </a:r>
            <a:r>
              <a:rPr sz="4000">
                <a:solidFill>
                  <a:srgbClr val="383A42"/>
                </a:solidFill>
                <a:latin typeface="Consolas" charset="0"/>
                <a:ea typeface="SF Mono" charset="0"/>
              </a:rPr>
              <a:t>,</a:t>
            </a:r>
            <a:r>
              <a:rPr sz="4000">
                <a:solidFill>
                  <a:srgbClr val="986801"/>
                </a:solidFill>
                <a:latin typeface="Consolas" charset="0"/>
                <a:ea typeface="SF Mono" charset="0"/>
              </a:rPr>
              <a:t>2</a:t>
            </a:r>
            <a:r>
              <a:rPr sz="4000">
                <a:solidFill>
                  <a:srgbClr val="383A42"/>
                </a:solidFill>
                <a:latin typeface="Consolas" charset="0"/>
                <a:ea typeface="SF Mono" charset="0"/>
              </a:rPr>
              <a:t>,</a:t>
            </a:r>
            <a:r>
              <a:rPr sz="4000">
                <a:solidFill>
                  <a:srgbClr val="986801"/>
                </a:solidFill>
                <a:latin typeface="Consolas" charset="0"/>
                <a:ea typeface="SF Mono" charset="0"/>
              </a:rPr>
              <a:t>3</a:t>
            </a:r>
            <a:r>
              <a:rPr sz="4000">
                <a:solidFill>
                  <a:srgbClr val="383A42"/>
                </a:solidFill>
                <a:latin typeface="Consolas" charset="0"/>
                <a:ea typeface="SF Mono" charset="0"/>
              </a:rPr>
              <a:t>) </a:t>
            </a:r>
            <a:endParaRPr lang="ko-KR" altLang="en-US" sz="4000">
              <a:solidFill>
                <a:srgbClr val="383A42"/>
              </a:solidFill>
              <a:latin typeface="Consolas" charset="0"/>
              <a:ea typeface="SF Mono" charset="0"/>
            </a:endParaRPr>
          </a:p>
          <a:p>
            <a:pPr marL="228600" indent="-228600" latinLnBrk="0">
              <a:buFontTx/>
              <a:buNone/>
            </a:pPr>
            <a:r>
              <a:rPr sz="4000">
                <a:solidFill>
                  <a:srgbClr val="383A42"/>
                </a:solidFill>
                <a:latin typeface="Consolas" charset="0"/>
                <a:ea typeface="SF Mono" charset="0"/>
              </a:rPr>
              <a:t> </a:t>
            </a:r>
            <a:r>
              <a:rPr sz="4000">
                <a:solidFill>
                  <a:srgbClr val="383A42"/>
                </a:solidFill>
                <a:latin typeface="Consolas" charset="0"/>
                <a:ea typeface="SF Mono" charset="0"/>
              </a:rPr>
              <a:t>  </a:t>
            </a:r>
            <a:r>
              <a:rPr sz="4000">
                <a:solidFill>
                  <a:srgbClr val="383A42"/>
                </a:solidFill>
                <a:latin typeface="Consolas" charset="0"/>
                <a:ea typeface="SF Mono" charset="0"/>
              </a:rPr>
              <a:t>x</a:t>
            </a:r>
            <a:endParaRPr lang="ko-KR" altLang="en-US" sz="4000">
              <a:solidFill>
                <a:srgbClr val="383A42"/>
              </a:solidFill>
              <a:latin typeface="Consolas" charset="0"/>
              <a:ea typeface="SF Mono" charset="0"/>
            </a:endParaRPr>
          </a:p>
          <a:p>
            <a:pPr marL="228600" indent="-228600" latinLnBrk="0"/>
            <a:r>
              <a:rPr sz="4000" i="0" b="0">
                <a:solidFill>
                  <a:srgbClr val="212529"/>
                </a:solidFill>
                <a:latin typeface="Consolas" charset="0"/>
                <a:ea typeface="SFMono-Regular" charset="0"/>
              </a:rPr>
              <a:t> </a:t>
            </a:r>
            <a:r>
              <a:rPr sz="4000" i="0" b="0">
                <a:solidFill>
                  <a:srgbClr val="212529"/>
                </a:solidFill>
                <a:latin typeface="Consolas" charset="0"/>
                <a:ea typeface="SFMono-Regular" charset="0"/>
              </a:rPr>
              <a:t>  </a:t>
            </a:r>
            <a:r>
              <a:rPr sz="4000" i="0" b="0">
                <a:solidFill>
                  <a:srgbClr val="212529"/>
                </a:solidFill>
                <a:latin typeface="Consolas" charset="0"/>
                <a:ea typeface="SFMono-Regular" charset="0"/>
              </a:rPr>
              <a:t>#&gt; [1] </a:t>
            </a:r>
            <a:r>
              <a:rPr sz="4000" i="0" b="0">
                <a:solidFill>
                  <a:srgbClr val="212529"/>
                </a:solidFill>
                <a:latin typeface="Consolas" charset="0"/>
                <a:ea typeface="SFMono-Regular" charset="0"/>
              </a:rPr>
              <a:t>1</a:t>
            </a:r>
            <a:r>
              <a:rPr sz="4000" i="0" b="0">
                <a:solidFill>
                  <a:srgbClr val="212529"/>
                </a:solidFill>
                <a:latin typeface="Consolas" charset="0"/>
                <a:ea typeface="SFMono-Regular" charset="0"/>
              </a:rPr>
              <a:t> 4 </a:t>
            </a:r>
            <a:r>
              <a:rPr sz="4000" i="0" b="0">
                <a:solidFill>
                  <a:srgbClr val="212529"/>
                </a:solidFill>
                <a:latin typeface="Consolas" charset="0"/>
                <a:ea typeface="SFMono-Regular" charset="0"/>
              </a:rPr>
              <a:t>5</a:t>
            </a:r>
            <a:r>
              <a:rPr sz="4000" i="0" b="0">
                <a:solidFill>
                  <a:srgbClr val="212529"/>
                </a:solidFill>
                <a:latin typeface="Consolas" charset="0"/>
                <a:ea typeface="SFMono-Regular" charset="0"/>
              </a:rPr>
              <a:t> </a:t>
            </a:r>
            <a:r>
              <a:rPr sz="4000" i="0" b="0">
                <a:solidFill>
                  <a:srgbClr val="212529"/>
                </a:solidFill>
                <a:latin typeface="Consolas" charset="0"/>
                <a:ea typeface="SFMono-Regular" charset="0"/>
              </a:rPr>
              <a:t>2</a:t>
            </a:r>
            <a:r>
              <a:rPr sz="4000" i="0" b="0">
                <a:solidFill>
                  <a:srgbClr val="212529"/>
                </a:solidFill>
                <a:latin typeface="Consolas" charset="0"/>
                <a:ea typeface="SFMono-Regular" charset="0"/>
              </a:rPr>
              <a:t> </a:t>
            </a:r>
            <a:r>
              <a:rPr sz="4000" i="0" b="0">
                <a:solidFill>
                  <a:srgbClr val="212529"/>
                </a:solidFill>
                <a:latin typeface="Consolas" charset="0"/>
                <a:ea typeface="SFMono-Regular" charset="0"/>
              </a:rPr>
              <a:t>3</a:t>
            </a:r>
            <a:r>
              <a:rPr sz="4000" i="0" b="0">
                <a:solidFill>
                  <a:srgbClr val="333333"/>
                </a:solidFill>
                <a:latin typeface="Helvetica Neue" charset="0"/>
                <a:ea typeface="-apple-system" charset="0"/>
              </a:rPr>
              <a:t/>
            </a:r>
            <a:br>
              <a:rPr sz="4000" i="0" b="0">
                <a:solidFill>
                  <a:srgbClr val="333333"/>
                </a:solidFill>
                <a:latin typeface="Helvetica Neue" charset="0"/>
                <a:ea typeface="-apple-system" charset="0"/>
              </a:rPr>
            </a:br>
            <a:endParaRPr lang="ko-KR" altLang="en-US" sz="4000"/>
          </a:p>
          <a:p>
            <a:pPr marL="228600" indent="-228600" latinLnBrk="0">
              <a:buFont typeface="Arial"/>
              <a:buChar char="•"/>
            </a:pPr>
            <a:r>
              <a:rPr lang="ko-KR" altLang="en-US" sz="4400"/>
              <a:t>두 </a:t>
            </a:r>
            <a:r>
              <a:rPr lang="ko-KR" altLang="en-US" sz="4400"/>
              <a:t>벡터를 연결해서 새로운 벡터를 만들</a:t>
            </a:r>
            <a:r>
              <a:rPr lang="ko-KR" altLang="en-US" sz="4400"/>
              <a:t> </a:t>
            </a:r>
            <a:r>
              <a:rPr lang="ko-KR" altLang="en-US" sz="4400"/>
              <a:t>수도 있다.</a:t>
            </a:r>
            <a:endParaRPr lang="ko-KR" altLang="en-US" sz="4400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Rep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중요한점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길이가 다를 때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함수종류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헷갈리는점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</p:txBody>
      </p:sp>
      <p:pic>
        <p:nvPicPr>
          <p:cNvPr id="4" name="그림 1" descr="C:/Users/user/AppData/Roaming/PolarisOffice/ETemp/26556_22576648/fImage28716141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4" t="17434" r="7009" b="16189"/>
          <a:stretch>
            <a:fillRect/>
          </a:stretch>
        </p:blipFill>
        <p:spPr>
          <a:xfrm rot="0">
            <a:off x="2465070" y="2523490"/>
            <a:ext cx="2355215" cy="906145"/>
          </a:xfrm>
          <a:prstGeom prst="rect"/>
          <a:noFill/>
        </p:spPr>
      </p:pic>
      <p:pic>
        <p:nvPicPr>
          <p:cNvPr id="5" name="그림 3" descr="C:/Users/user/AppData/Roaming/PolarisOffice/ETemp/26556_22576648/fImage203263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44270" y="3900170"/>
            <a:ext cx="2423795" cy="7473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차례로 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부여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1600"/>
              <a:t>규칙이 </a:t>
            </a:r>
            <a:r>
              <a:rPr lang="ko-KR" altLang="en-US" sz="1600"/>
              <a:t>있는</a:t>
            </a:r>
            <a:r>
              <a:rPr lang="ko-KR" altLang="en-US" sz="1600"/>
              <a:t> 숫자 </a:t>
            </a:r>
            <a:r>
              <a:rPr lang="ko-KR" altLang="en-US" sz="1600"/>
              <a:t>벡터를 만들</a:t>
            </a:r>
            <a:r>
              <a:rPr lang="ko-KR" altLang="en-US" sz="1600"/>
              <a:t> </a:t>
            </a:r>
            <a:r>
              <a:rPr lang="ko-KR" altLang="en-US" sz="1600"/>
              <a:t>경우 편리하게 사용</a:t>
            </a:r>
            <a:r>
              <a:rPr lang="ko-KR" altLang="en-US" sz="1600"/>
              <a:t>할 </a:t>
            </a:r>
            <a:r>
              <a:rPr lang="ko-KR" altLang="en-US" sz="1600"/>
              <a:t>수 있는 방법이 있</a:t>
            </a:r>
            <a:r>
              <a:rPr lang="ko-KR" altLang="en-US" sz="1600"/>
              <a:t>다.</a:t>
            </a:r>
            <a:endParaRPr lang="ko-KR" altLang="en-US" sz="1600"/>
          </a:p>
          <a:p>
            <a:pPr marL="228600" indent="-228600" latinLnBrk="0">
              <a:buFont typeface="Arial"/>
              <a:buChar char="•"/>
            </a:pPr>
            <a:r>
              <a:rPr lang="ko-KR" altLang="en-US" sz="1600"/>
              <a:t>n:</a:t>
            </a:r>
            <a:r>
              <a:rPr lang="ko-KR" altLang="en-US" sz="1600"/>
              <a:t>m</a:t>
            </a:r>
            <a:r>
              <a:rPr lang="ko-KR" altLang="en-US" sz="1600"/>
              <a:t> </a:t>
            </a:r>
            <a:r>
              <a:rPr lang="ko-KR" altLang="en-US" sz="1600"/>
              <a:t>명령</a:t>
            </a:r>
            <a:r>
              <a:rPr lang="ko-KR" altLang="en-US" sz="1600"/>
              <a:t>을 </a:t>
            </a:r>
            <a:r>
              <a:rPr lang="ko-KR" altLang="en-US" sz="1600"/>
              <a:t>사용하</a:t>
            </a:r>
            <a:r>
              <a:rPr lang="ko-KR" altLang="en-US" sz="1600"/>
              <a:t>면 증가하거나,</a:t>
            </a:r>
            <a:r>
              <a:rPr lang="ko-KR" altLang="en-US" sz="1600"/>
              <a:t> 감소하는 수열을 만</a:t>
            </a:r>
            <a:r>
              <a:rPr lang="ko-KR" altLang="en-US" sz="1600"/>
              <a:t>들 </a:t>
            </a:r>
            <a:r>
              <a:rPr lang="ko-KR" altLang="en-US" sz="1600"/>
              <a:t>수 있다!</a:t>
            </a:r>
            <a:endParaRPr lang="ko-KR" altLang="en-US" sz="1600"/>
          </a:p>
          <a:p>
            <a:pPr marL="228600" indent="-228600" latinLnBrk="0">
              <a:buFontTx/>
              <a:buNone/>
            </a:pPr>
            <a:r>
              <a:rPr lang="ko-KR" altLang="en-US" sz="1600"/>
              <a:t> </a:t>
            </a:r>
            <a:r>
              <a:rPr lang="ko-KR" altLang="en-US" sz="1600"/>
              <a:t> </a:t>
            </a:r>
            <a:r>
              <a:rPr lang="ko-KR" altLang="en-US" sz="1600"/>
              <a:t>E</a:t>
            </a:r>
            <a:r>
              <a:rPr lang="ko-KR" altLang="en-US" sz="1600"/>
              <a:t>x) </a:t>
            </a:r>
            <a:endParaRPr lang="ko-KR" altLang="en-US" sz="1600"/>
          </a:p>
          <a:p>
            <a:pPr marL="228600" indent="-228600" latinLnBrk="0">
              <a:buFontTx/>
              <a:buNone/>
            </a:pP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/>
              <a:t> </a:t>
            </a:r>
            <a:r>
              <a:rPr lang="ko-KR" altLang="en-US" sz="2400">
                <a:latin typeface="+mn-lt"/>
                <a:ea typeface="+mn-ea"/>
                <a:cs typeface="+mn-cs"/>
              </a:rPr>
              <a:t> </a:t>
            </a:r>
            <a:r>
              <a:rPr lang="ko-KR" altLang="en-US" sz="2400">
                <a:latin typeface="+mn-lt"/>
                <a:ea typeface="+mn-ea"/>
                <a:cs typeface="+mn-cs"/>
              </a:rPr>
              <a:t>    </a:t>
            </a:r>
            <a:r>
              <a:rPr lang="ko-KR" altLang="en-US" sz="1800">
                <a:latin typeface="+mn-lt"/>
                <a:ea typeface="+mn-ea"/>
                <a:cs typeface="+mn-cs"/>
              </a:rPr>
              <a:t>n</a:t>
            </a:r>
            <a:r>
              <a:rPr lang="ko-KR" altLang="en-US" sz="1800">
                <a:latin typeface="+mn-lt"/>
                <a:ea typeface="+mn-ea"/>
                <a:cs typeface="+mn-cs"/>
              </a:rPr>
              <a:t>&lt;m</a:t>
            </a:r>
            <a:r>
              <a:rPr lang="ko-KR" altLang="en-US" sz="1800">
                <a:latin typeface="+mn-lt"/>
                <a:ea typeface="+mn-ea"/>
                <a:cs typeface="+mn-cs"/>
              </a:rPr>
              <a:t>일시,</a:t>
            </a:r>
            <a:r>
              <a:rPr lang="ko-KR" altLang="en-US" sz="1800">
                <a:latin typeface="+mn-lt"/>
                <a:ea typeface="+mn-ea"/>
                <a:cs typeface="+mn-cs"/>
              </a:rPr>
              <a:t> </a:t>
            </a:r>
            <a:r>
              <a:rPr lang="ko-KR" altLang="en-US" sz="1800">
                <a:latin typeface="+mn-lt"/>
                <a:ea typeface="+mn-ea"/>
                <a:cs typeface="+mn-cs"/>
              </a:rPr>
              <a:t>1</a:t>
            </a:r>
            <a:r>
              <a:rPr lang="ko-KR" altLang="en-US" sz="1800">
                <a:latin typeface="+mn-lt"/>
                <a:ea typeface="+mn-ea"/>
                <a:cs typeface="+mn-cs"/>
              </a:rPr>
              <a:t>씩 증가하고</a:t>
            </a:r>
            <a:r>
              <a:rPr lang="ko-KR" altLang="en-US" sz="1800">
                <a:latin typeface="+mn-lt"/>
                <a:ea typeface="+mn-ea"/>
                <a:cs typeface="+mn-cs"/>
              </a:rPr>
              <a:t> </a:t>
            </a:r>
            <a:r>
              <a:rPr lang="ko-KR" altLang="en-US" sz="1800">
                <a:latin typeface="+mn-lt"/>
                <a:ea typeface="+mn-ea"/>
                <a:cs typeface="+mn-cs"/>
              </a:rPr>
              <a:t>   </a:t>
            </a:r>
            <a:r>
              <a:rPr lang="ko-KR" altLang="en-US" sz="1800">
                <a:latin typeface="+mn-lt"/>
                <a:ea typeface="+mn-ea"/>
                <a:cs typeface="+mn-cs"/>
              </a:rPr>
              <a:t>n</a:t>
            </a:r>
            <a:r>
              <a:rPr lang="ko-KR" altLang="en-US" sz="1800">
                <a:latin typeface="+mn-lt"/>
                <a:ea typeface="+mn-ea"/>
                <a:cs typeface="+mn-cs"/>
              </a:rPr>
              <a:t>&gt;m</a:t>
            </a:r>
            <a:r>
              <a:rPr lang="ko-KR" altLang="en-US" sz="1800">
                <a:latin typeface="+mn-lt"/>
                <a:ea typeface="+mn-ea"/>
                <a:cs typeface="+mn-cs"/>
              </a:rPr>
              <a:t>일시,</a:t>
            </a:r>
            <a:r>
              <a:rPr lang="ko-KR" altLang="en-US" sz="1800">
                <a:latin typeface="+mn-lt"/>
                <a:ea typeface="+mn-ea"/>
                <a:cs typeface="+mn-cs"/>
              </a:rPr>
              <a:t> 1씩 감소한다.</a:t>
            </a:r>
            <a:endParaRPr lang="ko-KR" altLang="en-US" sz="1800">
              <a:latin typeface="+mn-lt"/>
              <a:ea typeface="+mn-ea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1800">
              <a:latin typeface="+mn-lt"/>
              <a:ea typeface="+mn-ea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1800">
                <a:latin typeface="+mn-lt"/>
                <a:ea typeface="+mn-ea"/>
                <a:cs typeface="+mn-cs"/>
              </a:rPr>
              <a:t>정수가 아니어도 </a:t>
            </a:r>
            <a:r>
              <a:rPr lang="ko-KR" altLang="en-US" sz="1800">
                <a:latin typeface="+mn-lt"/>
                <a:ea typeface="+mn-ea"/>
                <a:cs typeface="+mn-cs"/>
              </a:rPr>
              <a:t>무관하게 </a:t>
            </a:r>
            <a:r>
              <a:rPr lang="ko-KR" altLang="en-US" sz="1800">
                <a:latin typeface="+mn-lt"/>
                <a:ea typeface="+mn-ea"/>
                <a:cs typeface="+mn-cs"/>
              </a:rPr>
              <a:t>사용할 수 </a:t>
            </a:r>
            <a:r>
              <a:rPr lang="ko-KR" altLang="en-US" sz="1800">
                <a:latin typeface="+mn-lt"/>
                <a:ea typeface="+mn-ea"/>
                <a:cs typeface="+mn-cs"/>
              </a:rPr>
              <a:t>있다.</a:t>
            </a:r>
            <a:r>
              <a:rPr lang="ko-KR" altLang="en-US" sz="1800">
                <a:latin typeface="+mn-lt"/>
                <a:ea typeface="+mn-ea"/>
                <a:cs typeface="+mn-cs"/>
              </a:rPr>
              <a:t> </a:t>
            </a:r>
            <a:endParaRPr lang="ko-KR" altLang="en-US" sz="1800">
              <a:latin typeface="+mn-lt"/>
              <a:ea typeface="+mn-ea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/>
          </a:p>
          <a:p>
            <a:pPr marL="228600" indent="-228600" latinLnBrk="0">
              <a:buFontTx/>
              <a:buNone/>
            </a:pPr>
            <a:endParaRPr lang="ko-KR" altLang="en-US" sz="1800">
              <a:latin typeface="+mn-lt"/>
              <a:ea typeface="+mn-ea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1800">
                <a:latin typeface="+mn-lt"/>
                <a:ea typeface="+mn-ea"/>
                <a:cs typeface="+mn-cs"/>
              </a:rPr>
              <a:t>이렇게 증감하는 </a:t>
            </a:r>
            <a:r>
              <a:rPr lang="ko-KR" altLang="en-US" sz="1800">
                <a:latin typeface="+mn-lt"/>
                <a:ea typeface="+mn-ea"/>
                <a:cs typeface="+mn-cs"/>
              </a:rPr>
              <a:t>숫자들이 </a:t>
            </a:r>
            <a:r>
              <a:rPr lang="ko-KR" altLang="en-US" sz="1800">
                <a:latin typeface="+mn-lt"/>
                <a:ea typeface="+mn-ea"/>
                <a:cs typeface="+mn-cs"/>
              </a:rPr>
              <a:t>정수꼴이 </a:t>
            </a:r>
            <a:r>
              <a:rPr lang="ko-KR" altLang="en-US" sz="1800">
                <a:latin typeface="+mn-lt"/>
                <a:ea typeface="+mn-ea"/>
                <a:cs typeface="+mn-cs"/>
              </a:rPr>
              <a:t>아니더라도 m을 </a:t>
            </a:r>
            <a:r>
              <a:rPr lang="ko-KR" altLang="en-US" sz="1800">
                <a:latin typeface="+mn-lt"/>
                <a:ea typeface="+mn-ea"/>
                <a:cs typeface="+mn-cs"/>
              </a:rPr>
              <a:t>넘지 </a:t>
            </a:r>
            <a:r>
              <a:rPr lang="ko-KR" altLang="en-US" sz="1800">
                <a:latin typeface="+mn-lt"/>
                <a:ea typeface="+mn-ea"/>
                <a:cs typeface="+mn-cs"/>
              </a:rPr>
              <a:t>않을 때까</a:t>
            </a:r>
            <a:r>
              <a:rPr lang="ko-KR" altLang="en-US" sz="1800">
                <a:latin typeface="+mn-lt"/>
                <a:ea typeface="+mn-ea"/>
                <a:cs typeface="+mn-cs"/>
              </a:rPr>
              <a:t>지 </a:t>
            </a:r>
            <a:r>
              <a:rPr lang="ko-KR" altLang="en-US" sz="1800">
                <a:latin typeface="+mn-lt"/>
                <a:ea typeface="+mn-ea"/>
                <a:cs typeface="+mn-cs"/>
              </a:rPr>
              <a:t>나열된다.</a:t>
            </a:r>
            <a:endParaRPr lang="ko-KR" altLang="en-US" sz="1800">
              <a:latin typeface="+mn-lt"/>
              <a:ea typeface="+mn-ea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1800"/>
          </a:p>
        </p:txBody>
      </p:sp>
      <p:pic>
        <p:nvPicPr>
          <p:cNvPr id="4" name="그림 4" descr="C:/Users/user/AppData/Roaming/PolarisOffice/ETemp/26556_22576648/fImage1431137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74800" y="2621280"/>
            <a:ext cx="2096135" cy="701675"/>
          </a:xfrm>
          <a:prstGeom prst="rect"/>
          <a:noFill/>
        </p:spPr>
      </p:pic>
      <p:pic>
        <p:nvPicPr>
          <p:cNvPr id="5" name="그림 6" descr="C:/Users/user/AppData/Roaming/PolarisOffice/ETemp/26556_22576648/fImage1375139650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86860" y="2620010"/>
            <a:ext cx="2492375" cy="676275"/>
          </a:xfrm>
          <a:prstGeom prst="rect"/>
          <a:noFill/>
        </p:spPr>
      </p:pic>
      <p:pic>
        <p:nvPicPr>
          <p:cNvPr id="6" name="그림 7" descr="C:/Users/user/AppData/Roaming/PolarisOffice/ETemp/26556_22576648/fImage17711409169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32180" y="4732020"/>
            <a:ext cx="2949575" cy="6330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/>
            <a:r>
              <a:rPr lang="ko-KR" altLang="en-US"/>
              <a:t>s</a:t>
            </a:r>
            <a:r>
              <a:rPr lang="ko-KR" altLang="en-US"/>
              <a:t>eq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물론 </a:t>
            </a:r>
            <a:r>
              <a:rPr lang="ko-KR" altLang="en-US"/>
              <a:t>1</a:t>
            </a:r>
            <a:r>
              <a:rPr lang="ko-KR" altLang="en-US"/>
              <a:t>씩 </a:t>
            </a:r>
            <a:r>
              <a:rPr lang="ko-KR" altLang="en-US"/>
              <a:t>증감하지 않게도 할 수 있</a:t>
            </a:r>
            <a:r>
              <a:rPr lang="ko-KR" altLang="en-US"/>
              <a:t>다.</a:t>
            </a: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seq(n, m)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seq(n, m, by=k)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seq(length=j, from=n, by=k) 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 typeface="맑은 고딕"/>
              <a:buChar char="•"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s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eq를 이용하면 n부터 m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까지 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k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씩 변화하게 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나열이 된다.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/>
              <a:t>여기서 </a:t>
            </a:r>
            <a:r>
              <a:rPr lang="ko-KR" altLang="en-US"/>
              <a:t>j는</a:t>
            </a:r>
            <a:r>
              <a:rPr lang="ko-KR" altLang="en-US"/>
              <a:t> </a:t>
            </a:r>
            <a:r>
              <a:rPr lang="ko-KR" altLang="en-US"/>
              <a:t>벡터의 길이를 의미한다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/>
            <a:r>
              <a:rPr lang="ko-KR" altLang="en-US"/>
              <a:t>s</a:t>
            </a:r>
            <a:r>
              <a:rPr lang="ko-KR" altLang="en-US"/>
              <a:t>eq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1400">
                <a:latin typeface="+mn-lt"/>
                <a:ea typeface="+mn-ea"/>
                <a:cs typeface="+mn-cs"/>
              </a:rPr>
              <a:t>S</a:t>
            </a:r>
            <a:r>
              <a:rPr lang="ko-KR" altLang="en-US" sz="1400">
                <a:latin typeface="+mn-lt"/>
                <a:ea typeface="+mn-ea"/>
                <a:cs typeface="+mn-cs"/>
              </a:rPr>
              <a:t>eq</a:t>
            </a:r>
            <a:r>
              <a:rPr lang="ko-KR" altLang="en-US" sz="1400">
                <a:latin typeface="+mn-lt"/>
                <a:ea typeface="+mn-ea"/>
                <a:cs typeface="+mn-cs"/>
              </a:rPr>
              <a:t>(</a:t>
            </a:r>
            <a:r>
              <a:rPr lang="ko-KR" altLang="en-US" sz="1400">
                <a:latin typeface="+mn-lt"/>
                <a:ea typeface="+mn-ea"/>
                <a:cs typeface="+mn-cs"/>
              </a:rPr>
              <a:t>n,m)</a:t>
            </a:r>
            <a:r>
              <a:rPr lang="ko-KR" altLang="en-US" sz="1400">
                <a:latin typeface="+mn-lt"/>
                <a:ea typeface="+mn-ea"/>
                <a:cs typeface="+mn-cs"/>
              </a:rPr>
              <a:t>만 </a:t>
            </a:r>
            <a:r>
              <a:rPr lang="ko-KR" altLang="en-US" sz="1400">
                <a:latin typeface="+mn-lt"/>
                <a:ea typeface="+mn-ea"/>
                <a:cs typeface="+mn-cs"/>
              </a:rPr>
              <a:t>입력</a:t>
            </a:r>
            <a:r>
              <a:rPr lang="ko-KR" altLang="en-US" sz="1400">
                <a:latin typeface="+mn-lt"/>
                <a:ea typeface="+mn-ea"/>
                <a:cs typeface="+mn-cs"/>
              </a:rPr>
              <a:t> </a:t>
            </a:r>
            <a:r>
              <a:rPr lang="ko-KR" altLang="en-US" sz="1400">
                <a:latin typeface="+mn-lt"/>
                <a:ea typeface="+mn-ea"/>
                <a:cs typeface="+mn-cs"/>
              </a:rPr>
              <a:t>시</a:t>
            </a:r>
            <a:r>
              <a:rPr lang="ko-KR" altLang="en-US" sz="1400">
                <a:latin typeface="+mn-lt"/>
                <a:ea typeface="+mn-ea"/>
                <a:cs typeface="+mn-cs"/>
              </a:rPr>
              <a:t> </a:t>
            </a:r>
            <a:r>
              <a:rPr lang="ko-KR" altLang="en-US" sz="1400">
                <a:latin typeface="+mn-lt"/>
                <a:ea typeface="+mn-ea"/>
                <a:cs typeface="+mn-cs"/>
              </a:rPr>
              <a:t>          </a:t>
            </a:r>
            <a:r>
              <a:rPr lang="ko-KR" altLang="en-US" sz="1400">
                <a:latin typeface="+mn-lt"/>
                <a:ea typeface="+mn-ea"/>
                <a:cs typeface="+mn-cs"/>
              </a:rPr>
              <a:t>s</a:t>
            </a:r>
            <a:r>
              <a:rPr lang="ko-KR" altLang="en-US" sz="1400">
                <a:latin typeface="+mn-lt"/>
                <a:ea typeface="+mn-ea"/>
                <a:cs typeface="+mn-cs"/>
              </a:rPr>
              <a:t>eq(</a:t>
            </a:r>
            <a:r>
              <a:rPr lang="ko-KR" altLang="en-US" sz="1400">
                <a:latin typeface="+mn-lt"/>
                <a:ea typeface="+mn-ea"/>
                <a:cs typeface="+mn-cs"/>
              </a:rPr>
              <a:t>n</a:t>
            </a:r>
            <a:r>
              <a:rPr lang="ko-KR" altLang="en-US" sz="1400">
                <a:latin typeface="+mn-lt"/>
                <a:ea typeface="+mn-ea"/>
                <a:cs typeface="+mn-cs"/>
              </a:rPr>
              <a:t>,m,</a:t>
            </a:r>
            <a:r>
              <a:rPr lang="ko-KR" altLang="en-US" sz="1400">
                <a:latin typeface="+mn-lt"/>
                <a:ea typeface="+mn-ea"/>
                <a:cs typeface="+mn-cs"/>
              </a:rPr>
              <a:t> </a:t>
            </a:r>
            <a:r>
              <a:rPr lang="ko-KR" altLang="en-US" sz="1400">
                <a:latin typeface="+mn-lt"/>
                <a:ea typeface="+mn-ea"/>
                <a:cs typeface="+mn-cs"/>
              </a:rPr>
              <a:t>by=</a:t>
            </a:r>
            <a:r>
              <a:rPr lang="ko-KR" altLang="en-US" sz="1400">
                <a:latin typeface="+mn-lt"/>
                <a:ea typeface="+mn-ea"/>
                <a:cs typeface="+mn-cs"/>
              </a:rPr>
              <a:t>k</a:t>
            </a:r>
            <a:r>
              <a:rPr lang="ko-KR" altLang="en-US" sz="1400">
                <a:latin typeface="+mn-lt"/>
                <a:ea typeface="+mn-ea"/>
                <a:cs typeface="+mn-cs"/>
              </a:rPr>
              <a:t>)만 입력</a:t>
            </a:r>
            <a:r>
              <a:rPr lang="ko-KR" altLang="en-US" sz="1400">
                <a:latin typeface="+mn-lt"/>
                <a:ea typeface="+mn-ea"/>
                <a:cs typeface="+mn-cs"/>
              </a:rPr>
              <a:t> </a:t>
            </a:r>
            <a:r>
              <a:rPr lang="ko-KR" altLang="en-US" sz="1400">
                <a:latin typeface="+mn-lt"/>
                <a:ea typeface="+mn-ea"/>
                <a:cs typeface="+mn-cs"/>
              </a:rPr>
              <a:t>시    </a:t>
            </a:r>
            <a:r>
              <a:rPr lang="ko-KR" altLang="en-US" sz="1400">
                <a:latin typeface="+mn-lt"/>
                <a:ea typeface="+mn-ea"/>
                <a:cs typeface="+mn-cs"/>
              </a:rPr>
              <a:t>s</a:t>
            </a:r>
            <a:r>
              <a:rPr lang="ko-KR" altLang="en-US" sz="1400">
                <a:latin typeface="+mn-lt"/>
                <a:ea typeface="+mn-ea"/>
                <a:cs typeface="+mn-cs"/>
              </a:rPr>
              <a:t>e</a:t>
            </a:r>
            <a:r>
              <a:rPr lang="ko-KR" altLang="en-US" sz="1400">
                <a:latin typeface="+mn-lt"/>
                <a:ea typeface="+mn-ea"/>
                <a:cs typeface="+mn-cs"/>
              </a:rPr>
              <a:t>q</a:t>
            </a:r>
            <a:r>
              <a:rPr lang="ko-KR" altLang="en-US" sz="1400">
                <a:latin typeface="+mn-lt"/>
                <a:ea typeface="+mn-ea"/>
                <a:cs typeface="+mn-cs"/>
              </a:rPr>
              <a:t>(</a:t>
            </a:r>
            <a:r>
              <a:rPr lang="ko-KR" altLang="en-US" sz="1400">
                <a:latin typeface="+mn-lt"/>
                <a:ea typeface="+mn-ea"/>
                <a:cs typeface="+mn-cs"/>
              </a:rPr>
              <a:t>l</a:t>
            </a:r>
            <a:r>
              <a:rPr lang="ko-KR" altLang="en-US" sz="1400">
                <a:latin typeface="+mn-lt"/>
                <a:ea typeface="+mn-ea"/>
                <a:cs typeface="+mn-cs"/>
              </a:rPr>
              <a:t>en</a:t>
            </a:r>
            <a:r>
              <a:rPr lang="ko-KR" altLang="en-US" sz="1400">
                <a:latin typeface="+mn-lt"/>
                <a:ea typeface="+mn-ea"/>
                <a:cs typeface="+mn-cs"/>
              </a:rPr>
              <a:t>g</a:t>
            </a:r>
            <a:r>
              <a:rPr lang="ko-KR" altLang="en-US" sz="1400">
                <a:latin typeface="+mn-lt"/>
                <a:ea typeface="+mn-ea"/>
                <a:cs typeface="+mn-cs"/>
              </a:rPr>
              <a:t>t</a:t>
            </a:r>
            <a:r>
              <a:rPr lang="ko-KR" altLang="en-US" sz="1400">
                <a:latin typeface="+mn-lt"/>
                <a:ea typeface="+mn-ea"/>
                <a:cs typeface="+mn-cs"/>
              </a:rPr>
              <a:t>h=</a:t>
            </a:r>
            <a:r>
              <a:rPr lang="ko-KR" altLang="en-US" sz="1400">
                <a:latin typeface="+mn-lt"/>
                <a:ea typeface="+mn-ea"/>
                <a:cs typeface="+mn-cs"/>
              </a:rPr>
              <a:t>j,</a:t>
            </a:r>
            <a:r>
              <a:rPr lang="ko-KR" altLang="en-US" sz="1400">
                <a:latin typeface="+mn-lt"/>
                <a:ea typeface="+mn-ea"/>
                <a:cs typeface="+mn-cs"/>
              </a:rPr>
              <a:t> </a:t>
            </a:r>
            <a:r>
              <a:rPr lang="ko-KR" altLang="en-US" sz="1400">
                <a:latin typeface="+mn-lt"/>
                <a:ea typeface="+mn-ea"/>
                <a:cs typeface="+mn-cs"/>
              </a:rPr>
              <a:t>f</a:t>
            </a:r>
            <a:r>
              <a:rPr lang="ko-KR" altLang="en-US" sz="1400">
                <a:latin typeface="+mn-lt"/>
                <a:ea typeface="+mn-ea"/>
                <a:cs typeface="+mn-cs"/>
              </a:rPr>
              <a:t>r</a:t>
            </a:r>
            <a:r>
              <a:rPr lang="ko-KR" altLang="en-US" sz="1400">
                <a:latin typeface="+mn-lt"/>
                <a:ea typeface="+mn-ea"/>
                <a:cs typeface="+mn-cs"/>
              </a:rPr>
              <a:t>om=</a:t>
            </a:r>
            <a:r>
              <a:rPr lang="ko-KR" altLang="en-US" sz="1400">
                <a:latin typeface="+mn-lt"/>
                <a:ea typeface="+mn-ea"/>
                <a:cs typeface="+mn-cs"/>
              </a:rPr>
              <a:t>n</a:t>
            </a:r>
            <a:r>
              <a:rPr lang="ko-KR" altLang="en-US" sz="1400">
                <a:latin typeface="+mn-lt"/>
                <a:ea typeface="+mn-ea"/>
                <a:cs typeface="+mn-cs"/>
              </a:rPr>
              <a:t>,</a:t>
            </a:r>
            <a:r>
              <a:rPr lang="ko-KR" altLang="en-US" sz="1400">
                <a:latin typeface="+mn-lt"/>
                <a:ea typeface="+mn-ea"/>
                <a:cs typeface="+mn-cs"/>
              </a:rPr>
              <a:t> </a:t>
            </a:r>
            <a:r>
              <a:rPr lang="ko-KR" altLang="en-US" sz="1400">
                <a:latin typeface="+mn-lt"/>
                <a:ea typeface="+mn-ea"/>
                <a:cs typeface="+mn-cs"/>
              </a:rPr>
              <a:t>by=k)</a:t>
            </a:r>
            <a:r>
              <a:rPr lang="ko-KR" altLang="en-US" sz="1400">
                <a:latin typeface="+mn-lt"/>
                <a:ea typeface="+mn-ea"/>
                <a:cs typeface="+mn-cs"/>
              </a:rPr>
              <a:t>입력 </a:t>
            </a:r>
            <a:r>
              <a:rPr lang="ko-KR" altLang="en-US" sz="1400">
                <a:latin typeface="+mn-lt"/>
                <a:ea typeface="+mn-ea"/>
                <a:cs typeface="+mn-cs"/>
              </a:rPr>
              <a:t>시</a:t>
            </a:r>
            <a:endParaRPr lang="ko-KR" altLang="en-US" sz="1400">
              <a:latin typeface="+mn-lt"/>
              <a:ea typeface="+mn-ea"/>
              <a:cs typeface="+mn-cs"/>
            </a:endParaRPr>
          </a:p>
          <a:p>
            <a:pPr marL="228600" indent="-228600" latinLnBrk="0">
              <a:buFont typeface="Arial"/>
              <a:buChar char="•"/>
            </a:pPr>
            <a:endParaRPr lang="ko-KR" altLang="en-US" sz="1400">
              <a:latin typeface="+mn-lt"/>
              <a:ea typeface="+mn-ea"/>
              <a:cs typeface="+mn-cs"/>
            </a:endParaRPr>
          </a:p>
          <a:p>
            <a:pPr marL="228600" indent="-228600" latinLnBrk="0">
              <a:buFont typeface="Arial"/>
              <a:buChar char="•"/>
            </a:pPr>
            <a:endParaRPr lang="ko-KR" altLang="en-US" sz="1400">
              <a:latin typeface="+mn-lt"/>
              <a:ea typeface="+mn-ea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/>
              <a:t> </a:t>
            </a:r>
            <a:r>
              <a:rPr lang="ko-KR" altLang="en-US"/>
              <a:t> </a:t>
            </a:r>
            <a:r>
              <a:rPr lang="ko-KR" altLang="en-US" sz="1600">
                <a:latin typeface="+mn-lt"/>
                <a:ea typeface="+mn-ea"/>
                <a:cs typeface="+mn-cs"/>
              </a:rPr>
              <a:t>1</a:t>
            </a:r>
            <a:r>
              <a:rPr lang="ko-KR" altLang="en-US" sz="1600">
                <a:latin typeface="+mn-lt"/>
                <a:ea typeface="+mn-ea"/>
                <a:cs typeface="+mn-cs"/>
              </a:rPr>
              <a:t>씩 증가한다               </a:t>
            </a:r>
            <a:r>
              <a:rPr lang="ko-KR" altLang="en-US" sz="1600">
                <a:latin typeface="+mn-lt"/>
                <a:ea typeface="+mn-ea"/>
                <a:cs typeface="+mn-cs"/>
              </a:rPr>
              <a:t> k</a:t>
            </a:r>
            <a:r>
              <a:rPr lang="ko-KR" altLang="en-US" sz="1600">
                <a:latin typeface="+mn-lt"/>
                <a:ea typeface="+mn-ea"/>
                <a:cs typeface="+mn-cs"/>
              </a:rPr>
              <a:t>만큼 증가한다          -2부터 0.3</a:t>
            </a:r>
            <a:r>
              <a:rPr lang="ko-KR" altLang="en-US" sz="1600">
                <a:latin typeface="+mn-lt"/>
                <a:ea typeface="+mn-ea"/>
                <a:cs typeface="+mn-cs"/>
              </a:rPr>
              <a:t>씩 </a:t>
            </a:r>
            <a:r>
              <a:rPr lang="ko-KR" altLang="en-US" sz="1600">
                <a:latin typeface="+mn-lt"/>
                <a:ea typeface="+mn-ea"/>
                <a:cs typeface="+mn-cs"/>
              </a:rPr>
              <a:t>증가하여 벡터의 길이가 8</a:t>
            </a:r>
            <a:r>
              <a:rPr lang="ko-KR" altLang="en-US" sz="1600">
                <a:latin typeface="+mn-lt"/>
                <a:ea typeface="+mn-ea"/>
                <a:cs typeface="+mn-cs"/>
              </a:rPr>
              <a:t>로 </a:t>
            </a:r>
            <a:r>
              <a:rPr lang="ko-KR" altLang="en-US" sz="1600">
                <a:latin typeface="+mn-lt"/>
                <a:ea typeface="+mn-ea"/>
                <a:cs typeface="+mn-cs"/>
              </a:rPr>
              <a:t>설정이 된다</a:t>
            </a:r>
            <a:endParaRPr lang="ko-KR" altLang="en-US" sz="1600">
              <a:latin typeface="+mn-lt"/>
              <a:ea typeface="+mn-ea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/>
          </a:p>
        </p:txBody>
      </p:sp>
      <p:pic>
        <p:nvPicPr>
          <p:cNvPr id="4" name="그림 8" descr="C:/Users/user/AppData/Roaming/PolarisOffice/ETemp/26556_22576648/fImage1694141572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55700" y="2202180"/>
            <a:ext cx="1753235" cy="549275"/>
          </a:xfrm>
          <a:prstGeom prst="rect"/>
          <a:noFill/>
        </p:spPr>
      </p:pic>
      <p:pic>
        <p:nvPicPr>
          <p:cNvPr id="5" name="그림 9" descr="C:/Users/user/AppData/Roaming/PolarisOffice/ETemp/26556_22576648/fImage1690142147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65500" y="2184400"/>
            <a:ext cx="1184275" cy="568325"/>
          </a:xfrm>
          <a:prstGeom prst="rect"/>
          <a:noFill/>
        </p:spPr>
      </p:pic>
      <p:pic>
        <p:nvPicPr>
          <p:cNvPr id="6" name="그림 10" descr="C:/Users/user/AppData/Roaming/PolarisOffice/ETemp/26556_22576648/fImage3349143935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476240" y="2137410"/>
            <a:ext cx="3338195" cy="57467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/>
            <a:r>
              <a:rPr lang="ko-KR" altLang="en-US"/>
              <a:t>R</a:t>
            </a:r>
            <a:r>
              <a:rPr lang="ko-KR" altLang="en-US"/>
              <a:t>ep()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1800"/>
              <a:t>벡터 </a:t>
            </a:r>
            <a:r>
              <a:rPr lang="ko-KR" altLang="en-US" sz="1800"/>
              <a:t>반복</a:t>
            </a:r>
            <a:r>
              <a:rPr lang="ko-KR" altLang="en-US" sz="1800"/>
              <a:t>시키는건 </a:t>
            </a:r>
            <a:r>
              <a:rPr lang="ko-KR" altLang="en-US" sz="1800"/>
              <a:t>번거로운 일이다. </a:t>
            </a:r>
            <a:r>
              <a:rPr lang="ko-KR" altLang="en-US" sz="1800"/>
              <a:t>하지만 </a:t>
            </a:r>
            <a:r>
              <a:rPr lang="ko-KR" altLang="en-US" sz="1800"/>
              <a:t>re</a:t>
            </a:r>
            <a:r>
              <a:rPr lang="ko-KR" altLang="en-US" sz="1800"/>
              <a:t>p</a:t>
            </a:r>
            <a:r>
              <a:rPr lang="ko-KR" altLang="en-US" sz="1800"/>
              <a:t>()를 이용하면 새</a:t>
            </a:r>
            <a:r>
              <a:rPr lang="ko-KR" altLang="en-US" sz="1800"/>
              <a:t>로운 </a:t>
            </a:r>
            <a:r>
              <a:rPr lang="ko-KR" altLang="en-US" sz="1800"/>
              <a:t>벡터를 만들 수 있다</a:t>
            </a:r>
            <a:r>
              <a:rPr lang="ko-KR" altLang="en-US"/>
              <a:t>.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 sz="1600">
                <a:latin typeface="+mn-lt"/>
                <a:ea typeface="+mn-ea"/>
                <a:cs typeface="+mn-cs"/>
              </a:rPr>
              <a:t>1부터 </a:t>
            </a:r>
            <a:r>
              <a:rPr lang="ko-KR" altLang="en-US" sz="1600">
                <a:latin typeface="+mn-lt"/>
                <a:ea typeface="+mn-ea"/>
                <a:cs typeface="+mn-cs"/>
              </a:rPr>
              <a:t>5까지 나열된 벡터, 0부터 -5 까지 나열된 벡터</a:t>
            </a:r>
            <a:r>
              <a:rPr lang="ko-KR" altLang="en-US" sz="1600">
                <a:latin typeface="+mn-lt"/>
                <a:ea typeface="+mn-ea"/>
                <a:cs typeface="+mn-cs"/>
              </a:rPr>
              <a:t>를 </a:t>
            </a:r>
            <a:r>
              <a:rPr lang="ko-KR" altLang="en-US" sz="1600">
                <a:latin typeface="+mn-lt"/>
                <a:ea typeface="+mn-ea"/>
                <a:cs typeface="+mn-cs"/>
              </a:rPr>
              <a:t>합친 y벡터를 2번 반복하게 </a:t>
            </a:r>
            <a:r>
              <a:rPr lang="ko-KR" altLang="en-US" sz="1600">
                <a:latin typeface="+mn-lt"/>
                <a:ea typeface="+mn-ea"/>
                <a:cs typeface="+mn-cs"/>
              </a:rPr>
              <a:t>만들었다.</a:t>
            </a:r>
            <a:r>
              <a:rPr lang="ko-KR" altLang="en-US" sz="1600">
                <a:latin typeface="+mn-lt"/>
                <a:ea typeface="+mn-ea"/>
                <a:cs typeface="+mn-cs"/>
              </a:rPr>
              <a:t> </a:t>
            </a:r>
            <a:endParaRPr lang="ko-KR" altLang="en-US" sz="1600">
              <a:latin typeface="+mn-lt"/>
              <a:ea typeface="+mn-ea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1600"/>
          </a:p>
          <a:p>
            <a:pPr marL="228600" indent="-228600" latinLnBrk="0">
              <a:buFontTx/>
              <a:buNone/>
            </a:pPr>
            <a:endParaRPr lang="ko-KR" altLang="en-US" sz="1400">
              <a:solidFill>
                <a:schemeClr val="tx1"/>
              </a:solidFill>
            </a:endParaRPr>
          </a:p>
          <a:p>
            <a:pPr marL="228600" indent="-228600" latinLnBrk="0">
              <a:buFontTx/>
              <a:buNone/>
            </a:pPr>
            <a:r>
              <a:rPr lang="ko-KR" altLang="en-US"/>
              <a:t> </a:t>
            </a:r>
            <a:endParaRPr lang="ko-KR" altLang="en-US"/>
          </a:p>
        </p:txBody>
      </p:sp>
      <p:pic>
        <p:nvPicPr>
          <p:cNvPr id="4" name="그림 11" descr="C:/Users/user/AppData/Roaming/PolarisOffice/ETemp/26556_22576648/fImage3136144696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2500" y="2385060"/>
            <a:ext cx="2599055" cy="716915"/>
          </a:xfrm>
          <a:prstGeom prst="rect"/>
          <a:noFill/>
        </p:spPr>
      </p:pic>
      <p:pic>
        <p:nvPicPr>
          <p:cNvPr id="5" name="그림 12" descr="C:/Users/user/AppData/Roaming/PolarisOffice/ETemp/26556_22576648/fImage2014145446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90600" y="3192780"/>
            <a:ext cx="4846955" cy="473075"/>
          </a:xfrm>
          <a:prstGeom prst="rect"/>
          <a:noFill/>
        </p:spPr>
      </p:pic>
      <p:pic>
        <p:nvPicPr>
          <p:cNvPr id="6" name="그림 13" descr="C:/Users/user/AppData/Roaming/PolarisOffice/ETemp/26556_22576648/fImage17451465705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76300" y="4282440"/>
            <a:ext cx="2751455" cy="450215"/>
          </a:xfrm>
          <a:prstGeom prst="rect"/>
          <a:noFill/>
        </p:spPr>
      </p:pic>
      <p:pic>
        <p:nvPicPr>
          <p:cNvPr id="7" name="그림 15" descr="C:/Users/user/AppData/Roaming/PolarisOffice/ETemp/26556_22576648/fImage19781488145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2500" y="4937760"/>
            <a:ext cx="5502275" cy="4654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연산도 </a:t>
            </a:r>
            <a:r>
              <a:rPr lang="ko-KR" altLang="en-US"/>
              <a:t>손쉽게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길이가 </a:t>
            </a:r>
            <a:r>
              <a:rPr lang="ko-KR" altLang="en-US"/>
              <a:t>같은 두 벡터면 연산</a:t>
            </a:r>
            <a:r>
              <a:rPr lang="ko-KR" altLang="en-US"/>
              <a:t>이 </a:t>
            </a:r>
            <a:r>
              <a:rPr lang="ko-KR" altLang="en-US"/>
              <a:t>같은 위치에 있는 요소끼리 연산</a:t>
            </a:r>
            <a:r>
              <a:rPr lang="ko-KR" altLang="en-US"/>
              <a:t>이 </a:t>
            </a:r>
            <a:r>
              <a:rPr lang="ko-KR" altLang="en-US"/>
              <a:t>이루어진다.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/>
              <a:t> </a:t>
            </a:r>
            <a:r>
              <a:rPr lang="ko-KR" altLang="en-US"/>
              <a:t>이렇게 길이가 같으면 자리</a:t>
            </a:r>
            <a:r>
              <a:rPr lang="ko-KR" altLang="en-US"/>
              <a:t>에 </a:t>
            </a:r>
            <a:r>
              <a:rPr lang="ko-KR" altLang="en-US"/>
              <a:t>맞춰 계</a:t>
            </a:r>
            <a:r>
              <a:rPr lang="ko-KR" altLang="en-US"/>
              <a:t>산이 </a:t>
            </a:r>
            <a:r>
              <a:rPr lang="ko-KR" altLang="en-US"/>
              <a:t>된다.</a:t>
            </a:r>
            <a:endParaRPr lang="ko-KR" altLang="en-US"/>
          </a:p>
        </p:txBody>
      </p:sp>
      <p:pic>
        <p:nvPicPr>
          <p:cNvPr id="4" name="그림 16" descr="C:/Users/user/AppData/Roaming/PolarisOffice/ETemp/26556_22576648/fImage2059153328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56360" y="2827020"/>
            <a:ext cx="2995295" cy="884555"/>
          </a:xfrm>
          <a:prstGeom prst="rect"/>
          <a:noFill/>
        </p:spPr>
      </p:pic>
      <p:pic>
        <p:nvPicPr>
          <p:cNvPr id="5" name="그림 17" descr="C:/Users/user/AppData/Roaming/PolarisOffice/ETemp/26556_22576648/fImage2106154682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926330" y="2785110"/>
            <a:ext cx="2732405" cy="926465"/>
          </a:xfrm>
          <a:prstGeom prst="rect"/>
          <a:noFill/>
        </p:spPr>
      </p:pic>
      <p:pic>
        <p:nvPicPr>
          <p:cNvPr id="6" name="그림 18" descr="C:/Users/user/AppData/Roaming/PolarisOffice/ETemp/26556_22576648/fImage1463155996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52550" y="3920490"/>
            <a:ext cx="3082925" cy="781685"/>
          </a:xfrm>
          <a:prstGeom prst="rect"/>
          <a:noFill/>
        </p:spPr>
      </p:pic>
      <p:pic>
        <p:nvPicPr>
          <p:cNvPr id="7" name="그림 19" descr="C:/Users/user/AppData/Roaming/PolarisOffice/ETemp/26556_22576648/fImage195915649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998720" y="3920490"/>
            <a:ext cx="4107815" cy="75120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24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cp:lastModifiedBy>이 인혜</cp:lastModifiedBy>
  <dc:title>PowerPoint 프레젠테이션</dc:title>
  <cp:version>9.104.180.50690</cp:version>
</cp:coreProperties>
</file>