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71" r:id="rId3"/>
    <p:sldId id="333" r:id="rId4"/>
    <p:sldId id="272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332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310C-A82C-4776-8D3C-73E1417E8843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BCE3-CFAF-4DD5-A4E4-8BAAFD77E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CD4E-6201-D38F-AF3F-45EFB0C4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EF67A-6F6F-0C4B-B239-4AC7F6C3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3A6B-683B-815E-26BB-73D3E4F3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656-2C1F-4D51-A2DB-13E031F3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36F0A-5A8A-BFFE-2000-5707533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03452-FFC3-C1D4-3E1B-5085F8A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6DC90-E88B-6E67-ECCD-7CD32944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A3A25-1A85-7EAB-AE20-A981A42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2B578-D988-075C-9C12-0CF0E97B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7617C-4A99-0955-21B4-72A41094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12965-379D-2DE3-FBA6-6AF4A512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C98F5-F86C-2D69-F73D-1319F784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D583A-C571-C3C3-0F90-0559BDEB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96352-9726-312E-18DD-F163A8F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0C16C-7756-4B61-0093-94AD950F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216D1-4B8A-8D37-F3FD-4722B690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7142-F616-196E-ECCD-A563CB04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7706D-7BB1-D5A4-AFD0-7F807697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E01FA-FE52-1608-DCAE-CF9D922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A2C7E-7CC0-C40C-2209-91A9D10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9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1AF9-0176-2163-261D-12C1A6F9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3168D-7100-180D-8214-F39B144D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41F2-9F67-261D-2D1C-5EA3BC6C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DC33A-BEB1-9795-E872-BFA33B62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5122E-F7AB-87D1-D267-D26A0C8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5DD6-0CCF-F2A0-0137-65EFFE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99E5E-457B-A27E-F9D4-02CC40818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987A4-50A1-10B7-6BB3-7C5F89B8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E1A08-4D84-B0CA-A9DA-D15F38FC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15CEF-4DB7-7DD6-47DA-21E35D1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30210-57BC-09F7-56F1-A128201A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E480-B6F5-3DA0-C9E9-EA672362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B4052-C62A-CD57-C236-FD9116E9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C2E60-4583-E421-D207-6CB018F1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70FAF-2734-C81A-4947-2A9CA140D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70A5-4640-A66E-F2E3-309FC99FC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CA65DA-66E5-5393-AFDE-3A0323A6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2CC59B-5967-6681-355E-ACA42F25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E9B62-DAB4-3F58-1869-3CD97C19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6836-332C-71CE-CDAF-42F9336F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33E14-6395-8971-5843-09ACDA9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82372-99E1-5514-69E6-E09F80C1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773BA-858D-4C18-C7BE-F31D6E7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0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48ACB-F282-2031-09D2-3761851E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5C730-9A9D-1EA3-F2CB-DF5058A0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70435-5B07-3AB7-42A1-F3EF8A2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160E-8A6E-F046-8D30-A5C5AE12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3271E-EA0F-AEFF-39C4-43116F7A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304D0-93B8-06C0-82E8-594F3630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A7A33-C60B-ADE8-7A4A-B710CFD0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C9CE5-2EAA-966E-D3E8-83DE8859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B738E-16E6-E343-6271-8126883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8D349-0F85-38D8-5770-CA76EA4E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546C31-154D-2D30-C14F-3202DF8A2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0FA1D-DEB4-A71B-4401-9D96F507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CC0AA-5878-756B-AB15-D62BE08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932CB-B1B1-AFDD-F4FB-9ABED6AA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E0E29-46A4-D1B6-80E1-DCE80EB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B0BC6-217C-2FED-B7E9-F3A4CD2F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E4AC-2E99-DA48-82E4-ADC5521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37619-2235-9A7F-5658-6E4DCC05B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50EF-020C-4064-81F9-05217180D0D7}" type="datetimeFigureOut">
              <a:rPr lang="ko-KR" altLang="en-US" smtClean="0"/>
              <a:t>2023. 9. 20.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E223-E26E-3FEA-C1CE-FAE11666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C19C3-BF60-D48A-D506-A0CFF5C1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빅데이터프로그래밍2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4조 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2023102768</a:t>
            </a:r>
            <a:r>
              <a:rPr lang="ko-KR" altLang="en-US" dirty="0"/>
              <a:t>도우진 </a:t>
            </a:r>
            <a:r>
              <a:rPr lang="en-US" altLang="ko-KR" dirty="0"/>
              <a:t>2023102778</a:t>
            </a:r>
            <a:r>
              <a:rPr lang="ko-KR" altLang="en-US" dirty="0"/>
              <a:t>이병철 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/>
              <a:t>2023102784</a:t>
            </a:r>
            <a:r>
              <a:rPr lang="ko-KR" altLang="en-US" dirty="0"/>
              <a:t>정규성 </a:t>
            </a:r>
            <a:r>
              <a:rPr lang="en-US" altLang="ko-KR" dirty="0"/>
              <a:t>2023102785</a:t>
            </a:r>
            <a:r>
              <a:rPr lang="ko-KR" altLang="en-US" dirty="0"/>
              <a:t>정원준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연산도 손쉽게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같은 두 벡터면 연산이 같은 위치에 있는 요소끼리 연산이 이루어진다.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이렇게 길이가 같으면 자리에 맞춰 계산이 된다.</a:t>
            </a:r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27020"/>
            <a:ext cx="2995295" cy="884555"/>
          </a:xfrm>
          <a:prstGeom prst="rect">
            <a:avLst/>
          </a:prstGeom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2785110"/>
            <a:ext cx="2732405" cy="926465"/>
          </a:xfrm>
          <a:prstGeom prst="rect">
            <a:avLst/>
          </a:prstGeom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920490"/>
            <a:ext cx="3082925" cy="781685"/>
          </a:xfrm>
          <a:prstGeom prst="rect">
            <a:avLst/>
          </a:prstGeom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3920490"/>
            <a:ext cx="4107815" cy="751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자리가 맞지 않을 경우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자리가 맞지 않을 경우 자동적으로 반복이되어 연산이 된다. 이 경우 미리 경고 메시지가 나온다. (실수일 가능성이 높으니까 진짜 이 계산이 맞나)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89760"/>
            <a:ext cx="3124835" cy="2027555"/>
          </a:xfrm>
          <a:prstGeom prst="rect">
            <a:avLst/>
          </a:prstGeom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48890"/>
            <a:ext cx="7350125" cy="31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다양한 함수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  이러한 다양한 함수가 있다.</a:t>
            </a:r>
          </a:p>
        </p:txBody>
      </p:sp>
      <p:pic>
        <p:nvPicPr>
          <p:cNvPr id="4" name="그림 23" descr="C:/Users/user/AppData/Roaming/PolarisOffice/ETemp/26556_22576648/fImage70853168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943100"/>
            <a:ext cx="5700395" cy="4507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순서 및 정렬 함수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Rank()                                       sort()       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Rank는 작은 수 부터 큰 수 순서대로 1,2,3,,,이렇게 수를 부여해주는 함수이다. sort는 작은 수 부터 나열해준다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 5 7 8 11 순이니 1 4 3 2 5가 부여된다.</a:t>
            </a: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Order()</a:t>
            </a: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  order은 작은 수의 위치를 알려준다. 첫번째는</a:t>
            </a: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 제일 작은 수의 위치를, 그 다음은 차례대로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2354580"/>
            <a:ext cx="2591435" cy="1052195"/>
          </a:xfrm>
          <a:prstGeom prst="rect">
            <a:avLst/>
          </a:prstGeom>
          <a:noFill/>
        </p:spPr>
      </p:pic>
      <p:pic>
        <p:nvPicPr>
          <p:cNvPr id="5" name="그림 1" descr="C:/Users/user/AppData/Roaming/PolarisOffice/ETemp/15872_7767168/fImage237813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4678680"/>
            <a:ext cx="2776855" cy="1372235"/>
          </a:xfrm>
          <a:prstGeom prst="rect">
            <a:avLst/>
          </a:prstGeom>
          <a:noFill/>
        </p:spPr>
      </p:pic>
      <p:pic>
        <p:nvPicPr>
          <p:cNvPr id="6" name="그림 2" descr="C:/Users/user/AppData/Roaming/PolarisOffice/ETemp/15872_7767168/fImage234213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10" y="2190115"/>
            <a:ext cx="2631440" cy="113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논리vector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숫자만 다룰 수 있는것이 아니다. 논리값 True False도 가능하다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벡터에 있는 여러 요소들을 하나의 기준을 가지고 참,거짓을 판단해준다.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2 3 4 5 중 2보다 큰건 2를 제외한 모든 수이니 2만 false가 나옴을 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알 수 있다.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※True 가 있는지, 모든 논리값이 True인지 확인할 수도 있다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Any()를 사용하면 한개라도 논리값이 True일시 True가 결과로 나오고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All()를 사용하면 모든값이 True이어야 결과가 True로 나온다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5" descr="C:/Users/user/AppData/Roaming/PolarisOffice/ETemp/26556_22576648/fImage2402174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3528060"/>
            <a:ext cx="3585845" cy="1280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Ifelse()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여러 응용이 가능한 ifelse()는 벡터연산 함수이다. 일반적으로 길이가 같은 두 벡터를 비교하여, 원하는 상황에서 꺼내야할 값들을 자동으로 입력해주는 함수이다. 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Q x를 순서대로 t,f,f,t,f라면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T이면 (x,y,z)꼴에서 y벡터를,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F이면 z벡터에서 요소를 꺼내오는 함수이다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6" descr="C:/Users/user/AppData/Roaming/PolarisOffice/ETemp/26556_22576648/fImage2820179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242310"/>
            <a:ext cx="3063875" cy="140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문자vector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숫자, 논리값 외에 문자로도 요소를 만들 수 있다.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문자벡터도 마찬가지로 c()를 사용하면 된다. 단 “ “ 표시를 하여 문자형태임을 알려줘야 한다.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만약 숫자 요소로 정리된것을 문자로 바꾸고 싶다면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                         as.character()를 사용하면 된다.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 다른 문자 벡터를 연결하고 싶다면 paste()를 사용하면 된다 </a:t>
            </a: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  문자 벡터에서 한 요소를 쪼개고 싶다면 strsplit()를 사용하면 된다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  </a:t>
            </a:r>
            <a:endParaRPr lang="ko-KR" altLang="en-US"/>
          </a:p>
        </p:txBody>
      </p:sp>
      <p:pic>
        <p:nvPicPr>
          <p:cNvPr id="4" name="그림 27" descr="C:/Users/user/AppData/Roaming/PolarisOffice/ETemp/26556_22576648/fImage356618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3524250"/>
            <a:ext cx="5166995" cy="1497965"/>
          </a:xfrm>
          <a:prstGeom prst="rect">
            <a:avLst/>
          </a:prstGeom>
          <a:noFill/>
        </p:spPr>
      </p:pic>
      <p:pic>
        <p:nvPicPr>
          <p:cNvPr id="7" name="그림 32" descr="C:/Users/user/AppData/Roaming/PolarisOffice/ETemp/26556_22576648/fImage2759205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5067300"/>
            <a:ext cx="3208655" cy="671195"/>
          </a:xfrm>
          <a:prstGeom prst="rect">
            <a:avLst/>
          </a:prstGeom>
          <a:noFill/>
        </p:spPr>
      </p:pic>
      <p:cxnSp>
        <p:nvCxnSpPr>
          <p:cNvPr id="8" name="Text Box"/>
          <p:cNvCxnSpPr/>
          <p:nvPr/>
        </p:nvCxnSpPr>
        <p:spPr>
          <a:xfrm flipV="1">
            <a:off x="7010400" y="4366260"/>
            <a:ext cx="38735" cy="15875"/>
          </a:xfrm>
          <a:prstGeom prst="straightConnector1">
            <a:avLst/>
          </a:pr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33" descr="C:/Users/user/AppData/Roaming/PolarisOffice/ETemp/26556_22576648/fImage1382207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30" y="4130040"/>
            <a:ext cx="1833245" cy="869315"/>
          </a:xfrm>
          <a:prstGeom prst="rect">
            <a:avLst/>
          </a:prstGeom>
          <a:noFill/>
        </p:spPr>
      </p:pic>
      <p:pic>
        <p:nvPicPr>
          <p:cNvPr id="10" name="그림 34" descr="C:/Users/user/AppData/Roaming/PolarisOffice/ETemp/26556_22576648/fImage2248208238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590" y="4130040"/>
            <a:ext cx="2099945" cy="892175"/>
          </a:xfrm>
          <a:prstGeom prst="rect">
            <a:avLst/>
          </a:prstGeom>
          <a:noFill/>
        </p:spPr>
      </p:pic>
      <p:pic>
        <p:nvPicPr>
          <p:cNvPr id="11" name="그림 35" descr="C:/Users/user/AppData/Roaming/PolarisOffice/ETemp/26556_22576648/fImage7059209742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5021580"/>
            <a:ext cx="1943735" cy="1852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추가 특성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Paste()는 두 벡터를 붙일 때 원하는 문자를 접착제 삼아 붙힐 수 있다.                                  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  sep을쓰면 벡터 1,2 사이에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들어가서 둘을 연결해준다.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strsplit()는 요소를 쪼갤 때 기준을 삼아 쪼갤 수 있다.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3" descr="C:/Users/user/AppData/Roaming/PolarisOffice/ETemp/15872_7767168/fImage29501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2720340"/>
            <a:ext cx="5560060" cy="9201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Missing values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하지만 한 범주에서 모든 데이터를 얻지 못할 경우도 있을 것이다.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그런경우에는 빈 데이터를 NA로 값을 입력하면 된다.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이때 is.na()를 사용하면 결측치가 포함된 위치에서 True가 나온다.</a:t>
            </a:r>
          </a:p>
        </p:txBody>
      </p:sp>
      <p:pic>
        <p:nvPicPr>
          <p:cNvPr id="4" name="그림 4" descr="C:/Users/user/AppData/Roaming/PolarisOffice/ETemp/15872_7767168/fImage2123414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5" y="4406265"/>
            <a:ext cx="5921375" cy="222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Index vector&amp;filtering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지금까지는 모든 벡터가 다 출력되도록 해왔지만, 특정 요소만 출력이 필요할 때가 있을 것이다. 이 작업은 filtering이라 부른다.  벡터에서 필터링을 할 땐 ‘인덱스 벡터’가 필요하다.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자연수,음의 정수, 논리 벡터, 이름 벡터 4가지가 있다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벡터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행렬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 프레임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자연수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데이터에서 원하는 위치의 요소를 알고 싶을 땐 ,[]안에 찾고자 하는 위치를 자연수로 입력하면 해당 요소가 나온다.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user/AppData/Roaming/PolarisOffice/ETemp/15872_7767168/fImage148514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5" y="3432810"/>
            <a:ext cx="3111500" cy="251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음의 정수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자연수는 해당위치의 요소만 알려준다면, 음의 정수는 해당위치를 제외한 벡터가 출력된다.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7" descr="C:/Users/user/AppData/Roaming/PolarisOffice/ETemp/15872_7767168/fImage234214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440430"/>
            <a:ext cx="2631440" cy="1130300"/>
          </a:xfrm>
          <a:prstGeom prst="rect">
            <a:avLst/>
          </a:prstGeom>
          <a:noFill/>
        </p:spPr>
      </p:pic>
      <p:pic>
        <p:nvPicPr>
          <p:cNvPr id="5" name="그림 9" descr="C:/Users/user/AppData/Roaming/PolarisOffice/ETemp/15872_7767168/fImage162914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40" y="3498850"/>
            <a:ext cx="1826260" cy="1481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논리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논리는 yes or no 로 이해하면 편하다. 출력을 원하는 위치엔 T를, 추출하지 않을 요소는 F로 표현하면 된다. 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                                          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치킨이 좋다</a:t>
            </a:r>
          </a:p>
        </p:txBody>
      </p:sp>
      <p:pic>
        <p:nvPicPr>
          <p:cNvPr id="4" name="그림 10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15" y="3014345"/>
            <a:ext cx="5167630" cy="1498600"/>
          </a:xfrm>
          <a:prstGeom prst="rect">
            <a:avLst/>
          </a:prstGeom>
          <a:noFill/>
        </p:spPr>
      </p:pic>
      <p:pic>
        <p:nvPicPr>
          <p:cNvPr id="5" name="그림 11" descr="C:/Users/user/AppData/Roaming/PolarisOffice/ETemp/15872_7767168/fImage1949147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30" y="3082925"/>
            <a:ext cx="3084830" cy="1357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이름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이미 가진 벡터에 이름을 붙여줄 수 있다. 벡터 끼리 합치는 paste()와 비슷하지만, a=b와 ab이 다르듯이, 이 둘도 다르다.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메뉴판으로 활용해봤다</a:t>
            </a:r>
          </a:p>
        </p:txBody>
      </p:sp>
      <p:pic>
        <p:nvPicPr>
          <p:cNvPr id="4" name="그림 12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15" y="3014345"/>
            <a:ext cx="5167630" cy="1498600"/>
          </a:xfrm>
          <a:prstGeom prst="rect">
            <a:avLst/>
          </a:prstGeom>
          <a:noFill/>
        </p:spPr>
      </p:pic>
      <p:pic>
        <p:nvPicPr>
          <p:cNvPr id="5" name="그림 13" descr="C:/Users/user/AppData/Roaming/PolarisOffice/ETemp/15872_7767168/fImage463914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55" y="4347845"/>
            <a:ext cx="5178425" cy="1762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연산도 손쉽게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같은 두 벡터면 연산이 같은 위치에 있는 요소끼리 연산이 이루어진다.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이렇게 길이가 같으면 자리에 맞춰 계산이 된다.</a:t>
            </a:r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27020"/>
            <a:ext cx="2995295" cy="884555"/>
          </a:xfrm>
          <a:prstGeom prst="rect">
            <a:avLst/>
          </a:prstGeom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2785110"/>
            <a:ext cx="2732405" cy="926465"/>
          </a:xfrm>
          <a:prstGeom prst="rect">
            <a:avLst/>
          </a:prstGeom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920490"/>
            <a:ext cx="3082925" cy="781685"/>
          </a:xfrm>
          <a:prstGeom prst="rect">
            <a:avLst/>
          </a:prstGeom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3920490"/>
            <a:ext cx="4107815" cy="751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자리가 맞지 않을 경우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자리가 맞지 않을 경우 자동적으로 반복이되어 연산이 된다. 이 경우 미리 경고 메시지가 나온다. (실수일 가능성이 높으니까 진짜 이 계산이 맞나)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89760"/>
            <a:ext cx="3124835" cy="2027555"/>
          </a:xfrm>
          <a:prstGeom prst="rect">
            <a:avLst/>
          </a:prstGeom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48890"/>
            <a:ext cx="7350125" cy="31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1FC56-4A93-BFFC-80A8-C7045BE0C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행렬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DA4E1-3C91-7DCF-6DF7-20CC259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589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FD6B-CDDE-1FB4-F557-8058EC4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17DA-9E50-DCCF-FDE3-116E2BFB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구성된 이차원적 데이터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C13D0-11E5-FC4A-87C1-00ECFE3A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49" y="2404845"/>
            <a:ext cx="2431601" cy="142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5B96D-4C34-6E22-D80D-35B96199E592}"/>
              </a:ext>
            </a:extLst>
          </p:cNvPr>
          <p:cNvSpPr txBox="1"/>
          <p:nvPr/>
        </p:nvSpPr>
        <p:spPr>
          <a:xfrm>
            <a:off x="778475" y="704335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 생성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5C955-2272-840A-4EFE-82FACF49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5" y="1341404"/>
            <a:ext cx="3591426" cy="1086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76D49-08D9-AFF3-4481-6B5A2B6F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5" y="2585771"/>
            <a:ext cx="3015049" cy="184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E8C3A-0DCE-72CD-F9FC-B49D8A1702A1}"/>
              </a:ext>
            </a:extLst>
          </p:cNvPr>
          <p:cNvSpPr txBox="1"/>
          <p:nvPr/>
        </p:nvSpPr>
        <p:spPr>
          <a:xfrm>
            <a:off x="5263978" y="1341404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C55DC-FE50-5E4E-97FD-F9E3AF9C20BA}"/>
              </a:ext>
            </a:extLst>
          </p:cNvPr>
          <p:cNvSpPr txBox="1"/>
          <p:nvPr/>
        </p:nvSpPr>
        <p:spPr>
          <a:xfrm>
            <a:off x="5263978" y="183087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인수</a:t>
            </a:r>
            <a:r>
              <a:rPr lang="en-US" altLang="ko-KR" dirty="0"/>
              <a:t>: </a:t>
            </a:r>
            <a:r>
              <a:rPr lang="ko-KR" altLang="en-US" dirty="0"/>
              <a:t>행렬로 바꿀 벡터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5EF87-DE5C-29DB-1E74-213DD83724D9}"/>
              </a:ext>
            </a:extLst>
          </p:cNvPr>
          <p:cNvSpPr txBox="1"/>
          <p:nvPr/>
        </p:nvSpPr>
        <p:spPr>
          <a:xfrm>
            <a:off x="5263978" y="2276391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nrow</a:t>
            </a:r>
            <a:r>
              <a:rPr lang="en-US" altLang="ko-KR" dirty="0"/>
              <a:t> &amp; </a:t>
            </a:r>
            <a:r>
              <a:rPr lang="en-US" altLang="ko-KR" dirty="0" err="1"/>
              <a:t>ncol</a:t>
            </a:r>
            <a:r>
              <a:rPr lang="ko-KR" altLang="en-US" dirty="0"/>
              <a:t>로 행</a:t>
            </a:r>
            <a:r>
              <a:rPr lang="en-US" altLang="ko-KR" dirty="0"/>
              <a:t>&amp;</a:t>
            </a:r>
            <a:r>
              <a:rPr lang="ko-KR" altLang="en-US" dirty="0"/>
              <a:t>열 수 정하기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733A0-101B-5B8A-49AE-D0C4F6719FB2}"/>
              </a:ext>
            </a:extLst>
          </p:cNvPr>
          <p:cNvSpPr txBox="1"/>
          <p:nvPr/>
        </p:nvSpPr>
        <p:spPr>
          <a:xfrm>
            <a:off x="2619224" y="463532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matrix()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13E24C-A6C1-BE7B-F877-A10911F5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75" y="4585389"/>
            <a:ext cx="1668246" cy="469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DD0C3B-C57C-3D89-05F2-1DA08A1F3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04" y="5209377"/>
            <a:ext cx="2746179" cy="1648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0581BE-34CC-6FF1-7291-C6AE32648309}"/>
              </a:ext>
            </a:extLst>
          </p:cNvPr>
          <p:cNvSpPr txBox="1"/>
          <p:nvPr/>
        </p:nvSpPr>
        <p:spPr>
          <a:xfrm>
            <a:off x="512806" y="4232337"/>
            <a:ext cx="45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---------------------------------------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1A5B9-3718-7847-4389-C4A71ADA2DCF}"/>
              </a:ext>
            </a:extLst>
          </p:cNvPr>
          <p:cNvSpPr txBox="1"/>
          <p:nvPr/>
        </p:nvSpPr>
        <p:spPr>
          <a:xfrm>
            <a:off x="4837669" y="5849022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행부터 차례대로 채워진다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E90910-4C94-5534-02A7-7E371334E38C}"/>
              </a:ext>
            </a:extLst>
          </p:cNvPr>
          <p:cNvCxnSpPr/>
          <p:nvPr/>
        </p:nvCxnSpPr>
        <p:spPr>
          <a:xfrm>
            <a:off x="4064964" y="6033688"/>
            <a:ext cx="6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4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FE129-C1E1-2C22-2597-DDA2313BA4CE}"/>
              </a:ext>
            </a:extLst>
          </p:cNvPr>
          <p:cNvSpPr txBox="1"/>
          <p:nvPr/>
        </p:nvSpPr>
        <p:spPr>
          <a:xfrm>
            <a:off x="3461151" y="1358038"/>
            <a:ext cx="329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속성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574F2-D5BE-21AE-0B2B-D176A6488795}"/>
              </a:ext>
            </a:extLst>
          </p:cNvPr>
          <p:cNvSpPr txBox="1"/>
          <p:nvPr/>
        </p:nvSpPr>
        <p:spPr>
          <a:xfrm>
            <a:off x="556052" y="1883031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Vector n</a:t>
            </a:r>
          </a:p>
          <a:p>
            <a:pPr algn="ctr"/>
            <a:r>
              <a:rPr lang="ko-KR" altLang="en-US" dirty="0"/>
              <a:t>아무 속성 없음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41DB1-14A7-D74D-91BC-E4803ACD3C73}"/>
              </a:ext>
            </a:extLst>
          </p:cNvPr>
          <p:cNvSpPr txBox="1"/>
          <p:nvPr/>
        </p:nvSpPr>
        <p:spPr>
          <a:xfrm>
            <a:off x="4155986" y="1883030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matrix m</a:t>
            </a:r>
          </a:p>
          <a:p>
            <a:pPr algn="ctr"/>
            <a:r>
              <a:rPr lang="en-US" altLang="ko-KR" dirty="0"/>
              <a:t>dim(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속성 부여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509AD6-6FCC-1435-C710-6E9AD6928CFF}"/>
              </a:ext>
            </a:extLst>
          </p:cNvPr>
          <p:cNvCxnSpPr/>
          <p:nvPr/>
        </p:nvCxnSpPr>
        <p:spPr>
          <a:xfrm>
            <a:off x="2922372" y="2068381"/>
            <a:ext cx="18658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B2E9C00-012C-AB54-F877-CE278134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42" y="2714711"/>
            <a:ext cx="1972164" cy="1826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8AD5B-C753-1EE9-B8BA-3ECCB1008231}"/>
              </a:ext>
            </a:extLst>
          </p:cNvPr>
          <p:cNvSpPr txBox="1"/>
          <p:nvPr/>
        </p:nvSpPr>
        <p:spPr>
          <a:xfrm>
            <a:off x="4788242" y="5066270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첫번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행의 개수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27FD8-F4AA-9DA9-6762-DFC9A633A4FE}"/>
              </a:ext>
            </a:extLst>
          </p:cNvPr>
          <p:cNvSpPr txBox="1"/>
          <p:nvPr/>
        </p:nvSpPr>
        <p:spPr>
          <a:xfrm>
            <a:off x="4788241" y="5533434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열의 개수</a:t>
            </a:r>
          </a:p>
        </p:txBody>
      </p:sp>
    </p:spTree>
    <p:extLst>
      <p:ext uri="{BB962C8B-B14F-4D97-AF65-F5344CB8AC3E}">
        <p14:creationId xmlns:p14="http://schemas.microsoft.com/office/powerpoint/2010/main" val="27426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E58-31E5-6FA3-CB4A-1311156A8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벡터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77877-42EB-7EA8-966C-2BE68E7EE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4901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09230-E16E-1F8D-7389-DB6DE46BF636}"/>
              </a:ext>
            </a:extLst>
          </p:cNvPr>
          <p:cNvSpPr txBox="1"/>
          <p:nvPr/>
        </p:nvSpPr>
        <p:spPr>
          <a:xfrm>
            <a:off x="759940" y="92675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행렬에서 벡터 재사용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272F5-81EC-26C7-2A00-4864DA6F9D5E}"/>
              </a:ext>
            </a:extLst>
          </p:cNvPr>
          <p:cNvSpPr txBox="1"/>
          <p:nvPr/>
        </p:nvSpPr>
        <p:spPr>
          <a:xfrm>
            <a:off x="759940" y="1794647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&lt; </a:t>
            </a:r>
            <a:r>
              <a:rPr lang="ko-KR" altLang="en-US" dirty="0">
                <a:latin typeface="Söhne Mono"/>
              </a:rPr>
              <a:t>행렬 요소 개수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E051D-94C7-09E0-A3F4-3CB5EFFB28A7}"/>
              </a:ext>
            </a:extLst>
          </p:cNvPr>
          <p:cNvSpPr txBox="1"/>
          <p:nvPr/>
        </p:nvSpPr>
        <p:spPr>
          <a:xfrm>
            <a:off x="6777679" y="1794647"/>
            <a:ext cx="46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&gt; </a:t>
            </a:r>
            <a:r>
              <a:rPr lang="ko-KR" altLang="en-US" dirty="0">
                <a:latin typeface="Söhne Mono"/>
              </a:rPr>
              <a:t>행렬 요소 개수 </a:t>
            </a:r>
            <a:r>
              <a:rPr lang="en-US" altLang="ko-KR" dirty="0">
                <a:latin typeface="Söhne Mono"/>
              </a:rPr>
              <a:t>OR </a:t>
            </a:r>
            <a:r>
              <a:rPr lang="ko-KR" altLang="en-US" dirty="0">
                <a:latin typeface="Söhne Mono"/>
              </a:rPr>
              <a:t>배수 </a:t>
            </a:r>
            <a:r>
              <a:rPr lang="en-US" altLang="ko-KR" dirty="0">
                <a:latin typeface="Söhne Mono"/>
              </a:rPr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90B85-D90F-59F0-4E85-B57651A0510F}"/>
              </a:ext>
            </a:extLst>
          </p:cNvPr>
          <p:cNvSpPr txBox="1"/>
          <p:nvPr/>
        </p:nvSpPr>
        <p:spPr>
          <a:xfrm>
            <a:off x="1047234" y="2570205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öhne Mono"/>
              </a:rPr>
              <a:t>벡터가 재사용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F2397-D610-2E5C-5DA8-E7B77A65C875}"/>
              </a:ext>
            </a:extLst>
          </p:cNvPr>
          <p:cNvSpPr txBox="1"/>
          <p:nvPr/>
        </p:nvSpPr>
        <p:spPr>
          <a:xfrm>
            <a:off x="7220463" y="2293206"/>
            <a:ext cx="376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메시지 출력</a:t>
            </a:r>
            <a:endParaRPr lang="en-US" altLang="ko-KR" dirty="0"/>
          </a:p>
          <a:p>
            <a:r>
              <a:rPr lang="ko-KR" altLang="en-US" dirty="0"/>
              <a:t>          </a:t>
            </a:r>
            <a:r>
              <a:rPr lang="en-US" altLang="ko-KR" dirty="0"/>
              <a:t>&amp; </a:t>
            </a:r>
          </a:p>
          <a:p>
            <a:r>
              <a:rPr lang="ko-KR" altLang="en-US" dirty="0"/>
              <a:t>앞에 있는 벡터 요소들만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3F13D-76B7-761E-7D3C-DF782B08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34" y="4893256"/>
            <a:ext cx="2254103" cy="1452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2EA36D-8EA0-BEF6-8B9A-E0904306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35" y="3252283"/>
            <a:ext cx="3696216" cy="476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C05643-C58F-939B-69C5-DAE53D98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45" y="3918464"/>
            <a:ext cx="7297168" cy="733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058CB7-7BEA-BA0A-601F-3D239D2EA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79" y="3328493"/>
            <a:ext cx="3772426" cy="4001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ACA264-1922-3B85-EF6D-087F49D25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847" y="4841856"/>
            <a:ext cx="2486323" cy="14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6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E7DD6-DF16-4741-61A7-02EA6AA0FEBD}"/>
              </a:ext>
            </a:extLst>
          </p:cNvPr>
          <p:cNvSpPr txBox="1"/>
          <p:nvPr/>
        </p:nvSpPr>
        <p:spPr>
          <a:xfrm>
            <a:off x="778475" y="877329"/>
            <a:ext cx="469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벡터를 결합하여 행렬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43FD9-EB2B-8D88-F93B-5ED238C8066C}"/>
              </a:ext>
            </a:extLst>
          </p:cNvPr>
          <p:cNvSpPr txBox="1"/>
          <p:nvPr/>
        </p:nvSpPr>
        <p:spPr>
          <a:xfrm>
            <a:off x="271848" y="1830221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(): </a:t>
            </a:r>
            <a:r>
              <a:rPr lang="ko-KR" altLang="en-US" dirty="0"/>
              <a:t>기존의 벡터를 </a:t>
            </a:r>
            <a:r>
              <a:rPr lang="ko-KR" altLang="en-US" dirty="0" err="1"/>
              <a:t>열으로</a:t>
            </a:r>
            <a:r>
              <a:rPr lang="ko-KR" altLang="en-US" dirty="0"/>
              <a:t> 묶기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E396F-FE07-8944-E84B-5E4F3BB78BF9}"/>
              </a:ext>
            </a:extLst>
          </p:cNvPr>
          <p:cNvSpPr txBox="1"/>
          <p:nvPr/>
        </p:nvSpPr>
        <p:spPr>
          <a:xfrm>
            <a:off x="6853884" y="1813047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rbind</a:t>
            </a:r>
            <a:r>
              <a:rPr lang="en-US" altLang="ko-KR" dirty="0"/>
              <a:t>(): </a:t>
            </a:r>
            <a:r>
              <a:rPr lang="ko-KR" altLang="en-US" dirty="0"/>
              <a:t>기존의 벡터를 행으로 묶기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DA900D-C57C-E86A-EFC1-79D44261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2626963"/>
            <a:ext cx="1838582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CE60F5-F77E-EC1D-7230-8C1BC5B8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8" y="3314040"/>
            <a:ext cx="1838582" cy="1934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9F7914-936D-AABD-D168-0A8733AA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487" y="2519554"/>
            <a:ext cx="3214556" cy="724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58ADB4-0F7B-9CDA-E0FB-E33F4DD24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486" y="3428999"/>
            <a:ext cx="3390629" cy="1618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E4A413-55EA-B2AE-44A3-6D742EF7D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375" y="2626963"/>
            <a:ext cx="3012371" cy="404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4956FA-973C-11D0-1858-D74A67355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884" y="3428999"/>
            <a:ext cx="4144215" cy="16188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F84437-D5D8-4C92-7506-717FC9B8B458}"/>
              </a:ext>
            </a:extLst>
          </p:cNvPr>
          <p:cNvSpPr txBox="1"/>
          <p:nvPr/>
        </p:nvSpPr>
        <p:spPr>
          <a:xfrm>
            <a:off x="2523867" y="5371123"/>
            <a:ext cx="302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벡터</a:t>
            </a:r>
            <a:endParaRPr lang="en-US" altLang="ko-KR" dirty="0"/>
          </a:p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ko-KR" altLang="en-US" dirty="0"/>
              <a:t>행렬</a:t>
            </a:r>
            <a:r>
              <a:rPr lang="en-US" altLang="ko-KR" dirty="0"/>
              <a:t> + </a:t>
            </a:r>
            <a:r>
              <a:rPr lang="ko-KR" altLang="en-US" dirty="0"/>
              <a:t>행렬 결합 가능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678BA-11CD-1CF6-8C28-F0C95862769C}"/>
              </a:ext>
            </a:extLst>
          </p:cNvPr>
          <p:cNvSpPr txBox="1"/>
          <p:nvPr/>
        </p:nvSpPr>
        <p:spPr>
          <a:xfrm>
            <a:off x="6980920" y="5371123"/>
            <a:ext cx="4151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벡터의 길이가 다를 때는 경고와 함께 길이가 짧은 벡터의 앞 요소가 다시 </a:t>
            </a:r>
            <a:endParaRPr lang="en-US" altLang="ko-KR" dirty="0"/>
          </a:p>
          <a:p>
            <a:r>
              <a:rPr lang="ko-KR" altLang="en-US" dirty="0"/>
              <a:t>출력됨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E9CB01-4C82-CDFB-6BF2-2918A7D0C259}"/>
              </a:ext>
            </a:extLst>
          </p:cNvPr>
          <p:cNvSpPr txBox="1"/>
          <p:nvPr/>
        </p:nvSpPr>
        <p:spPr>
          <a:xfrm>
            <a:off x="3702069" y="6426820"/>
            <a:ext cx="5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But </a:t>
            </a:r>
            <a:r>
              <a:rPr lang="ko-KR" altLang="en-US" dirty="0">
                <a:solidFill>
                  <a:srgbClr val="FF0000"/>
                </a:solidFill>
              </a:rPr>
              <a:t>행렬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행렬 연결은 행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열의 수가 같아야 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5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F7D45-B2E9-EB39-74E1-56CBF4EBCD05}"/>
              </a:ext>
            </a:extLst>
          </p:cNvPr>
          <p:cNvSpPr txBox="1"/>
          <p:nvPr/>
        </p:nvSpPr>
        <p:spPr>
          <a:xfrm>
            <a:off x="1093549" y="939799"/>
            <a:ext cx="302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07C2D-BCF8-1418-C9B8-E934F1DF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9" y="1534020"/>
            <a:ext cx="4115788" cy="23583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6764D1-9272-603B-7F4E-E0E4F10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04" y="1508256"/>
            <a:ext cx="924054" cy="362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06E6D-2E65-4B6C-3315-16E7A36E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83" y="1870257"/>
            <a:ext cx="1085895" cy="702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C4E163-15C6-4AFB-6735-1B573660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804" y="2654761"/>
            <a:ext cx="945706" cy="439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74F831-5A12-6708-1C24-880E9256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173" y="3093839"/>
            <a:ext cx="1085895" cy="637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12FD9D-9914-7E70-FA87-9E9DDC3E6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844" y="1508256"/>
            <a:ext cx="1047896" cy="38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1A9776-F9D6-F3FA-C976-BE2B38BA3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844" y="2020943"/>
            <a:ext cx="1270176" cy="381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EBF586-F972-9FD0-2E6C-A0231BC876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844" y="2654761"/>
            <a:ext cx="2038635" cy="4191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61AF95-A1E1-54FF-6BC4-1D36A823F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844" y="3252736"/>
            <a:ext cx="1899396" cy="11007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8FC062-369A-3DF9-C057-8CA39E6E91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0036" y="1401464"/>
            <a:ext cx="1047896" cy="5167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E840541-ED89-58EC-9F73-5B3919C76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4357" y="2057647"/>
            <a:ext cx="1952898" cy="4763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46B95C-6A97-9C70-5CF9-87D69C29F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3865" y="2611063"/>
            <a:ext cx="900238" cy="4900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4E33520-A420-A855-8392-E14A50043F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9479" y="3252736"/>
            <a:ext cx="2953162" cy="167663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9C51396-2186-D2F5-66DE-966CF8DE9F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9883" y="4414647"/>
            <a:ext cx="933580" cy="4382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94AEBD-161D-680B-9157-7195F25AFC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52327" y="4929370"/>
            <a:ext cx="3077004" cy="14289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1BD295-5658-4BCA-2BD2-AAA71DA733DD}"/>
              </a:ext>
            </a:extLst>
          </p:cNvPr>
          <p:cNvSpPr txBox="1"/>
          <p:nvPr/>
        </p:nvSpPr>
        <p:spPr>
          <a:xfrm>
            <a:off x="2291922" y="6355567"/>
            <a:ext cx="772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음의 정수를 이용하면 해당 행과 열을 제외한 행렬을 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751901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7865D-4771-6299-7287-BF2EC26740ED}"/>
              </a:ext>
            </a:extLst>
          </p:cNvPr>
          <p:cNvSpPr txBox="1"/>
          <p:nvPr/>
        </p:nvSpPr>
        <p:spPr>
          <a:xfrm>
            <a:off x="1093549" y="939799"/>
            <a:ext cx="438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벡터로 행과 열 재배치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A5AEC-6E11-6A89-73CB-35F64575AD79}"/>
              </a:ext>
            </a:extLst>
          </p:cNvPr>
          <p:cNvSpPr txBox="1"/>
          <p:nvPr/>
        </p:nvSpPr>
        <p:spPr>
          <a:xfrm>
            <a:off x="1093549" y="570467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헷갈렸던 부분</a:t>
            </a:r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0C62F-0A8F-1950-6796-5C3C4649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9" y="1652668"/>
            <a:ext cx="3772426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5AB278-D185-270B-98B8-94E4DCD6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48" y="2589767"/>
            <a:ext cx="3637134" cy="1401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088AC-558D-3E00-3EB1-565B56271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412" y="1619326"/>
            <a:ext cx="3943900" cy="752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C98E50-518C-3A44-DDEA-AE93F8C4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412" y="2612224"/>
            <a:ext cx="3611280" cy="2032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EB52B-4BD6-6098-492E-9DBEA34CAB1F}"/>
              </a:ext>
            </a:extLst>
          </p:cNvPr>
          <p:cNvSpPr txBox="1"/>
          <p:nvPr/>
        </p:nvSpPr>
        <p:spPr>
          <a:xfrm>
            <a:off x="1093548" y="4994869"/>
            <a:ext cx="363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은 모두 출력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row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행부터 </a:t>
            </a:r>
            <a:r>
              <a:rPr lang="en-US" altLang="ko-KR" dirty="0"/>
              <a:t>1</a:t>
            </a:r>
            <a:r>
              <a:rPr lang="ko-KR" altLang="en-US" dirty="0" err="1"/>
              <a:t>행까지만</a:t>
            </a:r>
            <a:r>
              <a:rPr lang="ko-KR" altLang="en-US" dirty="0"/>
              <a:t>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0A97B-04F1-96EE-6BA3-524D7F64C9B9}"/>
              </a:ext>
            </a:extLst>
          </p:cNvPr>
          <p:cNvSpPr txBox="1"/>
          <p:nvPr/>
        </p:nvSpPr>
        <p:spPr>
          <a:xfrm>
            <a:off x="6249412" y="4994868"/>
            <a:ext cx="425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</a:t>
            </a:r>
            <a:r>
              <a:rPr lang="ko-KR" altLang="en-US" dirty="0"/>
              <a:t>는 모두 출력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column</a:t>
            </a:r>
            <a:r>
              <a:rPr lang="ko-KR" altLang="en-US" dirty="0"/>
              <a:t>은 </a:t>
            </a:r>
            <a:r>
              <a:rPr lang="en-US" altLang="ko-KR" dirty="0"/>
              <a:t>2,1,5,4,3</a:t>
            </a:r>
            <a:r>
              <a:rPr lang="ko-KR" altLang="en-US" dirty="0"/>
              <a:t>행 순으로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17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921D4-F0B4-2B8B-4E2A-0F87FA26FA36}"/>
              </a:ext>
            </a:extLst>
          </p:cNvPr>
          <p:cNvSpPr txBox="1"/>
          <p:nvPr/>
        </p:nvSpPr>
        <p:spPr>
          <a:xfrm>
            <a:off x="747559" y="941852"/>
            <a:ext cx="363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논리 인덱스 벡터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BA36E-5B8D-BA23-D70C-FDB8A7EB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" y="1546432"/>
            <a:ext cx="3343742" cy="1343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B3ED9-CE22-D9D3-3FDD-2B647231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9" y="3429000"/>
            <a:ext cx="2904994" cy="2191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4AC24-3EC5-5572-E9ED-2AEA4472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74" y="2889644"/>
            <a:ext cx="1816942" cy="369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02761-A643-4207-7737-DD10DA36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691" y="3429000"/>
            <a:ext cx="1954325" cy="2053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EAC230-0255-B59A-DAA4-A003E950ECEF}"/>
              </a:ext>
            </a:extLst>
          </p:cNvPr>
          <p:cNvSpPr txBox="1"/>
          <p:nvPr/>
        </p:nvSpPr>
        <p:spPr>
          <a:xfrm>
            <a:off x="4384691" y="5731482"/>
            <a:ext cx="2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/>
              <a:t>인 </a:t>
            </a:r>
            <a:r>
              <a:rPr lang="en-US" altLang="ko-KR" dirty="0"/>
              <a:t>column</a:t>
            </a:r>
            <a:r>
              <a:rPr lang="ko-KR" altLang="en-US" dirty="0"/>
              <a:t>만 선택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580587-7BFA-DC31-9657-F0C79B80C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545" y="2889643"/>
            <a:ext cx="2220363" cy="400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B869B9-6369-1CC1-F1D9-566CB2E51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45" y="3603111"/>
            <a:ext cx="2943513" cy="153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5594DC-BBF9-9031-D208-EBE7689B78AC}"/>
              </a:ext>
            </a:extLst>
          </p:cNvPr>
          <p:cNvSpPr txBox="1"/>
          <p:nvPr/>
        </p:nvSpPr>
        <p:spPr>
          <a:xfrm>
            <a:off x="7578545" y="5731482"/>
            <a:ext cx="4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(dead) </a:t>
            </a:r>
            <a:r>
              <a:rPr lang="ko-KR" altLang="en-US" dirty="0"/>
              <a:t>중 </a:t>
            </a:r>
            <a:r>
              <a:rPr lang="en-US" altLang="ko-KR" dirty="0"/>
              <a:t>100 </a:t>
            </a:r>
            <a:r>
              <a:rPr lang="ko-KR" altLang="en-US" dirty="0"/>
              <a:t>초과인 행 선택</a:t>
            </a:r>
          </a:p>
        </p:txBody>
      </p:sp>
    </p:spTree>
    <p:extLst>
      <p:ext uri="{BB962C8B-B14F-4D97-AF65-F5344CB8AC3E}">
        <p14:creationId xmlns:p14="http://schemas.microsoft.com/office/powerpoint/2010/main" val="4121390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FD65-EA27-612A-F423-526B722791F2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행렬과 행렬의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87386-1CBC-E31B-9C5D-CFA2574A1E7F}"/>
              </a:ext>
            </a:extLst>
          </p:cNvPr>
          <p:cNvSpPr txBox="1"/>
          <p:nvPr/>
        </p:nvSpPr>
        <p:spPr>
          <a:xfrm>
            <a:off x="788874" y="1777319"/>
            <a:ext cx="78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연산하고자 하는 행렬의 행의 수와 열의 수가 각각 동일해야 연산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3DD23-B448-94C4-C022-5A8F3FDF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1" y="2755260"/>
            <a:ext cx="3686689" cy="2410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D5BA3-044D-B96A-DD6B-7B15243B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79" y="2536154"/>
            <a:ext cx="5973009" cy="2629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55705-BCCA-877C-DECA-13A83D3DD6CE}"/>
              </a:ext>
            </a:extLst>
          </p:cNvPr>
          <p:cNvSpPr txBox="1"/>
          <p:nvPr/>
        </p:nvSpPr>
        <p:spPr>
          <a:xfrm>
            <a:off x="3113903" y="5774030"/>
            <a:ext cx="5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m1, m2 </a:t>
            </a:r>
            <a:r>
              <a:rPr lang="ko-KR" altLang="en-US" dirty="0"/>
              <a:t>두 행렬을 연산해보자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F10D1-656C-263A-7C2E-3513773BAC00}"/>
              </a:ext>
            </a:extLst>
          </p:cNvPr>
          <p:cNvSpPr txBox="1"/>
          <p:nvPr/>
        </p:nvSpPr>
        <p:spPr>
          <a:xfrm>
            <a:off x="865751" y="2156736"/>
            <a:ext cx="621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b/c </a:t>
            </a:r>
            <a:r>
              <a:rPr lang="ko-KR" altLang="en-US" dirty="0"/>
              <a:t>행렬은 벡터와 달리 요소의 재사용이 일어나지 않음</a:t>
            </a:r>
          </a:p>
        </p:txBody>
      </p:sp>
    </p:spTree>
    <p:extLst>
      <p:ext uri="{BB962C8B-B14F-4D97-AF65-F5344CB8AC3E}">
        <p14:creationId xmlns:p14="http://schemas.microsoft.com/office/powerpoint/2010/main" val="3487351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D18269-AAAF-DEE4-565B-670D1CFF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85" y="532571"/>
            <a:ext cx="2459143" cy="2470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CE906-51B5-5437-9EDE-54EF4475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56" y="664412"/>
            <a:ext cx="2359065" cy="2338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13F55-10CD-6948-674A-18243D81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85" y="3160708"/>
            <a:ext cx="2459143" cy="2404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C6B20D-4A5C-17FF-6702-F3F6234A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756" y="3160708"/>
            <a:ext cx="2394956" cy="2404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041EB-2226-0B76-A3E9-2BD422E7DEC1}"/>
              </a:ext>
            </a:extLst>
          </p:cNvPr>
          <p:cNvSpPr txBox="1"/>
          <p:nvPr/>
        </p:nvSpPr>
        <p:spPr>
          <a:xfrm>
            <a:off x="1363287" y="5824256"/>
            <a:ext cx="946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***</a:t>
            </a:r>
            <a:r>
              <a:rPr lang="ko-KR" altLang="en-US" dirty="0">
                <a:solidFill>
                  <a:srgbClr val="FF0000"/>
                </a:solidFill>
              </a:rPr>
              <a:t>선형대수학에서 배운 것과 다르게 두 행렬의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i,j</a:t>
            </a:r>
            <a:r>
              <a:rPr lang="en-US" altLang="ko-KR" dirty="0">
                <a:solidFill>
                  <a:srgbClr val="FF0000"/>
                </a:solidFill>
              </a:rPr>
              <a:t>] </a:t>
            </a:r>
            <a:r>
              <a:rPr lang="ko-KR" altLang="en-US" dirty="0">
                <a:solidFill>
                  <a:srgbClr val="FF0000"/>
                </a:solidFill>
              </a:rPr>
              <a:t>요소를 단순히 </a:t>
            </a:r>
            <a:r>
              <a:rPr lang="ko-KR" altLang="en-US" dirty="0" err="1">
                <a:solidFill>
                  <a:srgbClr val="FF0000"/>
                </a:solidFill>
              </a:rPr>
              <a:t>사칙연산한다</a:t>
            </a:r>
            <a:r>
              <a:rPr lang="en-US" altLang="ko-KR" dirty="0">
                <a:solidFill>
                  <a:srgbClr val="FF0000"/>
                </a:solidFill>
              </a:rPr>
              <a:t>.***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DA293-EB62-FD44-ECA9-9CB97DEF3B6C}"/>
              </a:ext>
            </a:extLst>
          </p:cNvPr>
          <p:cNvSpPr txBox="1"/>
          <p:nvPr/>
        </p:nvSpPr>
        <p:spPr>
          <a:xfrm>
            <a:off x="1730234" y="6351604"/>
            <a:ext cx="47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행렬끼리 사칙연산하기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3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DF59-F7A5-72AD-EAE6-A705ADC4E6B5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벡터와 행렬의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C7F2E-BF6C-19DB-7E8E-E3E51C78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0" y="1704937"/>
            <a:ext cx="2967980" cy="1940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53AA0-829E-560A-A989-B39C4546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72" y="1704937"/>
            <a:ext cx="2000982" cy="860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4AE36F-C48D-186A-F70B-64818927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13" y="2719598"/>
            <a:ext cx="2290774" cy="1655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43416C-C77D-E51F-C5A5-11690C29A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156" y="1704937"/>
            <a:ext cx="2505425" cy="685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B0F8D-43EE-76CC-CA67-86EE4BA5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915" y="2596972"/>
            <a:ext cx="2505425" cy="1819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C2BD0-7B71-2662-82FB-F2B482281145}"/>
              </a:ext>
            </a:extLst>
          </p:cNvPr>
          <p:cNvSpPr txBox="1"/>
          <p:nvPr/>
        </p:nvSpPr>
        <p:spPr>
          <a:xfrm>
            <a:off x="4244532" y="4967416"/>
            <a:ext cx="75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벡터가 행렬로 변환됨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벡터 길이 </a:t>
            </a:r>
            <a:r>
              <a:rPr lang="en-US" altLang="ko-KR" dirty="0"/>
              <a:t>&lt; </a:t>
            </a:r>
            <a:r>
              <a:rPr lang="ko-KR" altLang="en-US" dirty="0"/>
              <a:t>행렬 길이 </a:t>
            </a:r>
            <a:r>
              <a:rPr lang="en-US" altLang="ko-KR" dirty="0"/>
              <a:t>: </a:t>
            </a:r>
            <a:r>
              <a:rPr lang="ko-KR" altLang="en-US" dirty="0"/>
              <a:t>벡터의 데이터가 행렬의 길이만큼 재사용됨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11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35755-4329-7477-E172-E0B1F7D114CE}"/>
              </a:ext>
            </a:extLst>
          </p:cNvPr>
          <p:cNvSpPr txBox="1"/>
          <p:nvPr/>
        </p:nvSpPr>
        <p:spPr>
          <a:xfrm>
            <a:off x="1025611" y="1373706"/>
            <a:ext cx="50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벡터의 길이 </a:t>
            </a:r>
            <a:r>
              <a:rPr lang="en-US" altLang="ko-KR" dirty="0"/>
              <a:t>&gt; </a:t>
            </a:r>
            <a:r>
              <a:rPr lang="ko-KR" altLang="en-US" dirty="0"/>
              <a:t>행렬의 길이 </a:t>
            </a:r>
            <a:r>
              <a:rPr lang="en-US" altLang="ko-KR" dirty="0"/>
              <a:t>: </a:t>
            </a:r>
            <a:r>
              <a:rPr lang="ko-KR" altLang="en-US" dirty="0"/>
              <a:t>오류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FE3A0-F0B5-3352-96A3-60CEE75E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2183110"/>
            <a:ext cx="6648374" cy="918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2C189-04A5-7679-7A18-CF0E86B0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3612357"/>
            <a:ext cx="10923374" cy="8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01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C092-6ACA-7345-E34E-FDE43EE5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942"/>
            <a:ext cx="9144000" cy="2387600"/>
          </a:xfrm>
        </p:spPr>
        <p:txBody>
          <a:bodyPr/>
          <a:lstStyle/>
          <a:p>
            <a:r>
              <a:rPr lang="ko-KR" altLang="en-US"/>
              <a:t>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419D7-C502-51C1-4D7A-BDFE6A3ED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수나 문자가 r언어에서 기본적으로 취급되는 형식이다.</a:t>
            </a:r>
          </a:p>
          <a:p>
            <a:pPr marL="228600" indent="-228600" latinLnBrk="0">
              <a:buFont typeface="Arial"/>
              <a:buChar char="•"/>
            </a:pP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벡터는 50명 학생들의 키 데이터 (162.1, 175.8, 183.2, …), 50명 학생들의 성별 데이터 (</a:t>
            </a:r>
            <a:r>
              <a:rPr sz="1800" b="0" i="0">
                <a:solidFill>
                  <a:srgbClr val="212529"/>
                </a:solidFill>
                <a:latin typeface="Consolas" charset="0"/>
                <a:ea typeface="SFMono-Regular" charset="0"/>
              </a:rPr>
              <a:t>"여", "남", "남", ...</a:t>
            </a: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)처럼 한가지 타입의 데이터를 나열한 것이다.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크게 </a:t>
            </a: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숫자, 문자, 논</a:t>
            </a:r>
            <a:r>
              <a:rPr lang="ko-KR"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리벡터가 있다.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2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숫자 벡터에는 숫자 데이터만 나열되고, 문자 벡터나 논리 벡터에는 각각 문자열과 논리값만이 나열된다.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9B08-03C4-E9F8-6D3D-FA1EDD2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CDB8-CD75-D8D9-8C3A-270F16F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숫자와 문자같이 다른 타입의 데이터를 결합시킬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프레임은 리스트를 기반으로 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의 함수는 결과를 대체로 리스트로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21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045AF-A052-CEEA-F932-6DAA351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1FE4D-46B3-3BB8-968B-24D6341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객체는 하나의 데이터 타입을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타입은 다양하게 존재하지만 크게 원자적 벡터와 일반적 벡터로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244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8345-34D7-3A13-6662-9CA1903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3F46B-F937-B4D8-B105-32EBA7BD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데이터 타입을 보기 위해서 사용한다</a:t>
            </a:r>
            <a:r>
              <a:rPr lang="en-US" altLang="ko-KR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논리형 타입 </a:t>
            </a:r>
            <a:r>
              <a:rPr lang="en-US" altLang="ko-KR" sz="2000" dirty="0"/>
              <a:t>-&gt; “logical”, </a:t>
            </a:r>
            <a:r>
              <a:rPr lang="ko-KR" altLang="en-US" sz="2000" dirty="0"/>
              <a:t>정수형 타입 </a:t>
            </a:r>
            <a:r>
              <a:rPr lang="en-US" altLang="ko-KR" sz="2000" dirty="0"/>
              <a:t>-&gt; “integer”, </a:t>
            </a:r>
            <a:r>
              <a:rPr lang="ko-KR" altLang="en-US" sz="2000" dirty="0"/>
              <a:t>실수형 타입 </a:t>
            </a:r>
            <a:r>
              <a:rPr lang="en-US" altLang="ko-KR" sz="2000" dirty="0"/>
              <a:t>-&gt; ”double“……</a:t>
            </a:r>
          </a:p>
          <a:p>
            <a:r>
              <a:rPr lang="ko-KR" altLang="en-US" dirty="0"/>
              <a:t>행렬의 데이터 타입은 구성 벡터의 타입과 동일하다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이(가) 표시된 사진">
            <a:extLst>
              <a:ext uri="{FF2B5EF4-FFF2-40B4-BE49-F238E27FC236}">
                <a16:creationId xmlns:a16="http://schemas.microsoft.com/office/drawing/2014/main" id="{682511FF-8D2B-A6EF-A2E9-29C3E73E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257800" cy="2738483"/>
          </a:xfrm>
          <a:prstGeom prst="rect">
            <a:avLst/>
          </a:prstGeom>
        </p:spPr>
      </p:pic>
      <p:pic>
        <p:nvPicPr>
          <p:cNvPr id="7" name="그림 6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CA84921F-7EDA-BEE2-D79A-B971015B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822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B492-F690-0F20-5E79-BF28D6F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class, attributes, </a:t>
            </a:r>
            <a:r>
              <a:rPr lang="en-US" altLang="ko-KR" dirty="0" err="1"/>
              <a:t>attr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FBE4-1950-C6A6-3DC0-06C565D3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0"/>
            <a:ext cx="10515600" cy="435133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객체가 어떤 방식으로 처리되어야 하는지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attributes</a:t>
            </a:r>
            <a:r>
              <a:rPr lang="ko-KR" altLang="en-US" dirty="0"/>
              <a:t>는 객체의 내제된 속성을 제외한 나머지 속성을 보여준다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</a:t>
            </a:r>
            <a:r>
              <a:rPr lang="ko-KR" altLang="en-US" dirty="0"/>
              <a:t>는 특정 속성을 보여주거나 특정 속</a:t>
            </a:r>
            <a:r>
              <a:rPr lang="en-US" altLang="ko-KR" dirty="0"/>
              <a:t>	</a:t>
            </a:r>
            <a:r>
              <a:rPr lang="ko-KR" altLang="en-US" dirty="0"/>
              <a:t>성에 데이터를 할당한다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A109F32-2187-D451-62F1-791BA5BE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484"/>
            <a:ext cx="2624328" cy="264851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C40F5F-215F-B0A4-5C4C-5CFF1DE2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3" y="4209484"/>
            <a:ext cx="5043341" cy="2648515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8B616C4-E10D-CD17-E0E3-5B48EAA0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75" y="4209484"/>
            <a:ext cx="2624327" cy="1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4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15E2-3576-C1B4-3AC6-EDE6332C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96972-4C44-9330-F7E6-353F576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타입과 모드는 각각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 </a:t>
            </a:r>
            <a:r>
              <a:rPr lang="ko-KR" altLang="en-US" dirty="0"/>
              <a:t>언어에서 사용하는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타입과 모드는 세부적으로 다르지만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의 호환성을 위해 사실상 혼용하여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타입은 </a:t>
            </a:r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모드는 </a:t>
            </a:r>
            <a:r>
              <a:rPr lang="en-US" altLang="ko-KR" dirty="0"/>
              <a:t>mode()	</a:t>
            </a:r>
            <a:r>
              <a:rPr lang="ko-KR" altLang="en-US" dirty="0"/>
              <a:t> 함수를 통해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441B29F-4BE1-0F6F-AD7A-4285A077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1" y="3734653"/>
            <a:ext cx="2197608" cy="2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2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E58B-7592-BDCE-8268-8019D541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DB08-F0AF-A910-4FF0-13D3827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</a:t>
            </a:r>
            <a:r>
              <a:rPr lang="ko-KR" altLang="en-US" dirty="0"/>
              <a:t>언어에서는 구분되지 않는 </a:t>
            </a:r>
            <a:r>
              <a:rPr lang="en-US" altLang="ko-KR" dirty="0"/>
              <a:t>"numeric</a:t>
            </a:r>
            <a:r>
              <a:rPr lang="ko-KR" altLang="en-US" dirty="0"/>
              <a:t>”은 </a:t>
            </a:r>
            <a:r>
              <a:rPr lang="en-US" altLang="ko-KR" dirty="0" err="1"/>
              <a:t>storage.mode</a:t>
            </a:r>
            <a:r>
              <a:rPr lang="en-US" altLang="ko-KR" dirty="0"/>
              <a:t>() </a:t>
            </a:r>
            <a:r>
              <a:rPr lang="ko-KR" altLang="en-US" dirty="0"/>
              <a:t>함수를 통해 </a:t>
            </a:r>
            <a:r>
              <a:rPr lang="en-US" altLang="ko-KR" dirty="0"/>
              <a:t>R </a:t>
            </a:r>
            <a:r>
              <a:rPr lang="ko-KR" altLang="en-US" dirty="0"/>
              <a:t>형식으로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31DA41F-9CE6-AB44-9CE6-445CDFF4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336"/>
            <a:ext cx="4636168" cy="2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9433-D6B4-CD55-F292-FB5302A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EE8F-5BC6-65AC-DB78-8900840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요소라는 객체들을 나열한 데이터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리스트를 만들기 위해서는 </a:t>
            </a:r>
            <a:r>
              <a:rPr lang="en-US" altLang="ko-KR" dirty="0"/>
              <a:t>list </a:t>
            </a:r>
            <a:r>
              <a:rPr lang="ko-KR" altLang="en-US" dirty="0"/>
              <a:t>함수에 요소들을 단순히 나열하거나 요소에 이름을 붙여서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, 대수학이(가) 표시된 사진&#10;&#10;자동 생성된 설명">
            <a:extLst>
              <a:ext uri="{FF2B5EF4-FFF2-40B4-BE49-F238E27FC236}">
                <a16:creationId xmlns:a16="http://schemas.microsoft.com/office/drawing/2014/main" id="{FC48615A-1573-4602-C867-56F5ACFF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29145" cy="1949116"/>
          </a:xfrm>
          <a:prstGeom prst="rect">
            <a:avLst/>
          </a:prstGeo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7E7D4B4-BD94-263B-711C-B2D18C36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98" y="3429001"/>
            <a:ext cx="5443602" cy="1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3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F0BA-983F-EDD8-7124-CCBF8FE6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290DB-D623-B8F2-D396-8AB129BF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length()</a:t>
            </a:r>
            <a:r>
              <a:rPr lang="ko-KR" altLang="en-US" dirty="0"/>
              <a:t>를 리스트에 사용하면 리스트의 타입과 요소의 길이를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요소에 이름이 붙은 리스트에 </a:t>
            </a:r>
            <a:r>
              <a:rPr lang="en-US" altLang="ko-KR" dirty="0"/>
              <a:t>attributes()</a:t>
            </a:r>
            <a:r>
              <a:rPr lang="ko-KR" altLang="en-US" dirty="0"/>
              <a:t>함수나 </a:t>
            </a:r>
            <a:r>
              <a:rPr lang="en-US" altLang="ko-KR" dirty="0"/>
              <a:t>names()</a:t>
            </a:r>
            <a:r>
              <a:rPr lang="ko-KR" altLang="en-US" dirty="0"/>
              <a:t>함수를 사용하면 요소에 붙은 이름을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AB54AA9D-E001-0408-124E-0CE29D15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41" y="4001294"/>
            <a:ext cx="3444917" cy="20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1918-02DE-B900-3233-101F63F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이름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033FA-618E-E343-CEC8-F5DB9F44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</a:t>
            </a:r>
            <a:r>
              <a:rPr lang="ko-KR" altLang="en-US" dirty="0"/>
              <a:t>함수나 </a:t>
            </a:r>
            <a:r>
              <a:rPr lang="en-US" altLang="ko-KR" dirty="0" err="1"/>
              <a:t>data.frame</a:t>
            </a:r>
            <a:r>
              <a:rPr lang="en-US" altLang="ko-KR" dirty="0"/>
              <a:t>()</a:t>
            </a:r>
            <a:r>
              <a:rPr lang="ko-KR" altLang="en-US" dirty="0"/>
              <a:t>함수와는 달리 자동적으로 요소에 이름이 부여되지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요소에 이름을 부여하기 위해서는 </a:t>
            </a:r>
            <a:r>
              <a:rPr lang="en-US" altLang="ko-KR" dirty="0"/>
              <a:t>‘</a:t>
            </a:r>
            <a:r>
              <a:rPr lang="ko-KR" altLang="en-US" dirty="0"/>
              <a:t>요소이름</a:t>
            </a:r>
            <a:r>
              <a:rPr lang="en-US" altLang="ko-KR" dirty="0"/>
              <a:t>=</a:t>
            </a:r>
            <a:r>
              <a:rPr lang="ko-KR" altLang="en-US" dirty="0"/>
              <a:t>요소</a:t>
            </a:r>
            <a:r>
              <a:rPr lang="en-US" altLang="ko-KR" dirty="0"/>
              <a:t>’</a:t>
            </a:r>
            <a:r>
              <a:rPr lang="ko-KR" altLang="en-US" dirty="0"/>
              <a:t> 형식으로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134D87-930F-879B-1B3D-3D57CC29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3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A441-D6F9-0C6D-C2D4-C60AB9C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특정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8862-FF0B-4845-EB3A-029AFF11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특정 요소 하나를 지정하기 위해 주로 세가지 구조를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리스트이름</a:t>
            </a:r>
            <a:r>
              <a:rPr lang="en-US" altLang="ko-KR" dirty="0"/>
              <a:t>)[[</a:t>
            </a:r>
            <a:r>
              <a:rPr lang="ko-KR" altLang="en-US" dirty="0"/>
              <a:t>요소 번호</a:t>
            </a:r>
            <a:r>
              <a:rPr lang="en-US" altLang="ko-KR" dirty="0"/>
              <a:t>]], (</a:t>
            </a:r>
            <a:r>
              <a:rPr lang="ko-KR" altLang="en-US" dirty="0"/>
              <a:t>리스트이름</a:t>
            </a:r>
            <a:r>
              <a:rPr lang="en-US" altLang="ko-KR" dirty="0"/>
              <a:t>)$</a:t>
            </a:r>
            <a:r>
              <a:rPr lang="ko-KR" altLang="en-US" dirty="0"/>
              <a:t>요소 이름</a:t>
            </a:r>
            <a:r>
              <a:rPr lang="en-US" altLang="ko-KR" dirty="0"/>
              <a:t>, (</a:t>
            </a:r>
            <a:r>
              <a:rPr lang="ko-KR" altLang="en-US" dirty="0"/>
              <a:t>리스트이름</a:t>
            </a:r>
            <a:r>
              <a:rPr lang="en-US" altLang="ko-KR" dirty="0"/>
              <a:t>)[[“</a:t>
            </a:r>
            <a:r>
              <a:rPr lang="ko-KR" altLang="en-US" dirty="0"/>
              <a:t>요소 이름</a:t>
            </a:r>
            <a:r>
              <a:rPr lang="en-US" altLang="ko-KR" dirty="0"/>
              <a:t>“]]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967FF29C-0F9E-54C0-578A-34708E3A9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1986323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숫자형vector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1000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 sz="4800"/>
              <a:t>C(n,n)    c</a:t>
            </a:r>
            <a:r>
              <a:rPr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() 함수</a:t>
            </a:r>
            <a:r>
              <a:rPr lang="ko-KR"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는</a:t>
            </a:r>
            <a:r>
              <a:rPr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 두개 이상의 벡터를 인수로 받아 이를 연결하여 새로운 벡터를 만드는 것이다</a:t>
            </a:r>
            <a:r>
              <a:rPr lang="ko-KR" altLang="en-US" sz="4800"/>
              <a:t>. 숫자로 된 데이터를 나열하기에 사용되는 벡터이다. </a:t>
            </a:r>
          </a:p>
          <a:p>
            <a:pPr marL="228600" indent="-228600" latinLnBrk="0">
              <a:buFont typeface="Arial"/>
              <a:buChar char="•"/>
            </a:pPr>
            <a:br>
              <a:rPr sz="1050">
                <a:solidFill>
                  <a:srgbClr val="383A42"/>
                </a:solidFill>
                <a:latin typeface="Consolas" charset="0"/>
                <a:ea typeface="SF Mono" charset="0"/>
              </a:rPr>
            </a:br>
            <a:r>
              <a:rPr lang="ko-KR" sz="4000">
                <a:solidFill>
                  <a:srgbClr val="383A42"/>
                </a:solidFill>
                <a:latin typeface="Consolas" charset="0"/>
                <a:ea typeface="SF Mono" charset="0"/>
              </a:rPr>
              <a:t>ex)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x&lt;-c(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1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4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5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2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3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) 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Tx/>
              <a:buNone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  x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/>
            <a:r>
              <a:rPr sz="4000" b="0" i="0">
                <a:solidFill>
                  <a:srgbClr val="212529"/>
                </a:solidFill>
                <a:latin typeface="Consolas" charset="0"/>
                <a:ea typeface="SFMono-Regular" charset="0"/>
              </a:rPr>
              <a:t>   #&gt; [1] 1 4 5 2 3</a:t>
            </a:r>
            <a:br>
              <a:rPr sz="4000" b="0" i="0">
                <a:solidFill>
                  <a:srgbClr val="333333"/>
                </a:solidFill>
                <a:latin typeface="Helvetica Neue" charset="0"/>
                <a:ea typeface="-apple-system" charset="0"/>
              </a:rPr>
            </a:br>
            <a:endParaRPr lang="ko-KR" altLang="en-US" sz="4000"/>
          </a:p>
          <a:p>
            <a:pPr marL="228600" indent="-228600" latinLnBrk="0">
              <a:buFont typeface="Arial"/>
              <a:buChar char="•"/>
            </a:pPr>
            <a:r>
              <a:rPr lang="ko-KR" altLang="en-US" sz="4400"/>
              <a:t>두 벡터를 연결해서 새로운 벡터를 만들 수도 있다.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Rep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중요한점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다를 때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함수종류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헷갈리는점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26556_22576648/fImage28716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17434" r="7009" b="16189"/>
          <a:stretch>
            <a:fillRect/>
          </a:stretch>
        </p:blipFill>
        <p:spPr>
          <a:xfrm>
            <a:off x="2465070" y="2523490"/>
            <a:ext cx="2355215" cy="906145"/>
          </a:xfrm>
          <a:prstGeom prst="rect">
            <a:avLst/>
          </a:prstGeom>
          <a:noFill/>
        </p:spPr>
      </p:pic>
      <p:pic>
        <p:nvPicPr>
          <p:cNvPr id="5" name="그림 3" descr="C:/Users/user/AppData/Roaming/PolarisOffice/ETemp/26556_22576648/fImage20326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3900170"/>
            <a:ext cx="2423795" cy="747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F9798-3E5F-271F-D491-E145EE96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행렬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7EE-34BD-FE3D-B8E0-2E746AD5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en-US" altLang="ko-KR" dirty="0"/>
              <a:t>	</a:t>
            </a:r>
            <a:r>
              <a:rPr lang="ko-KR" altLang="en-US" dirty="0"/>
              <a:t>요소가 벡터나 행렬로 이루어져 있다면 기존의 요소 지정과 함께 인덱스를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5EE91E7D-909B-1E31-66EB-E9935A15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85054"/>
            <a:ext cx="4780547" cy="31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6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CAAB-DE77-BD24-070E-9C4804A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리스트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CA8DC-B16C-3B5A-B506-540F37C3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여러 요소를 한 번에 </a:t>
            </a:r>
            <a:r>
              <a:rPr lang="ko-KR" altLang="en-US" dirty="0" err="1"/>
              <a:t>지정해야하는</a:t>
            </a:r>
            <a:r>
              <a:rPr lang="ko-KR" altLang="en-US" dirty="0"/>
              <a:t> 경우 </a:t>
            </a:r>
            <a:r>
              <a:rPr lang="en-US" altLang="ko-KR" dirty="0"/>
              <a:t>[[ ]]</a:t>
            </a:r>
            <a:r>
              <a:rPr lang="ko-KR" altLang="en-US" dirty="0"/>
              <a:t>연산자가 아닌 벡터의 필터링에 사용하는 </a:t>
            </a:r>
            <a:r>
              <a:rPr lang="en-US" altLang="ko-KR" dirty="0"/>
              <a:t>[ ]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58518F-1652-F1D9-38F8-A46472F1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84" y="2834958"/>
            <a:ext cx="2225233" cy="387659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363A15-0BC8-29BF-1D47-BFFFEBF5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1" y="2834958"/>
            <a:ext cx="2358260" cy="3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1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2424-F70C-CE2D-E605-D5330C9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지정과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A156-B90E-2C12-4F27-DF5B3207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요소를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로 지정할 경우에는 벡터나 행렬인 요소가 그대로 반환되지만</a:t>
            </a:r>
            <a:r>
              <a:rPr lang="en-US" altLang="ko-KR" dirty="0"/>
              <a:t>, [ ]</a:t>
            </a:r>
            <a:r>
              <a:rPr lang="ko-KR" altLang="en-US" dirty="0"/>
              <a:t>로 필터링할 경우 또다른 리스트로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4B8520DD-090F-FA8F-2CFE-F5CD99C5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8" y="4001294"/>
            <a:ext cx="2526684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3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087B-25EE-8784-053E-F1A106D1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요소의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F948-BBC5-14DF-792B-F6DBFE3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새로운 요소를 추가하여 확장한다</a:t>
            </a:r>
            <a:r>
              <a:rPr lang="en-US" altLang="ko-KR" dirty="0"/>
              <a:t>. 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 연산자를 이용해서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요소의 변경은 기존 요소의 위치에 새로운 요소를 할당하여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70C997-0D39-C7E6-3883-A8127641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8" y="3429000"/>
            <a:ext cx="2479604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0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5953-A993-D6F3-DC96-D5AFCCD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자연수를 통한 요소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79B7-5642-FC02-26EC-C69043F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요소를 추가할 때 숫자를 사용하면 해당하는 위치에 요소가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위치에 기존의 요소가 있다면 교체되고 없다면 새로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요소와 추가되는 요소의 위치</a:t>
            </a:r>
            <a:br>
              <a:rPr lang="en-US" altLang="ko-KR" dirty="0"/>
            </a:br>
            <a:r>
              <a:rPr lang="ko-KR" altLang="en-US" dirty="0"/>
              <a:t>사이가 비어 있다면 </a:t>
            </a:r>
            <a:r>
              <a:rPr lang="en-US" altLang="ko-KR" dirty="0"/>
              <a:t>＂NULL”</a:t>
            </a:r>
            <a:r>
              <a:rPr lang="ko-KR" altLang="en-US" dirty="0"/>
              <a:t>이 빈</a:t>
            </a:r>
            <a:br>
              <a:rPr lang="en-US" altLang="ko-KR" dirty="0"/>
            </a:br>
            <a:r>
              <a:rPr lang="ko-KR" altLang="en-US" dirty="0"/>
              <a:t>위치에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3F29F4-36EC-6589-8F80-AD5AA6B1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20" y="3429000"/>
            <a:ext cx="2008940" cy="195921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0C14E2-AB03-D16B-06FB-7CFE6D03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60" y="3429000"/>
            <a:ext cx="1937324" cy="3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1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0DE2C-4DA2-8D30-7C60-7AFEAF9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FD600-EDD8-853A-D27A-84561B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삭제는 요소를 지정한 후 </a:t>
            </a:r>
            <a:r>
              <a:rPr lang="en-US" altLang="ko-KR" dirty="0"/>
              <a:t>NULL</a:t>
            </a:r>
            <a:r>
              <a:rPr lang="ko-KR" altLang="en-US" dirty="0"/>
              <a:t>을 할당함으로써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지정 방식과 동일하게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연산자를 사용해서 요소를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42FFD4A-8DF3-3AA0-6409-835A74EE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51" y="3748631"/>
            <a:ext cx="2774724" cy="194230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809A55-4D0B-EF80-8915-776BED90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36" y="3228754"/>
            <a:ext cx="2704998" cy="3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1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34B9-F1A8-8E7A-EBC3-F4B99C31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CC07D-DDA2-433A-7F8B-79E26971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리스트는 리스트의 요소로 리스트가 할당된 리스트를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리스트를 만들기 위해서는 요소를 사용할 리스트를 </a:t>
            </a:r>
            <a:r>
              <a:rPr lang="en-US" altLang="ko-KR" dirty="0"/>
              <a:t>list() </a:t>
            </a:r>
            <a:r>
              <a:rPr lang="ko-KR" altLang="en-US" dirty="0"/>
              <a:t>함수로 묶어야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947FAC63-8551-12BE-7E0E-05421860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2001"/>
            <a:ext cx="5499805" cy="248496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24FDBD8-1809-AA33-5FA9-6D889FC4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57" y="3429000"/>
            <a:ext cx="251512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9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6A268-91BF-DFEC-D513-C89E21B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B41A-390E-9A9A-EB47-CEDA9AE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리스트의 요소를 지정하기 위해서는 기존 리스트 요소 지정을 두 번 중복해서 </a:t>
            </a:r>
            <a:r>
              <a:rPr lang="ko-KR" altLang="en-US" dirty="0" err="1"/>
              <a:t>사용해야한다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리스트의 요소가 되는 리스트의 요소에 이름이 있다면 </a:t>
            </a:r>
            <a:r>
              <a:rPr lang="en-US" altLang="ko-KR" dirty="0"/>
              <a:t>c(   , recursive = TRUE) </a:t>
            </a:r>
            <a:r>
              <a:rPr lang="ko-KR" altLang="en-US" dirty="0"/>
              <a:t>인수를 통해 재귀적으로 합칠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, 폰트, 가이드이(가) 표시된 사진&#10;&#10;자동 생성된 설명">
            <a:extLst>
              <a:ext uri="{FF2B5EF4-FFF2-40B4-BE49-F238E27FC236}">
                <a16:creationId xmlns:a16="http://schemas.microsoft.com/office/drawing/2014/main" id="{88969CB4-957F-A5B0-52C9-FD5F25B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13783"/>
            <a:ext cx="2557755" cy="87853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F8ACD6-D156-CB26-92B1-6D1A8144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2" y="3654112"/>
            <a:ext cx="3611359" cy="3191857"/>
          </a:xfrm>
          <a:prstGeom prst="rect">
            <a:avLst/>
          </a:prstGeom>
        </p:spPr>
      </p:pic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8B0F0B2-D42B-5B79-1720-FF5DE5A3A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4979"/>
            <a:ext cx="5829805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7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7FB8-C18A-1F30-B9CA-C2002348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벡터에서 리스트로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052A-4EC5-8EBC-A860-FD6775AA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리스트로 변경하는 방법은 크게 두가지가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]&lt;-c() </a:t>
            </a:r>
            <a:r>
              <a:rPr lang="ko-KR" altLang="en-US" dirty="0"/>
              <a:t>형식을 통해서 벡터를 리스트로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as.list</a:t>
            </a:r>
            <a:r>
              <a:rPr lang="en-US" altLang="ko-KR" dirty="0"/>
              <a:t>() </a:t>
            </a:r>
            <a:r>
              <a:rPr lang="ko-KR" altLang="en-US" dirty="0"/>
              <a:t>함수를 이용해서 벡터를 리스트로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9EB7FC-F60F-B641-56D6-0ABF3F56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7" y="3429000"/>
            <a:ext cx="2061411" cy="319186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F04E09-904C-9385-E088-16A7D339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66" y="3429000"/>
            <a:ext cx="3746556" cy="19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1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E8F9-29CE-6B91-59F7-3A839BE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벡터로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3B3A-7609-4915-3AEC-C75A6831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벡터에서 리스트로 변경할 수 있는 만큼 리스트에서 벡터로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c(  , recursive = TRUE)</a:t>
            </a:r>
            <a:r>
              <a:rPr lang="ko-KR" altLang="en-US" dirty="0"/>
              <a:t>를 활용하여 리스트를 벡터로 변경할 수 있다</a:t>
            </a:r>
            <a:endParaRPr lang="en-US" altLang="ko-KR" dirty="0"/>
          </a:p>
          <a:p>
            <a:r>
              <a:rPr lang="en-US" altLang="ko-KR" dirty="0" err="1"/>
              <a:t>unlist</a:t>
            </a:r>
            <a:r>
              <a:rPr lang="en-US" altLang="ko-KR" dirty="0"/>
              <a:t>() </a:t>
            </a:r>
            <a:r>
              <a:rPr lang="ko-KR" altLang="en-US" dirty="0"/>
              <a:t>함수를 활용하여 리스트를 벡터로 변경할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2741FE61-44E5-E7E0-6A77-27B2B460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9" y="4408144"/>
            <a:ext cx="5567240" cy="1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차례로 부여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규칙이 있는 숫자 벡터를 만들 경우 편리하게 사용할 수 있는 방법이 있다.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n:m 명령을 사용하면 증가하거나, 감소하는 수열을 만들 수 있다!</a:t>
            </a:r>
          </a:p>
          <a:p>
            <a:pPr marL="228600" indent="-228600" latinLnBrk="0">
              <a:buFontTx/>
              <a:buNone/>
            </a:pPr>
            <a:r>
              <a:rPr lang="ko-KR" altLang="en-US" sz="1600"/>
              <a:t>  Ex)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 sz="2400">
                <a:latin typeface="+mn-lt"/>
                <a:ea typeface="+mn-ea"/>
                <a:cs typeface="+mn-cs"/>
              </a:rPr>
              <a:t>     </a:t>
            </a:r>
            <a:r>
              <a:rPr lang="ko-KR" altLang="en-US" sz="1800">
                <a:latin typeface="+mn-lt"/>
                <a:ea typeface="+mn-ea"/>
                <a:cs typeface="+mn-cs"/>
              </a:rPr>
              <a:t>n&lt;m일시, 1씩 증가하고    n&gt;m일시, 1씩 감소한다.</a:t>
            </a:r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정수가 아니어도 무관하게 사용할 수 있다.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이렇게 증감하는 숫자들이 정수꼴이 아니더라도 m을 넘지 않을 때까지 나열된다.</a:t>
            </a:r>
          </a:p>
          <a:p>
            <a:pPr marL="228600" indent="-228600" latinLnBrk="0">
              <a:buFontTx/>
              <a:buNone/>
            </a:pPr>
            <a:endParaRPr lang="ko-KR" altLang="en-US" sz="1800"/>
          </a:p>
        </p:txBody>
      </p:sp>
      <p:pic>
        <p:nvPicPr>
          <p:cNvPr id="4" name="그림 4" descr="C:/Users/user/AppData/Roaming/PolarisOffice/ETemp/26556_22576648/fImage143113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621280"/>
            <a:ext cx="2096135" cy="701675"/>
          </a:xfrm>
          <a:prstGeom prst="rect">
            <a:avLst/>
          </a:prstGeom>
          <a:noFill/>
        </p:spPr>
      </p:pic>
      <p:pic>
        <p:nvPicPr>
          <p:cNvPr id="5" name="그림 6" descr="C:/Users/user/AppData/Roaming/PolarisOffice/ETemp/26556_22576648/fImage137513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0" y="2620010"/>
            <a:ext cx="2492375" cy="676275"/>
          </a:xfrm>
          <a:prstGeom prst="rect">
            <a:avLst/>
          </a:prstGeom>
          <a:noFill/>
        </p:spPr>
      </p:pic>
      <p:pic>
        <p:nvPicPr>
          <p:cNvPr id="6" name="그림 7" descr="C:/Users/user/AppData/Roaming/PolarisOffice/ETemp/26556_22576648/fImage177114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0" y="4732020"/>
            <a:ext cx="2949575" cy="633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9E38-1773-FCC7-D6EB-250E98C1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C0F74-4B48-FCE7-429A-C5D7C3C1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구조를 지닌다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리스트의 각 요소에 대해 함수가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가령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mean)</a:t>
            </a:r>
            <a:r>
              <a:rPr lang="ko-KR" altLang="en-US" dirty="0"/>
              <a:t>이면 각 리스트 요소를 구성하는 값의 평균이 리스트 형식으로 정리된다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2B6F18F-4392-D7A2-CBBD-767B8621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2651860" cy="2040732"/>
          </a:xfrm>
          <a:prstGeom prst="rect">
            <a:avLst/>
          </a:prstGeom>
        </p:spPr>
      </p:pic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CF64-2BE5-AD32-3561-726832072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3866357"/>
            <a:ext cx="2871581" cy="2318448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7DE7DB8-E7CB-D528-3995-358FE034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2" y="3866356"/>
            <a:ext cx="2736410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1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93DFA-2409-8E30-34D7-6E5327A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4DD3-88CB-D0D3-680B-261526C5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 또한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 같이 리스트의 각 요소에 대해 함수를 적용시킨다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리스트의 형태로 보여주는 것에 비해 </a:t>
            </a:r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벡터나 행렬의 형태로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C31F4F1-C773-5FE2-F598-0239F61C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9" y="3905040"/>
            <a:ext cx="3342142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9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23E6-6D23-98C3-C198-5C291E3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B690-EFB2-5A37-42B6-06AC89E4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r>
              <a:rPr lang="en-US" altLang="ko-KR" dirty="0"/>
              <a:t> </a:t>
            </a:r>
            <a:r>
              <a:rPr lang="ko-KR" altLang="en-US" dirty="0"/>
              <a:t>함수는 다수의 리스트에 대해서 함수를 적용한다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sapply</a:t>
            </a:r>
            <a:r>
              <a:rPr lang="ko-KR" altLang="en-US" dirty="0"/>
              <a:t>나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함수와는 달리 정해진 형식의 결과가 아닌 결과에 따라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 형태의 결과를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89C27AF-4159-9095-C090-13C39B25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84670"/>
            <a:ext cx="4377477" cy="2182993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03363B7-828C-E9FE-B9F2-AD1199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0"/>
            <a:ext cx="4906106" cy="21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DC1B7-3131-2932-63F3-B1FB43A76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3EADE-F30C-2BD0-15B9-C307C06A2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564-7E08-251D-33BE-FA2A070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AA40-F025-83F8-A696-CAE45129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데이터프레임은 행렬과 비슷한 구조를 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그러나 행렬과 큰 차이점이 하나 있는데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행렬에 속한 데이터는 모두 같은 타입인 반면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데이터프레임은 열마다 다른 타입의 데이터를 가질 수 있다는 점이다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같은 열일 경우 같은 타입을 가져야 한다</a:t>
            </a:r>
            <a:r>
              <a:rPr kumimoji="1" lang="en-US" altLang="ko-KR" sz="2400" dirty="0"/>
              <a:t>.)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행렬과 마찬가지로 </a:t>
            </a:r>
            <a:r>
              <a:rPr kumimoji="1" lang="ko-KR" altLang="en-US" sz="2400" dirty="0" err="1"/>
              <a:t>관측값의</a:t>
            </a:r>
            <a:r>
              <a:rPr kumimoji="1" lang="ko-KR" altLang="en-US" sz="2400" dirty="0"/>
              <a:t> 길이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각 열의 길이는 같아야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데이터프레임의 첫번째 행에는 속성이 들어간다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데이터프레임은 숫자 문자 논리값 벡터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요인으로 구성될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24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B090-4FE9-FDC0-87B9-95F8104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생성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DCFF-222F-187E-0461-DEF8B906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프레임을 생성하는 함수 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()</a:t>
            </a:r>
          </a:p>
          <a:p>
            <a:pPr marL="0" indent="0">
              <a:buNone/>
            </a:pPr>
            <a:r>
              <a:rPr kumimoji="1" lang="ko-Kore-KR" altLang="en-US" sz="2400" dirty="0"/>
              <a:t>벡터를</a:t>
            </a:r>
            <a:r>
              <a:rPr kumimoji="1" lang="ko-KR" altLang="en-US" sz="2400" dirty="0"/>
              <a:t> 여러 개 생성 후 </a:t>
            </a:r>
            <a:r>
              <a:rPr kumimoji="1" lang="en-US" altLang="ko-KR" sz="2400" dirty="0" err="1"/>
              <a:t>data.frame</a:t>
            </a:r>
            <a:r>
              <a:rPr kumimoji="1" lang="ko-KR" altLang="en-US" sz="2400" dirty="0"/>
              <a:t>함수로 생성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물론 벡터가 모인 행렬과 벡터를 합쳐서 만들 수도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ex1)name&lt;-c(~,~~), age&lt;-c(~,~~),child&lt;-c(~,~~);people&lt;-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name,age,child</a:t>
            </a:r>
            <a:r>
              <a:rPr kumimoji="1" lang="en-US" altLang="ko-KR" sz="2400" dirty="0"/>
              <a:t>) </a:t>
            </a:r>
          </a:p>
          <a:p>
            <a:pPr marL="0" indent="0">
              <a:buNone/>
            </a:pPr>
            <a:r>
              <a:rPr kumimoji="1" lang="en-US" altLang="ko-Kore-KR" sz="2400" dirty="0"/>
              <a:t>ex2) </a:t>
            </a:r>
            <a:r>
              <a:rPr kumimoji="1" lang="en-US" altLang="ko-KR" sz="2400" dirty="0"/>
              <a:t>name&lt;-c(~,~~), age&lt;-c(~,~~),child&lt;-c(~,~~),IDs=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</a:t>
            </a:r>
            <a:r>
              <a:rPr kumimoji="1" lang="en-US" altLang="ko-KR" sz="2400" dirty="0"/>
              <a:t>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IDs,child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r>
              <a:rPr kumimoji="1" lang="ko-KR" altLang="en-US" sz="2400" dirty="0"/>
              <a:t>데이터프레임의 첫 행인 </a:t>
            </a:r>
            <a:r>
              <a:rPr kumimoji="1" lang="ko-KR" altLang="en-US" sz="2400" dirty="0" err="1"/>
              <a:t>속성칸은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names</a:t>
            </a:r>
            <a:r>
              <a:rPr kumimoji="1" lang="ko-KR" altLang="en-US" sz="2400" dirty="0"/>
              <a:t>함수를 통해 내용을 수정할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데이터프레임 추출을 할 때는 리스트와 행렬에서 추출할 때 사용했던 연산자</a:t>
            </a:r>
            <a:r>
              <a:rPr kumimoji="1" lang="en-US" altLang="ko-KR" sz="2400" dirty="0"/>
              <a:t>($, [])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모두 사용할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* </a:t>
            </a:r>
            <a:r>
              <a:rPr kumimoji="1" lang="en-US" altLang="ko-KR" sz="2400" dirty="0"/>
              <a:t>$</a:t>
            </a:r>
            <a:r>
              <a:rPr kumimoji="1" lang="ko-KR" altLang="en-US" sz="2400" dirty="0"/>
              <a:t>는 벡터 자체를 반환하고 </a:t>
            </a:r>
            <a:r>
              <a:rPr kumimoji="1" lang="en-US" altLang="ko-KR" sz="2400" dirty="0"/>
              <a:t>[[]]</a:t>
            </a:r>
            <a:r>
              <a:rPr kumimoji="1" lang="ko-KR" altLang="en-US" sz="2400" dirty="0"/>
              <a:t>은 새로운 데이터프레임을 반환한다는 차이점이 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366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3891-C26D-0A8F-17ED-C7498ED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설명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글에서는 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people[[1]]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class 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함수를 씌우니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factor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나온다고 했는데</a:t>
            </a:r>
            <a:r>
              <a:rPr lang="en-US" altLang="ko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…</a:t>
            </a:r>
            <a:endParaRPr kumimoji="1" lang="ko-Kore-KR" alt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9F11-7BD1-0BAF-C3C7-282B4C247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1690688"/>
            <a:ext cx="3831771" cy="4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4A3DBC-E4DB-CA46-0575-C18A06C6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44"/>
          <a:stretch/>
        </p:blipFill>
        <p:spPr>
          <a:xfrm>
            <a:off x="6111513" y="1690688"/>
            <a:ext cx="4817745" cy="4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4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EE88-D147-D631-3E76-E4CD2C6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1E6F1-40C0-0B6B-1FF5-C518C15C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변수</a:t>
            </a:r>
            <a:r>
              <a:rPr kumimoji="1" lang="ko-KR" altLang="en-US" sz="2400" dirty="0"/>
              <a:t> 추가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열 추가 방법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데이터프레임 이름</a:t>
            </a:r>
            <a:r>
              <a:rPr kumimoji="1" lang="en-US" altLang="ko-KR" sz="2400" dirty="0"/>
              <a:t>$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</a:t>
            </a:r>
          </a:p>
          <a:p>
            <a:pPr marL="0" indent="0">
              <a:buNone/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,-,-,…);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데이터프레임 이름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추가할 변수 명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행 추가 방법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데이터프레임 </a:t>
            </a:r>
            <a:r>
              <a:rPr kumimoji="1" lang="ko-KR" altLang="en-US" sz="2400" dirty="0" err="1"/>
              <a:t>변수명</a:t>
            </a:r>
            <a:r>
              <a:rPr kumimoji="1" lang="ko-KR" altLang="en-US" sz="2400" dirty="0"/>
              <a:t> 하나하나에 </a:t>
            </a:r>
            <a:r>
              <a:rPr kumimoji="1" lang="ko-KR" altLang="en-US" sz="2400" dirty="0" err="1"/>
              <a:t>벡터값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일일히</a:t>
            </a:r>
            <a:r>
              <a:rPr kumimoji="1" lang="ko-KR" altLang="en-US" sz="2400" dirty="0"/>
              <a:t> 대입해야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5551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AF61-E3E3-F412-4CB0-5E5909D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자료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7598D-0DC3-0344-75C8-C59E368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sort</a:t>
            </a:r>
            <a:r>
              <a:rPr kumimoji="1" lang="ko-KR" altLang="en-US" sz="2400" dirty="0"/>
              <a:t>함수 사용 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숫자열에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그러면 숫자열만 정렬되어 출력됨</a:t>
            </a:r>
            <a:endParaRPr kumimoji="1" lang="en-US" altLang="ko-KR" sz="2400" dirty="0"/>
          </a:p>
          <a:p>
            <a:r>
              <a:rPr kumimoji="1" lang="ko-KR" altLang="en-US" sz="2400" dirty="0"/>
              <a:t>숫자열의 크기에 따라 해당 행이 내림차순 </a:t>
            </a:r>
            <a:r>
              <a:rPr kumimoji="1" lang="en-US" altLang="ko-KR" sz="2400" dirty="0"/>
              <a:t>or </a:t>
            </a:r>
            <a:r>
              <a:rPr kumimoji="1" lang="ko-KR" altLang="en-US" sz="2400" dirty="0"/>
              <a:t>오름차순으로 정렬하길 바란다면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order</a:t>
            </a:r>
            <a:r>
              <a:rPr kumimoji="1" lang="ko-KR" altLang="en-US" sz="2400" dirty="0"/>
              <a:t>함수 사용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이용해 숫자열의 크기 순을 파악</a:t>
            </a:r>
            <a:r>
              <a:rPr kumimoji="1" lang="en-US" altLang="ko-KR" sz="2400" dirty="0"/>
              <a:t>.(order</a:t>
            </a:r>
            <a:r>
              <a:rPr kumimoji="1" lang="ko-KR" altLang="en-US" sz="2400" dirty="0"/>
              <a:t>함수에 </a:t>
            </a:r>
            <a:r>
              <a:rPr kumimoji="1" lang="en-US" altLang="ko-KR" sz="2400" dirty="0"/>
              <a:t>decreasing=T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입력시</a:t>
            </a:r>
            <a:r>
              <a:rPr kumimoji="1" lang="ko-KR" altLang="en-US" sz="2400" dirty="0"/>
              <a:t> 내림차순</a:t>
            </a:r>
            <a:r>
              <a:rPr kumimoji="1" lang="en-US" altLang="ko-KR" sz="2400" dirty="0"/>
              <a:t>)</a:t>
            </a:r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함수로</a:t>
            </a:r>
            <a:r>
              <a:rPr kumimoji="1" lang="ko-KR" altLang="en-US" sz="2400" dirty="0"/>
              <a:t> 파악한 크기순을 어떤 변수에 저장</a:t>
            </a:r>
            <a:r>
              <a:rPr kumimoji="1" lang="en-US" altLang="ko-KR" sz="2400" dirty="0"/>
              <a:t>.ex)ranks</a:t>
            </a:r>
          </a:p>
          <a:p>
            <a:r>
              <a:rPr kumimoji="1" lang="ko-KR" altLang="en-US" sz="2400" dirty="0"/>
              <a:t>데이터프레임 명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변수명</a:t>
            </a:r>
            <a:r>
              <a:rPr kumimoji="1" lang="en-US" altLang="ko-KR" sz="2400" dirty="0"/>
              <a:t>,]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하게 되면 정렬 완료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ex)people[ranks,]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3452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C2D2-4F47-1257-4701-8047320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필터링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DF479-42AA-8398-A55D-EE293158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400" dirty="0"/>
              <a:t>데이터프레임은</a:t>
            </a:r>
            <a:r>
              <a:rPr kumimoji="1" lang="ko-KR" altLang="en-US" sz="2400" dirty="0"/>
              <a:t> 리스트의 속성과 행렬의 모양을 띄고 있어 리스트 필터링 방법과 행렬의 필터링 방법이 나뉜다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리스트 필터링 </a:t>
            </a:r>
            <a:r>
              <a:rPr kumimoji="1" lang="en-US" altLang="ko-KR" sz="2000" dirty="0"/>
              <a:t>ex)</a:t>
            </a:r>
            <a:r>
              <a:rPr kumimoji="1" lang="en-US" altLang="ko-KR" sz="2000" dirty="0" err="1"/>
              <a:t>people.new</a:t>
            </a:r>
            <a:r>
              <a:rPr kumimoji="1" lang="en-US" altLang="ko-KR" sz="2000" dirty="0"/>
              <a:t>&lt;-people[1:2] </a:t>
            </a:r>
            <a:r>
              <a:rPr kumimoji="1" lang="ko-KR" altLang="en-US" sz="2000" dirty="0" err="1"/>
              <a:t>라고</a:t>
            </a:r>
            <a:r>
              <a:rPr kumimoji="1" lang="ko-KR" altLang="en-US" sz="2000" dirty="0"/>
              <a:t> 한다면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열인 </a:t>
            </a:r>
            <a:r>
              <a:rPr kumimoji="1" lang="en-US" altLang="ko-KR" sz="2000" dirty="0"/>
              <a:t>child </a:t>
            </a:r>
            <a:r>
              <a:rPr kumimoji="1" lang="ko-KR" altLang="en-US" sz="2000" dirty="0"/>
              <a:t>논리값 열이 없는 데이터프레임이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저장될 것임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리스트와 마찬가지로 </a:t>
            </a:r>
            <a:r>
              <a:rPr kumimoji="1" lang="en-US" altLang="ko-KR" sz="2000" dirty="0"/>
              <a:t>[-1:-2]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/>
              <a:t>c[F,F,T]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[1:2]</a:t>
            </a:r>
            <a:r>
              <a:rPr kumimoji="1" lang="ko-KR" altLang="en-US" sz="2000" dirty="0"/>
              <a:t>자리에 </a:t>
            </a:r>
            <a:r>
              <a:rPr kumimoji="1" lang="ko-KR" altLang="en-US" sz="2000" dirty="0" err="1"/>
              <a:t>넣게되면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1,2</a:t>
            </a:r>
            <a:r>
              <a:rPr kumimoji="1" lang="ko-KR" altLang="en-US" sz="2000" dirty="0"/>
              <a:t>번째 열을 제거하고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열만 있는 데이터프레임을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저장됨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400" dirty="0"/>
              <a:t>행렬 필터링 </a:t>
            </a:r>
            <a:r>
              <a:rPr kumimoji="1" lang="ko-KR" altLang="en-US" sz="2000" dirty="0"/>
              <a:t>기본 포맷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" altLang="ko-KR" sz="2000" dirty="0" err="1"/>
              <a:t>data_frame_name</a:t>
            </a:r>
            <a:r>
              <a:rPr kumimoji="1" lang="en" altLang="ko-KR" sz="2000" dirty="0"/>
              <a:t>[</a:t>
            </a:r>
            <a:r>
              <a:rPr kumimoji="1" lang="en" altLang="ko-KR" sz="2000" dirty="0" err="1"/>
              <a:t>row_index_vector</a:t>
            </a:r>
            <a:r>
              <a:rPr kumimoji="1" lang="en" altLang="ko-KR" sz="2000" dirty="0"/>
              <a:t>, </a:t>
            </a:r>
            <a:r>
              <a:rPr kumimoji="1" lang="en" altLang="ko-KR" sz="2000" dirty="0" err="1"/>
              <a:t>column_index_vector</a:t>
            </a:r>
            <a:r>
              <a:rPr kumimoji="1" lang="en" altLang="ko-KR" sz="2000" dirty="0"/>
              <a:t>]</a:t>
            </a:r>
            <a:r>
              <a:rPr kumimoji="1" lang="ko-Kore-KR" altLang="en-US" sz="2000" dirty="0"/>
              <a:t>으로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차원 인덱스 구조를 갖는다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그렇기 때문에 데이터프레임의 행을 삭제 추가할 경우에 유용하게 쓰인다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함수를 이용하는 방법</a:t>
            </a:r>
            <a:r>
              <a:rPr kumimoji="1" lang="en-US" altLang="ko-KR" sz="2000" dirty="0"/>
              <a:t>(subset</a:t>
            </a:r>
            <a:r>
              <a:rPr kumimoji="1" lang="ko-KR" altLang="en-US" sz="2000" dirty="0"/>
              <a:t> 필터링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자료내에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가 있을 경우 유용하다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인덱스 벡터 필터링은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의 값을 없애지 않지만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subset()</a:t>
            </a:r>
            <a:r>
              <a:rPr kumimoji="1" lang="ko-KR" altLang="en-US" sz="2000" dirty="0" err="1"/>
              <a:t>은없앤다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또한 </a:t>
            </a:r>
            <a:r>
              <a:rPr kumimoji="1" lang="en-US" altLang="ko-KR" sz="2000" dirty="0"/>
              <a:t>subset </a:t>
            </a:r>
            <a:r>
              <a:rPr kumimoji="1" lang="ko-KR" altLang="en-US" sz="2000" dirty="0"/>
              <a:t>함수에서 열을 지정할 때 문자열 이름이 아닌 열의 이름을 변수처럼 사용한다는 첨이 특이하다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55938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seq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물론 1씩 증감하지 않게도 할 수 있다.</a:t>
            </a: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m, by=k)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seq(length=j, from=n, by=k) 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seq를 이용하면 n부터 m까지 k씩 변화하게 나열이 된다.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/>
              <a:t>여기서 j는 벡터의 길이를 의미한다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F5B4-1002-8C8B-0E76-907E0A8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6790-E95C-DA33-F59F-F53E2B5C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리스트</a:t>
            </a:r>
            <a:r>
              <a:rPr kumimoji="1" lang="ko-KR" altLang="en-US" sz="2400" dirty="0"/>
              <a:t> 함수 </a:t>
            </a:r>
            <a:r>
              <a:rPr kumimoji="1" lang="en-US" altLang="ko-KR" sz="2400" dirty="0" err="1"/>
              <a:t>lapply</a:t>
            </a:r>
            <a:r>
              <a:rPr kumimoji="1" lang="en-US" altLang="ko-KR" sz="2400" dirty="0"/>
              <a:t>(), </a:t>
            </a:r>
            <a:r>
              <a:rPr kumimoji="1" lang="en-US" altLang="ko-KR" sz="2400" dirty="0" err="1"/>
              <a:t>sapply</a:t>
            </a:r>
            <a:r>
              <a:rPr kumimoji="1" lang="en-US" altLang="ko-KR" sz="2400" dirty="0"/>
              <a:t>()</a:t>
            </a:r>
            <a:r>
              <a:rPr kumimoji="1" lang="ko-KR" altLang="en-US" sz="2400" dirty="0"/>
              <a:t>는 </a:t>
            </a:r>
            <a:r>
              <a:rPr kumimoji="1" lang="ko-KR" altLang="en-US" sz="2400" dirty="0" err="1"/>
              <a:t>리스트로서의</a:t>
            </a:r>
            <a:r>
              <a:rPr kumimoji="1" lang="ko-KR" altLang="en-US" sz="2400" dirty="0"/>
              <a:t> 속성때문에 열 별로 함수를 적용할 수 있다</a:t>
            </a:r>
            <a:r>
              <a:rPr kumimoji="1" lang="en-US" altLang="ko-KR" sz="2400" dirty="0"/>
              <a:t>.</a:t>
            </a:r>
            <a:r>
              <a:rPr kumimoji="1" lang="en-US" altLang="ko-KR" sz="2400" dirty="0" err="1"/>
              <a:t>lappy</a:t>
            </a:r>
            <a:r>
              <a:rPr kumimoji="1" lang="ko-KR" altLang="en-US" sz="2400" dirty="0"/>
              <a:t>는 리스트형태로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sapply</a:t>
            </a:r>
            <a:r>
              <a:rPr kumimoji="1" lang="ko-KR" altLang="en-US" sz="2400" dirty="0"/>
              <a:t>는 결과를 벡터형태로 </a:t>
            </a:r>
            <a:r>
              <a:rPr kumimoji="1" lang="ko-KR" altLang="en-US" sz="2400" dirty="0" err="1"/>
              <a:t>리턴한다는</a:t>
            </a:r>
            <a:r>
              <a:rPr kumimoji="1" lang="ko-KR" altLang="en-US" sz="2400" dirty="0"/>
              <a:t> 점에서 다르다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행렬함수 </a:t>
            </a:r>
            <a:r>
              <a:rPr kumimoji="1" lang="en-US" altLang="ko-KR" sz="2400" dirty="0" err="1"/>
              <a:t>nrow</a:t>
            </a:r>
            <a:r>
              <a:rPr kumimoji="1" lang="en-US" altLang="ko-KR" sz="2400" dirty="0"/>
              <a:t>(),</a:t>
            </a:r>
            <a:r>
              <a:rPr kumimoji="1" lang="en-US" altLang="ko-KR" sz="2400" dirty="0" err="1"/>
              <a:t>ncol</a:t>
            </a:r>
            <a:r>
              <a:rPr kumimoji="1" lang="en-US" altLang="ko-KR" sz="2400" dirty="0"/>
              <a:t>(),t() </a:t>
            </a:r>
            <a:r>
              <a:rPr kumimoji="1" lang="ko-KR" altLang="en-US" sz="2400" dirty="0"/>
              <a:t>앞 두 놈은 행과 열의 길이를 알아내는 함수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t()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transposed matrix</a:t>
            </a:r>
            <a:r>
              <a:rPr kumimoji="1" lang="ko-KR" altLang="en-US" sz="2400" dirty="0"/>
              <a:t>로 행과 열을 뒤집는 함수이다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ore-KR" sz="2400" dirty="0"/>
              <a:t>tail(),head() </a:t>
            </a:r>
            <a:r>
              <a:rPr kumimoji="1" lang="ko-Kore-KR" altLang="en-US" sz="2400" dirty="0"/>
              <a:t>데이터프레임이</a:t>
            </a:r>
            <a:r>
              <a:rPr kumimoji="1" lang="ko-KR" altLang="en-US" sz="2400" dirty="0"/>
              <a:t> 길 때 일부만 참조하기 </a:t>
            </a:r>
            <a:r>
              <a:rPr kumimoji="1" lang="ko-KR" altLang="en-US" sz="2400" dirty="0" err="1"/>
              <a:t>쉽게하는</a:t>
            </a:r>
            <a:r>
              <a:rPr kumimoji="1" lang="ko-KR" altLang="en-US" sz="2400" dirty="0"/>
              <a:t> 함수이다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nrow</a:t>
            </a:r>
            <a:r>
              <a:rPr kumimoji="1" lang="ko-KR" altLang="en-US" sz="2400" dirty="0"/>
              <a:t>로 데이터프레임의 길이를 보고 </a:t>
            </a:r>
            <a:r>
              <a:rPr kumimoji="1" lang="en-US" altLang="ko-KR" sz="2400" dirty="0"/>
              <a:t>tail(), head()</a:t>
            </a:r>
            <a:r>
              <a:rPr kumimoji="1" lang="ko-KR" altLang="en-US" sz="2400" dirty="0"/>
              <a:t>함수를 쓰기 좋다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3265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81EF-E50A-2864-090E-91EBAC26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27A182-6DD3-DDD9-935E-F76F82532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5" y="1483184"/>
            <a:ext cx="2784231" cy="5009691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FCE8134-D941-4513-6224-D227CC20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6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6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FED8-1500-C5D4-F757-1D123D2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8405A-C3FD-F4EB-D4E7-FA2B9E06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프레임을 확장할 때 각 열에 하나씩 순차적으로 </a:t>
            </a:r>
            <a:r>
              <a:rPr kumimoji="1" lang="ko-KR" altLang="en-US" sz="2000" dirty="0" err="1"/>
              <a:t>채워넣으려했지만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오류가 생겼다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</a:t>
            </a:r>
            <a:r>
              <a:rPr kumimoji="1" lang="en-US" altLang="ko-KR" sz="2000" dirty="0"/>
              <a:t>plus</a:t>
            </a:r>
            <a:r>
              <a:rPr kumimoji="1" lang="ko-KR" altLang="en-US" sz="2000" dirty="0"/>
              <a:t>라는 이름 나이 기숙사여부의 정보를 넣은 데이터 프레임을 생성해서 기존 </a:t>
            </a:r>
            <a:r>
              <a:rPr kumimoji="1" lang="en-US" altLang="ko-KR" sz="2000" dirty="0"/>
              <a:t>member </a:t>
            </a:r>
            <a:r>
              <a:rPr kumimoji="1" lang="ko-KR" altLang="en-US" sz="2000" dirty="0"/>
              <a:t>데이터프레임과 </a:t>
            </a:r>
            <a:r>
              <a:rPr kumimoji="1" lang="en-US" altLang="ko-KR" sz="2000" dirty="0" err="1"/>
              <a:t>rbind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한 후</a:t>
            </a:r>
            <a:endParaRPr kumimoji="1" lang="en-US" altLang="ko-KR" sz="2000" dirty="0"/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gender</a:t>
            </a:r>
            <a:r>
              <a:rPr kumimoji="1" lang="ko-KR" altLang="en-US" sz="2000" dirty="0"/>
              <a:t>라는 벡터를 생성하여 </a:t>
            </a:r>
            <a:r>
              <a:rPr kumimoji="1" lang="en-US" altLang="ko-KR" sz="2000" dirty="0" err="1"/>
              <a:t>cbind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최종 데이터프레임을 생성했다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007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7CE48-8873-6781-FE40-33695430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13F1E1D-AC12-913D-2332-72A0B381F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0" y="2019300"/>
            <a:ext cx="5588000" cy="1409700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DED89E-2B33-8709-648C-37364FD0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950"/>
            <a:ext cx="4368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71B3-5266-1AE9-DE91-7FB8D21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0E64-BAA4-3ECE-159C-B6DE459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ore-KR" sz="2400" dirty="0" err="1"/>
              <a:t>typeof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통해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 내부 데이터의 속성을 도출하려고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리스트에서 썼던 추출 방법과 행렬에서 썼던 방법 두 가지를 이용해 보았는데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공부했던 </a:t>
            </a:r>
            <a:r>
              <a:rPr kumimoji="1" lang="ko-KR" altLang="en-US" sz="2400" dirty="0" err="1"/>
              <a:t>게시글에서는</a:t>
            </a:r>
            <a:r>
              <a:rPr kumimoji="1" lang="ko-KR" altLang="en-US" sz="2400" dirty="0"/>
              <a:t> 속성이 다르게 나왔던 것 같은데</a:t>
            </a:r>
            <a:r>
              <a:rPr kumimoji="1" lang="en-US" altLang="ko-KR" sz="2400" dirty="0"/>
              <a:t>..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dormitory</a:t>
            </a:r>
            <a:r>
              <a:rPr kumimoji="1" lang="ko-KR" altLang="en-US" sz="2400" dirty="0"/>
              <a:t>라는 논리 벡터로 구성된 열이 자꾸 문자열로 나온다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최종 데이터 프레임을 만들기 까지 논리벡터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데이터프레임</a:t>
            </a:r>
            <a:r>
              <a:rPr kumimoji="1" lang="en-US" altLang="ko-KR" sz="2400" dirty="0"/>
              <a:t>(member) -&gt; </a:t>
            </a:r>
            <a:r>
              <a:rPr kumimoji="1" lang="ko-KR" altLang="en-US" sz="2400" dirty="0"/>
              <a:t>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새로운 데이터프레임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newmember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의 순서를 거쳤는데 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하면서 </a:t>
            </a:r>
            <a:r>
              <a:rPr kumimoji="1" lang="ko-KR" altLang="en-US" sz="2400" dirty="0" err="1"/>
              <a:t>두번</a:t>
            </a:r>
            <a:r>
              <a:rPr kumimoji="1" lang="ko-KR" altLang="en-US" sz="2400" dirty="0"/>
              <a:t> 데이터프레임으로 묶어서 </a:t>
            </a:r>
            <a:r>
              <a:rPr kumimoji="1" lang="en-US" altLang="ko-KR" sz="2400" dirty="0" err="1"/>
              <a:t>logi</a:t>
            </a:r>
            <a:r>
              <a:rPr kumimoji="1" lang="ko-KR" altLang="en-US" sz="2400" dirty="0"/>
              <a:t>가 </a:t>
            </a:r>
            <a:r>
              <a:rPr kumimoji="1" lang="ko-KR" altLang="en-US" sz="2400" dirty="0" err="1"/>
              <a:t>안나오고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chr</a:t>
            </a:r>
            <a:r>
              <a:rPr kumimoji="1" lang="ko-KR" altLang="en-US" sz="2400" dirty="0"/>
              <a:t>이 </a:t>
            </a:r>
            <a:r>
              <a:rPr kumimoji="1" lang="ko-KR" altLang="en-US" sz="2400" dirty="0" err="1"/>
              <a:t>나온걸까</a:t>
            </a:r>
            <a:r>
              <a:rPr kumimoji="1" lang="en-US" altLang="ko-KR" sz="2400" dirty="0"/>
              <a:t>?</a:t>
            </a:r>
          </a:p>
          <a:p>
            <a:endParaRPr kumimoji="1" lang="en-US" altLang="ko-Kore-KR" sz="2400" dirty="0"/>
          </a:p>
          <a:p>
            <a:r>
              <a:rPr kumimoji="1" lang="en-US" altLang="ko-Kore-KR" sz="2400" dirty="0" err="1"/>
              <a:t>gpt</a:t>
            </a:r>
            <a:r>
              <a:rPr kumimoji="1" lang="ko-KR" altLang="en-US" sz="2400" dirty="0"/>
              <a:t>에게 물어보니 </a:t>
            </a:r>
            <a:r>
              <a:rPr kumimoji="1" lang="en-US" altLang="ko-Kore-KR" sz="2400" dirty="0"/>
              <a:t>member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 프레임에서 </a:t>
            </a:r>
            <a:r>
              <a:rPr kumimoji="1" lang="en-US" altLang="ko-KR" sz="2400" dirty="0" err="1"/>
              <a:t>newmember</a:t>
            </a:r>
            <a:r>
              <a:rPr kumimoji="1" lang="ko-KR" altLang="en-US" sz="2400" dirty="0"/>
              <a:t>로 새로운 데이터프레임을 만들면서 문자열로 초기화 </a:t>
            </a:r>
            <a:r>
              <a:rPr kumimoji="1" lang="ko-KR" altLang="en-US" sz="2400" dirty="0" err="1"/>
              <a:t>된거라고</a:t>
            </a:r>
            <a:r>
              <a:rPr kumimoji="1" lang="ko-KR" altLang="en-US" sz="2400" dirty="0"/>
              <a:t>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데이터 프레임 병합을 </a:t>
            </a:r>
            <a:r>
              <a:rPr kumimoji="1" lang="ko-KR" altLang="en-US" sz="2400" dirty="0" err="1"/>
              <a:t>두번하다보니</a:t>
            </a:r>
            <a:r>
              <a:rPr kumimoji="1" lang="ko-KR" altLang="en-US" sz="2400" dirty="0"/>
              <a:t> 그 과정에서 문자열로 초기화가 된 것인가보다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8498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7DDDC-4C5B-2A31-E400-49534D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필터링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411187D-2B3F-3D4E-E1D4-838D5D49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8975"/>
            <a:ext cx="4711700" cy="2060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3166E-35C3-C7B4-4C53-F0676F4E275F}"/>
              </a:ext>
            </a:extLst>
          </p:cNvPr>
          <p:cNvSpPr txBox="1"/>
          <p:nvPr/>
        </p:nvSpPr>
        <p:spPr>
          <a:xfrm>
            <a:off x="5343056" y="1376510"/>
            <a:ext cx="6046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열의</a:t>
            </a:r>
            <a:r>
              <a:rPr kumimoji="1" lang="ko-KR" altLang="en-US" dirty="0"/>
              <a:t> 인덱스를 지정하여 새로운 데이터프레임을 만들었다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이 데이터 프레임은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열로 이루어져 </a:t>
            </a:r>
            <a:r>
              <a:rPr kumimoji="1" lang="en-US" altLang="ko-KR" dirty="0"/>
              <a:t>[1:2]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[-3:-4]</a:t>
            </a:r>
            <a:r>
              <a:rPr kumimoji="1" lang="ko-KR" altLang="en-US" dirty="0"/>
              <a:t>가 같은 </a:t>
            </a:r>
            <a:endParaRPr kumimoji="1" lang="en-US" altLang="ko-KR" dirty="0"/>
          </a:p>
          <a:p>
            <a:r>
              <a:rPr kumimoji="1" lang="ko-KR" altLang="en-US" dirty="0"/>
              <a:t>데이터 프레임임을 </a:t>
            </a:r>
            <a:r>
              <a:rPr kumimoji="1" lang="en-US" altLang="ko-KR" dirty="0"/>
              <a:t>newgroup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newgroup1</a:t>
            </a:r>
            <a:r>
              <a:rPr kumimoji="1" lang="ko-KR" altLang="en-US" dirty="0"/>
              <a:t> 을 실행했을 때</a:t>
            </a:r>
            <a:endParaRPr kumimoji="1" lang="en-US" altLang="ko-KR" dirty="0"/>
          </a:p>
          <a:p>
            <a:r>
              <a:rPr kumimoji="1" lang="ko-KR" altLang="en-US" dirty="0"/>
              <a:t>모두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가 나옴을 통해 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DF870DC-33F8-9C0E-14D7-8C278334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0687"/>
            <a:ext cx="59817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8E037-67CC-A66A-2A54-1C8069EC242E}"/>
              </a:ext>
            </a:extLst>
          </p:cNvPr>
          <p:cNvSpPr txBox="1"/>
          <p:nvPr/>
        </p:nvSpPr>
        <p:spPr>
          <a:xfrm>
            <a:off x="5343056" y="3293079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행렬 형식으로 필터링한 결과이다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위</a:t>
            </a:r>
            <a:r>
              <a:rPr kumimoji="1" lang="ko-KR" altLang="en-US" dirty="0"/>
              <a:t> 예시는 기숙사가 아닌 사람은 모든 데이터를 </a:t>
            </a:r>
            <a:r>
              <a:rPr kumimoji="1" lang="ko-KR" altLang="en-US" dirty="0" err="1"/>
              <a:t>뱉어내고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아래 예시는 기숙사인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 나이 성별을 내보내도록 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087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BDE2-D1D6-E22E-3145-A1676F94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데이터프레임 정렬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B735B9F-6B4D-C6AE-91B8-52CB64C6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594"/>
            <a:ext cx="469771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7CB6F-A94C-9ED3-BDA9-44E1270A9F88}"/>
              </a:ext>
            </a:extLst>
          </p:cNvPr>
          <p:cNvSpPr txBox="1"/>
          <p:nvPr/>
        </p:nvSpPr>
        <p:spPr>
          <a:xfrm>
            <a:off x="4901034" y="1840474"/>
            <a:ext cx="70876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일단</a:t>
            </a:r>
            <a:r>
              <a:rPr kumimoji="1" lang="ko-KR" altLang="en-US" dirty="0"/>
              <a:t> 처음에 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빼먹어서 오류가 났다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주의해야 할 사항이다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order</a:t>
            </a:r>
            <a:r>
              <a:rPr kumimoji="1" lang="ko-Kore-KR" altLang="en-US" dirty="0"/>
              <a:t>함수를</a:t>
            </a:r>
            <a:r>
              <a:rPr kumimoji="1" lang="ko-KR" altLang="en-US" dirty="0"/>
              <a:t> 이용해 나이의 오름차순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내림차순으로 정렬한 예이다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내림차순으로</a:t>
            </a:r>
            <a:r>
              <a:rPr kumimoji="1" lang="ko-KR" altLang="en-US" dirty="0"/>
              <a:t> 정렬을 하고싶으면 </a:t>
            </a:r>
            <a:r>
              <a:rPr kumimoji="1" lang="en-US" altLang="ko-KR" dirty="0"/>
              <a:t>decreasing = 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쓰면 된다 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order(</a:t>
            </a:r>
            <a:r>
              <a:rPr kumimoji="1" lang="en-US" altLang="ko-KR" dirty="0" err="1"/>
              <a:t>newmember$age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가 크기가 작은 순서의 데이터를 벡터로</a:t>
            </a:r>
            <a:endParaRPr kumimoji="1" lang="en-US" altLang="ko-KR" dirty="0"/>
          </a:p>
          <a:p>
            <a:r>
              <a:rPr kumimoji="1" lang="ko-KR" altLang="en-US" dirty="0"/>
              <a:t>가지고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벡터가 </a:t>
            </a:r>
            <a:r>
              <a:rPr kumimoji="1" lang="en-US" altLang="ko-KR" dirty="0" err="1"/>
              <a:t>newmember</a:t>
            </a:r>
            <a:r>
              <a:rPr kumimoji="1" lang="en-US" altLang="ko-KR" dirty="0"/>
              <a:t>[]</a:t>
            </a:r>
            <a:r>
              <a:rPr kumimoji="1" lang="ko-KR" altLang="en-US" dirty="0"/>
              <a:t>에 들어가면서 이 벡터 순서대로</a:t>
            </a:r>
            <a:endParaRPr kumimoji="1" lang="en-US" altLang="ko-KR" dirty="0"/>
          </a:p>
          <a:p>
            <a:r>
              <a:rPr kumimoji="1" lang="ko-KR" altLang="en-US" dirty="0"/>
              <a:t>오름차순 또는 내림차순으로 되는 방식인 듯하다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832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7EE1B-D79D-86E4-1767-AB9ADD80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함수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A0AE05-E535-0782-42E1-23448BA2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631"/>
            <a:ext cx="3771900" cy="3474243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51AD72-A982-0A78-E0AE-BE67E69C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532"/>
            <a:ext cx="4940300" cy="168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580AD-6A85-2E81-4159-3FF713F79798}"/>
              </a:ext>
            </a:extLst>
          </p:cNvPr>
          <p:cNvSpPr txBox="1"/>
          <p:nvPr/>
        </p:nvSpPr>
        <p:spPr>
          <a:xfrm>
            <a:off x="6096000" y="1301096"/>
            <a:ext cx="5638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age</a:t>
            </a:r>
            <a:r>
              <a:rPr kumimoji="1" lang="ko-KR" altLang="en-US" dirty="0"/>
              <a:t>는 분명 숫자형 벡터였는데 왜 </a:t>
            </a:r>
            <a:r>
              <a:rPr kumimoji="1" lang="en-US" altLang="ko-KR" dirty="0" err="1"/>
              <a:t>lapply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</a:t>
            </a:r>
            <a:endParaRPr kumimoji="1" lang="en-US" altLang="ko-KR" dirty="0"/>
          </a:p>
          <a:p>
            <a:r>
              <a:rPr kumimoji="1" lang="ko-KR" altLang="en-US" dirty="0"/>
              <a:t>평균값 계산에 실패했을까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member 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프레임에서 </a:t>
            </a:r>
            <a:r>
              <a:rPr kumimoji="1" lang="en-US" altLang="ko-KR" dirty="0" err="1"/>
              <a:t>newmember</a:t>
            </a:r>
            <a:r>
              <a:rPr kumimoji="1" lang="ko-KR" altLang="en-US" dirty="0"/>
              <a:t>로 새로운</a:t>
            </a:r>
            <a:endParaRPr kumimoji="1" lang="en-US" altLang="ko-KR" dirty="0"/>
          </a:p>
          <a:p>
            <a:r>
              <a:rPr kumimoji="1" lang="ko-KR" altLang="en-US" dirty="0"/>
              <a:t>데이터프레임을 만들면서 문자열로 초기화 된 듯 하다</a:t>
            </a:r>
            <a:r>
              <a:rPr kumimoji="1" lang="en-US" altLang="ko-KR" dirty="0"/>
              <a:t>.</a:t>
            </a:r>
          </a:p>
        </p:txBody>
      </p: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22A4EFE-FFB5-E2B3-7957-FF99122C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95" y="2778424"/>
            <a:ext cx="4572000" cy="181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60C65-1D69-2D8C-1D5C-7345756749F2}"/>
              </a:ext>
            </a:extLst>
          </p:cNvPr>
          <p:cNvSpPr txBox="1"/>
          <p:nvPr/>
        </p:nvSpPr>
        <p:spPr>
          <a:xfrm>
            <a:off x="6096000" y="4755752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as.numeric</a:t>
            </a:r>
            <a:r>
              <a:rPr kumimoji="1" lang="ko-KR" altLang="en-US" dirty="0"/>
              <a:t>함수를 통해 데이터의 속성을 문자열에서</a:t>
            </a:r>
            <a:endParaRPr kumimoji="1" lang="en-US" altLang="ko-KR" dirty="0"/>
          </a:p>
          <a:p>
            <a:r>
              <a:rPr kumimoji="1" lang="ko-KR" altLang="en-US" dirty="0"/>
              <a:t>숫자열로 바꿔 </a:t>
            </a:r>
            <a:r>
              <a:rPr kumimoji="1" lang="en-US" altLang="ko-KR" dirty="0"/>
              <a:t>mean</a:t>
            </a:r>
            <a:r>
              <a:rPr kumimoji="1" lang="ko-KR" altLang="en-US" dirty="0"/>
              <a:t>값을 계산할 수 있었다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13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seq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400">
                <a:latin typeface="+mn-lt"/>
                <a:ea typeface="+mn-ea"/>
                <a:cs typeface="+mn-cs"/>
              </a:rPr>
              <a:t>Seq(n,m)만 입력 시           seq(n,m, by=k)만 입력 시    seq(length=j, from=n, by=k)입력 시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 </a:t>
            </a:r>
            <a:r>
              <a:rPr lang="ko-KR" altLang="en-US" sz="1600">
                <a:latin typeface="+mn-lt"/>
                <a:ea typeface="+mn-ea"/>
                <a:cs typeface="+mn-cs"/>
              </a:rPr>
              <a:t>1씩 증가한다                k만큼 증가한다          -2부터 0.3씩 증가하여 벡터의 길이가 8로 설정이 된다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8" descr="C:/Users/user/AppData/Roaming/PolarisOffice/ETemp/26556_22576648/fImage169414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02180"/>
            <a:ext cx="1753235" cy="549275"/>
          </a:xfrm>
          <a:prstGeom prst="rect">
            <a:avLst/>
          </a:prstGeom>
          <a:noFill/>
        </p:spPr>
      </p:pic>
      <p:pic>
        <p:nvPicPr>
          <p:cNvPr id="5" name="그림 9" descr="C:/Users/user/AppData/Roaming/PolarisOffice/ETemp/26556_22576648/fImage169014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184400"/>
            <a:ext cx="1184275" cy="568325"/>
          </a:xfrm>
          <a:prstGeom prst="rect">
            <a:avLst/>
          </a:prstGeom>
          <a:noFill/>
        </p:spPr>
      </p:pic>
      <p:pic>
        <p:nvPicPr>
          <p:cNvPr id="6" name="그림 10" descr="C:/Users/user/AppData/Roaming/PolarisOffice/ETemp/26556_22576648/fImage334914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2137410"/>
            <a:ext cx="3338195" cy="57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Rep()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벡터 반복시키는건 번거로운 일이다. 하지만 rep()를 이용하면 새로운 벡터를 만들 수 있다</a:t>
            </a:r>
            <a:r>
              <a:rPr lang="ko-KR" altLang="en-US"/>
              <a:t>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1부터 5까지 나열된 벡터, 0부터 -5 까지 나열된 벡터를 합친 y벡터를 2번 반복하게 만들었다. </a:t>
            </a:r>
          </a:p>
          <a:p>
            <a:pPr marL="228600" indent="-228600" latinLnBrk="0">
              <a:buFontTx/>
              <a:buNone/>
            </a:pPr>
            <a:endParaRPr lang="ko-KR" altLang="en-US" sz="1600"/>
          </a:p>
          <a:p>
            <a:pPr marL="228600" indent="-228600" latinLnBrk="0">
              <a:buFontTx/>
              <a:buNone/>
            </a:pPr>
            <a:endParaRPr lang="ko-KR" altLang="en-US" sz="14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</a:p>
        </p:txBody>
      </p:sp>
      <p:pic>
        <p:nvPicPr>
          <p:cNvPr id="4" name="그림 11" descr="C:/Users/user/AppData/Roaming/PolarisOffice/ETemp/26556_22576648/fImage313614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85060"/>
            <a:ext cx="2599055" cy="716915"/>
          </a:xfrm>
          <a:prstGeom prst="rect">
            <a:avLst/>
          </a:prstGeom>
          <a:noFill/>
        </p:spPr>
      </p:pic>
      <p:pic>
        <p:nvPicPr>
          <p:cNvPr id="5" name="그림 12" descr="C:/Users/user/AppData/Roaming/PolarisOffice/ETemp/26556_22576648/fImage2014145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92780"/>
            <a:ext cx="4846955" cy="473075"/>
          </a:xfrm>
          <a:prstGeom prst="rect">
            <a:avLst/>
          </a:prstGeom>
          <a:noFill/>
        </p:spPr>
      </p:pic>
      <p:pic>
        <p:nvPicPr>
          <p:cNvPr id="6" name="그림 13" descr="C:/Users/user/AppData/Roaming/PolarisOffice/ETemp/26556_22576648/fImage174514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282440"/>
            <a:ext cx="2751455" cy="450215"/>
          </a:xfrm>
          <a:prstGeom prst="rect">
            <a:avLst/>
          </a:prstGeom>
          <a:noFill/>
        </p:spPr>
      </p:pic>
      <p:pic>
        <p:nvPicPr>
          <p:cNvPr id="7" name="그림 15" descr="C:/Users/user/AppData/Roaming/PolarisOffice/ETemp/26556_22576648/fImage1978148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937760"/>
            <a:ext cx="5502275" cy="465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2961</Words>
  <Application>Microsoft Macintosh PowerPoint</Application>
  <PresentationFormat>와이드스크린</PresentationFormat>
  <Paragraphs>369</Paragraphs>
  <Slides>77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5" baseType="lpstr">
      <vt:lpstr>맑은 고딕</vt:lpstr>
      <vt:lpstr>NanumGothic</vt:lpstr>
      <vt:lpstr>Söhne Mono</vt:lpstr>
      <vt:lpstr>Arial</vt:lpstr>
      <vt:lpstr>Consolas</vt:lpstr>
      <vt:lpstr>Helvetica Neue</vt:lpstr>
      <vt:lpstr>Segoe UI</vt:lpstr>
      <vt:lpstr>Office 테마</vt:lpstr>
      <vt:lpstr>빅데이터프로그래밍2</vt:lpstr>
      <vt:lpstr>목차</vt:lpstr>
      <vt:lpstr>벡터</vt:lpstr>
      <vt:lpstr>벡터</vt:lpstr>
      <vt:lpstr>숫자형vector</vt:lpstr>
      <vt:lpstr>차례로 부여</vt:lpstr>
      <vt:lpstr>seq</vt:lpstr>
      <vt:lpstr>seq</vt:lpstr>
      <vt:lpstr>Rep()</vt:lpstr>
      <vt:lpstr>연산도 손쉽게</vt:lpstr>
      <vt:lpstr>자리가 맞지 않을 경우</vt:lpstr>
      <vt:lpstr>다양한 함수</vt:lpstr>
      <vt:lpstr>순서 및 정렬 함수</vt:lpstr>
      <vt:lpstr>논리vector</vt:lpstr>
      <vt:lpstr>Ifelse()</vt:lpstr>
      <vt:lpstr>문자vector</vt:lpstr>
      <vt:lpstr>추가 특성</vt:lpstr>
      <vt:lpstr>Missing values</vt:lpstr>
      <vt:lpstr>Index vector&amp;filtering</vt:lpstr>
      <vt:lpstr>자연수 인덱스 벡터</vt:lpstr>
      <vt:lpstr>음의 정수 인덱스 벡터</vt:lpstr>
      <vt:lpstr>논리 인덱스 벡터</vt:lpstr>
      <vt:lpstr>이름 인덱스 벡터</vt:lpstr>
      <vt:lpstr>연산도 손쉽게</vt:lpstr>
      <vt:lpstr>자리가 맞지 않을 경우</vt:lpstr>
      <vt:lpstr>행렬</vt:lpstr>
      <vt:lpstr>Matrix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</vt:lpstr>
      <vt:lpstr>리스트의 중요성</vt:lpstr>
      <vt:lpstr>객체의 데이터 타입</vt:lpstr>
      <vt:lpstr>typeof()</vt:lpstr>
      <vt:lpstr>class, attributes, attr</vt:lpstr>
      <vt:lpstr>모드와 타입</vt:lpstr>
      <vt:lpstr>모드와 타입</vt:lpstr>
      <vt:lpstr>list</vt:lpstr>
      <vt:lpstr>list</vt:lpstr>
      <vt:lpstr>리스트 요소 이름 부여</vt:lpstr>
      <vt:lpstr>리스트의 특정 요소 지정</vt:lpstr>
      <vt:lpstr>벡터와 행렬 요소 지정</vt:lpstr>
      <vt:lpstr>부분 리스트 필터링</vt:lpstr>
      <vt:lpstr>요소 지정과 필터링</vt:lpstr>
      <vt:lpstr>리스트 요소의 추가와 변경</vt:lpstr>
      <vt:lpstr>자연수를 통한 요소 추가와 변경</vt:lpstr>
      <vt:lpstr>요소의 삭제</vt:lpstr>
      <vt:lpstr>계층적 리스트</vt:lpstr>
      <vt:lpstr>계층적 리스트</vt:lpstr>
      <vt:lpstr>벡터에서 리스트로</vt:lpstr>
      <vt:lpstr>리스트에서 벡터로</vt:lpstr>
      <vt:lpstr>lapply</vt:lpstr>
      <vt:lpstr>sapply</vt:lpstr>
      <vt:lpstr>mapply</vt:lpstr>
      <vt:lpstr>데이터프레임</vt:lpstr>
      <vt:lpstr>데이터프레임이란</vt:lpstr>
      <vt:lpstr>데이터프레임 생성 </vt:lpstr>
      <vt:lpstr>설명 글에서는 people[[1]]에 class 함수를 씌우니 factor가 나온다고 했는데…</vt:lpstr>
      <vt:lpstr>데이터프레임 확장</vt:lpstr>
      <vt:lpstr>데이터프레임 자료 정렬</vt:lpstr>
      <vt:lpstr>데이터프레임 필터링</vt:lpstr>
      <vt:lpstr>데이터프레임 함수</vt:lpstr>
      <vt:lpstr>데이터프레임 확장</vt:lpstr>
      <vt:lpstr>데이터프레임 확장</vt:lpstr>
      <vt:lpstr>데이터프레임 속성</vt:lpstr>
      <vt:lpstr>데이터프레임 속성</vt:lpstr>
      <vt:lpstr>데이터프레임 필터링</vt:lpstr>
      <vt:lpstr>데이터프레임 정렬</vt:lpstr>
      <vt:lpstr>데이터프레임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정 원준</dc:creator>
  <cp:lastModifiedBy>도우진</cp:lastModifiedBy>
  <cp:revision>7</cp:revision>
  <dcterms:created xsi:type="dcterms:W3CDTF">2023-09-18T06:31:12Z</dcterms:created>
  <dcterms:modified xsi:type="dcterms:W3CDTF">2023-09-20T01:52:12Z</dcterms:modified>
</cp:coreProperties>
</file>