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35"/>
    <p:sldMasterId id="2147483708" r:id="rId37"/>
    <p:sldMasterId id="2147483709" r:id="rId39"/>
  </p:sldMasterIdLst>
  <p:notesMasterIdLst>
    <p:notesMasterId r:id="rId41"/>
  </p:notesMasterIdLst>
  <p:sldIdLst>
    <p:sldId id="256" r:id="rId43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32" r:id="rId68"/>
    <p:sldId id="259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93" r:id="rId81"/>
    <p:sldId id="294" r:id="rId82"/>
    <p:sldId id="295" r:id="rId83"/>
    <p:sldId id="296" r:id="rId84"/>
    <p:sldId id="297" r:id="rId85"/>
    <p:sldId id="298" r:id="rId86"/>
    <p:sldId id="299" r:id="rId87"/>
    <p:sldId id="300" r:id="rId88"/>
    <p:sldId id="301" r:id="rId89"/>
    <p:sldId id="302" r:id="rId90"/>
    <p:sldId id="303" r:id="rId91"/>
    <p:sldId id="304" r:id="rId92"/>
    <p:sldId id="305" r:id="rId93"/>
    <p:sldId id="306" r:id="rId94"/>
    <p:sldId id="307" r:id="rId95"/>
    <p:sldId id="308" r:id="rId96"/>
    <p:sldId id="309" r:id="rId97"/>
    <p:sldId id="310" r:id="rId98"/>
    <p:sldId id="311" r:id="rId99"/>
    <p:sldId id="312" r:id="rId100"/>
    <p:sldId id="313" r:id="rId101"/>
    <p:sldId id="314" r:id="rId102"/>
    <p:sldId id="315" r:id="rId103"/>
    <p:sldId id="316" r:id="rId104"/>
    <p:sldId id="317" r:id="rId105"/>
    <p:sldId id="318" r:id="rId106"/>
    <p:sldId id="319" r:id="rId107"/>
    <p:sldId id="320" r:id="rId108"/>
    <p:sldId id="321" r:id="rId109"/>
    <p:sldId id="322" r:id="rId110"/>
    <p:sldId id="323" r:id="rId111"/>
    <p:sldId id="324" r:id="rId112"/>
    <p:sldId id="325" r:id="rId113"/>
    <p:sldId id="326" r:id="rId114"/>
    <p:sldId id="327" r:id="rId115"/>
    <p:sldId id="328" r:id="rId116"/>
    <p:sldId id="329" r:id="rId117"/>
    <p:sldId id="330" r:id="rId118"/>
    <p:sldId id="331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6987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notesMaster" Target="notesMasters/notesMaster1.xml"></Relationship><Relationship Id="rId43" Type="http://schemas.openxmlformats.org/officeDocument/2006/relationships/slide" Target="slides/slide1.xml"></Relationship><Relationship Id="rId45" Type="http://schemas.openxmlformats.org/officeDocument/2006/relationships/slide" Target="slides/slide2.xml"></Relationship><Relationship Id="rId46" Type="http://schemas.openxmlformats.org/officeDocument/2006/relationships/slide" Target="slides/slide3.xml"></Relationship><Relationship Id="rId47" Type="http://schemas.openxmlformats.org/officeDocument/2006/relationships/slide" Target="slides/slide4.xml"></Relationship><Relationship Id="rId48" Type="http://schemas.openxmlformats.org/officeDocument/2006/relationships/slide" Target="slides/slide5.xml"></Relationship><Relationship Id="rId49" Type="http://schemas.openxmlformats.org/officeDocument/2006/relationships/slide" Target="slides/slide6.xml"></Relationship><Relationship Id="rId50" Type="http://schemas.openxmlformats.org/officeDocument/2006/relationships/slide" Target="slides/slide7.xml"></Relationship><Relationship Id="rId51" Type="http://schemas.openxmlformats.org/officeDocument/2006/relationships/slide" Target="slides/slide8.xml"></Relationship><Relationship Id="rId52" Type="http://schemas.openxmlformats.org/officeDocument/2006/relationships/slide" Target="slides/slide9.xml"></Relationship><Relationship Id="rId53" Type="http://schemas.openxmlformats.org/officeDocument/2006/relationships/slide" Target="slides/slide10.xml"></Relationship><Relationship Id="rId54" Type="http://schemas.openxmlformats.org/officeDocument/2006/relationships/slide" Target="slides/slide11.xml"></Relationship><Relationship Id="rId55" Type="http://schemas.openxmlformats.org/officeDocument/2006/relationships/slide" Target="slides/slide12.xml"></Relationship><Relationship Id="rId56" Type="http://schemas.openxmlformats.org/officeDocument/2006/relationships/slide" Target="slides/slide13.xml"></Relationship><Relationship Id="rId57" Type="http://schemas.openxmlformats.org/officeDocument/2006/relationships/slide" Target="slides/slide14.xml"></Relationship><Relationship Id="rId58" Type="http://schemas.openxmlformats.org/officeDocument/2006/relationships/slide" Target="slides/slide15.xml"></Relationship><Relationship Id="rId59" Type="http://schemas.openxmlformats.org/officeDocument/2006/relationships/slide" Target="slides/slide16.xml"></Relationship><Relationship Id="rId60" Type="http://schemas.openxmlformats.org/officeDocument/2006/relationships/slide" Target="slides/slide17.xml"></Relationship><Relationship Id="rId61" Type="http://schemas.openxmlformats.org/officeDocument/2006/relationships/slide" Target="slides/slide18.xml"></Relationship><Relationship Id="rId62" Type="http://schemas.openxmlformats.org/officeDocument/2006/relationships/slide" Target="slides/slide19.xml"></Relationship><Relationship Id="rId63" Type="http://schemas.openxmlformats.org/officeDocument/2006/relationships/slide" Target="slides/slide20.xml"></Relationship><Relationship Id="rId64" Type="http://schemas.openxmlformats.org/officeDocument/2006/relationships/slide" Target="slides/slide21.xml"></Relationship><Relationship Id="rId65" Type="http://schemas.openxmlformats.org/officeDocument/2006/relationships/slide" Target="slides/slide22.xml"></Relationship><Relationship Id="rId66" Type="http://schemas.openxmlformats.org/officeDocument/2006/relationships/slide" Target="slides/slide23.xml"></Relationship><Relationship Id="rId67" Type="http://schemas.openxmlformats.org/officeDocument/2006/relationships/slide" Target="slides/slide24.xml"></Relationship><Relationship Id="rId68" Type="http://schemas.openxmlformats.org/officeDocument/2006/relationships/slide" Target="slides/slide25.xml"></Relationship><Relationship Id="rId69" Type="http://schemas.openxmlformats.org/officeDocument/2006/relationships/slide" Target="slides/slide26.xml"></Relationship><Relationship Id="rId70" Type="http://schemas.openxmlformats.org/officeDocument/2006/relationships/slide" Target="slides/slide27.xml"></Relationship><Relationship Id="rId71" Type="http://schemas.openxmlformats.org/officeDocument/2006/relationships/slide" Target="slides/slide28.xml"></Relationship><Relationship Id="rId72" Type="http://schemas.openxmlformats.org/officeDocument/2006/relationships/slide" Target="slides/slide29.xml"></Relationship><Relationship Id="rId73" Type="http://schemas.openxmlformats.org/officeDocument/2006/relationships/slide" Target="slides/slide30.xml"></Relationship><Relationship Id="rId74" Type="http://schemas.openxmlformats.org/officeDocument/2006/relationships/slide" Target="slides/slide31.xml"></Relationship><Relationship Id="rId75" Type="http://schemas.openxmlformats.org/officeDocument/2006/relationships/slide" Target="slides/slide32.xml"></Relationship><Relationship Id="rId76" Type="http://schemas.openxmlformats.org/officeDocument/2006/relationships/slide" Target="slides/slide33.xml"></Relationship><Relationship Id="rId77" Type="http://schemas.openxmlformats.org/officeDocument/2006/relationships/slide" Target="slides/slide34.xml"></Relationship><Relationship Id="rId78" Type="http://schemas.openxmlformats.org/officeDocument/2006/relationships/slide" Target="slides/slide35.xml"></Relationship><Relationship Id="rId79" Type="http://schemas.openxmlformats.org/officeDocument/2006/relationships/slide" Target="slides/slide36.xml"></Relationship><Relationship Id="rId80" Type="http://schemas.openxmlformats.org/officeDocument/2006/relationships/slide" Target="slides/slide37.xml"></Relationship><Relationship Id="rId81" Type="http://schemas.openxmlformats.org/officeDocument/2006/relationships/slide" Target="slides/slide38.xml"></Relationship><Relationship Id="rId82" Type="http://schemas.openxmlformats.org/officeDocument/2006/relationships/slide" Target="slides/slide39.xml"></Relationship><Relationship Id="rId83" Type="http://schemas.openxmlformats.org/officeDocument/2006/relationships/slide" Target="slides/slide40.xml"></Relationship><Relationship Id="rId84" Type="http://schemas.openxmlformats.org/officeDocument/2006/relationships/slide" Target="slides/slide41.xml"></Relationship><Relationship Id="rId85" Type="http://schemas.openxmlformats.org/officeDocument/2006/relationships/slide" Target="slides/slide42.xml"></Relationship><Relationship Id="rId86" Type="http://schemas.openxmlformats.org/officeDocument/2006/relationships/slide" Target="slides/slide43.xml"></Relationship><Relationship Id="rId87" Type="http://schemas.openxmlformats.org/officeDocument/2006/relationships/slide" Target="slides/slide44.xml"></Relationship><Relationship Id="rId88" Type="http://schemas.openxmlformats.org/officeDocument/2006/relationships/slide" Target="slides/slide45.xml"></Relationship><Relationship Id="rId89" Type="http://schemas.openxmlformats.org/officeDocument/2006/relationships/slide" Target="slides/slide46.xml"></Relationship><Relationship Id="rId90" Type="http://schemas.openxmlformats.org/officeDocument/2006/relationships/slide" Target="slides/slide47.xml"></Relationship><Relationship Id="rId91" Type="http://schemas.openxmlformats.org/officeDocument/2006/relationships/slide" Target="slides/slide48.xml"></Relationship><Relationship Id="rId92" Type="http://schemas.openxmlformats.org/officeDocument/2006/relationships/slide" Target="slides/slide49.xml"></Relationship><Relationship Id="rId93" Type="http://schemas.openxmlformats.org/officeDocument/2006/relationships/slide" Target="slides/slide50.xml"></Relationship><Relationship Id="rId94" Type="http://schemas.openxmlformats.org/officeDocument/2006/relationships/slide" Target="slides/slide51.xml"></Relationship><Relationship Id="rId95" Type="http://schemas.openxmlformats.org/officeDocument/2006/relationships/slide" Target="slides/slide52.xml"></Relationship><Relationship Id="rId96" Type="http://schemas.openxmlformats.org/officeDocument/2006/relationships/slide" Target="slides/slide53.xml"></Relationship><Relationship Id="rId97" Type="http://schemas.openxmlformats.org/officeDocument/2006/relationships/slide" Target="slides/slide54.xml"></Relationship><Relationship Id="rId98" Type="http://schemas.openxmlformats.org/officeDocument/2006/relationships/slide" Target="slides/slide55.xml"></Relationship><Relationship Id="rId99" Type="http://schemas.openxmlformats.org/officeDocument/2006/relationships/slide" Target="slides/slide56.xml"></Relationship><Relationship Id="rId100" Type="http://schemas.openxmlformats.org/officeDocument/2006/relationships/slide" Target="slides/slide57.xml"></Relationship><Relationship Id="rId101" Type="http://schemas.openxmlformats.org/officeDocument/2006/relationships/slide" Target="slides/slide58.xml"></Relationship><Relationship Id="rId102" Type="http://schemas.openxmlformats.org/officeDocument/2006/relationships/slide" Target="slides/slide59.xml"></Relationship><Relationship Id="rId103" Type="http://schemas.openxmlformats.org/officeDocument/2006/relationships/slide" Target="slides/slide60.xml"></Relationship><Relationship Id="rId104" Type="http://schemas.openxmlformats.org/officeDocument/2006/relationships/slide" Target="slides/slide61.xml"></Relationship><Relationship Id="rId105" Type="http://schemas.openxmlformats.org/officeDocument/2006/relationships/slide" Target="slides/slide62.xml"></Relationship><Relationship Id="rId106" Type="http://schemas.openxmlformats.org/officeDocument/2006/relationships/slide" Target="slides/slide63.xml"></Relationship><Relationship Id="rId107" Type="http://schemas.openxmlformats.org/officeDocument/2006/relationships/slide" Target="slides/slide64.xml"></Relationship><Relationship Id="rId108" Type="http://schemas.openxmlformats.org/officeDocument/2006/relationships/slide" Target="slides/slide65.xml"></Relationship><Relationship Id="rId109" Type="http://schemas.openxmlformats.org/officeDocument/2006/relationships/slide" Target="slides/slide66.xml"></Relationship><Relationship Id="rId110" Type="http://schemas.openxmlformats.org/officeDocument/2006/relationships/slide" Target="slides/slide67.xml"></Relationship><Relationship Id="rId111" Type="http://schemas.openxmlformats.org/officeDocument/2006/relationships/slide" Target="slides/slide68.xml"></Relationship><Relationship Id="rId112" Type="http://schemas.openxmlformats.org/officeDocument/2006/relationships/slide" Target="slides/slide69.xml"></Relationship><Relationship Id="rId113" Type="http://schemas.openxmlformats.org/officeDocument/2006/relationships/slide" Target="slides/slide70.xml"></Relationship><Relationship Id="rId114" Type="http://schemas.openxmlformats.org/officeDocument/2006/relationships/slide" Target="slides/slide71.xml"></Relationship><Relationship Id="rId115" Type="http://schemas.openxmlformats.org/officeDocument/2006/relationships/slide" Target="slides/slide72.xml"></Relationship><Relationship Id="rId116" Type="http://schemas.openxmlformats.org/officeDocument/2006/relationships/slide" Target="slides/slide73.xml"></Relationship><Relationship Id="rId117" Type="http://schemas.openxmlformats.org/officeDocument/2006/relationships/slide" Target="slides/slide74.xml"></Relationship><Relationship Id="rId118" Type="http://schemas.openxmlformats.org/officeDocument/2006/relationships/slide" Target="slides/slide75.xml"></Relationship><Relationship Id="rId119" Type="http://schemas.openxmlformats.org/officeDocument/2006/relationships/slide" Target="slides/slide76.xml"></Relationship><Relationship Id="rId120" Type="http://schemas.openxmlformats.org/officeDocument/2006/relationships/viewProps" Target="viewProps.xml"></Relationship><Relationship Id="rId1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310C-A82C-4776-8D3C-73E1417E8843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BCE3-CFAF-4DD5-A4E4-8BAAFD77E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CD4E-6201-D38F-AF3F-45EFB0C4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EF67A-6F6F-0C4B-B239-4AC7F6C3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3A6B-683B-815E-26BB-73D3E4F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656-2C1F-4D51-A2DB-13E031F3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6F0A-5A8A-BFFE-2000-5707533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3452-FFC3-C1D4-3E1B-5085F8A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6DC90-E88B-6E67-ECCD-7CD32944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A3A25-1A85-7EAB-AE20-A981A42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2B578-D988-075C-9C12-0CF0E97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617C-4A99-0955-21B4-72A41094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12965-379D-2DE3-FBA6-6AF4A512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C98F5-F86C-2D69-F73D-1319F784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D583A-C571-C3C3-0F90-0559BDE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96352-9726-312E-18DD-F163A8F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0C16C-7756-4B61-0093-94AD950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16D1-4B8A-8D37-F3FD-4722B69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7142-F616-196E-ECCD-A563CB04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7706D-7BB1-D5A4-AFD0-7F80769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1FA-FE52-1608-DCAE-CF9D922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2C7E-7CC0-C40C-2209-91A9D10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91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1AF9-0176-2163-261D-12C1A6F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3168D-7100-180D-8214-F39B144D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F2-9F67-261D-2D1C-5EA3BC6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DC33A-BEB1-9795-E872-BFA33B6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122E-F7AB-87D1-D267-D26A0C8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17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5DD6-0CCF-F2A0-0137-65EFFE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99E5E-457B-A27E-F9D4-02CC40818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987A4-50A1-10B7-6BB3-7C5F89B8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E1A08-4D84-B0CA-A9DA-D15F38FC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15CEF-4DB7-7DD6-47DA-21E35D1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0210-57BC-09F7-56F1-A128201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E480-B6F5-3DA0-C9E9-EA67236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B4052-C62A-CD57-C236-FD9116E9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C2E60-4583-E421-D207-6CB018F1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70FAF-2734-C81A-4947-2A9CA140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70A5-4640-A66E-F2E3-309FC99FC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A65DA-66E5-5393-AFDE-3A0323A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CC59B-5967-6681-355E-ACA42F2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E9B62-DAB4-3F58-1869-3CD97C19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6836-332C-71CE-CDAF-42F9336F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33E14-6395-8971-5843-09ACDA9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2372-99E1-5514-69E6-E09F80C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773BA-858D-4C18-C7BE-F31D6E7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48ACB-F282-2031-09D2-3761851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5C730-9A9D-1EA3-F2CB-DF5058A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70435-5B07-3AB7-42A1-F3EF8A2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60E-8A6E-F046-8D30-A5C5AE12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3271E-EA0F-AEFF-39C4-43116F7A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04D0-93B8-06C0-82E8-594F3630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A7A33-C60B-ADE8-7A4A-B710CFD0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9CE5-2EAA-966E-D3E8-83DE8859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B738E-16E6-E343-6271-8126883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8D349-0F85-38D8-5770-CA76EA4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46C31-154D-2D30-C14F-3202DF8A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0FA1D-DEB4-A71B-4401-9D96F507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C0AA-5878-756B-AB15-D62BE08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932CB-B1B1-AFDD-F4FB-9ABED6A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E0E29-46A4-D1B6-80E1-DCE80E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B0BC6-217C-2FED-B7E9-F3A4CD2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E4AC-2E99-DA48-82E4-ADC5521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37619-2235-9A7F-5658-6E4DCC05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E223-E26E-3FEA-C1CE-FAE11666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19C3-BF60-D48A-D506-A0CFF5C1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522636522995.png"></Relationship><Relationship Id="rId3" Type="http://schemas.openxmlformats.org/officeDocument/2006/relationships/image" Target="../media/fImage5661653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70853656482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3416595436.png"></Relationship><Relationship Id="rId3" Type="http://schemas.openxmlformats.org/officeDocument/2006/relationships/image" Target="../media/fImage23786602391.png"></Relationship><Relationship Id="rId4" Type="http://schemas.openxmlformats.org/officeDocument/2006/relationships/image" Target="../media/fImage2342661460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402664390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820667153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3566671292.png"></Relationship><Relationship Id="rId3" Type="http://schemas.openxmlformats.org/officeDocument/2006/relationships/image" Target="../media/fImage27596722382.png"></Relationship><Relationship Id="rId4" Type="http://schemas.openxmlformats.org/officeDocument/2006/relationships/image" Target="../media/fImage13826747421.png"></Relationship><Relationship Id="rId5" Type="http://schemas.openxmlformats.org/officeDocument/2006/relationships/image" Target="../media/fImage22486758716.png"></Relationship><Relationship Id="rId6" Type="http://schemas.openxmlformats.org/officeDocument/2006/relationships/image" Target="../media/fImage7059676971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9506799895.png"></Relationship><Relationship Id="rId3" Type="http://schemas.openxmlformats.org/officeDocument/2006/relationships/image" Target="../media/fImage7575680544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12346831726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1485688477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3426911538.png"></Relationship><Relationship Id="rId3" Type="http://schemas.openxmlformats.org/officeDocument/2006/relationships/image" Target="../media/fImage16296921869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35666959912.png"></Relationship><Relationship Id="rId3" Type="http://schemas.openxmlformats.org/officeDocument/2006/relationships/image" Target="../media/fImage19496965667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35666996299.png"></Relationship><Relationship Id="rId3" Type="http://schemas.openxmlformats.org/officeDocument/2006/relationships/image" Target="../media/fImage46397007035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0597039894.png"></Relationship><Relationship Id="rId3" Type="http://schemas.openxmlformats.org/officeDocument/2006/relationships/image" Target="../media/fImage21067048703.png"></Relationship><Relationship Id="rId4" Type="http://schemas.openxmlformats.org/officeDocument/2006/relationships/image" Target="../media/fImage14637053811.png"></Relationship><Relationship Id="rId5" Type="http://schemas.openxmlformats.org/officeDocument/2006/relationships/image" Target="../media/fImage19597061322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52263709333.png"></Relationship><Relationship Id="rId3" Type="http://schemas.openxmlformats.org/officeDocument/2006/relationships/image" Target="../media/fImage56617107673.png"></Relationship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87162441.png"></Relationship><Relationship Id="rId3" Type="http://schemas.openxmlformats.org/officeDocument/2006/relationships/image" Target="../media/fImage20326258467.png"></Relationship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14316286334.png"></Relationship><Relationship Id="rId3" Type="http://schemas.openxmlformats.org/officeDocument/2006/relationships/image" Target="../media/fImage13756296500.png"></Relationship><Relationship Id="rId4" Type="http://schemas.openxmlformats.org/officeDocument/2006/relationships/image" Target="../media/fImage17716309169.png"></Relationship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16946355724.png"></Relationship><Relationship Id="rId3" Type="http://schemas.openxmlformats.org/officeDocument/2006/relationships/image" Target="../media/fImage16906361478.png"></Relationship><Relationship Id="rId4" Type="http://schemas.openxmlformats.org/officeDocument/2006/relationships/image" Target="../media/fImage33496379358.png"></Relationship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5.xml.rels><?xml version="1.0" encoding="UTF-8"?>
<Relationships xmlns="http://schemas.openxmlformats.org/package/2006/relationships"><Relationship Id="rId2" Type="http://schemas.openxmlformats.org/officeDocument/2006/relationships/image" Target="../media/image133.png"></Relationship><Relationship Id="rId3" Type="http://schemas.openxmlformats.org/officeDocument/2006/relationships/slideLayout" Target="../slideLayouts/slideLayout2.xml"></Relationship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31366406962.png"></Relationship><Relationship Id="rId3" Type="http://schemas.openxmlformats.org/officeDocument/2006/relationships/image" Target="../media/fImage20146414464.png"></Relationship><Relationship Id="rId4" Type="http://schemas.openxmlformats.org/officeDocument/2006/relationships/image" Target="../media/fImage17456425705.png"></Relationship><Relationship Id="rId5" Type="http://schemas.openxmlformats.org/officeDocument/2006/relationships/image" Target="../media/fImage1978643814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20596463281.png"></Relationship><Relationship Id="rId3" Type="http://schemas.openxmlformats.org/officeDocument/2006/relationships/image" Target="../media/fImage21066476827.png"></Relationship><Relationship Id="rId4" Type="http://schemas.openxmlformats.org/officeDocument/2006/relationships/image" Target="../media/fImage14636489961.png"></Relationship><Relationship Id="rId5" Type="http://schemas.openxmlformats.org/officeDocument/2006/relationships/image" Target="../media/fImage1959649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빅데이터프로그래밍2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4조 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2023102768</a:t>
            </a:r>
            <a:r>
              <a:rPr lang="ko-KR" altLang="en-US" dirty="0"/>
              <a:t>도우진 </a:t>
            </a:r>
            <a:r>
              <a:rPr lang="en-US" altLang="ko-KR" dirty="0"/>
              <a:t>2023102778</a:t>
            </a:r>
            <a:r>
              <a:rPr lang="ko-KR" altLang="en-US" dirty="0"/>
              <a:t>이병철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2023102784</a:t>
            </a:r>
            <a:r>
              <a:rPr lang="ko-KR" altLang="en-US" dirty="0"/>
              <a:t>정규성 </a:t>
            </a:r>
            <a:r>
              <a:rPr lang="en-US" altLang="ko-KR" dirty="0"/>
              <a:t>2023102785</a:t>
            </a:r>
            <a:r>
              <a:rPr lang="ko-KR" altLang="en-US" dirty="0"/>
              <a:t>정원준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자리가 맞지 않을 경우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이렇게 자리가 맞지 않을 경우 자동적으로 반복이되어 연산이 된다. 이 경우 미리 경고 메시지가 나온다. (실수일 가능성이 높으니까 진짜 이 계산이 맞나)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5226365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2520" y="1889760"/>
            <a:ext cx="3125470" cy="2028190"/>
          </a:xfrm>
          <a:prstGeom prst="rect"/>
          <a:noFill/>
        </p:spPr>
      </p:pic>
      <p:pic>
        <p:nvPicPr>
          <p:cNvPr id="5" name="Picture " descr="C:/Users/user/AppData/Roaming/PolarisOffice/ETemp/25360_14032928/fImage5661653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760" cy="317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다양한 함수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                    이러한 다양한 함수가 있다.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70853656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0620" y="1943100"/>
            <a:ext cx="5701030" cy="4508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순서 및 정렬 함수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Rank()                                       sort()      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</a:t>
            </a:r>
            <a:r>
              <a:rPr sz="1100">
                <a:latin typeface="맑은 고딕" charset="0"/>
                <a:ea typeface="맑은 고딕" charset="0"/>
              </a:rPr>
              <a:t> </a:t>
            </a:r>
            <a:r>
              <a:rPr sz="1100">
                <a:latin typeface="맑은 고딕" charset="0"/>
                <a:ea typeface="맑은 고딕" charset="0"/>
              </a:rPr>
              <a:t>                                                 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Rank는 작은 수 부터 큰 수 순서대로 1,2,3,,,이렇게 수를 부여해주는 함수이다. sort는 작은 수 부터 나열해준다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2 5 7 8 11 순이니 1 4 3 2 5가 부여된다.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Order()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order은 작은 수의 위치를 알려준다. 첫번째는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제일 작은 수의 위치를, 그 다음은 차례대로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341659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2980" y="2354580"/>
            <a:ext cx="2592070" cy="1052830"/>
          </a:xfrm>
          <a:prstGeom prst="rect"/>
          <a:noFill/>
        </p:spPr>
      </p:pic>
      <p:pic>
        <p:nvPicPr>
          <p:cNvPr id="5" name="Picture " descr="C:/Users/user/AppData/Roaming/PolarisOffice/ETemp/25360_14032928/fImage2378660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280" y="4678680"/>
            <a:ext cx="2777490" cy="1372870"/>
          </a:xfrm>
          <a:prstGeom prst="rect"/>
          <a:noFill/>
        </p:spPr>
      </p:pic>
      <p:pic>
        <p:nvPicPr>
          <p:cNvPr id="6" name="Picture " descr="C:/Users/user/AppData/Roaming/PolarisOffice/ETemp/25360_14032928/fImage2342661460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88910" y="2190115"/>
            <a:ext cx="2632075" cy="113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논리vector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숫자만 다룰 수 있는것이 아니다. 논리값 True False도 가능하다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벡터에 있는 여러 요소들을 하나의 기준을 가지고 참,거짓을 판단해준다.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    </a:t>
            </a:r>
            <a:r>
              <a:rPr sz="1600">
                <a:latin typeface="맑은 고딕" charset="0"/>
                <a:ea typeface="맑은 고딕" charset="0"/>
              </a:rPr>
              <a:t>2 3 4 5 중 2보다 큰건 2를 제외한 모든 수이니 2만 false가 나옴을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                                                    알 수 있다.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※True 가 있는지, 모든 논리값이 True인지 확인할 수도 있다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Any()를 사용하면 한개라도 논리값이 True일시 True가 결과로 나오고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All()를 사용하면 모든값이 True이어야 결과가 True로 나온다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402664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670" y="3528060"/>
            <a:ext cx="3586480" cy="1281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Ifelse()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여러 응용이 가능한 ifelse()는 벡터연산 함수이다. 일반적으로 길이가 같은 두 벡터를 비교하여, 원하는 상황에서 꺼내야할 값들을 자동으로 입력해주는 함수이다.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                  Q x를 순서대로 t,f,f,t,f라면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                      T이면 (x,y,z)꼴에서 y벡터를,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F이면 z벡터에서 요소를 꺼내오는 함수이다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820667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8240" y="3242310"/>
            <a:ext cx="3064510" cy="1407160"/>
          </a:xfrm>
          <a:prstGeom prst="rect"/>
          <a:noFill/>
        </p:spPr>
      </p:pic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62305" y="536003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</a:t>
                      </a: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      5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-1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-4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-5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T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문자vector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숫자, 논리값 외에 문자로도 요소를 만들 수 있다.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문자벡터도 마찬가지로 c()를 사용하면 된다. 단 “ “ 표시를 하여 문자형태임을 알려줘야 한다.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                 </a:t>
            </a:r>
            <a:r>
              <a:rPr sz="1600">
                <a:latin typeface="맑은 고딕" charset="0"/>
                <a:ea typeface="맑은 고딕" charset="0"/>
              </a:rPr>
              <a:t>만약 숫자 요소로 정리된것을 문자로 바꾸고 싶다면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                                                                             as.character()를 사용하면 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 다른 문자 벡터를 연결하고 싶다면 paste()를 사용하면 된다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문자 벡터에서 한 요소를 쪼개고 싶다면 strsplit()를 사용하면 된다        </a:t>
            </a:r>
            <a:r>
              <a:rPr sz="1600">
                <a:latin typeface="맑은 고딕" charset="0"/>
                <a:ea typeface="맑은 고딕" charset="0"/>
              </a:rPr>
              <a:t>  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356667129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7740" y="3524250"/>
            <a:ext cx="5167630" cy="1498600"/>
          </a:xfrm>
          <a:prstGeom prst="rect"/>
          <a:noFill/>
        </p:spPr>
      </p:pic>
      <p:pic>
        <p:nvPicPr>
          <p:cNvPr id="7" name="Picture " descr="C:/Users/user/AppData/Roaming/PolarisOffice/ETemp/25360_14032928/fImage2759672238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322570" y="5067300"/>
            <a:ext cx="3209290" cy="671830"/>
          </a:xfrm>
          <a:prstGeom prst="rect"/>
          <a:noFill/>
        </p:spPr>
      </p:pic>
      <p:cxnSp>
        <p:nvCxnSpPr>
          <p:cNvPr id="8" name="Rect 0"/>
          <p:cNvCxnSpPr/>
          <p:nvPr/>
        </p:nvCxnSpPr>
        <p:spPr>
          <a:xfrm rot="0" flipV="1">
            <a:off x="7010400" y="4366260"/>
            <a:ext cx="39370" cy="16510"/>
          </a:xfrm>
          <a:prstGeom prst="straightConnector1"/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" descr="C:/Users/user/AppData/Roaming/PolarisOffice/ETemp/25360_14032928/fImage1382674742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97930" y="4130040"/>
            <a:ext cx="1833880" cy="869950"/>
          </a:xfrm>
          <a:prstGeom prst="rect"/>
          <a:noFill/>
        </p:spPr>
      </p:pic>
      <p:pic>
        <p:nvPicPr>
          <p:cNvPr id="10" name="Picture " descr="C:/Users/user/AppData/Roaming/PolarisOffice/ETemp/25360_14032928/fImage2248675871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30590" y="4130040"/>
            <a:ext cx="2100580" cy="892810"/>
          </a:xfrm>
          <a:prstGeom prst="rect"/>
          <a:noFill/>
        </p:spPr>
      </p:pic>
      <p:pic>
        <p:nvPicPr>
          <p:cNvPr id="11" name="Picture " descr="C:/Users/user/AppData/Roaming/PolarisOffice/ETemp/25360_14032928/fImage705967697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4420" y="5007610"/>
            <a:ext cx="1944370" cy="1852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추가 특성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Paste()는 두 벡터를 붙일 때 원하는 문자를 접착제 삼아 붙힐 수 있다.                                 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                    sep을쓰면 벡터 1,2 사이에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                                           들어가서 둘을 연결해준다.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strsplit()는 요소를 쪼갤 때 기준을 삼아 쪼갤 수 있다.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S</a:t>
            </a:r>
            <a:r>
              <a:rPr sz="2800">
                <a:latin typeface="맑은 고딕" charset="0"/>
                <a:ea typeface="맑은 고딕" charset="0"/>
              </a:rPr>
              <a:t>plit=’</a:t>
            </a:r>
            <a:r>
              <a:rPr sz="2800">
                <a:latin typeface="맑은 고딕" charset="0"/>
                <a:ea typeface="맑은 고딕" charset="0"/>
              </a:rPr>
              <a:t> </a:t>
            </a:r>
            <a:r>
              <a:rPr sz="2800">
                <a:latin typeface="맑은 고딕" charset="0"/>
                <a:ea typeface="맑은 고딕" charset="0"/>
              </a:rPr>
              <a:t>’</a:t>
            </a:r>
            <a:r>
              <a:rPr sz="2800">
                <a:latin typeface="맑은 고딕" charset="0"/>
                <a:ea typeface="맑은 고딕" charset="0"/>
              </a:rPr>
              <a:t>&lt;사이에 </a:t>
            </a:r>
            <a:r>
              <a:rPr sz="2800">
                <a:latin typeface="맑은 고딕" charset="0"/>
                <a:ea typeface="맑은 고딕" charset="0"/>
              </a:rPr>
              <a:t>넣</a:t>
            </a:r>
            <a:r>
              <a:rPr sz="2800">
                <a:latin typeface="맑은 고딕" charset="0"/>
                <a:ea typeface="맑은 고딕" charset="0"/>
              </a:rPr>
              <a:t>은 </a:t>
            </a:r>
            <a:r>
              <a:rPr sz="2800">
                <a:latin typeface="맑은 고딕" charset="0"/>
                <a:ea typeface="맑은 고딕" charset="0"/>
              </a:rPr>
              <a:t>기호를 기준을 삼는다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95067998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160" y="2439035"/>
            <a:ext cx="5560695" cy="920750"/>
          </a:xfrm>
          <a:prstGeom prst="rect"/>
          <a:noFill/>
        </p:spPr>
      </p:pic>
      <p:pic>
        <p:nvPicPr>
          <p:cNvPr id="5" name="Picture " descr="C:/Users/user/AppData/Roaming/PolarisOffice/ETemp/25360_14032928/fImage757568054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4755515"/>
            <a:ext cx="4210685" cy="1928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Missing values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하지만 한 범주에서 모든 데이터를 얻지 못할 경우도 있을 것이다.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그런경우에는 빈 데이터를 NA로 값을 입력하면 된다.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이때 is.na()를 사용하면 결측치가 포함된 위치에서 True가 나온다.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1234683172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5555" y="4406265"/>
            <a:ext cx="5922010" cy="2226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Index vector&amp;filtering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지금까지는 모든 벡터가 다 출력되도록 해왔지만, 특정 요소만 출력이 필요할 때가 있을 것이다. 이 작업은 filtering이라 부른다.  벡터에서 필터링을 할 땐 ‘인덱스 벡터’가 필요하다.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자연수,음의 정수, 논리 벡터, 이름 벡터 4가지가 있다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자연수 인덱스 벡터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데이터에서 원하는 위치의 요소를 알고 싶을 땐 ,[]안에 찾고자 하는 위치를 자연수로 입력하면 해당 요소가 나온다.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1485688477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9205" y="3432810"/>
            <a:ext cx="3112135" cy="2519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목차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벡터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행렬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리스트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데이터 프레임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음의 정수 인덱스 벡터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자연수는 해당위치의 요소만 알려준다면, 음의 정수는 해당위치를 제외한 벡터가 출력된다.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34269115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8750" y="3440430"/>
            <a:ext cx="2632075" cy="1130935"/>
          </a:xfrm>
          <a:prstGeom prst="rect"/>
          <a:noFill/>
        </p:spPr>
      </p:pic>
      <p:pic>
        <p:nvPicPr>
          <p:cNvPr id="5" name="Picture " descr="C:/Users/user/AppData/Roaming/PolarisOffice/ETemp/25360_14032928/fImage162969218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04740" y="3498850"/>
            <a:ext cx="1826895" cy="1482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논리 인덱스 벡터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논리는 yes or no 로 이해하면 편하다. 출력을 원하는 위치엔 T를, 추출하지 않을 요소는 F로 표현하면 된다.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                                                                    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치킨이 좋다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3566695991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715" y="3014345"/>
            <a:ext cx="5168265" cy="1499235"/>
          </a:xfrm>
          <a:prstGeom prst="rect"/>
          <a:noFill/>
        </p:spPr>
      </p:pic>
      <p:pic>
        <p:nvPicPr>
          <p:cNvPr id="5" name="Picture " descr="C:/Users/user/AppData/Roaming/PolarisOffice/ETemp/25360_14032928/fImage194969656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15430" y="3082925"/>
            <a:ext cx="3085465" cy="1358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이름 인덱스 벡터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이미 가진 벡터에 이름을 붙여줄 수 있다. 벡터 끼리 합치는 paste()와 비슷하지만, a=b와 ab이 다르듯이, 이 둘도 다르다.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메뉴판으로 활용해봤다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3566699629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715" y="3014345"/>
            <a:ext cx="5168265" cy="1499235"/>
          </a:xfrm>
          <a:prstGeom prst="rect"/>
          <a:noFill/>
        </p:spPr>
      </p:pic>
      <p:pic>
        <p:nvPicPr>
          <p:cNvPr id="5" name="Picture " descr="C:/Users/user/AppData/Roaming/PolarisOffice/ETemp/25360_14032928/fImage4639700703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82055" y="4347845"/>
            <a:ext cx="5179060" cy="1763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연산도 손쉽게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길이가 같은 두 벡터면 연산이 같은 위치에 있는 요소끼리 연산이 이루어진다.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이렇게 길이가 같으면 자리에 맞춰 계산이 된다.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059703989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930" cy="885190"/>
          </a:xfrm>
          <a:prstGeom prst="rect"/>
          <a:noFill/>
        </p:spPr>
      </p:pic>
      <p:pic>
        <p:nvPicPr>
          <p:cNvPr id="5" name="Picture " descr="C:/Users/user/AppData/Roaming/PolarisOffice/ETemp/25360_14032928/fImage2106704870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26330" y="2785110"/>
            <a:ext cx="2733040" cy="927100"/>
          </a:xfrm>
          <a:prstGeom prst="rect"/>
          <a:noFill/>
        </p:spPr>
      </p:pic>
      <p:pic>
        <p:nvPicPr>
          <p:cNvPr id="6" name="Picture " descr="C:/Users/user/AppData/Roaming/PolarisOffice/ETemp/25360_14032928/fImage1463705381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0" y="3920490"/>
            <a:ext cx="3083560" cy="782320"/>
          </a:xfrm>
          <a:prstGeom prst="rect"/>
          <a:noFill/>
        </p:spPr>
      </p:pic>
      <p:pic>
        <p:nvPicPr>
          <p:cNvPr id="7" name="Picture " descr="C:/Users/user/AppData/Roaming/PolarisOffice/ETemp/25360_14032928/fImage1959706132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98720" y="3920490"/>
            <a:ext cx="4108450" cy="751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자리가 맞지 않을 경우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이렇게 자리가 맞지 않을 경우 자동적으로 반복이되어 연산이 된다. 이 경우 미리 경고 메시지가 나온다. (실수일 가능성이 높으니까 진짜 이 계산이 맞나)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5226370933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2520" y="1889760"/>
            <a:ext cx="3125470" cy="2028190"/>
          </a:xfrm>
          <a:prstGeom prst="rect"/>
          <a:noFill/>
        </p:spPr>
      </p:pic>
      <p:pic>
        <p:nvPicPr>
          <p:cNvPr id="5" name="Picture " descr="C:/Users/user/AppData/Roaming/PolarisOffice/ETemp/25360_14032928/fImage5661710767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760" cy="317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FC56-4A93-BFFC-80A8-C7045BE0C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행렬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DA4E1-3C91-7DCF-6DF7-20CC259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58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FD6B-CDDE-1FB4-F557-8058EC4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17DA-9E50-DCCF-FDE3-116E2BFB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구성된 이차원적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C13D0-11E5-FC4A-87C1-00ECFE3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9" y="2404845"/>
            <a:ext cx="2431601" cy="14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1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5B96D-4C34-6E22-D80D-35B96199E592}"/>
              </a:ext>
            </a:extLst>
          </p:cNvPr>
          <p:cNvSpPr txBox="1"/>
          <p:nvPr/>
        </p:nvSpPr>
        <p:spPr>
          <a:xfrm>
            <a:off x="778475" y="704335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 생성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C955-2272-840A-4EFE-82FACF49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1341404"/>
            <a:ext cx="3591426" cy="1086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76D49-08D9-AFF3-4481-6B5A2B6F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" y="2585771"/>
            <a:ext cx="3015049" cy="184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E8C3A-0DCE-72CD-F9FC-B49D8A1702A1}"/>
              </a:ext>
            </a:extLst>
          </p:cNvPr>
          <p:cNvSpPr txBox="1"/>
          <p:nvPr/>
        </p:nvSpPr>
        <p:spPr>
          <a:xfrm>
            <a:off x="5263978" y="1341404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C55DC-FE50-5E4E-97FD-F9E3AF9C20BA}"/>
              </a:ext>
            </a:extLst>
          </p:cNvPr>
          <p:cNvSpPr txBox="1"/>
          <p:nvPr/>
        </p:nvSpPr>
        <p:spPr>
          <a:xfrm>
            <a:off x="5263978" y="183087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인수</a:t>
            </a:r>
            <a:r>
              <a:rPr lang="en-US" altLang="ko-KR" dirty="0"/>
              <a:t>: </a:t>
            </a:r>
            <a:r>
              <a:rPr lang="ko-KR" altLang="en-US" dirty="0"/>
              <a:t>행렬로 바꿀 벡터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EF87-DE5C-29DB-1E74-213DD83724D9}"/>
              </a:ext>
            </a:extLst>
          </p:cNvPr>
          <p:cNvSpPr txBox="1"/>
          <p:nvPr/>
        </p:nvSpPr>
        <p:spPr>
          <a:xfrm>
            <a:off x="5263978" y="2276391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nrow</a:t>
            </a:r>
            <a:r>
              <a:rPr lang="en-US" altLang="ko-KR" dirty="0"/>
              <a:t> &amp; </a:t>
            </a:r>
            <a:r>
              <a:rPr lang="en-US" altLang="ko-KR" dirty="0" err="1"/>
              <a:t>ncol</a:t>
            </a:r>
            <a:r>
              <a:rPr lang="ko-KR" altLang="en-US" dirty="0"/>
              <a:t>로 행</a:t>
            </a:r>
            <a:r>
              <a:rPr lang="en-US" altLang="ko-KR" dirty="0"/>
              <a:t>&amp;</a:t>
            </a:r>
            <a:r>
              <a:rPr lang="ko-KR" altLang="en-US" dirty="0"/>
              <a:t>열 수 정하기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733A0-101B-5B8A-49AE-D0C4F6719FB2}"/>
              </a:ext>
            </a:extLst>
          </p:cNvPr>
          <p:cNvSpPr txBox="1"/>
          <p:nvPr/>
        </p:nvSpPr>
        <p:spPr>
          <a:xfrm>
            <a:off x="2619224" y="463532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matrix()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13E24C-A6C1-BE7B-F877-A10911F5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5" y="4585389"/>
            <a:ext cx="1668246" cy="469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DD0C3B-C57C-3D89-05F2-1DA08A1F3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04" y="5209377"/>
            <a:ext cx="2746179" cy="1648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0581BE-34CC-6FF1-7291-C6AE32648309}"/>
              </a:ext>
            </a:extLst>
          </p:cNvPr>
          <p:cNvSpPr txBox="1"/>
          <p:nvPr/>
        </p:nvSpPr>
        <p:spPr>
          <a:xfrm>
            <a:off x="512806" y="4232337"/>
            <a:ext cx="45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---------------------------------------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A5B9-3718-7847-4389-C4A71ADA2DCF}"/>
              </a:ext>
            </a:extLst>
          </p:cNvPr>
          <p:cNvSpPr txBox="1"/>
          <p:nvPr/>
        </p:nvSpPr>
        <p:spPr>
          <a:xfrm>
            <a:off x="4837669" y="5849022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행부터 차례대로 채워진다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E90910-4C94-5534-02A7-7E371334E38C}"/>
              </a:ext>
            </a:extLst>
          </p:cNvPr>
          <p:cNvCxnSpPr/>
          <p:nvPr/>
        </p:nvCxnSpPr>
        <p:spPr>
          <a:xfrm>
            <a:off x="4064964" y="6033688"/>
            <a:ext cx="6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4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FE129-C1E1-2C22-2597-DDA2313BA4CE}"/>
              </a:ext>
            </a:extLst>
          </p:cNvPr>
          <p:cNvSpPr txBox="1"/>
          <p:nvPr/>
        </p:nvSpPr>
        <p:spPr>
          <a:xfrm>
            <a:off x="3461151" y="1358038"/>
            <a:ext cx="329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574F2-D5BE-21AE-0B2B-D176A6488795}"/>
              </a:ext>
            </a:extLst>
          </p:cNvPr>
          <p:cNvSpPr txBox="1"/>
          <p:nvPr/>
        </p:nvSpPr>
        <p:spPr>
          <a:xfrm>
            <a:off x="556052" y="1883031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Vector n</a:t>
            </a:r>
          </a:p>
          <a:p>
            <a:pPr algn="ctr"/>
            <a:r>
              <a:rPr lang="ko-KR" altLang="en-US" dirty="0"/>
              <a:t>아무 속성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41DB1-14A7-D74D-91BC-E4803ACD3C73}"/>
              </a:ext>
            </a:extLst>
          </p:cNvPr>
          <p:cNvSpPr txBox="1"/>
          <p:nvPr/>
        </p:nvSpPr>
        <p:spPr>
          <a:xfrm>
            <a:off x="4155986" y="1883030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matrix m</a:t>
            </a:r>
          </a:p>
          <a:p>
            <a:pPr algn="ctr"/>
            <a:r>
              <a:rPr lang="en-US" altLang="ko-KR" dirty="0"/>
              <a:t>dim(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속성 부여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509AD6-6FCC-1435-C710-6E9AD6928CFF}"/>
              </a:ext>
            </a:extLst>
          </p:cNvPr>
          <p:cNvCxnSpPr/>
          <p:nvPr/>
        </p:nvCxnSpPr>
        <p:spPr>
          <a:xfrm>
            <a:off x="2922372" y="2068381"/>
            <a:ext cx="1865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2E9C00-012C-AB54-F877-CE278134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42" y="2714711"/>
            <a:ext cx="1972164" cy="182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8AD5B-C753-1EE9-B8BA-3ECCB1008231}"/>
              </a:ext>
            </a:extLst>
          </p:cNvPr>
          <p:cNvSpPr txBox="1"/>
          <p:nvPr/>
        </p:nvSpPr>
        <p:spPr>
          <a:xfrm>
            <a:off x="4788242" y="506627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행의 개수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7FD8-F4AA-9DA9-6762-DFC9A633A4FE}"/>
              </a:ext>
            </a:extLst>
          </p:cNvPr>
          <p:cNvSpPr txBox="1"/>
          <p:nvPr/>
        </p:nvSpPr>
        <p:spPr>
          <a:xfrm>
            <a:off x="4788241" y="5533434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열의 개수</a:t>
            </a:r>
          </a:p>
        </p:txBody>
      </p:sp>
    </p:spTree>
    <p:extLst>
      <p:ext uri="{BB962C8B-B14F-4D97-AF65-F5344CB8AC3E}">
        <p14:creationId xmlns:p14="http://schemas.microsoft.com/office/powerpoint/2010/main" val="274261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09230-E16E-1F8D-7389-DB6DE46BF636}"/>
              </a:ext>
            </a:extLst>
          </p:cNvPr>
          <p:cNvSpPr txBox="1"/>
          <p:nvPr/>
        </p:nvSpPr>
        <p:spPr>
          <a:xfrm>
            <a:off x="759940" y="92675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행렬에서 벡터 재사용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272F5-81EC-26C7-2A00-4864DA6F9D5E}"/>
              </a:ext>
            </a:extLst>
          </p:cNvPr>
          <p:cNvSpPr txBox="1"/>
          <p:nvPr/>
        </p:nvSpPr>
        <p:spPr>
          <a:xfrm>
            <a:off x="759940" y="1794647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&lt; </a:t>
            </a:r>
            <a:r>
              <a:rPr lang="ko-KR" altLang="en-US" dirty="0">
                <a:latin typeface="Söhne Mono"/>
              </a:rPr>
              <a:t>행렬 요소 개수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E051D-94C7-09E0-A3F4-3CB5EFFB28A7}"/>
              </a:ext>
            </a:extLst>
          </p:cNvPr>
          <p:cNvSpPr txBox="1"/>
          <p:nvPr/>
        </p:nvSpPr>
        <p:spPr>
          <a:xfrm>
            <a:off x="6777679" y="1794647"/>
            <a:ext cx="46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&gt; </a:t>
            </a:r>
            <a:r>
              <a:rPr lang="ko-KR" altLang="en-US" dirty="0">
                <a:latin typeface="Söhne Mono"/>
              </a:rPr>
              <a:t>행렬 요소 개수 </a:t>
            </a:r>
            <a:r>
              <a:rPr lang="en-US" altLang="ko-KR" dirty="0">
                <a:latin typeface="Söhne Mono"/>
              </a:rPr>
              <a:t>OR </a:t>
            </a:r>
            <a:r>
              <a:rPr lang="ko-KR" altLang="en-US" dirty="0">
                <a:latin typeface="Söhne Mono"/>
              </a:rPr>
              <a:t>배수 </a:t>
            </a:r>
            <a:r>
              <a:rPr lang="en-US" altLang="ko-KR" dirty="0">
                <a:latin typeface="Söhne Mono"/>
              </a:rPr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0B85-D90F-59F0-4E85-B57651A0510F}"/>
              </a:ext>
            </a:extLst>
          </p:cNvPr>
          <p:cNvSpPr txBox="1"/>
          <p:nvPr/>
        </p:nvSpPr>
        <p:spPr>
          <a:xfrm>
            <a:off x="1047234" y="2570205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öhne Mono"/>
              </a:rPr>
              <a:t>벡터가 재사용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F2397-D610-2E5C-5DA8-E7B77A65C875}"/>
              </a:ext>
            </a:extLst>
          </p:cNvPr>
          <p:cNvSpPr txBox="1"/>
          <p:nvPr/>
        </p:nvSpPr>
        <p:spPr>
          <a:xfrm>
            <a:off x="7220463" y="2293206"/>
            <a:ext cx="376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 출력</a:t>
            </a:r>
            <a:endParaRPr lang="en-US" altLang="ko-KR" dirty="0"/>
          </a:p>
          <a:p>
            <a:r>
              <a:rPr lang="ko-KR" altLang="en-US" dirty="0"/>
              <a:t>         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앞에 있는 벡터 요소들만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3F13D-76B7-761E-7D3C-DF782B08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34" y="4893256"/>
            <a:ext cx="2254103" cy="145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2EA36D-8EA0-BEF6-8B9A-E0904306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5" y="3252283"/>
            <a:ext cx="3696216" cy="476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05643-C58F-939B-69C5-DAE53D98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45" y="3918464"/>
            <a:ext cx="7297168" cy="733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058CB7-7BEA-BA0A-601F-3D239D2E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79" y="3328493"/>
            <a:ext cx="3772426" cy="4001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ACA264-1922-3B85-EF6D-087F49D2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847" y="4841856"/>
            <a:ext cx="2486323" cy="14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벡터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수나 문자가 r언어에서 기본적으로 취급되는 형식이다.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숫자, 문자, 논리벡터가 있다.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2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2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E7DD6-DF16-4741-61A7-02EA6AA0FEBD}"/>
              </a:ext>
            </a:extLst>
          </p:cNvPr>
          <p:cNvSpPr txBox="1"/>
          <p:nvPr/>
        </p:nvSpPr>
        <p:spPr>
          <a:xfrm>
            <a:off x="778475" y="877329"/>
            <a:ext cx="469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벡터를 결합하여 행렬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43FD9-EB2B-8D88-F93B-5ED238C8066C}"/>
              </a:ext>
            </a:extLst>
          </p:cNvPr>
          <p:cNvSpPr txBox="1"/>
          <p:nvPr/>
        </p:nvSpPr>
        <p:spPr>
          <a:xfrm>
            <a:off x="271848" y="1830221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(): </a:t>
            </a:r>
            <a:r>
              <a:rPr lang="ko-KR" altLang="en-US" dirty="0"/>
              <a:t>기존의 벡터를 </a:t>
            </a:r>
            <a:r>
              <a:rPr lang="ko-KR" altLang="en-US" dirty="0" err="1"/>
              <a:t>열으로</a:t>
            </a:r>
            <a:r>
              <a:rPr lang="ko-KR" altLang="en-US" dirty="0"/>
              <a:t> 묶기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E396F-FE07-8944-E84B-5E4F3BB78BF9}"/>
              </a:ext>
            </a:extLst>
          </p:cNvPr>
          <p:cNvSpPr txBox="1"/>
          <p:nvPr/>
        </p:nvSpPr>
        <p:spPr>
          <a:xfrm>
            <a:off x="6853884" y="1813047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(): </a:t>
            </a:r>
            <a:r>
              <a:rPr lang="ko-KR" altLang="en-US" dirty="0"/>
              <a:t>기존의 벡터를 행으로 묶기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DA900D-C57C-E86A-EFC1-79D44261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626963"/>
            <a:ext cx="1838582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E60F5-F77E-EC1D-7230-8C1BC5B8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" y="3314040"/>
            <a:ext cx="1838582" cy="1934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9F7914-936D-AABD-D168-0A8733AA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487" y="2519554"/>
            <a:ext cx="3214556" cy="724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58ADB4-0F7B-9CDA-E0FB-E33F4DD2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486" y="3428999"/>
            <a:ext cx="3390629" cy="1618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E4A413-55EA-B2AE-44A3-6D742EF7D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375" y="2626963"/>
            <a:ext cx="3012371" cy="404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4956FA-973C-11D0-1858-D74A67355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884" y="3428999"/>
            <a:ext cx="4144215" cy="1618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F84437-D5D8-4C92-7506-717FC9B8B458}"/>
              </a:ext>
            </a:extLst>
          </p:cNvPr>
          <p:cNvSpPr txBox="1"/>
          <p:nvPr/>
        </p:nvSpPr>
        <p:spPr>
          <a:xfrm>
            <a:off x="2523867" y="5371123"/>
            <a:ext cx="302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</a:t>
            </a:r>
            <a:endParaRPr lang="en-US" altLang="ko-KR" dirty="0"/>
          </a:p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ko-KR" altLang="en-US" dirty="0"/>
              <a:t>행렬</a:t>
            </a:r>
            <a:r>
              <a:rPr lang="en-US" altLang="ko-KR" dirty="0"/>
              <a:t> + </a:t>
            </a:r>
            <a:r>
              <a:rPr lang="ko-KR" altLang="en-US" dirty="0"/>
              <a:t>행렬 결합 가능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678BA-11CD-1CF6-8C28-F0C95862769C}"/>
              </a:ext>
            </a:extLst>
          </p:cNvPr>
          <p:cNvSpPr txBox="1"/>
          <p:nvPr/>
        </p:nvSpPr>
        <p:spPr>
          <a:xfrm>
            <a:off x="6980920" y="5371123"/>
            <a:ext cx="415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벡터의 길이가 다를 때는 경고와 함께 길이가 짧은 벡터의 앞 요소가 다시 </a:t>
            </a:r>
            <a:endParaRPr lang="en-US" altLang="ko-KR" dirty="0"/>
          </a:p>
          <a:p>
            <a:r>
              <a:rPr lang="ko-KR" altLang="en-US" dirty="0"/>
              <a:t>출력됨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9CB01-4C82-CDFB-6BF2-2918A7D0C259}"/>
              </a:ext>
            </a:extLst>
          </p:cNvPr>
          <p:cNvSpPr txBox="1"/>
          <p:nvPr/>
        </p:nvSpPr>
        <p:spPr>
          <a:xfrm>
            <a:off x="3702069" y="6426820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 </a:t>
            </a:r>
            <a:r>
              <a:rPr lang="ko-KR" altLang="en-US" dirty="0">
                <a:solidFill>
                  <a:srgbClr val="FF0000"/>
                </a:solidFill>
              </a:rPr>
              <a:t>행렬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행렬 연결은 행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열의 수가 같아야 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5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F7D45-B2E9-EB39-74E1-56CBF4EBCD05}"/>
              </a:ext>
            </a:extLst>
          </p:cNvPr>
          <p:cNvSpPr txBox="1"/>
          <p:nvPr/>
        </p:nvSpPr>
        <p:spPr>
          <a:xfrm>
            <a:off x="1093549" y="939799"/>
            <a:ext cx="302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07C2D-BCF8-1418-C9B8-E934F1DF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9" y="1534020"/>
            <a:ext cx="4115788" cy="2358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6764D1-9272-603B-7F4E-E0E4F10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04" y="1508256"/>
            <a:ext cx="924054" cy="362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06E6D-2E65-4B6C-3315-16E7A36E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83" y="1870257"/>
            <a:ext cx="1085895" cy="702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C4E163-15C6-4AFB-6735-1B573660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804" y="2654761"/>
            <a:ext cx="945706" cy="439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4F831-5A12-6708-1C24-880E9256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73" y="3093839"/>
            <a:ext cx="1085895" cy="637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12FD9D-9914-7E70-FA87-9E9DDC3E6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844" y="1508256"/>
            <a:ext cx="1047896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1A9776-F9D6-F3FA-C976-BE2B38BA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844" y="2020943"/>
            <a:ext cx="1270176" cy="381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EBF586-F972-9FD0-2E6C-A0231BC87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44" y="2654761"/>
            <a:ext cx="2038635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1AF95-A1E1-54FF-6BC4-1D36A823F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844" y="3252736"/>
            <a:ext cx="1899396" cy="1100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8FC062-369A-3DF9-C057-8CA39E6E91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0036" y="1401464"/>
            <a:ext cx="1047896" cy="5167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E840541-ED89-58EC-9F73-5B3919C76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4357" y="2057647"/>
            <a:ext cx="1952898" cy="4763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46B95C-6A97-9C70-5CF9-87D69C29F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3865" y="2611063"/>
            <a:ext cx="900238" cy="4900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4E33520-A420-A855-8392-E14A50043F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9479" y="3252736"/>
            <a:ext cx="2953162" cy="167663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9C51396-2186-D2F5-66DE-966CF8DE9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9883" y="4414647"/>
            <a:ext cx="933580" cy="4382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94AEBD-161D-680B-9157-7195F25AFC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2327" y="4929370"/>
            <a:ext cx="3077004" cy="14289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1BD295-5658-4BCA-2BD2-AAA71DA733DD}"/>
              </a:ext>
            </a:extLst>
          </p:cNvPr>
          <p:cNvSpPr txBox="1"/>
          <p:nvPr/>
        </p:nvSpPr>
        <p:spPr>
          <a:xfrm>
            <a:off x="2291922" y="6355567"/>
            <a:ext cx="772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음의 정수를 이용하면 해당 행과 열을 제외한 행렬을 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51901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7865D-4771-6299-7287-BF2EC26740ED}"/>
              </a:ext>
            </a:extLst>
          </p:cNvPr>
          <p:cNvSpPr txBox="1"/>
          <p:nvPr/>
        </p:nvSpPr>
        <p:spPr>
          <a:xfrm>
            <a:off x="1093549" y="939799"/>
            <a:ext cx="438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벡터로 행과 열 재배치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A5AEC-6E11-6A89-73CB-35F64575AD79}"/>
              </a:ext>
            </a:extLst>
          </p:cNvPr>
          <p:cNvSpPr txBox="1"/>
          <p:nvPr/>
        </p:nvSpPr>
        <p:spPr>
          <a:xfrm>
            <a:off x="1093549" y="570467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헷갈렸던 부분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0C62F-0A8F-1950-6796-5C3C4649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9" y="1652668"/>
            <a:ext cx="3772426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5AB278-D185-270B-98B8-94E4DCD6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48" y="2589767"/>
            <a:ext cx="3637134" cy="1401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088AC-558D-3E00-3EB1-565B56271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12" y="1619326"/>
            <a:ext cx="3943900" cy="75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C98E50-518C-3A44-DDEA-AE93F8C4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12" y="2612224"/>
            <a:ext cx="3611280" cy="2032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EB52B-4BD6-6098-492E-9DBEA34CAB1F}"/>
              </a:ext>
            </a:extLst>
          </p:cNvPr>
          <p:cNvSpPr txBox="1"/>
          <p:nvPr/>
        </p:nvSpPr>
        <p:spPr>
          <a:xfrm>
            <a:off x="1093548" y="4994869"/>
            <a:ext cx="363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은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행부터 </a:t>
            </a:r>
            <a:r>
              <a:rPr lang="en-US" altLang="ko-KR" dirty="0"/>
              <a:t>1</a:t>
            </a:r>
            <a:r>
              <a:rPr lang="ko-KR" altLang="en-US" dirty="0" err="1"/>
              <a:t>행까지만</a:t>
            </a:r>
            <a:r>
              <a:rPr lang="ko-KR" altLang="en-US" dirty="0"/>
              <a:t>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0A97B-04F1-96EE-6BA3-524D7F64C9B9}"/>
              </a:ext>
            </a:extLst>
          </p:cNvPr>
          <p:cNvSpPr txBox="1"/>
          <p:nvPr/>
        </p:nvSpPr>
        <p:spPr>
          <a:xfrm>
            <a:off x="6249412" y="4994868"/>
            <a:ext cx="425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는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2,1,5,4,3</a:t>
            </a:r>
            <a:r>
              <a:rPr lang="ko-KR" altLang="en-US" dirty="0"/>
              <a:t>행 순으로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7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921D4-F0B4-2B8B-4E2A-0F87FA26FA36}"/>
              </a:ext>
            </a:extLst>
          </p:cNvPr>
          <p:cNvSpPr txBox="1"/>
          <p:nvPr/>
        </p:nvSpPr>
        <p:spPr>
          <a:xfrm>
            <a:off x="747559" y="941852"/>
            <a:ext cx="363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논리 인덱스 벡터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BA36E-5B8D-BA23-D70C-FDB8A7EB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" y="1546432"/>
            <a:ext cx="3343742" cy="134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B3ED9-CE22-D9D3-3FDD-2B64723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9" y="3429000"/>
            <a:ext cx="2904994" cy="2191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4AC24-3EC5-5572-E9ED-2AEA4472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74" y="2889644"/>
            <a:ext cx="1816942" cy="369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02761-A643-4207-7737-DD10DA36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691" y="3429000"/>
            <a:ext cx="1954325" cy="2053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EAC230-0255-B59A-DAA4-A003E950ECEF}"/>
              </a:ext>
            </a:extLst>
          </p:cNvPr>
          <p:cNvSpPr txBox="1"/>
          <p:nvPr/>
        </p:nvSpPr>
        <p:spPr>
          <a:xfrm>
            <a:off x="4384691" y="5731482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en-US" altLang="ko-KR" dirty="0"/>
              <a:t>column</a:t>
            </a:r>
            <a:r>
              <a:rPr lang="ko-KR" altLang="en-US" dirty="0"/>
              <a:t>만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80587-7BFA-DC31-9657-F0C79B80C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545" y="2889643"/>
            <a:ext cx="2220363" cy="400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B869B9-6369-1CC1-F1D9-566CB2E51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45" y="3603111"/>
            <a:ext cx="2943513" cy="153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594DC-BBF9-9031-D208-EBE7689B78AC}"/>
              </a:ext>
            </a:extLst>
          </p:cNvPr>
          <p:cNvSpPr txBox="1"/>
          <p:nvPr/>
        </p:nvSpPr>
        <p:spPr>
          <a:xfrm>
            <a:off x="7578545" y="5731482"/>
            <a:ext cx="4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(dead) </a:t>
            </a:r>
            <a:r>
              <a:rPr lang="ko-KR" altLang="en-US" dirty="0"/>
              <a:t>중 </a:t>
            </a:r>
            <a:r>
              <a:rPr lang="en-US" altLang="ko-KR" dirty="0"/>
              <a:t>100 </a:t>
            </a:r>
            <a:r>
              <a:rPr lang="ko-KR" altLang="en-US" dirty="0"/>
              <a:t>초과인 행 선택</a:t>
            </a:r>
          </a:p>
        </p:txBody>
      </p:sp>
    </p:spTree>
    <p:extLst>
      <p:ext uri="{BB962C8B-B14F-4D97-AF65-F5344CB8AC3E}">
        <p14:creationId xmlns:p14="http://schemas.microsoft.com/office/powerpoint/2010/main" val="4121390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FD65-EA27-612A-F423-526B722791F2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행렬과 행렬의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7386-1CBC-E31B-9C5D-CFA2574A1E7F}"/>
              </a:ext>
            </a:extLst>
          </p:cNvPr>
          <p:cNvSpPr txBox="1"/>
          <p:nvPr/>
        </p:nvSpPr>
        <p:spPr>
          <a:xfrm>
            <a:off x="788874" y="1777319"/>
            <a:ext cx="78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연산하고자 하는 행렬의 행의 수와 열의 수가 각각 동일해야 연산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3DD23-B448-94C4-C022-5A8F3FDF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1" y="2755260"/>
            <a:ext cx="3686689" cy="241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D5BA3-044D-B96A-DD6B-7B15243B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9" y="2536154"/>
            <a:ext cx="5973009" cy="2629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5705-BCCA-877C-DECA-13A83D3DD6CE}"/>
              </a:ext>
            </a:extLst>
          </p:cNvPr>
          <p:cNvSpPr txBox="1"/>
          <p:nvPr/>
        </p:nvSpPr>
        <p:spPr>
          <a:xfrm>
            <a:off x="3113903" y="5774030"/>
            <a:ext cx="5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m1, m2 </a:t>
            </a:r>
            <a:r>
              <a:rPr lang="ko-KR" altLang="en-US" dirty="0"/>
              <a:t>두 행렬을 연산해보자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10D1-656C-263A-7C2E-3513773BAC00}"/>
              </a:ext>
            </a:extLst>
          </p:cNvPr>
          <p:cNvSpPr txBox="1"/>
          <p:nvPr/>
        </p:nvSpPr>
        <p:spPr>
          <a:xfrm>
            <a:off x="865751" y="2156736"/>
            <a:ext cx="621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b/c </a:t>
            </a:r>
            <a:r>
              <a:rPr lang="ko-KR" altLang="en-US" dirty="0"/>
              <a:t>행렬은 벡터와 달리 요소의 재사용이 일어나지 않음</a:t>
            </a:r>
          </a:p>
        </p:txBody>
      </p:sp>
    </p:spTree>
    <p:extLst>
      <p:ext uri="{BB962C8B-B14F-4D97-AF65-F5344CB8AC3E}">
        <p14:creationId xmlns:p14="http://schemas.microsoft.com/office/powerpoint/2010/main" val="348735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D18269-AAAF-DEE4-565B-670D1CFF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85" y="532571"/>
            <a:ext cx="2459143" cy="2470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CE906-51B5-5437-9EDE-54EF4475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56" y="664412"/>
            <a:ext cx="2359065" cy="2338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13F55-10CD-6948-674A-18243D81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85" y="3160708"/>
            <a:ext cx="2459143" cy="240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6B20D-4A5C-17FF-6702-F3F6234A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56" y="3160708"/>
            <a:ext cx="2394956" cy="2404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041EB-2226-0B76-A3E9-2BD422E7DEC1}"/>
              </a:ext>
            </a:extLst>
          </p:cNvPr>
          <p:cNvSpPr txBox="1"/>
          <p:nvPr/>
        </p:nvSpPr>
        <p:spPr>
          <a:xfrm>
            <a:off x="1363287" y="5824256"/>
            <a:ext cx="94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***</a:t>
            </a:r>
            <a:r>
              <a:rPr lang="ko-KR" altLang="en-US" dirty="0">
                <a:solidFill>
                  <a:srgbClr val="FF0000"/>
                </a:solidFill>
              </a:rPr>
              <a:t>선형대수학에서 배운 것과 다르게 두 행렬의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ko-KR" altLang="en-US" dirty="0">
                <a:solidFill>
                  <a:srgbClr val="FF0000"/>
                </a:solidFill>
              </a:rPr>
              <a:t>요소를 단순히 </a:t>
            </a:r>
            <a:r>
              <a:rPr lang="ko-KR" altLang="en-US" dirty="0" err="1">
                <a:solidFill>
                  <a:srgbClr val="FF0000"/>
                </a:solidFill>
              </a:rPr>
              <a:t>사칙연산한다</a:t>
            </a:r>
            <a:r>
              <a:rPr lang="en-US" altLang="ko-KR" dirty="0">
                <a:solidFill>
                  <a:srgbClr val="FF0000"/>
                </a:solidFill>
              </a:rPr>
              <a:t>.***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DA293-EB62-FD44-ECA9-9CB97DEF3B6C}"/>
              </a:ext>
            </a:extLst>
          </p:cNvPr>
          <p:cNvSpPr txBox="1"/>
          <p:nvPr/>
        </p:nvSpPr>
        <p:spPr>
          <a:xfrm>
            <a:off x="1730234" y="6351604"/>
            <a:ext cx="47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행렬끼리 사칙연산하기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DF59-F7A5-72AD-EAE6-A705ADC4E6B5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벡터와 행렬의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C7F2E-BF6C-19DB-7E8E-E3E51C78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1704937"/>
            <a:ext cx="2967980" cy="1940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53AA0-829E-560A-A989-B39C4546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72" y="1704937"/>
            <a:ext cx="2000982" cy="860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4AE36F-C48D-186A-F70B-64818927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13" y="2719598"/>
            <a:ext cx="2290774" cy="1655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3416C-C77D-E51F-C5A5-11690C29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156" y="1704937"/>
            <a:ext cx="2505425" cy="685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B0F8D-43EE-76CC-CA67-86EE4BA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915" y="2596972"/>
            <a:ext cx="2505425" cy="1819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C2BD0-7B71-2662-82FB-F2B482281145}"/>
              </a:ext>
            </a:extLst>
          </p:cNvPr>
          <p:cNvSpPr txBox="1"/>
          <p:nvPr/>
        </p:nvSpPr>
        <p:spPr>
          <a:xfrm>
            <a:off x="4244532" y="4967416"/>
            <a:ext cx="75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벡터가 행렬로 변환됨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벡터 길이 </a:t>
            </a:r>
            <a:r>
              <a:rPr lang="en-US" altLang="ko-KR" dirty="0"/>
              <a:t>&lt; </a:t>
            </a:r>
            <a:r>
              <a:rPr lang="ko-KR" altLang="en-US" dirty="0"/>
              <a:t>행렬 길이 </a:t>
            </a:r>
            <a:r>
              <a:rPr lang="en-US" altLang="ko-KR" dirty="0"/>
              <a:t>: </a:t>
            </a:r>
            <a:r>
              <a:rPr lang="ko-KR" altLang="en-US" dirty="0"/>
              <a:t>벡터의 데이터가 행렬의 길이만큼 재사용됨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11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35755-4329-7477-E172-E0B1F7D114CE}"/>
              </a:ext>
            </a:extLst>
          </p:cNvPr>
          <p:cNvSpPr txBox="1"/>
          <p:nvPr/>
        </p:nvSpPr>
        <p:spPr>
          <a:xfrm>
            <a:off x="1025611" y="1373706"/>
            <a:ext cx="50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벡터의 길이 </a:t>
            </a:r>
            <a:r>
              <a:rPr lang="en-US" altLang="ko-KR" dirty="0"/>
              <a:t>&gt; </a:t>
            </a:r>
            <a:r>
              <a:rPr lang="ko-KR" altLang="en-US" dirty="0"/>
              <a:t>행렬의 길이 </a:t>
            </a:r>
            <a:r>
              <a:rPr lang="en-US" altLang="ko-KR" dirty="0"/>
              <a:t>: </a:t>
            </a:r>
            <a:r>
              <a:rPr lang="ko-KR" altLang="en-US" dirty="0"/>
              <a:t>오류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FE3A0-F0B5-3352-96A3-60CEE75E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2183110"/>
            <a:ext cx="6648374" cy="918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C189-04A5-7679-7A18-CF0E86B0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3612357"/>
            <a:ext cx="10923374" cy="8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숫자형vector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32500" lnSpcReduction="1000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4800">
                <a:latin typeface="맑은 고딕" charset="0"/>
                <a:ea typeface="맑은 고딕" charset="0"/>
              </a:rPr>
              <a:t>C(n,n)    c</a:t>
            </a:r>
            <a:r>
              <a:rPr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함수는 두개 이상의 벡터를 인수로 받아 이를 연결하여 새로운 벡터를 만드는 것이다</a:t>
            </a:r>
            <a:r>
              <a:rPr sz="4800">
                <a:latin typeface="맑은 고딕" charset="0"/>
                <a:ea typeface="맑은 고딕" charset="0"/>
              </a:rPr>
              <a:t>. 숫자로 된 데이터를 나열하기에 사용되는 벡터이다. 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/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/>
            </a:r>
            <a:b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ex)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 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  #&gt; [1] 1 4 5 2 3</a:t>
            </a:r>
            <a:r>
              <a:rPr sz="4000">
                <a:latin typeface="맑은 고딕" charset="0"/>
                <a:ea typeface="맑은 고딕" charset="0"/>
              </a:rPr>
              <a:t/>
            </a:r>
            <a:br>
              <a:rPr sz="4000">
                <a:latin typeface="맑은 고딕" charset="0"/>
                <a:ea typeface="맑은 고딕" charset="0"/>
              </a:rPr>
            </a:br>
            <a:endParaRPr lang="ko-KR" altLang="en-US" sz="40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두 벡터를 연결해서 새로운 벡터를 만들 수도 있다.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Rep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중요한점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길이가 다를 때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함수종류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헷갈리는점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871624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4" t="17434" r="7009" b="16189"/>
          <a:stretch>
            <a:fillRect/>
          </a:stretch>
        </p:blipFill>
        <p:spPr>
          <a:xfrm rot="0">
            <a:off x="2844800" y="2613660"/>
            <a:ext cx="2355850" cy="906780"/>
          </a:xfrm>
          <a:prstGeom prst="rect"/>
          <a:noFill/>
        </p:spPr>
      </p:pic>
      <p:pic>
        <p:nvPicPr>
          <p:cNvPr id="5" name="Picture " descr="C:/Users/user/AppData/Roaming/PolarisOffice/ETemp/25360_14032928/fImage2032625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54100" y="4460240"/>
            <a:ext cx="2424430" cy="748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차례로 부여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latin typeface="맑은 고딕" charset="0"/>
                <a:ea typeface="맑은 고딕" charset="0"/>
              </a:rPr>
              <a:t>규칙이 있는 숫자 벡터를 만들 경우 편리하게 사용할 수 있는 방법이 있다.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600">
                <a:latin typeface="맑은 고딕" charset="0"/>
                <a:ea typeface="맑은 고딕" charset="0"/>
              </a:rPr>
              <a:t>n:m 명령을 사용하면 증가하거나, 감소하는 수열을 만들 수 있다!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  Ex)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</a:t>
            </a:r>
            <a:r>
              <a:rPr sz="2400">
                <a:latin typeface="맑은 고딕" charset="0"/>
                <a:ea typeface="맑은 고딕" charset="0"/>
              </a:rPr>
              <a:t>     </a:t>
            </a:r>
            <a:r>
              <a:rPr sz="1800">
                <a:latin typeface="맑은 고딕" charset="0"/>
                <a:ea typeface="맑은 고딕" charset="0"/>
              </a:rPr>
              <a:t>n&lt;m일시, 1씩 증가하고    n&gt;m일시, 1씩 감소한다.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정수가 아니어도 무관하게 사용할 수 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이렇게 증감하는 숫자들이 정수꼴이 아니더라도 m을 넘지 않을 때까지 나열된다.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1431628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4800" y="2621280"/>
            <a:ext cx="2096770" cy="702310"/>
          </a:xfrm>
          <a:prstGeom prst="rect"/>
          <a:noFill/>
        </p:spPr>
      </p:pic>
      <p:pic>
        <p:nvPicPr>
          <p:cNvPr id="5" name="Picture " descr="C:/Users/user/AppData/Roaming/PolarisOffice/ETemp/25360_14032928/fImage137562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6860" y="2620010"/>
            <a:ext cx="2493010" cy="676910"/>
          </a:xfrm>
          <a:prstGeom prst="rect"/>
          <a:noFill/>
        </p:spPr>
      </p:pic>
      <p:pic>
        <p:nvPicPr>
          <p:cNvPr id="6" name="Picture " descr="C:/Users/user/AppData/Roaming/PolarisOffice/ETemp/25360_14032928/fImage1771630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2180" y="4732020"/>
            <a:ext cx="2950210" cy="633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34B9-F1A8-8E7A-EBC3-F4B99C3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CC07D-DDA2-433A-7F8B-79E2697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리스트는 리스트의 요소로 리스트가 할당된 리스트를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리스트를 만들기 위해서는 요소를 사용할 리스트를 </a:t>
            </a:r>
            <a:r>
              <a:rPr lang="en-US" altLang="ko-KR" dirty="0"/>
              <a:t>list() </a:t>
            </a:r>
            <a:r>
              <a:rPr lang="ko-KR" altLang="en-US" dirty="0"/>
              <a:t>함수로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47FAC63-8551-12BE-7E0E-0542186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2001"/>
            <a:ext cx="5499805" cy="248496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4FDBD8-1809-AA33-5FA9-6D889FC4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57" y="3429000"/>
            <a:ext cx="251512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A268-91BF-DFEC-D513-C89E21B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B41A-390E-9A9A-EB47-CEDA9AE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리스트의 요소를 지정하기 위해서는 기존 리스트 요소 지정을 두 번 중복해서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리스트의 요소가 되는 리스트의 요소에 이름이 있다면 </a:t>
            </a:r>
            <a:r>
              <a:rPr lang="en-US" altLang="ko-KR" dirty="0"/>
              <a:t>c(   , recursive = TRUE) </a:t>
            </a:r>
            <a:r>
              <a:rPr lang="ko-KR" altLang="en-US" dirty="0"/>
              <a:t>인수를 통해 재귀적으로 합칠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88969CB4-957F-A5B0-52C9-FD5F25B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3783"/>
            <a:ext cx="2557755" cy="87853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F8ACD6-D156-CB26-92B1-6D1A81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2" y="3654112"/>
            <a:ext cx="3611359" cy="3191857"/>
          </a:xfrm>
          <a:prstGeom prst="rect">
            <a:avLst/>
          </a:prstGeom>
        </p:spPr>
      </p:pic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8B0F0B2-D42B-5B79-1720-FF5DE5A3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4979"/>
            <a:ext cx="582980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7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seq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물론 1씩 증감하지 않게도 할 수 있다.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seq(n, m)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맑은 고딕"/>
              <a:buChar char="•"/>
            </a:pPr>
            <a:r>
              <a:rPr sz="2800">
                <a:latin typeface="맑은 고딕" charset="0"/>
                <a:ea typeface="맑은 고딕" charset="0"/>
              </a:rPr>
              <a:t>seq(n, m, by=k)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맑은 고딕"/>
              <a:buChar char="•"/>
            </a:pPr>
            <a:r>
              <a:rPr sz="2800">
                <a:latin typeface="맑은 고딕" charset="0"/>
                <a:ea typeface="맑은 고딕" charset="0"/>
              </a:rPr>
              <a:t>seq(length=j, from=n, by=k) 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맑은 고딕"/>
              <a:buChar char="•"/>
            </a:pPr>
            <a:r>
              <a:rPr sz="2800">
                <a:latin typeface="맑은 고딕" charset="0"/>
                <a:ea typeface="맑은 고딕" charset="0"/>
              </a:rPr>
              <a:t>seq를 이용하면 n부터 m까지 k씩 변화하게 나열이 된다.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여기서 j는 벡터의 길이를 의미한다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[-1:-2]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  <a:r>
              <a:rPr kumimoji="1" lang="en-US" altLang="ko-KR" sz="2400" dirty="0" err="1"/>
              <a:t>lappy</a:t>
            </a:r>
            <a:r>
              <a:rPr kumimoji="1" lang="ko-KR" altLang="en-US" sz="2400" dirty="0"/>
              <a:t>는 리스트형태로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sapply</a:t>
            </a:r>
            <a:r>
              <a:rPr kumimoji="1" lang="ko-KR" altLang="en-US" sz="2400" dirty="0"/>
              <a:t>는 결과를 벡터형태로 </a:t>
            </a:r>
            <a:r>
              <a:rPr kumimoji="1" lang="ko-KR" altLang="en-US" sz="2400" dirty="0" err="1"/>
              <a:t>리턴한다는</a:t>
            </a:r>
            <a:r>
              <a:rPr kumimoji="1" lang="ko-KR" altLang="en-US" sz="2400" dirty="0"/>
              <a:t> 점에서 다르다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seq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Seq(n,m)만 입력 시           seq(n,m, by=k)만 입력 시    seq(length=j, from=n, by=k)입력 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 </a:t>
            </a:r>
            <a:r>
              <a:rPr sz="1600">
                <a:latin typeface="맑은 고딕" charset="0"/>
                <a:ea typeface="맑은 고딕" charset="0"/>
              </a:rPr>
              <a:t>1씩 증가한다                k만큼 증가한다          -2부터 0.3씩 증가하여 벡터의 길이가 8로 설정이 된다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1694635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55700" y="2202180"/>
            <a:ext cx="1753870" cy="549910"/>
          </a:xfrm>
          <a:prstGeom prst="rect"/>
          <a:noFill/>
        </p:spPr>
      </p:pic>
      <p:pic>
        <p:nvPicPr>
          <p:cNvPr id="5" name="Picture " descr="C:/Users/user/AppData/Roaming/PolarisOffice/ETemp/25360_14032928/fImage1690636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95345" y="2084705"/>
            <a:ext cx="1664970" cy="786130"/>
          </a:xfrm>
          <a:prstGeom prst="rect"/>
          <a:noFill/>
        </p:spPr>
      </p:pic>
      <p:pic>
        <p:nvPicPr>
          <p:cNvPr id="6" name="Picture " descr="C:/Users/user/AppData/Roaming/PolarisOffice/ETemp/25360_14032928/fImage334963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75935" y="2197100"/>
            <a:ext cx="3654425" cy="633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81EF-E50A-2864-090E-91EBAC26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27A182-6DD3-DDD9-935E-F76F8253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5" y="1483184"/>
            <a:ext cx="2784231" cy="5009691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FCE8134-D941-4513-6224-D227CC20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6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6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FED8-1500-C5D4-F757-1D123D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405A-C3FD-F4EB-D4E7-FA2B9E0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프레임을 확장할 때 각 열에 하나씩 순차적으로 </a:t>
            </a:r>
            <a:r>
              <a:rPr kumimoji="1" lang="ko-KR" altLang="en-US" sz="2000" dirty="0" err="1"/>
              <a:t>채워넣으려했지만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오류가 생겼다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</a:t>
            </a:r>
            <a:r>
              <a:rPr kumimoji="1" lang="en-US" altLang="ko-KR" sz="2000" dirty="0"/>
              <a:t>plus</a:t>
            </a:r>
            <a:r>
              <a:rPr kumimoji="1" lang="ko-KR" altLang="en-US" sz="2000" dirty="0"/>
              <a:t>라는 이름 나이 기숙사여부의 정보를 넣은 데이터 프레임을 생성해서 기존 </a:t>
            </a:r>
            <a:r>
              <a:rPr kumimoji="1" lang="en-US" altLang="ko-KR" sz="2000" dirty="0"/>
              <a:t>member </a:t>
            </a:r>
            <a:r>
              <a:rPr kumimoji="1" lang="ko-KR" altLang="en-US" sz="2000" dirty="0"/>
              <a:t>데이터프레임과 </a:t>
            </a:r>
            <a:r>
              <a:rPr kumimoji="1" lang="en-US" altLang="ko-KR" sz="2000" dirty="0" err="1"/>
              <a:t>rbind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한 후</a:t>
            </a:r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gender</a:t>
            </a:r>
            <a:r>
              <a:rPr kumimoji="1" lang="ko-KR" altLang="en-US" sz="2000" dirty="0"/>
              <a:t>라는 벡터를 생성하여 </a:t>
            </a:r>
            <a:r>
              <a:rPr kumimoji="1" lang="en-US" altLang="ko-KR" sz="2000" dirty="0" err="1"/>
              <a:t>cbind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최종 데이터프레임을 생성했다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007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CE48-8873-6781-FE40-3369543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13F1E1D-AC12-913D-2332-72A0B381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0" y="2019300"/>
            <a:ext cx="5588000" cy="140970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DED89E-2B33-8709-648C-37364FD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50"/>
            <a:ext cx="4368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1B3-5266-1AE9-DE91-7FB8D21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E64-BAA4-3ECE-159C-B6DE459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ore-KR" sz="2400" dirty="0" err="1"/>
              <a:t>typeof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통해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 내부 데이터의 속성을 도출하려고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리스트에서 썼던 추출 방법과 행렬에서 썼던 방법 두 가지를 이용해 보았는데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공부했던 </a:t>
            </a:r>
            <a:r>
              <a:rPr kumimoji="1" lang="ko-KR" altLang="en-US" sz="2400" dirty="0" err="1"/>
              <a:t>게시글에서는</a:t>
            </a:r>
            <a:r>
              <a:rPr kumimoji="1" lang="ko-KR" altLang="en-US" sz="2400" dirty="0"/>
              <a:t> 속성이 다르게 나왔던 것 같은데</a:t>
            </a:r>
            <a:r>
              <a:rPr kumimoji="1" lang="en-US" altLang="ko-KR" sz="2400" dirty="0"/>
              <a:t>..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dormitory</a:t>
            </a:r>
            <a:r>
              <a:rPr kumimoji="1" lang="ko-KR" altLang="en-US" sz="2400" dirty="0"/>
              <a:t>라는 논리 벡터로 구성된 열이 자꾸 문자열로 나온다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최종 데이터 프레임을 만들기 까지 논리벡터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데이터프레임</a:t>
            </a:r>
            <a:r>
              <a:rPr kumimoji="1" lang="en-US" altLang="ko-KR" sz="2400" dirty="0"/>
              <a:t>(member) -&gt; </a:t>
            </a:r>
            <a:r>
              <a:rPr kumimoji="1" lang="ko-KR" altLang="en-US" sz="2400" dirty="0"/>
              <a:t>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새로운 데이터프레임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newmember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순서를 거쳤는데 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하면서 </a:t>
            </a:r>
            <a:r>
              <a:rPr kumimoji="1" lang="ko-KR" altLang="en-US" sz="2400" dirty="0" err="1"/>
              <a:t>두번</a:t>
            </a:r>
            <a:r>
              <a:rPr kumimoji="1" lang="ko-KR" altLang="en-US" sz="2400" dirty="0"/>
              <a:t> 데이터프레임으로 묶어서 </a:t>
            </a:r>
            <a:r>
              <a:rPr kumimoji="1" lang="en-US" altLang="ko-KR" sz="2400" dirty="0" err="1"/>
              <a:t>logi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안나오고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chr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나온걸까</a:t>
            </a:r>
            <a:r>
              <a:rPr kumimoji="1" lang="en-US" altLang="ko-KR" sz="2400" dirty="0"/>
              <a:t>?</a:t>
            </a:r>
          </a:p>
          <a:p>
            <a:endParaRPr kumimoji="1" lang="en-US" altLang="ko-Kore-KR" sz="2400" dirty="0"/>
          </a:p>
          <a:p>
            <a:r>
              <a:rPr kumimoji="1" lang="en-US" altLang="ko-Kore-KR" sz="2400" dirty="0" err="1"/>
              <a:t>gpt</a:t>
            </a:r>
            <a:r>
              <a:rPr kumimoji="1" lang="ko-KR" altLang="en-US" sz="2400" dirty="0"/>
              <a:t>에게 물어보니 </a:t>
            </a:r>
            <a:r>
              <a:rPr kumimoji="1" lang="en-US" altLang="ko-Kore-KR" sz="2400" dirty="0"/>
              <a:t>member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프레임에서 </a:t>
            </a:r>
            <a:r>
              <a:rPr kumimoji="1" lang="en-US" altLang="ko-KR" sz="2400" dirty="0" err="1"/>
              <a:t>newmember</a:t>
            </a:r>
            <a:r>
              <a:rPr kumimoji="1" lang="ko-KR" altLang="en-US" sz="2400" dirty="0"/>
              <a:t>로 새로운 데이터프레임을 만들면서 문자열로 초기화 </a:t>
            </a:r>
            <a:r>
              <a:rPr kumimoji="1" lang="ko-KR" altLang="en-US" sz="2400" dirty="0" err="1"/>
              <a:t>된거라고</a:t>
            </a:r>
            <a:r>
              <a:rPr kumimoji="1" lang="ko-KR" altLang="en-US" sz="2400" dirty="0"/>
              <a:t>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데이터 프레임 병합을 </a:t>
            </a:r>
            <a:r>
              <a:rPr kumimoji="1" lang="ko-KR" altLang="en-US" sz="2400" dirty="0" err="1"/>
              <a:t>두번하다보니</a:t>
            </a:r>
            <a:r>
              <a:rPr kumimoji="1" lang="ko-KR" altLang="en-US" sz="2400" dirty="0"/>
              <a:t> 그 과정에서 문자열로 초기화가 된 것인가보다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8498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DDDC-4C5B-2A31-E400-49534D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필터링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11187D-2B3F-3D4E-E1D4-838D5D49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975"/>
            <a:ext cx="4711700" cy="2060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3166E-35C3-C7B4-4C53-F0676F4E275F}"/>
              </a:ext>
            </a:extLst>
          </p:cNvPr>
          <p:cNvSpPr txBox="1"/>
          <p:nvPr/>
        </p:nvSpPr>
        <p:spPr>
          <a:xfrm>
            <a:off x="5343056" y="1376510"/>
            <a:ext cx="604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열의</a:t>
            </a:r>
            <a:r>
              <a:rPr kumimoji="1" lang="ko-KR" altLang="en-US" dirty="0"/>
              <a:t> 인덱스를 지정하여 새로운 데이터프레임을 만들었다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데이터 프레임은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열로 이루어져 </a:t>
            </a:r>
            <a:r>
              <a:rPr kumimoji="1" lang="en-US" altLang="ko-KR" dirty="0"/>
              <a:t>[1:2]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[-3:-4]</a:t>
            </a:r>
            <a:r>
              <a:rPr kumimoji="1" lang="ko-KR" altLang="en-US" dirty="0"/>
              <a:t>가 같은 </a:t>
            </a:r>
            <a:endParaRPr kumimoji="1" lang="en-US" altLang="ko-KR" dirty="0"/>
          </a:p>
          <a:p>
            <a:r>
              <a:rPr kumimoji="1" lang="ko-KR" altLang="en-US" dirty="0"/>
              <a:t>데이터 프레임임을 </a:t>
            </a:r>
            <a:r>
              <a:rPr kumimoji="1" lang="en-US" altLang="ko-KR" dirty="0"/>
              <a:t>newgroup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newgroup1</a:t>
            </a:r>
            <a:r>
              <a:rPr kumimoji="1" lang="ko-KR" altLang="en-US" dirty="0"/>
              <a:t> 을 실행했을 때</a:t>
            </a:r>
            <a:endParaRPr kumimoji="1" lang="en-US" altLang="ko-KR" dirty="0"/>
          </a:p>
          <a:p>
            <a:r>
              <a:rPr kumimoji="1" lang="ko-KR" altLang="en-US" dirty="0"/>
              <a:t>모두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나옴을 통해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F870DC-33F8-9C0E-14D7-8C27833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687"/>
            <a:ext cx="59817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8E037-67CC-A66A-2A54-1C8069EC242E}"/>
              </a:ext>
            </a:extLst>
          </p:cNvPr>
          <p:cNvSpPr txBox="1"/>
          <p:nvPr/>
        </p:nvSpPr>
        <p:spPr>
          <a:xfrm>
            <a:off x="5343056" y="329307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행렬 형식으로 필터링한 결과이다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예시는 기숙사가 아닌 사람은 모든 데이터를 </a:t>
            </a:r>
            <a:r>
              <a:rPr kumimoji="1" lang="ko-KR" altLang="en-US" dirty="0" err="1"/>
              <a:t>뱉어내고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아래 예시는 기숙사인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나이 성별을 내보내도록 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08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BDE2-D1D6-E22E-3145-A1676F94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kumimoji="1" lang="ko-KR" altLang="en-US" dirty="0"/>
              <a:t>데이터프레임 정렬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735B9F-6B4D-C6AE-91B8-52CB64C6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350"/>
            <a:ext cx="4697730" cy="43516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CB6F-A94C-9ED3-BDA9-44E1270A9F88}"/>
              </a:ext>
            </a:extLst>
          </p:cNvPr>
          <p:cNvSpPr txBox="1"/>
          <p:nvPr/>
        </p:nvSpPr>
        <p:spPr>
          <a:xfrm>
            <a:off x="4900930" y="1840230"/>
            <a:ext cx="7336155" cy="25838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일단 처음에 </a:t>
            </a:r>
            <a:r>
              <a:rPr lang="en-US" altLang="ko-KR"/>
              <a:t>,</a:t>
            </a:r>
            <a:r>
              <a:rPr lang="ko-KR" altLang="en-US"/>
              <a:t>를 빼먹어서 오류가 났다</a:t>
            </a:r>
            <a:r>
              <a:rPr lang="en-US" altLang="ko-KR"/>
              <a:t>.</a:t>
            </a:r>
            <a:r>
              <a:rPr lang="ko-KR" altLang="en-US"/>
              <a:t> 주의해야 할 사항이다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order</a:t>
            </a:r>
            <a:r>
              <a:rPr lang="ko-KR" altLang="en-US"/>
              <a:t>함수를 이용해 나이의 오름차순</a:t>
            </a:r>
            <a:r>
              <a:rPr lang="en-US" altLang="ko-KR"/>
              <a:t>,</a:t>
            </a:r>
            <a:r>
              <a:rPr lang="ko-KR" altLang="en-US"/>
              <a:t> 내림차순으로 정렬한 예이다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내림차순으로 정렬을 하고싶으면 </a:t>
            </a:r>
            <a:r>
              <a:rPr lang="en-US" altLang="ko-KR"/>
              <a:t>decreasing = TRUE</a:t>
            </a:r>
            <a:r>
              <a:rPr lang="ko-KR" altLang="en-US"/>
              <a:t>를 쓰면 된다 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order(newmember$age)</a:t>
            </a:r>
            <a:r>
              <a:rPr lang="ko-KR" altLang="en-US"/>
              <a:t>가 크기가 작은 순서의 데이터를 벡터로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가지고 있다</a:t>
            </a:r>
            <a:r>
              <a:rPr lang="en-US" altLang="ko-KR"/>
              <a:t>.</a:t>
            </a:r>
            <a:r>
              <a:rPr lang="ko-KR" altLang="en-US"/>
              <a:t> 이 벡터가 </a:t>
            </a:r>
            <a:r>
              <a:rPr lang="en-US" altLang="ko-KR"/>
              <a:t>newmember[]</a:t>
            </a:r>
            <a:r>
              <a:rPr lang="ko-KR" altLang="en-US"/>
              <a:t>에 들어가면서 이 벡터 순서대로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오름차순 또는 내림차순으로 되는 방식인 듯하다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EE1B-D79D-86E4-1767-AB9ADD80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함수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0AE05-E535-0782-42E1-23448BA2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631"/>
            <a:ext cx="3771900" cy="347424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51AD72-A982-0A78-E0AE-BE67E69C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532"/>
            <a:ext cx="49403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580AD-6A85-2E81-4159-3FF713F79798}"/>
              </a:ext>
            </a:extLst>
          </p:cNvPr>
          <p:cNvSpPr txBox="1"/>
          <p:nvPr/>
        </p:nvSpPr>
        <p:spPr>
          <a:xfrm>
            <a:off x="6096000" y="1301096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</a:t>
            </a:r>
            <a:r>
              <a:rPr kumimoji="1" lang="ko-KR" altLang="en-US" dirty="0"/>
              <a:t>는 분명 숫자형 벡터였는데 왜 </a:t>
            </a:r>
            <a:r>
              <a:rPr kumimoji="1" lang="en-US" altLang="ko-KR" dirty="0" err="1"/>
              <a:t>lapply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endParaRPr kumimoji="1" lang="en-US" altLang="ko-KR" dirty="0"/>
          </a:p>
          <a:p>
            <a:r>
              <a:rPr kumimoji="1" lang="ko-KR" altLang="en-US" dirty="0"/>
              <a:t>평균값 계산에 실패했을까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member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프레임에서 </a:t>
            </a:r>
            <a:r>
              <a:rPr kumimoji="1" lang="en-US" altLang="ko-KR" dirty="0" err="1"/>
              <a:t>newmember</a:t>
            </a:r>
            <a:r>
              <a:rPr kumimoji="1" lang="ko-KR" altLang="en-US" dirty="0"/>
              <a:t>로 새로운</a:t>
            </a:r>
            <a:endParaRPr kumimoji="1" lang="en-US" altLang="ko-KR" dirty="0"/>
          </a:p>
          <a:p>
            <a:r>
              <a:rPr kumimoji="1" lang="ko-KR" altLang="en-US" dirty="0"/>
              <a:t>데이터프레임을 만들면서 문자열로 초기화 된 듯 하다</a:t>
            </a:r>
            <a:r>
              <a:rPr kumimoji="1" lang="en-US" altLang="ko-KR" dirty="0"/>
              <a:t>.</a:t>
            </a: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22A4EFE-FFB5-E2B3-7957-FF99122C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5" y="2778424"/>
            <a:ext cx="4572000" cy="181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0C65-1D69-2D8C-1D5C-7345756749F2}"/>
              </a:ext>
            </a:extLst>
          </p:cNvPr>
          <p:cNvSpPr txBox="1"/>
          <p:nvPr/>
        </p:nvSpPr>
        <p:spPr>
          <a:xfrm>
            <a:off x="6096000" y="475575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as.numeric</a:t>
            </a:r>
            <a:r>
              <a:rPr kumimoji="1" lang="ko-KR" altLang="en-US" dirty="0"/>
              <a:t>함수를 통해 데이터의 속성을 문자열에서</a:t>
            </a:r>
            <a:endParaRPr kumimoji="1" lang="en-US" altLang="ko-KR" dirty="0"/>
          </a:p>
          <a:p>
            <a:r>
              <a:rPr kumimoji="1" lang="ko-KR" altLang="en-US" dirty="0"/>
              <a:t>숫자열로 바꿔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계산할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3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Rep()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벡터 반복시키는건 번거로운 일이다. 하지만 rep()를 이용하면 새로운 벡터를 만들 수 있다</a:t>
            </a:r>
            <a:r>
              <a:rPr sz="2800">
                <a:latin typeface="맑은 고딕" charset="0"/>
                <a:ea typeface="맑은 고딕" charset="0"/>
              </a:rPr>
              <a:t>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1부터 5까지 나열된 벡터, 0부터 -5 까지 나열된 벡터를 합친 y벡터를 2번 반복하게 만들었다.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600">
                <a:latin typeface="맑은 고딕" charset="0"/>
                <a:ea typeface="맑은 고딕" charset="0"/>
              </a:rPr>
              <a:t>                                         </a:t>
            </a:r>
            <a:r>
              <a:rPr sz="1600">
                <a:latin typeface="맑은 고딕" charset="0"/>
                <a:ea typeface="맑은 고딕" charset="0"/>
              </a:rPr>
              <a:t>E</a:t>
            </a:r>
            <a:r>
              <a:rPr sz="1600">
                <a:latin typeface="맑은 고딕" charset="0"/>
                <a:ea typeface="맑은 고딕" charset="0"/>
              </a:rPr>
              <a:t>ac</a:t>
            </a:r>
            <a:r>
              <a:rPr sz="1600">
                <a:latin typeface="맑은 고딕" charset="0"/>
                <a:ea typeface="맑은 고딕" charset="0"/>
              </a:rPr>
              <a:t>h</a:t>
            </a: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600">
                <a:latin typeface="맑은 고딕" charset="0"/>
                <a:ea typeface="맑은 고딕" charset="0"/>
              </a:rPr>
              <a:t>=</a:t>
            </a: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600">
                <a:latin typeface="맑은 고딕" charset="0"/>
                <a:ea typeface="맑은 고딕" charset="0"/>
              </a:rPr>
              <a:t>칸에 입력한 </a:t>
            </a:r>
            <a:r>
              <a:rPr sz="1600">
                <a:latin typeface="맑은 고딕" charset="0"/>
                <a:ea typeface="맑은 고딕" charset="0"/>
              </a:rPr>
              <a:t>수</a:t>
            </a:r>
            <a:r>
              <a:rPr sz="1600">
                <a:latin typeface="맑은 고딕" charset="0"/>
                <a:ea typeface="맑은 고딕" charset="0"/>
              </a:rPr>
              <a:t> 만큼 반복되어서 </a:t>
            </a:r>
            <a:r>
              <a:rPr sz="1600">
                <a:latin typeface="맑은 고딕" charset="0"/>
                <a:ea typeface="맑은 고딕" charset="0"/>
              </a:rPr>
              <a:t>입력된다.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3136640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2500" y="2385060"/>
            <a:ext cx="2599690" cy="717550"/>
          </a:xfrm>
          <a:prstGeom prst="rect"/>
          <a:noFill/>
        </p:spPr>
      </p:pic>
      <p:pic>
        <p:nvPicPr>
          <p:cNvPr id="5" name="Picture " descr="C:/Users/user/AppData/Roaming/PolarisOffice/ETemp/25360_14032928/fImage2014641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0600" y="3192780"/>
            <a:ext cx="4847590" cy="473710"/>
          </a:xfrm>
          <a:prstGeom prst="rect"/>
          <a:noFill/>
        </p:spPr>
      </p:pic>
      <p:pic>
        <p:nvPicPr>
          <p:cNvPr id="6" name="Picture " descr="C:/Users/user/AppData/Roaming/PolarisOffice/ETemp/25360_14032928/fImage1745642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6300" y="4282440"/>
            <a:ext cx="2752090" cy="450850"/>
          </a:xfrm>
          <a:prstGeom prst="rect"/>
          <a:noFill/>
        </p:spPr>
      </p:pic>
      <p:pic>
        <p:nvPicPr>
          <p:cNvPr id="7" name="Picture " descr="C:/Users/user/AppData/Roaming/PolarisOffice/ETemp/25360_14032928/fImage1978643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2500" y="4937760"/>
            <a:ext cx="5502910" cy="46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연산도 손쉽게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맑은 고딕" charset="0"/>
                <a:ea typeface="맑은 고딕" charset="0"/>
              </a:rPr>
              <a:t>길이가 같은 두 벡터면 연산이 같은 위치에 있는 요소끼리 연산이 이루어진다.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 이렇게 길이가 같으면 자리에 맞춰 계산이 된다.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5360_14032928/fImage2059646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930" cy="885190"/>
          </a:xfrm>
          <a:prstGeom prst="rect"/>
          <a:noFill/>
        </p:spPr>
      </p:pic>
      <p:pic>
        <p:nvPicPr>
          <p:cNvPr id="5" name="Picture " descr="C:/Users/user/AppData/Roaming/PolarisOffice/ETemp/25360_14032928/fImage2106647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26330" y="2785110"/>
            <a:ext cx="2733040" cy="927100"/>
          </a:xfrm>
          <a:prstGeom prst="rect"/>
          <a:noFill/>
        </p:spPr>
      </p:pic>
      <p:pic>
        <p:nvPicPr>
          <p:cNvPr id="6" name="Picture " descr="C:/Users/user/AppData/Roaming/PolarisOffice/ETemp/25360_14032928/fImage1463648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0" y="3920490"/>
            <a:ext cx="3083560" cy="782320"/>
          </a:xfrm>
          <a:prstGeom prst="rect"/>
          <a:noFill/>
        </p:spPr>
      </p:pic>
      <p:pic>
        <p:nvPicPr>
          <p:cNvPr id="7" name="Picture " descr="C:/Users/user/AppData/Roaming/PolarisOffice/ETemp/25360_14032928/fImage1959649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98720" y="3920490"/>
            <a:ext cx="4108450" cy="751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76</Pages>
  <Paragraphs>369</Paragraphs>
  <Words>2961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 원준</dc:creator>
  <cp:lastModifiedBy>이 인혜</cp:lastModifiedBy>
  <dc:title>Vector</dc:title>
  <cp:version>9.104.180.50690</cp:version>
  <dcterms:modified xsi:type="dcterms:W3CDTF">2023-09-20T01:52:12Z</dcterms:modified>
</cp:coreProperties>
</file>