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71" r:id="rId3"/>
    <p:sldId id="333" r:id="rId4"/>
    <p:sldId id="272" r:id="rId5"/>
    <p:sldId id="257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58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332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원준" userId="cda37bbab23feace" providerId="LiveId" clId="{2608AD28-D1D0-4BBB-8234-04F8D8E6E30A}"/>
    <pc:docChg chg="undo custSel modSld">
      <pc:chgData name="정 원준" userId="cda37bbab23feace" providerId="LiveId" clId="{2608AD28-D1D0-4BBB-8234-04F8D8E6E30A}" dt="2023-09-20T02:37:45.198" v="492" actId="14100"/>
      <pc:docMkLst>
        <pc:docMk/>
      </pc:docMkLst>
      <pc:sldChg chg="modSp mod">
        <pc:chgData name="정 원준" userId="cda37bbab23feace" providerId="LiveId" clId="{2608AD28-D1D0-4BBB-8234-04F8D8E6E30A}" dt="2023-09-20T02:19:10.647" v="1" actId="27636"/>
        <pc:sldMkLst>
          <pc:docMk/>
          <pc:sldMk cId="0" sldId="257"/>
        </pc:sldMkLst>
        <pc:spChg chg="mod">
          <ac:chgData name="정 원준" userId="cda37bbab23feace" providerId="LiveId" clId="{2608AD28-D1D0-4BBB-8234-04F8D8E6E30A}" dt="2023-09-20T02:19:10.647" v="1" actId="27636"/>
          <ac:spMkLst>
            <pc:docMk/>
            <pc:sldMk cId="0" sldId="257"/>
            <ac:spMk id="3" creationId="{00000000-0000-0000-0000-000000000000}"/>
          </ac:spMkLst>
        </pc:spChg>
      </pc:sldChg>
      <pc:sldChg chg="addSp modSp mod">
        <pc:chgData name="정 원준" userId="cda37bbab23feace" providerId="LiveId" clId="{2608AD28-D1D0-4BBB-8234-04F8D8E6E30A}" dt="2023-09-20T02:29:21.533" v="149" actId="1076"/>
        <pc:sldMkLst>
          <pc:docMk/>
          <pc:sldMk cId="1700291325" sldId="259"/>
        </pc:sldMkLst>
        <pc:spChg chg="add mod">
          <ac:chgData name="정 원준" userId="cda37bbab23feace" providerId="LiveId" clId="{2608AD28-D1D0-4BBB-8234-04F8D8E6E30A}" dt="2023-09-20T02:29:21.533" v="149" actId="1076"/>
          <ac:spMkLst>
            <pc:docMk/>
            <pc:sldMk cId="1700291325" sldId="259"/>
            <ac:spMk id="4" creationId="{512B75AF-F7C0-D152-61C9-AD7936EF1903}"/>
          </ac:spMkLst>
        </pc:spChg>
      </pc:sldChg>
      <pc:sldChg chg="addSp modSp mod">
        <pc:chgData name="정 원준" userId="cda37bbab23feace" providerId="LiveId" clId="{2608AD28-D1D0-4BBB-8234-04F8D8E6E30A}" dt="2023-09-20T02:32:40.576" v="341" actId="1076"/>
        <pc:sldMkLst>
          <pc:docMk/>
          <pc:sldMk cId="820445605" sldId="260"/>
        </pc:sldMkLst>
        <pc:spChg chg="add mod">
          <ac:chgData name="정 원준" userId="cda37bbab23feace" providerId="LiveId" clId="{2608AD28-D1D0-4BBB-8234-04F8D8E6E30A}" dt="2023-09-20T02:32:40.576" v="341" actId="1076"/>
          <ac:spMkLst>
            <pc:docMk/>
            <pc:sldMk cId="820445605" sldId="260"/>
            <ac:spMk id="5" creationId="{F696F404-BA91-6883-BDC2-22E4FCB682D0}"/>
          </ac:spMkLst>
        </pc:spChg>
      </pc:sldChg>
      <pc:sldChg chg="modSp mod">
        <pc:chgData name="정 원준" userId="cda37bbab23feace" providerId="LiveId" clId="{2608AD28-D1D0-4BBB-8234-04F8D8E6E30A}" dt="2023-09-20T02:35:52.615" v="356"/>
        <pc:sldMkLst>
          <pc:docMk/>
          <pc:sldMk cId="3183226357" sldId="262"/>
        </pc:sldMkLst>
        <pc:spChg chg="mod">
          <ac:chgData name="정 원준" userId="cda37bbab23feace" providerId="LiveId" clId="{2608AD28-D1D0-4BBB-8234-04F8D8E6E30A}" dt="2023-09-20T02:35:44.328" v="349" actId="20577"/>
          <ac:spMkLst>
            <pc:docMk/>
            <pc:sldMk cId="3183226357" sldId="262"/>
            <ac:spMk id="6" creationId="{3AE90B85-D90F-59F0-4E85-B57651A0510F}"/>
          </ac:spMkLst>
        </pc:spChg>
        <pc:spChg chg="mod">
          <ac:chgData name="정 원준" userId="cda37bbab23feace" providerId="LiveId" clId="{2608AD28-D1D0-4BBB-8234-04F8D8E6E30A}" dt="2023-09-20T02:35:52.615" v="356"/>
          <ac:spMkLst>
            <pc:docMk/>
            <pc:sldMk cId="3183226357" sldId="262"/>
            <ac:spMk id="7" creationId="{64DF2397-D610-2E5C-5DA8-E7B77A65C875}"/>
          </ac:spMkLst>
        </pc:spChg>
      </pc:sldChg>
      <pc:sldChg chg="modSp mod">
        <pc:chgData name="정 원준" userId="cda37bbab23feace" providerId="LiveId" clId="{2608AD28-D1D0-4BBB-8234-04F8D8E6E30A}" dt="2023-09-20T02:36:21.082" v="406" actId="20577"/>
        <pc:sldMkLst>
          <pc:docMk/>
          <pc:sldMk cId="1535255471" sldId="263"/>
        </pc:sldMkLst>
        <pc:spChg chg="mod">
          <ac:chgData name="정 원준" userId="cda37bbab23feace" providerId="LiveId" clId="{2608AD28-D1D0-4BBB-8234-04F8D8E6E30A}" dt="2023-09-20T02:35:57.905" v="364" actId="20577"/>
          <ac:spMkLst>
            <pc:docMk/>
            <pc:sldMk cId="1535255471" sldId="263"/>
            <ac:spMk id="3" creationId="{72143FD9-EB2B-8D88-F93B-5ED238C8066C}"/>
          </ac:spMkLst>
        </pc:spChg>
        <pc:spChg chg="mod">
          <ac:chgData name="정 원준" userId="cda37bbab23feace" providerId="LiveId" clId="{2608AD28-D1D0-4BBB-8234-04F8D8E6E30A}" dt="2023-09-20T02:36:03.443" v="376" actId="20577"/>
          <ac:spMkLst>
            <pc:docMk/>
            <pc:sldMk cId="1535255471" sldId="263"/>
            <ac:spMk id="5" creationId="{195E396F-FE07-8944-E84B-5E4F3BB78BF9}"/>
          </ac:spMkLst>
        </pc:spChg>
        <pc:spChg chg="mod">
          <ac:chgData name="정 원준" userId="cda37bbab23feace" providerId="LiveId" clId="{2608AD28-D1D0-4BBB-8234-04F8D8E6E30A}" dt="2023-09-20T02:36:21.082" v="406" actId="20577"/>
          <ac:spMkLst>
            <pc:docMk/>
            <pc:sldMk cId="1535255471" sldId="263"/>
            <ac:spMk id="18" creationId="{DAF84437-D5D8-4C92-7506-717FC9B8B458}"/>
          </ac:spMkLst>
        </pc:spChg>
        <pc:spChg chg="mod">
          <ac:chgData name="정 원준" userId="cda37bbab23feace" providerId="LiveId" clId="{2608AD28-D1D0-4BBB-8234-04F8D8E6E30A}" dt="2023-09-20T02:36:18.095" v="405" actId="20577"/>
          <ac:spMkLst>
            <pc:docMk/>
            <pc:sldMk cId="1535255471" sldId="263"/>
            <ac:spMk id="19" creationId="{197678BA-11CD-1CF6-8C28-F0C95862769C}"/>
          </ac:spMkLst>
        </pc:spChg>
      </pc:sldChg>
      <pc:sldChg chg="modSp mod">
        <pc:chgData name="정 원준" userId="cda37bbab23feace" providerId="LiveId" clId="{2608AD28-D1D0-4BBB-8234-04F8D8E6E30A}" dt="2023-09-20T02:36:29.363" v="411" actId="20577"/>
        <pc:sldMkLst>
          <pc:docMk/>
          <pc:sldMk cId="1751901587" sldId="264"/>
        </pc:sldMkLst>
        <pc:spChg chg="mod">
          <ac:chgData name="정 원준" userId="cda37bbab23feace" providerId="LiveId" clId="{2608AD28-D1D0-4BBB-8234-04F8D8E6E30A}" dt="2023-09-20T02:36:29.363" v="411" actId="20577"/>
          <ac:spMkLst>
            <pc:docMk/>
            <pc:sldMk cId="1751901587" sldId="264"/>
            <ac:spMk id="33" creationId="{471BD295-5658-4BCA-2BD2-AAA71DA733DD}"/>
          </ac:spMkLst>
        </pc:spChg>
      </pc:sldChg>
      <pc:sldChg chg="modSp mod">
        <pc:chgData name="정 원준" userId="cda37bbab23feace" providerId="LiveId" clId="{2608AD28-D1D0-4BBB-8234-04F8D8E6E30A}" dt="2023-09-20T02:36:40.991" v="428" actId="20577"/>
        <pc:sldMkLst>
          <pc:docMk/>
          <pc:sldMk cId="3492173863" sldId="265"/>
        </pc:sldMkLst>
        <pc:spChg chg="mod">
          <ac:chgData name="정 원준" userId="cda37bbab23feace" providerId="LiveId" clId="{2608AD28-D1D0-4BBB-8234-04F8D8E6E30A}" dt="2023-09-20T02:36:37.565" v="420" actId="14100"/>
          <ac:spMkLst>
            <pc:docMk/>
            <pc:sldMk cId="3492173863" sldId="265"/>
            <ac:spMk id="12" creationId="{64FEB52B-4BD6-6098-492E-9DBEA34CAB1F}"/>
          </ac:spMkLst>
        </pc:spChg>
        <pc:spChg chg="mod">
          <ac:chgData name="정 원준" userId="cda37bbab23feace" providerId="LiveId" clId="{2608AD28-D1D0-4BBB-8234-04F8D8E6E30A}" dt="2023-09-20T02:36:40.991" v="428" actId="20577"/>
          <ac:spMkLst>
            <pc:docMk/>
            <pc:sldMk cId="3492173863" sldId="265"/>
            <ac:spMk id="13" creationId="{9C60A97B-04F1-96EE-6BA3-524D7F64C9B9}"/>
          </ac:spMkLst>
        </pc:spChg>
      </pc:sldChg>
      <pc:sldChg chg="addSp delSp modSp mod">
        <pc:chgData name="정 원준" userId="cda37bbab23feace" providerId="LiveId" clId="{2608AD28-D1D0-4BBB-8234-04F8D8E6E30A}" dt="2023-09-20T02:20:22.982" v="13"/>
        <pc:sldMkLst>
          <pc:docMk/>
          <pc:sldMk cId="3487351171" sldId="267"/>
        </pc:sldMkLst>
        <pc:spChg chg="add del mod">
          <ac:chgData name="정 원준" userId="cda37bbab23feace" providerId="LiveId" clId="{2608AD28-D1D0-4BBB-8234-04F8D8E6E30A}" dt="2023-09-20T02:20:22.982" v="13"/>
          <ac:spMkLst>
            <pc:docMk/>
            <pc:sldMk cId="3487351171" sldId="267"/>
            <ac:spMk id="4" creationId="{97A49F3A-9B3E-60F5-9DA0-6AE80D689EC3}"/>
          </ac:spMkLst>
        </pc:spChg>
      </pc:sldChg>
      <pc:sldChg chg="modSp mod">
        <pc:chgData name="정 원준" userId="cda37bbab23feace" providerId="LiveId" clId="{2608AD28-D1D0-4BBB-8234-04F8D8E6E30A}" dt="2023-09-20T02:37:18.746" v="451" actId="1076"/>
        <pc:sldMkLst>
          <pc:docMk/>
          <pc:sldMk cId="1142133244" sldId="268"/>
        </pc:sldMkLst>
        <pc:spChg chg="mod">
          <ac:chgData name="정 원준" userId="cda37bbab23feace" providerId="LiveId" clId="{2608AD28-D1D0-4BBB-8234-04F8D8E6E30A}" dt="2023-09-20T02:37:13.563" v="450" actId="1076"/>
          <ac:spMkLst>
            <pc:docMk/>
            <pc:sldMk cId="1142133244" sldId="268"/>
            <ac:spMk id="10" creationId="{5BA041EB-2226-0B76-A3E9-2BD422E7DEC1}"/>
          </ac:spMkLst>
        </pc:spChg>
        <pc:spChg chg="mod">
          <ac:chgData name="정 원준" userId="cda37bbab23feace" providerId="LiveId" clId="{2608AD28-D1D0-4BBB-8234-04F8D8E6E30A}" dt="2023-09-20T02:37:18.746" v="451" actId="1076"/>
          <ac:spMkLst>
            <pc:docMk/>
            <pc:sldMk cId="1142133244" sldId="268"/>
            <ac:spMk id="11" creationId="{DCCDA293-EB62-FD44-ECA9-9CB97DEF3B6C}"/>
          </ac:spMkLst>
        </pc:spChg>
      </pc:sldChg>
      <pc:sldChg chg="modSp mod">
        <pc:chgData name="정 원준" userId="cda37bbab23feace" providerId="LiveId" clId="{2608AD28-D1D0-4BBB-8234-04F8D8E6E30A}" dt="2023-09-20T02:37:34.162" v="470" actId="14100"/>
        <pc:sldMkLst>
          <pc:docMk/>
          <pc:sldMk cId="2761311164" sldId="269"/>
        </pc:sldMkLst>
        <pc:spChg chg="mod">
          <ac:chgData name="정 원준" userId="cda37bbab23feace" providerId="LiveId" clId="{2608AD28-D1D0-4BBB-8234-04F8D8E6E30A}" dt="2023-09-20T02:37:34.162" v="470" actId="14100"/>
          <ac:spMkLst>
            <pc:docMk/>
            <pc:sldMk cId="2761311164" sldId="269"/>
            <ac:spMk id="12" creationId="{25CC2BD0-7B71-2662-82FB-F2B482281145}"/>
          </ac:spMkLst>
        </pc:spChg>
      </pc:sldChg>
      <pc:sldChg chg="modSp mod">
        <pc:chgData name="정 원준" userId="cda37bbab23feace" providerId="LiveId" clId="{2608AD28-D1D0-4BBB-8234-04F8D8E6E30A}" dt="2023-09-20T02:37:45.198" v="492" actId="14100"/>
        <pc:sldMkLst>
          <pc:docMk/>
          <pc:sldMk cId="1571301581" sldId="270"/>
        </pc:sldMkLst>
        <pc:spChg chg="mod">
          <ac:chgData name="정 원준" userId="cda37bbab23feace" providerId="LiveId" clId="{2608AD28-D1D0-4BBB-8234-04F8D8E6E30A}" dt="2023-09-20T02:37:45.198" v="492" actId="14100"/>
          <ac:spMkLst>
            <pc:docMk/>
            <pc:sldMk cId="1571301581" sldId="270"/>
            <ac:spMk id="4" creationId="{06235755-4329-7477-E172-E0B1F7D114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5310C-A82C-4776-8D3C-73E1417E884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0BCE3-CFAF-4DD5-A4E4-8BAAFD77E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0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FCD4E-6201-D38F-AF3F-45EFB0C4C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3EF67A-6F6F-0C4B-B239-4AC7F6C31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E3A6B-683B-815E-26BB-73D3E4F3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A0656-2C1F-4D51-A2DB-13E031F3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36F0A-5A8A-BFFE-2000-57075336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03452-FFC3-C1D4-3E1B-5085F8AB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76DC90-E88B-6E67-ECCD-7CD329448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A3A25-1A85-7EAB-AE20-A981A42D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2B578-D988-075C-9C12-0CF0E97B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7617C-4A99-0955-21B4-72A41094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1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A12965-379D-2DE3-FBA6-6AF4A512C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3C98F5-F86C-2D69-F73D-1319F7843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D583A-C571-C3C3-0F90-0559BDEB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96352-9726-312E-18DD-F163A8F8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0C16C-7756-4B61-0093-94AD950F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8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216D1-4B8A-8D37-F3FD-4722B690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7142-F616-196E-ECCD-A563CB04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7706D-7BB1-D5A4-AFD0-7F807697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E01FA-FE52-1608-DCAE-CF9D922A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A2C7E-7CC0-C40C-2209-91A9D107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9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51AF9-0176-2163-261D-12C1A6F9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3168D-7100-180D-8214-F39B144D9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D41F2-9F67-261D-2D1C-5EA3BC6C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DC33A-BEB1-9795-E872-BFA33B62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5122E-F7AB-87D1-D267-D26A0C85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65DD6-0CCF-F2A0-0137-65EFFE7E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99E5E-457B-A27E-F9D4-02CC40818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987A4-50A1-10B7-6BB3-7C5F89B82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EE1A08-4D84-B0CA-A9DA-D15F38FC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B15CEF-4DB7-7DD6-47DA-21E35D16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B30210-57BC-09F7-56F1-A128201A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39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CE480-B6F5-3DA0-C9E9-EA672362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B4052-C62A-CD57-C236-FD9116E93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C2E60-4583-E421-D207-6CB018F1B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370FAF-2734-C81A-4947-2A9CA140D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7370A5-4640-A66E-F2E3-309FC99FC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CA65DA-66E5-5393-AFDE-3A0323A6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2CC59B-5967-6681-355E-ACA42F25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AE9B62-DAB4-3F58-1869-3CD97C19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58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A6836-332C-71CE-CDAF-42F9336F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F33E14-6395-8971-5843-09ACDA9D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082372-99E1-5514-69E6-E09F80C1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1773BA-858D-4C18-C7BE-F31D6E71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0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B48ACB-F282-2031-09D2-3761851E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5C730-9A9D-1EA3-F2CB-DF5058A0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170435-5B07-3AB7-42A1-F3EF8A29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5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A160E-8A6E-F046-8D30-A5C5AE12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3271E-EA0F-AEFF-39C4-43116F7AE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B304D0-93B8-06C0-82E8-594F36300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A7A33-C60B-ADE8-7A4A-B710CFD0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EC9CE5-2EAA-966E-D3E8-83DE8859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B738E-16E6-E343-6271-8126883B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8D349-0F85-38D8-5770-CA76EA4E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546C31-154D-2D30-C14F-3202DF8A2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0FA1D-DEB4-A71B-4401-9D96F5074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CC0AA-5878-756B-AB15-D62BE081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B932CB-B1B1-AFDD-F4FB-9ABED6AA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7E0E29-46A4-D1B6-80E1-DCE80EBA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86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DB0BC6-217C-2FED-B7E9-F3A4CD2F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D9E4AC-2E99-DA48-82E4-ADC55215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37619-2235-9A7F-5658-6E4DCC05B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50EF-020C-4064-81F9-05217180D0D7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9E223-E26E-3FEA-C1CE-FAE116665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C19C3-BF60-D48A-D506-A0CFF5C19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89AA5-2995-4A67-B883-8BF278835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9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dirty="0"/>
              <a:t>빅데이터프로그래밍2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dirty="0"/>
              <a:t>4조 </a:t>
            </a:r>
          </a:p>
          <a:p>
            <a:pPr marL="0" indent="0" latinLnBrk="0">
              <a:buFontTx/>
              <a:buNone/>
            </a:pPr>
            <a:r>
              <a:rPr lang="en-US" altLang="ko-KR" dirty="0"/>
              <a:t>2023102768</a:t>
            </a:r>
            <a:r>
              <a:rPr lang="ko-KR" altLang="en-US" dirty="0"/>
              <a:t>도우진 </a:t>
            </a:r>
            <a:r>
              <a:rPr lang="en-US" altLang="ko-KR" dirty="0"/>
              <a:t>2023102778</a:t>
            </a:r>
            <a:r>
              <a:rPr lang="ko-KR" altLang="en-US" dirty="0"/>
              <a:t>이병철 </a:t>
            </a:r>
            <a:endParaRPr lang="en-US" altLang="ko-KR" dirty="0"/>
          </a:p>
          <a:p>
            <a:pPr marL="0" indent="0" latinLnBrk="0">
              <a:buFontTx/>
              <a:buNone/>
            </a:pPr>
            <a:r>
              <a:rPr lang="en-US" altLang="ko-KR" dirty="0"/>
              <a:t>2023102784</a:t>
            </a:r>
            <a:r>
              <a:rPr lang="ko-KR" altLang="en-US" dirty="0"/>
              <a:t>정규성 </a:t>
            </a:r>
            <a:r>
              <a:rPr lang="en-US" altLang="ko-KR" dirty="0"/>
              <a:t>2023102785</a:t>
            </a:r>
            <a:r>
              <a:rPr lang="ko-KR" altLang="en-US" dirty="0"/>
              <a:t>정원준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연산도 손쉽게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길이가 같은 두 벡터면 연산이 같은 위치에 있는 요소끼리 연산이 이루어진다.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이렇게 길이가 같으면 자리에 맞춰 계산이 된다.</a:t>
            </a:r>
          </a:p>
        </p:txBody>
      </p:sp>
      <p:pic>
        <p:nvPicPr>
          <p:cNvPr id="4" name="그림 16" descr="C:/Users/user/AppData/Roaming/PolarisOffice/ETemp/26556_22576648/fImage2059153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" y="2827020"/>
            <a:ext cx="2995295" cy="884555"/>
          </a:xfrm>
          <a:prstGeom prst="rect">
            <a:avLst/>
          </a:prstGeom>
          <a:noFill/>
        </p:spPr>
      </p:pic>
      <p:pic>
        <p:nvPicPr>
          <p:cNvPr id="5" name="그림 17" descr="C:/Users/user/AppData/Roaming/PolarisOffice/ETemp/26556_22576648/fImage2106154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30" y="2785110"/>
            <a:ext cx="2732405" cy="926465"/>
          </a:xfrm>
          <a:prstGeom prst="rect">
            <a:avLst/>
          </a:prstGeom>
          <a:noFill/>
        </p:spPr>
      </p:pic>
      <p:pic>
        <p:nvPicPr>
          <p:cNvPr id="6" name="그림 18" descr="C:/Users/user/AppData/Roaming/PolarisOffice/ETemp/26556_22576648/fImage1463155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3920490"/>
            <a:ext cx="3082925" cy="781685"/>
          </a:xfrm>
          <a:prstGeom prst="rect">
            <a:avLst/>
          </a:prstGeom>
          <a:noFill/>
        </p:spPr>
      </p:pic>
      <p:pic>
        <p:nvPicPr>
          <p:cNvPr id="7" name="그림 19" descr="C:/Users/user/AppData/Roaming/PolarisOffice/ETemp/26556_22576648/fImage1959156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3920490"/>
            <a:ext cx="4107815" cy="7512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자리가 맞지 않을 경우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이렇게 자리가 맞지 않을 경우 자동적으로 반복이되어 연산이 된다. 이 경우 미리 경고 메시지가 나온다. (실수일 가능성이 높으니까 진짜 이 계산이 맞나)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21" descr="C:/Users/user/AppData/Roaming/PolarisOffice/ETemp/26556_22576648/fImage52263162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" y="1889760"/>
            <a:ext cx="3124835" cy="2027555"/>
          </a:xfrm>
          <a:prstGeom prst="rect">
            <a:avLst/>
          </a:prstGeom>
          <a:noFill/>
        </p:spPr>
      </p:pic>
      <p:pic>
        <p:nvPicPr>
          <p:cNvPr id="5" name="그림 22" descr="C:/Users/user/AppData/Roaming/PolarisOffice/ETemp/26556_22576648/fImage5661163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2548890"/>
            <a:ext cx="7350125" cy="3168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다양한 함수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                                               이러한 다양한 함수가 있다.</a:t>
            </a:r>
          </a:p>
        </p:txBody>
      </p:sp>
      <p:pic>
        <p:nvPicPr>
          <p:cNvPr id="4" name="그림 23" descr="C:/Users/user/AppData/Roaming/PolarisOffice/ETemp/26556_22576648/fImage70853168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" y="1943100"/>
            <a:ext cx="5700395" cy="45078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순서 및 정렬 함수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Rank()                                       sort()        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Rank는 작은 수 부터 큰 수 순서대로 1,2,3,,,이렇게 수를 부여해주는 함수이다. sort는 작은 수 부터 나열해준다</a:t>
            </a: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2 5 7 8 11 순이니 1 4 3 2 5가 부여된다.</a:t>
            </a: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Order()</a:t>
            </a: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                     order은 작은 수의 위치를 알려준다. 첫번째는</a:t>
            </a: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                    제일 작은 수의 위치를, 그 다음은 차례대로</a:t>
            </a:r>
          </a:p>
          <a:p>
            <a:pPr marL="228600" indent="-228600" latinLnBrk="0">
              <a:buFontTx/>
              <a:buNone/>
            </a:pPr>
            <a:endParaRPr lang="ko-KR" altLang="en-US" sz="1600">
              <a:solidFill>
                <a:schemeClr val="tx1"/>
              </a:solidFill>
            </a:endParaRPr>
          </a:p>
        </p:txBody>
      </p:sp>
      <p:pic>
        <p:nvPicPr>
          <p:cNvPr id="4" name="그림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" y="2354580"/>
            <a:ext cx="2591435" cy="1052195"/>
          </a:xfrm>
          <a:prstGeom prst="rect">
            <a:avLst/>
          </a:prstGeom>
          <a:noFill/>
        </p:spPr>
      </p:pic>
      <p:pic>
        <p:nvPicPr>
          <p:cNvPr id="5" name="그림 1" descr="C:/Users/user/AppData/Roaming/PolarisOffice/ETemp/15872_7767168/fImage2378137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4678680"/>
            <a:ext cx="2776855" cy="1372235"/>
          </a:xfrm>
          <a:prstGeom prst="rect">
            <a:avLst/>
          </a:prstGeom>
          <a:noFill/>
        </p:spPr>
      </p:pic>
      <p:pic>
        <p:nvPicPr>
          <p:cNvPr id="6" name="그림 2" descr="C:/Users/user/AppData/Roaming/PolarisOffice/ETemp/15872_7767168/fImage2342138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910" y="2190115"/>
            <a:ext cx="2631440" cy="113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논리vector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숫자만 다룰 수 있는것이 아니다. 논리값 True False도 가능하다</a:t>
            </a:r>
          </a:p>
          <a:p>
            <a:pPr marL="228600" indent="-228600" latinLnBrk="0">
              <a:buFontTx/>
              <a:buNone/>
            </a:pPr>
            <a:r>
              <a:rPr lang="ko-KR" altLang="en-US"/>
              <a:t>벡터에 있는 여러 요소들을 하나의 기준을 가지고 참,거짓을 판단해준다.</a:t>
            </a:r>
          </a:p>
          <a:p>
            <a:pPr marL="228600" indent="-228600" latinLnBrk="0">
              <a:buFontTx/>
              <a:buNone/>
            </a:pPr>
            <a:r>
              <a:rPr lang="ko-KR" altLang="en-US"/>
              <a:t>                          </a:t>
            </a:r>
          </a:p>
          <a:p>
            <a:pPr marL="228600" indent="-228600" latinLnBrk="0">
              <a:buFontTx/>
              <a:buNone/>
            </a:pPr>
            <a:r>
              <a:rPr lang="ko-KR" altLang="en-US"/>
              <a:t>                               </a:t>
            </a:r>
            <a:r>
              <a:rPr lang="ko-KR" altLang="en-US" sz="1600">
                <a:latin typeface="+mn-lt"/>
                <a:ea typeface="+mn-ea"/>
                <a:cs typeface="+mn-cs"/>
              </a:rPr>
              <a:t>2 3 4 5 중 2보다 큰건 2를 제외한 모든 수이니 2만 false가 나옴을 </a:t>
            </a: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                                                    알 수 있다.</a:t>
            </a:r>
          </a:p>
          <a:p>
            <a:pPr marL="228600" indent="-228600" latinLnBrk="0">
              <a:buFontTx/>
              <a:buNone/>
            </a:pP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※True 가 있는지, 모든 논리값이 True인지 확인할 수도 있다</a:t>
            </a: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Any()를 사용하면 한개라도 논리값이 True일시 True가 결과로 나오고</a:t>
            </a: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All()를 사용하면 모든값이 True이어야 결과가 True로 나온다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25" descr="C:/Users/user/AppData/Roaming/PolarisOffice/ETemp/26556_22576648/fImage240217423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" y="3528060"/>
            <a:ext cx="3585845" cy="12807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Ifelse()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여러 응용이 가능한 ifelse()는 벡터연산 함수이다. 일반적으로 길이가 같은 두 벡터를 비교하여, 원하는 상황에서 꺼내야할 값들을 자동으로 입력해주는 함수이다. 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                      Q x를 순서대로 t,f,f,t,f라면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                          T이면 (x,y,z)꼴에서 y벡터를, </a:t>
            </a:r>
          </a:p>
          <a:p>
            <a:pPr marL="228600" indent="-228600" latinLnBrk="0">
              <a:buFontTx/>
              <a:buNone/>
            </a:pPr>
            <a:r>
              <a:rPr lang="ko-KR" altLang="en-US"/>
              <a:t>                           F이면 z벡터에서 요소를 꺼내오는 함수이다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26" descr="C:/Users/user/AppData/Roaming/PolarisOffice/ETemp/26556_22576648/fImage282017946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242310"/>
            <a:ext cx="3063875" cy="1406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문자vector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숫자, 논리값 외에 문자로도 요소를 만들 수 있다. </a:t>
            </a:r>
          </a:p>
          <a:p>
            <a:pPr marL="228600" indent="-228600" latinLnBrk="0">
              <a:buFontTx/>
              <a:buNone/>
            </a:pPr>
            <a:r>
              <a:rPr lang="ko-KR" altLang="en-US"/>
              <a:t> 문자벡터도 마찬가지로 c()를 사용하면 된다. 단 “ “ 표시를 하여 문자형태임을 알려줘야 한다. </a:t>
            </a:r>
          </a:p>
          <a:p>
            <a:pPr marL="228600" indent="-228600" latinLnBrk="0">
              <a:buFontTx/>
              <a:buNone/>
            </a:pPr>
            <a:r>
              <a:rPr lang="ko-KR" altLang="en-US"/>
              <a:t>                                            </a:t>
            </a:r>
            <a:r>
              <a:rPr lang="ko-KR" altLang="en-US" sz="1600">
                <a:latin typeface="+mn-lt"/>
                <a:ea typeface="+mn-ea"/>
                <a:cs typeface="+mn-cs"/>
              </a:rPr>
              <a:t>만약 숫자 요소로 정리된것을 문자로 바꾸고 싶다면</a:t>
            </a: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                                                                             as.character()를 사용하면 된다.</a:t>
            </a:r>
          </a:p>
          <a:p>
            <a:pPr marL="228600" indent="-228600" latinLnBrk="0">
              <a:buFontTx/>
              <a:buNone/>
            </a:pP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 </a:t>
            </a:r>
            <a:r>
              <a:rPr lang="ko-KR" altLang="en-US" sz="1200">
                <a:latin typeface="+mn-lt"/>
                <a:ea typeface="+mn-ea"/>
                <a:cs typeface="+mn-cs"/>
              </a:rPr>
              <a:t> 다른 문자 벡터를 연결하고 싶다면 paste()를 사용하면 된다 </a:t>
            </a: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+mn-lt"/>
                <a:ea typeface="+mn-ea"/>
                <a:cs typeface="+mn-cs"/>
              </a:rPr>
              <a:t>   문자 벡터에서 한 요소를 쪼개고 싶다면 strsplit()를 사용하면 된다        </a:t>
            </a:r>
            <a:r>
              <a:rPr lang="ko-KR" altLang="en-US" sz="1600">
                <a:latin typeface="+mn-lt"/>
                <a:ea typeface="+mn-ea"/>
                <a:cs typeface="+mn-cs"/>
              </a:rPr>
              <a:t>  </a:t>
            </a:r>
            <a:endParaRPr lang="ko-KR" altLang="en-US"/>
          </a:p>
        </p:txBody>
      </p:sp>
      <p:pic>
        <p:nvPicPr>
          <p:cNvPr id="4" name="그림 27" descr="C:/Users/user/AppData/Roaming/PolarisOffice/ETemp/26556_22576648/fImage356618039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" y="3524250"/>
            <a:ext cx="5166995" cy="1497965"/>
          </a:xfrm>
          <a:prstGeom prst="rect">
            <a:avLst/>
          </a:prstGeom>
          <a:noFill/>
        </p:spPr>
      </p:pic>
      <p:pic>
        <p:nvPicPr>
          <p:cNvPr id="7" name="그림 32" descr="C:/Users/user/AppData/Roaming/PolarisOffice/ETemp/26556_22576648/fImage275920515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5067300"/>
            <a:ext cx="3208655" cy="671195"/>
          </a:xfrm>
          <a:prstGeom prst="rect">
            <a:avLst/>
          </a:prstGeom>
          <a:noFill/>
        </p:spPr>
      </p:pic>
      <p:cxnSp>
        <p:nvCxnSpPr>
          <p:cNvPr id="8" name="Text Box"/>
          <p:cNvCxnSpPr/>
          <p:nvPr/>
        </p:nvCxnSpPr>
        <p:spPr>
          <a:xfrm flipV="1">
            <a:off x="7010400" y="4366260"/>
            <a:ext cx="38735" cy="15875"/>
          </a:xfrm>
          <a:prstGeom prst="straightConnector1">
            <a:avLst/>
          </a:prstGeom>
          <a:ln w="9525" cap="flat" cmpd="sng">
            <a:solidFill>
              <a:schemeClr val="accent1">
                <a:shade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33" descr="C:/Users/user/AppData/Roaming/PolarisOffice/ETemp/26556_22576648/fImage138220729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30" y="4130040"/>
            <a:ext cx="1833245" cy="869315"/>
          </a:xfrm>
          <a:prstGeom prst="rect">
            <a:avLst/>
          </a:prstGeom>
          <a:noFill/>
        </p:spPr>
      </p:pic>
      <p:pic>
        <p:nvPicPr>
          <p:cNvPr id="10" name="그림 34" descr="C:/Users/user/AppData/Roaming/PolarisOffice/ETemp/26556_22576648/fImage2248208238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590" y="4130040"/>
            <a:ext cx="2099945" cy="892175"/>
          </a:xfrm>
          <a:prstGeom prst="rect">
            <a:avLst/>
          </a:prstGeom>
          <a:noFill/>
        </p:spPr>
      </p:pic>
      <p:pic>
        <p:nvPicPr>
          <p:cNvPr id="11" name="그림 35" descr="C:/Users/user/AppData/Roaming/PolarisOffice/ETemp/26556_22576648/fImage7059209742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420" y="5021580"/>
            <a:ext cx="1943735" cy="18522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추가 특성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Paste()는 두 벡터를 붙일 때 원하는 문자를 접착제 삼아 붙힐 수 있다.                                   </a:t>
            </a:r>
          </a:p>
          <a:p>
            <a:pPr marL="228600" indent="-228600" latinLnBrk="0">
              <a:buFontTx/>
              <a:buNone/>
            </a:pPr>
            <a:r>
              <a:rPr lang="ko-KR" altLang="en-US"/>
              <a:t>                                               sep을쓰면 벡터 1,2 사이에 </a:t>
            </a:r>
          </a:p>
          <a:p>
            <a:pPr marL="228600" indent="-228600" latinLnBrk="0">
              <a:buFontTx/>
              <a:buNone/>
            </a:pPr>
            <a:r>
              <a:rPr lang="ko-KR" altLang="en-US"/>
              <a:t>                                             들어가서 둘을 연결해준다.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strsplit()는 요소를 쪼갤 때 기준을 삼아 쪼갤 수 있다.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3" descr="C:/Users/user/AppData/Roaming/PolarisOffice/ETemp/15872_7767168/fImage2950139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" y="2720340"/>
            <a:ext cx="5560060" cy="9201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Missing values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하지만 한 범주에서 모든 데이터를 얻지 못할 경우도 있을 것이다.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그런경우에는 빈 데이터를 NA로 값을 입력하면 된다.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이때 is.na()를 사용하면 결측치가 포함된 위치에서 True가 나온다.</a:t>
            </a:r>
          </a:p>
        </p:txBody>
      </p:sp>
      <p:pic>
        <p:nvPicPr>
          <p:cNvPr id="4" name="그림 4" descr="C:/Users/user/AppData/Roaming/PolarisOffice/ETemp/15872_7767168/fImage21234140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55" y="4406265"/>
            <a:ext cx="5921375" cy="2225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Index vector&amp;filtering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지금까지는 모든 벡터가 다 출력되도록 해왔지만, 특정 요소만 출력이 필요할 때가 있을 것이다. 이 작업은 filtering이라 부른다.  벡터에서 필터링을 할 땐 ‘인덱스 벡터’가 필요하다.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자연수,음의 정수, 논리 벡터, 이름 벡터 4가지가 있다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벡터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행렬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리스트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데이터 프레임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자연수 인덱스 벡터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데이터에서 원하는 위치의 요소를 알고 싶을 땐 ,[]안에 찾고자 하는 위치를 자연수로 입력하면 해당 요소가 나온다.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6" descr="C:/Users/user/AppData/Roaming/PolarisOffice/ETemp/15872_7767168/fImage1485142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05" y="3432810"/>
            <a:ext cx="3111500" cy="25184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음의 정수 인덱스 벡터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자연수는 해당위치의 요소만 알려준다면, 음의 정수는 해당위치를 제외한 벡터가 출력된다.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7" descr="C:/Users/user/AppData/Roaming/PolarisOffice/ETemp/15872_7767168/fImage2342143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3440430"/>
            <a:ext cx="2631440" cy="1130300"/>
          </a:xfrm>
          <a:prstGeom prst="rect">
            <a:avLst/>
          </a:prstGeom>
          <a:noFill/>
        </p:spPr>
      </p:pic>
      <p:pic>
        <p:nvPicPr>
          <p:cNvPr id="5" name="그림 9" descr="C:/Users/user/AppData/Roaming/PolarisOffice/ETemp/15872_7767168/fImage1629145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40" y="3498850"/>
            <a:ext cx="1826260" cy="14814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논리 인덱스 벡터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논리는 yes or no 로 이해하면 편하다. 출력을 원하는 위치엔 T를, 추출하지 않을 요소는 F로 표현하면 된다. 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                                                                     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치킨이 좋다</a:t>
            </a:r>
          </a:p>
        </p:txBody>
      </p:sp>
      <p:pic>
        <p:nvPicPr>
          <p:cNvPr id="4" name="그림 10" descr="C:/Users/user/AppData/Roaming/PolarisOffice/ETemp/15872_7767168/fImage3566180390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715" y="3014345"/>
            <a:ext cx="5167630" cy="1498600"/>
          </a:xfrm>
          <a:prstGeom prst="rect">
            <a:avLst/>
          </a:prstGeom>
          <a:noFill/>
        </p:spPr>
      </p:pic>
      <p:pic>
        <p:nvPicPr>
          <p:cNvPr id="5" name="그림 11" descr="C:/Users/user/AppData/Roaming/PolarisOffice/ETemp/15872_7767168/fImage1949147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430" y="3082925"/>
            <a:ext cx="3084830" cy="13576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이름 인덱스 벡터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이미 가진 벡터에 이름을 붙여줄 수 있다. 벡터 끼리 합치는 paste()와 비슷하지만, a=b와 ab이 다르듯이, 이 둘도 다르다.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메뉴판으로 활용해봤다</a:t>
            </a:r>
          </a:p>
        </p:txBody>
      </p:sp>
      <p:pic>
        <p:nvPicPr>
          <p:cNvPr id="4" name="그림 12" descr="C:/Users/user/AppData/Roaming/PolarisOffice/ETemp/15872_7767168/fImage3566180390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715" y="3014345"/>
            <a:ext cx="5167630" cy="1498600"/>
          </a:xfrm>
          <a:prstGeom prst="rect">
            <a:avLst/>
          </a:prstGeom>
          <a:noFill/>
        </p:spPr>
      </p:pic>
      <p:pic>
        <p:nvPicPr>
          <p:cNvPr id="5" name="그림 13" descr="C:/Users/user/AppData/Roaming/PolarisOffice/ETemp/15872_7767168/fImage4639149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55" y="4347845"/>
            <a:ext cx="5178425" cy="1762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연산도 손쉽게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길이가 같은 두 벡터면 연산이 같은 위치에 있는 요소끼리 연산이 이루어진다.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이렇게 길이가 같으면 자리에 맞춰 계산이 된다.</a:t>
            </a:r>
          </a:p>
        </p:txBody>
      </p:sp>
      <p:pic>
        <p:nvPicPr>
          <p:cNvPr id="4" name="그림 16" descr="C:/Users/user/AppData/Roaming/PolarisOffice/ETemp/26556_22576648/fImage2059153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" y="2827020"/>
            <a:ext cx="2995295" cy="884555"/>
          </a:xfrm>
          <a:prstGeom prst="rect">
            <a:avLst/>
          </a:prstGeom>
          <a:noFill/>
        </p:spPr>
      </p:pic>
      <p:pic>
        <p:nvPicPr>
          <p:cNvPr id="5" name="그림 17" descr="C:/Users/user/AppData/Roaming/PolarisOffice/ETemp/26556_22576648/fImage2106154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30" y="2785110"/>
            <a:ext cx="2732405" cy="926465"/>
          </a:xfrm>
          <a:prstGeom prst="rect">
            <a:avLst/>
          </a:prstGeom>
          <a:noFill/>
        </p:spPr>
      </p:pic>
      <p:pic>
        <p:nvPicPr>
          <p:cNvPr id="6" name="그림 18" descr="C:/Users/user/AppData/Roaming/PolarisOffice/ETemp/26556_22576648/fImage1463155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3920490"/>
            <a:ext cx="3082925" cy="781685"/>
          </a:xfrm>
          <a:prstGeom prst="rect">
            <a:avLst/>
          </a:prstGeom>
          <a:noFill/>
        </p:spPr>
      </p:pic>
      <p:pic>
        <p:nvPicPr>
          <p:cNvPr id="7" name="그림 19" descr="C:/Users/user/AppData/Roaming/PolarisOffice/ETemp/26556_22576648/fImage1959156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3920490"/>
            <a:ext cx="4107815" cy="7512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자리가 맞지 않을 경우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이렇게 자리가 맞지 않을 경우 자동적으로 반복이되어 연산이 된다. 이 경우 미리 경고 메시지가 나온다. (실수일 가능성이 높으니까 진짜 이 계산이 맞나)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21" descr="C:/Users/user/AppData/Roaming/PolarisOffice/ETemp/26556_22576648/fImage52263162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" y="1889760"/>
            <a:ext cx="3124835" cy="2027555"/>
          </a:xfrm>
          <a:prstGeom prst="rect">
            <a:avLst/>
          </a:prstGeom>
          <a:noFill/>
        </p:spPr>
      </p:pic>
      <p:pic>
        <p:nvPicPr>
          <p:cNvPr id="5" name="그림 22" descr="C:/Users/user/AppData/Roaming/PolarisOffice/ETemp/26556_22576648/fImage5661163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2548890"/>
            <a:ext cx="7350125" cy="3168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1FC56-4A93-BFFC-80A8-C7045BE0C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행렬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2DA4E1-3C91-7DCF-6DF7-20CC25997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6589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FD6B-CDDE-1FB4-F557-8058EC41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017DA-9E50-DCCF-FDE3-116E2BFB1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</a:t>
            </a:r>
            <a:r>
              <a:rPr lang="en-US" altLang="ko-KR" dirty="0"/>
              <a:t>(row)</a:t>
            </a:r>
            <a:r>
              <a:rPr lang="ko-KR" altLang="en-US" dirty="0"/>
              <a:t>과 열</a:t>
            </a:r>
            <a:r>
              <a:rPr lang="en-US" altLang="ko-KR" dirty="0"/>
              <a:t>(column)</a:t>
            </a:r>
            <a:r>
              <a:rPr lang="ko-KR" altLang="en-US" dirty="0"/>
              <a:t>로 구성된 이차원적 데이터 구조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9C13D0-11E5-FC4A-87C1-00ECFE3A0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49" y="2404845"/>
            <a:ext cx="2431601" cy="14202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2B75AF-F7C0-D152-61C9-AD7936EF1903}"/>
              </a:ext>
            </a:extLst>
          </p:cNvPr>
          <p:cNvSpPr txBox="1"/>
          <p:nvPr/>
        </p:nvSpPr>
        <p:spPr>
          <a:xfrm>
            <a:off x="838200" y="4677852"/>
            <a:ext cx="609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데이터 요소가 어떠한 의미를 갖는지 파악하기 위해서 행렬을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291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A5B96D-4C34-6E22-D80D-35B96199E592}"/>
              </a:ext>
            </a:extLst>
          </p:cNvPr>
          <p:cNvSpPr txBox="1"/>
          <p:nvPr/>
        </p:nvSpPr>
        <p:spPr>
          <a:xfrm>
            <a:off x="778475" y="704335"/>
            <a:ext cx="290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행렬 생성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5C955-2272-840A-4EFE-82FACF49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75" y="1341404"/>
            <a:ext cx="3591426" cy="10860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776D49-08D9-AFF3-4481-6B5A2B6FC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75" y="2585771"/>
            <a:ext cx="3015049" cy="1844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5E8C3A-0DCE-72CD-F9FC-B49D8A1702A1}"/>
              </a:ext>
            </a:extLst>
          </p:cNvPr>
          <p:cNvSpPr txBox="1"/>
          <p:nvPr/>
        </p:nvSpPr>
        <p:spPr>
          <a:xfrm>
            <a:off x="5263978" y="1341404"/>
            <a:ext cx="28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matrix()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C55DC-FE50-5E4E-97FD-F9E3AF9C20BA}"/>
              </a:ext>
            </a:extLst>
          </p:cNvPr>
          <p:cNvSpPr txBox="1"/>
          <p:nvPr/>
        </p:nvSpPr>
        <p:spPr>
          <a:xfrm>
            <a:off x="5263978" y="1830870"/>
            <a:ext cx="28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 인수</a:t>
            </a:r>
            <a:r>
              <a:rPr lang="en-US" altLang="ko-KR" dirty="0"/>
              <a:t>: </a:t>
            </a:r>
            <a:r>
              <a:rPr lang="ko-KR" altLang="en-US" dirty="0"/>
              <a:t>행렬로 바꿀 벡터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5EF87-DE5C-29DB-1E74-213DD83724D9}"/>
              </a:ext>
            </a:extLst>
          </p:cNvPr>
          <p:cNvSpPr txBox="1"/>
          <p:nvPr/>
        </p:nvSpPr>
        <p:spPr>
          <a:xfrm>
            <a:off x="5263978" y="2276391"/>
            <a:ext cx="374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nrow</a:t>
            </a:r>
            <a:r>
              <a:rPr lang="en-US" altLang="ko-KR" dirty="0"/>
              <a:t> &amp; </a:t>
            </a:r>
            <a:r>
              <a:rPr lang="en-US" altLang="ko-KR" dirty="0" err="1"/>
              <a:t>ncol</a:t>
            </a:r>
            <a:r>
              <a:rPr lang="ko-KR" altLang="en-US" dirty="0"/>
              <a:t>로 행</a:t>
            </a:r>
            <a:r>
              <a:rPr lang="en-US" altLang="ko-KR" dirty="0"/>
              <a:t>&amp;</a:t>
            </a:r>
            <a:r>
              <a:rPr lang="ko-KR" altLang="en-US" dirty="0"/>
              <a:t>열 수 정하기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733A0-101B-5B8A-49AE-D0C4F6719FB2}"/>
              </a:ext>
            </a:extLst>
          </p:cNvPr>
          <p:cNvSpPr txBox="1"/>
          <p:nvPr/>
        </p:nvSpPr>
        <p:spPr>
          <a:xfrm>
            <a:off x="2619224" y="4635320"/>
            <a:ext cx="28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matrix()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213E24C-A6C1-BE7B-F877-A10911F59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75" y="4585389"/>
            <a:ext cx="1668246" cy="4691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2DD0C3B-C57C-3D89-05F2-1DA08A1F3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004" y="5209377"/>
            <a:ext cx="2746179" cy="16486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0581BE-34CC-6FF1-7291-C6AE32648309}"/>
              </a:ext>
            </a:extLst>
          </p:cNvPr>
          <p:cNvSpPr txBox="1"/>
          <p:nvPr/>
        </p:nvSpPr>
        <p:spPr>
          <a:xfrm>
            <a:off x="512806" y="4232337"/>
            <a:ext cx="459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---------------------------------------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1A5B9-3718-7847-4389-C4A71ADA2DCF}"/>
              </a:ext>
            </a:extLst>
          </p:cNvPr>
          <p:cNvSpPr txBox="1"/>
          <p:nvPr/>
        </p:nvSpPr>
        <p:spPr>
          <a:xfrm>
            <a:off x="4837669" y="5849022"/>
            <a:ext cx="374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행부터 차례대로 채워진다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E90910-4C94-5534-02A7-7E371334E38C}"/>
              </a:ext>
            </a:extLst>
          </p:cNvPr>
          <p:cNvCxnSpPr/>
          <p:nvPr/>
        </p:nvCxnSpPr>
        <p:spPr>
          <a:xfrm>
            <a:off x="4064964" y="6033688"/>
            <a:ext cx="605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96F404-BA91-6883-BDC2-22E4FCB682D0}"/>
              </a:ext>
            </a:extLst>
          </p:cNvPr>
          <p:cNvSpPr txBox="1"/>
          <p:nvPr/>
        </p:nvSpPr>
        <p:spPr>
          <a:xfrm>
            <a:off x="4670854" y="3317356"/>
            <a:ext cx="649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행렬이 생성되면 벡터의 요소는 열을 차례대로 </a:t>
            </a:r>
            <a:r>
              <a:rPr lang="ko-KR" altLang="en-US" dirty="0" err="1"/>
              <a:t>채워나간다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</a:t>
            </a:r>
            <a:r>
              <a:rPr lang="ko-KR" altLang="en-US" dirty="0"/>
              <a:t>열 </a:t>
            </a:r>
            <a:r>
              <a:rPr lang="en-US" altLang="ko-KR" dirty="0"/>
              <a:t>1</a:t>
            </a:r>
            <a:r>
              <a:rPr lang="ko-KR" altLang="en-US" dirty="0"/>
              <a:t>행</a:t>
            </a:r>
            <a:r>
              <a:rPr lang="en-US" altLang="ko-KR" dirty="0"/>
              <a:t>, 1</a:t>
            </a:r>
            <a:r>
              <a:rPr lang="ko-KR" altLang="en-US" dirty="0"/>
              <a:t>열 </a:t>
            </a:r>
            <a:r>
              <a:rPr lang="en-US" altLang="ko-KR" dirty="0"/>
              <a:t>2</a:t>
            </a:r>
            <a:r>
              <a:rPr lang="ko-KR" altLang="en-US" dirty="0"/>
              <a:t>행</a:t>
            </a:r>
            <a:r>
              <a:rPr lang="en-US" altLang="ko-KR" dirty="0"/>
              <a:t>, 1</a:t>
            </a:r>
            <a:r>
              <a:rPr lang="ko-KR" altLang="en-US" dirty="0"/>
              <a:t>열 </a:t>
            </a:r>
            <a:r>
              <a:rPr lang="en-US" altLang="ko-KR" dirty="0"/>
              <a:t>3</a:t>
            </a:r>
            <a:r>
              <a:rPr lang="ko-KR" altLang="en-US" dirty="0"/>
              <a:t>행</a:t>
            </a:r>
            <a:r>
              <a:rPr lang="en-US" altLang="ko-KR" dirty="0"/>
              <a:t>, 2</a:t>
            </a:r>
            <a:r>
              <a:rPr lang="ko-KR" altLang="en-US" dirty="0"/>
              <a:t>열 </a:t>
            </a:r>
            <a:r>
              <a:rPr lang="en-US" altLang="ko-KR" dirty="0"/>
              <a:t>1</a:t>
            </a:r>
            <a:r>
              <a:rPr lang="ko-KR" altLang="en-US" dirty="0"/>
              <a:t>행</a:t>
            </a:r>
            <a:r>
              <a:rPr lang="en-US" altLang="ko-KR" dirty="0"/>
              <a:t>,…)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445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9FE129-C1E1-2C22-2597-DDA2313BA4CE}"/>
              </a:ext>
            </a:extLst>
          </p:cNvPr>
          <p:cNvSpPr txBox="1"/>
          <p:nvPr/>
        </p:nvSpPr>
        <p:spPr>
          <a:xfrm>
            <a:off x="3461151" y="1358038"/>
            <a:ext cx="329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속성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574F2-D5BE-21AE-0B2B-D176A6488795}"/>
              </a:ext>
            </a:extLst>
          </p:cNvPr>
          <p:cNvSpPr txBox="1"/>
          <p:nvPr/>
        </p:nvSpPr>
        <p:spPr>
          <a:xfrm>
            <a:off x="556052" y="1883031"/>
            <a:ext cx="329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Vector n</a:t>
            </a:r>
          </a:p>
          <a:p>
            <a:pPr algn="ctr"/>
            <a:r>
              <a:rPr lang="ko-KR" altLang="en-US" dirty="0"/>
              <a:t>아무 속성 없음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41DB1-14A7-D74D-91BC-E4803ACD3C73}"/>
              </a:ext>
            </a:extLst>
          </p:cNvPr>
          <p:cNvSpPr txBox="1"/>
          <p:nvPr/>
        </p:nvSpPr>
        <p:spPr>
          <a:xfrm>
            <a:off x="4155986" y="1883030"/>
            <a:ext cx="329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matrix m</a:t>
            </a:r>
          </a:p>
          <a:p>
            <a:pPr algn="ctr"/>
            <a:r>
              <a:rPr lang="en-US" altLang="ko-KR" dirty="0"/>
              <a:t>dim(</a:t>
            </a:r>
            <a:r>
              <a:rPr lang="ko-KR" altLang="en-US" dirty="0"/>
              <a:t>차원</a:t>
            </a:r>
            <a:r>
              <a:rPr lang="en-US" altLang="ko-KR" dirty="0"/>
              <a:t>) </a:t>
            </a:r>
            <a:r>
              <a:rPr lang="ko-KR" altLang="en-US" dirty="0"/>
              <a:t>속성 부여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509AD6-6FCC-1435-C710-6E9AD6928CFF}"/>
              </a:ext>
            </a:extLst>
          </p:cNvPr>
          <p:cNvCxnSpPr/>
          <p:nvPr/>
        </p:nvCxnSpPr>
        <p:spPr>
          <a:xfrm>
            <a:off x="2922372" y="2068381"/>
            <a:ext cx="18658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B2E9C00-012C-AB54-F877-CE278134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242" y="2714711"/>
            <a:ext cx="1972164" cy="1826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B8AD5B-C753-1EE9-B8BA-3ECCB1008231}"/>
              </a:ext>
            </a:extLst>
          </p:cNvPr>
          <p:cNvSpPr txBox="1"/>
          <p:nvPr/>
        </p:nvSpPr>
        <p:spPr>
          <a:xfrm>
            <a:off x="4788242" y="5066270"/>
            <a:ext cx="266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첫번</a:t>
            </a:r>
            <a:r>
              <a:rPr lang="ko-KR" altLang="en-US" dirty="0"/>
              <a:t> 째 요소</a:t>
            </a:r>
            <a:r>
              <a:rPr lang="en-US" altLang="ko-KR" dirty="0"/>
              <a:t>: </a:t>
            </a:r>
            <a:r>
              <a:rPr lang="ko-KR" altLang="en-US" dirty="0"/>
              <a:t>행의 개수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27FD8-F4AA-9DA9-6762-DFC9A633A4FE}"/>
              </a:ext>
            </a:extLst>
          </p:cNvPr>
          <p:cNvSpPr txBox="1"/>
          <p:nvPr/>
        </p:nvSpPr>
        <p:spPr>
          <a:xfrm>
            <a:off x="4788241" y="5533434"/>
            <a:ext cx="266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두번</a:t>
            </a:r>
            <a:r>
              <a:rPr lang="ko-KR" altLang="en-US" dirty="0"/>
              <a:t> 째 요소</a:t>
            </a:r>
            <a:r>
              <a:rPr lang="en-US" altLang="ko-KR" dirty="0"/>
              <a:t>: </a:t>
            </a:r>
            <a:r>
              <a:rPr lang="ko-KR" altLang="en-US" dirty="0"/>
              <a:t>열의 개수</a:t>
            </a:r>
          </a:p>
        </p:txBody>
      </p:sp>
    </p:spTree>
    <p:extLst>
      <p:ext uri="{BB962C8B-B14F-4D97-AF65-F5344CB8AC3E}">
        <p14:creationId xmlns:p14="http://schemas.microsoft.com/office/powerpoint/2010/main" val="274261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0FE58-31E5-6FA3-CB4A-1311156A8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벡터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077877-42EB-7EA8-966C-2BE68E7EE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4901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09230-E16E-1F8D-7389-DB6DE46BF636}"/>
              </a:ext>
            </a:extLst>
          </p:cNvPr>
          <p:cNvSpPr txBox="1"/>
          <p:nvPr/>
        </p:nvSpPr>
        <p:spPr>
          <a:xfrm>
            <a:off x="759940" y="926756"/>
            <a:ext cx="414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행렬에서 벡터 재사용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272F5-81EC-26C7-2A00-4864DA6F9D5E}"/>
              </a:ext>
            </a:extLst>
          </p:cNvPr>
          <p:cNvSpPr txBox="1"/>
          <p:nvPr/>
        </p:nvSpPr>
        <p:spPr>
          <a:xfrm>
            <a:off x="759940" y="1794647"/>
            <a:ext cx="376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öhne Mono"/>
              </a:rPr>
              <a:t>ᆞ</a:t>
            </a:r>
            <a:r>
              <a:rPr lang="ko-KR" altLang="en-US" dirty="0">
                <a:latin typeface="Söhne Mono"/>
              </a:rPr>
              <a:t>벡터 크기 </a:t>
            </a:r>
            <a:r>
              <a:rPr lang="en-US" altLang="ko-KR" dirty="0">
                <a:latin typeface="Söhne Mono"/>
              </a:rPr>
              <a:t>&lt; </a:t>
            </a:r>
            <a:r>
              <a:rPr lang="ko-KR" altLang="en-US" dirty="0">
                <a:latin typeface="Söhne Mono"/>
              </a:rPr>
              <a:t>행렬 요소 개수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E051D-94C7-09E0-A3F4-3CB5EFFB28A7}"/>
              </a:ext>
            </a:extLst>
          </p:cNvPr>
          <p:cNvSpPr txBox="1"/>
          <p:nvPr/>
        </p:nvSpPr>
        <p:spPr>
          <a:xfrm>
            <a:off x="6777679" y="1794647"/>
            <a:ext cx="46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öhne Mono"/>
              </a:rPr>
              <a:t>ᆞ</a:t>
            </a:r>
            <a:r>
              <a:rPr lang="ko-KR" altLang="en-US" dirty="0">
                <a:latin typeface="Söhne Mono"/>
              </a:rPr>
              <a:t>벡터 크기 </a:t>
            </a:r>
            <a:r>
              <a:rPr lang="en-US" altLang="ko-KR" dirty="0">
                <a:latin typeface="Söhne Mono"/>
              </a:rPr>
              <a:t>&gt; </a:t>
            </a:r>
            <a:r>
              <a:rPr lang="ko-KR" altLang="en-US" dirty="0">
                <a:latin typeface="Söhne Mono"/>
              </a:rPr>
              <a:t>행렬 요소 개수 </a:t>
            </a:r>
            <a:r>
              <a:rPr lang="en-US" altLang="ko-KR" dirty="0">
                <a:latin typeface="Söhne Mono"/>
              </a:rPr>
              <a:t>OR </a:t>
            </a:r>
            <a:r>
              <a:rPr lang="ko-KR" altLang="en-US" dirty="0">
                <a:latin typeface="Söhne Mono"/>
              </a:rPr>
              <a:t>배수 </a:t>
            </a:r>
            <a:r>
              <a:rPr lang="en-US" altLang="ko-KR" dirty="0">
                <a:latin typeface="Söhne Mono"/>
              </a:rPr>
              <a:t>X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90B85-D90F-59F0-4E85-B57651A0510F}"/>
              </a:ext>
            </a:extLst>
          </p:cNvPr>
          <p:cNvSpPr txBox="1"/>
          <p:nvPr/>
        </p:nvSpPr>
        <p:spPr>
          <a:xfrm>
            <a:off x="1047234" y="2570205"/>
            <a:ext cx="376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öhne Mono"/>
              </a:rPr>
              <a:t>벡터가 재사용된다</a:t>
            </a:r>
            <a:r>
              <a:rPr lang="en-US" altLang="ko-KR" dirty="0">
                <a:latin typeface="Söhne Mono"/>
              </a:rPr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F2397-D610-2E5C-5DA8-E7B77A65C875}"/>
              </a:ext>
            </a:extLst>
          </p:cNvPr>
          <p:cNvSpPr txBox="1"/>
          <p:nvPr/>
        </p:nvSpPr>
        <p:spPr>
          <a:xfrm>
            <a:off x="7220463" y="2293206"/>
            <a:ext cx="3768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경고 메시지 출력</a:t>
            </a:r>
            <a:endParaRPr lang="en-US" altLang="ko-KR" dirty="0"/>
          </a:p>
          <a:p>
            <a:r>
              <a:rPr lang="ko-KR" altLang="en-US" dirty="0"/>
              <a:t>          </a:t>
            </a:r>
            <a:r>
              <a:rPr lang="en-US" altLang="ko-KR" dirty="0"/>
              <a:t>&amp; </a:t>
            </a:r>
          </a:p>
          <a:p>
            <a:r>
              <a:rPr lang="ko-KR" altLang="en-US" dirty="0"/>
              <a:t>앞에 있는 벡터 요소들만 사용된다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73F13D-76B7-761E-7D3C-DF782B08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34" y="4893256"/>
            <a:ext cx="2254103" cy="14528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2EA36D-8EA0-BEF6-8B9A-E0904306D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35" y="3252283"/>
            <a:ext cx="3696216" cy="4763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C05643-C58F-939B-69C5-DAE53D983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045" y="3918464"/>
            <a:ext cx="7297168" cy="7335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E058CB7-7BEA-BA0A-601F-3D239D2EA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679" y="3328493"/>
            <a:ext cx="3772426" cy="4001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2ACA264-1922-3B85-EF6D-087F49D25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8847" y="4841856"/>
            <a:ext cx="2486323" cy="149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26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E7DD6-DF16-4741-61A7-02EA6AA0FEBD}"/>
              </a:ext>
            </a:extLst>
          </p:cNvPr>
          <p:cNvSpPr txBox="1"/>
          <p:nvPr/>
        </p:nvSpPr>
        <p:spPr>
          <a:xfrm>
            <a:off x="778475" y="877329"/>
            <a:ext cx="4695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벡터를 결합하여 행렬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43FD9-EB2B-8D88-F93B-5ED238C8066C}"/>
              </a:ext>
            </a:extLst>
          </p:cNvPr>
          <p:cNvSpPr txBox="1"/>
          <p:nvPr/>
        </p:nvSpPr>
        <p:spPr>
          <a:xfrm>
            <a:off x="271848" y="1830221"/>
            <a:ext cx="440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cbind</a:t>
            </a:r>
            <a:r>
              <a:rPr lang="en-US" altLang="ko-KR" dirty="0"/>
              <a:t>(): </a:t>
            </a:r>
            <a:r>
              <a:rPr lang="ko-KR" altLang="en-US" dirty="0"/>
              <a:t>기존의 벡터를 </a:t>
            </a:r>
            <a:r>
              <a:rPr lang="ko-KR" altLang="en-US" dirty="0" err="1"/>
              <a:t>열으로</a:t>
            </a:r>
            <a:r>
              <a:rPr lang="ko-KR" altLang="en-US" dirty="0"/>
              <a:t> 묶는다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E396F-FE07-8944-E84B-5E4F3BB78BF9}"/>
              </a:ext>
            </a:extLst>
          </p:cNvPr>
          <p:cNvSpPr txBox="1"/>
          <p:nvPr/>
        </p:nvSpPr>
        <p:spPr>
          <a:xfrm>
            <a:off x="6853884" y="1813047"/>
            <a:ext cx="440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rbind</a:t>
            </a:r>
            <a:r>
              <a:rPr lang="en-US" altLang="ko-KR" dirty="0"/>
              <a:t>(): </a:t>
            </a:r>
            <a:r>
              <a:rPr lang="ko-KR" altLang="en-US" dirty="0"/>
              <a:t>기존의 벡터를 행으로 묶는다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DA900D-C57C-E86A-EFC1-79D44261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8" y="2626963"/>
            <a:ext cx="1838582" cy="362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CE60F5-F77E-EC1D-7230-8C1BC5B8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48" y="3314040"/>
            <a:ext cx="1838582" cy="19342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9F7914-936D-AABD-D168-0A8733AAE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487" y="2519554"/>
            <a:ext cx="3214556" cy="7240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58ADB4-0F7B-9CDA-E0FB-E33F4DD24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486" y="3428999"/>
            <a:ext cx="3390629" cy="16188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E4A413-55EA-B2AE-44A3-6D742EF7D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375" y="2626963"/>
            <a:ext cx="3012371" cy="4046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54956FA-973C-11D0-1858-D74A67355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3884" y="3428999"/>
            <a:ext cx="4144215" cy="16188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F84437-D5D8-4C92-7506-717FC9B8B458}"/>
              </a:ext>
            </a:extLst>
          </p:cNvPr>
          <p:cNvSpPr txBox="1"/>
          <p:nvPr/>
        </p:nvSpPr>
        <p:spPr>
          <a:xfrm>
            <a:off x="2523867" y="5371123"/>
            <a:ext cx="3390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+ </a:t>
            </a:r>
            <a:r>
              <a:rPr lang="ko-KR" altLang="en-US" dirty="0"/>
              <a:t>벡터</a:t>
            </a:r>
            <a:endParaRPr lang="en-US" altLang="ko-KR" dirty="0"/>
          </a:p>
          <a:p>
            <a:r>
              <a:rPr lang="ko-KR" altLang="en-US" dirty="0"/>
              <a:t>벡터 </a:t>
            </a:r>
            <a:r>
              <a:rPr lang="en-US" altLang="ko-KR" dirty="0"/>
              <a:t>+ </a:t>
            </a:r>
            <a:r>
              <a:rPr lang="ko-KR" altLang="en-US" dirty="0"/>
              <a:t>행렬</a:t>
            </a:r>
            <a:endParaRPr lang="en-US" altLang="ko-KR" dirty="0"/>
          </a:p>
          <a:p>
            <a:r>
              <a:rPr lang="ko-KR" altLang="en-US" dirty="0"/>
              <a:t>행렬</a:t>
            </a:r>
            <a:r>
              <a:rPr lang="en-US" altLang="ko-KR" dirty="0"/>
              <a:t> + </a:t>
            </a:r>
            <a:r>
              <a:rPr lang="ko-KR" altLang="en-US" dirty="0"/>
              <a:t>행렬 결합이 가능하다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7678BA-11CD-1CF6-8C28-F0C95862769C}"/>
              </a:ext>
            </a:extLst>
          </p:cNvPr>
          <p:cNvSpPr txBox="1"/>
          <p:nvPr/>
        </p:nvSpPr>
        <p:spPr>
          <a:xfrm>
            <a:off x="6980920" y="5371123"/>
            <a:ext cx="4151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벡터의 길이가 다를 때는 경고와 함께 길이가 짧은 벡터의 앞 요소가 다시 </a:t>
            </a:r>
            <a:endParaRPr lang="en-US" altLang="ko-KR" dirty="0"/>
          </a:p>
          <a:p>
            <a:r>
              <a:rPr lang="ko-KR" altLang="en-US" dirty="0"/>
              <a:t>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E9CB01-4C82-CDFB-6BF2-2918A7D0C259}"/>
              </a:ext>
            </a:extLst>
          </p:cNvPr>
          <p:cNvSpPr txBox="1"/>
          <p:nvPr/>
        </p:nvSpPr>
        <p:spPr>
          <a:xfrm>
            <a:off x="3702069" y="6426820"/>
            <a:ext cx="512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But </a:t>
            </a:r>
            <a:r>
              <a:rPr lang="ko-KR" altLang="en-US" dirty="0">
                <a:solidFill>
                  <a:srgbClr val="FF0000"/>
                </a:solidFill>
              </a:rPr>
              <a:t>행렬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>
                <a:solidFill>
                  <a:srgbClr val="FF0000"/>
                </a:solidFill>
              </a:rPr>
              <a:t>행렬 연결은 행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열의 수가 같아야 함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55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F7D45-B2E9-EB39-74E1-56CBF4EBCD05}"/>
              </a:ext>
            </a:extLst>
          </p:cNvPr>
          <p:cNvSpPr txBox="1"/>
          <p:nvPr/>
        </p:nvSpPr>
        <p:spPr>
          <a:xfrm>
            <a:off x="1093549" y="939799"/>
            <a:ext cx="3027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인덱스 벡터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707C2D-BCF8-1418-C9B8-E934F1DF5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09" y="1534020"/>
            <a:ext cx="4115788" cy="23583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6764D1-9272-603B-7F4E-E0E4F100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804" y="1508256"/>
            <a:ext cx="924054" cy="362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706E6D-2E65-4B6C-3315-16E7A36EE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883" y="1870257"/>
            <a:ext cx="1085895" cy="7026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C4E163-15C6-4AFB-6735-1B573660C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804" y="2654761"/>
            <a:ext cx="945706" cy="4390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74F831-5A12-6708-1C24-880E92568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173" y="3093839"/>
            <a:ext cx="1085895" cy="6379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E12FD9D-9914-7E70-FA87-9E9DDC3E6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0844" y="1508256"/>
            <a:ext cx="1047896" cy="3810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41A9776-F9D6-F3FA-C976-BE2B38BA3E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0844" y="2020943"/>
            <a:ext cx="1270176" cy="3810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AEBF586-F972-9FD0-2E6C-A0231BC876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0844" y="2654761"/>
            <a:ext cx="2038635" cy="41915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361AF95-A1E1-54FF-6BC4-1D36A823F5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0844" y="3252736"/>
            <a:ext cx="1899396" cy="11007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A8FC062-369A-3DF9-C057-8CA39E6E91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00036" y="1401464"/>
            <a:ext cx="1047896" cy="51677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E840541-ED89-58EC-9F73-5B3919C76E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54357" y="2057647"/>
            <a:ext cx="1952898" cy="4763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46B95C-6A97-9C70-5CF9-87D69C29F6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73865" y="2611063"/>
            <a:ext cx="900238" cy="49000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4E33520-A420-A855-8392-E14A50043F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49479" y="3252736"/>
            <a:ext cx="2953162" cy="167663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9C51396-2186-D2F5-66DE-966CF8DE9F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29883" y="4414647"/>
            <a:ext cx="933580" cy="43821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E94AEBD-161D-680B-9157-7195F25AFC3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52327" y="4929370"/>
            <a:ext cx="3077004" cy="142894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71BD295-5658-4BCA-2BD2-AAA71DA733DD}"/>
              </a:ext>
            </a:extLst>
          </p:cNvPr>
          <p:cNvSpPr txBox="1"/>
          <p:nvPr/>
        </p:nvSpPr>
        <p:spPr>
          <a:xfrm>
            <a:off x="2291922" y="6355567"/>
            <a:ext cx="772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음의 정수를 이용하면 해당 행과 열을 제외한 행렬을 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901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7865D-4771-6299-7287-BF2EC26740ED}"/>
              </a:ext>
            </a:extLst>
          </p:cNvPr>
          <p:cNvSpPr txBox="1"/>
          <p:nvPr/>
        </p:nvSpPr>
        <p:spPr>
          <a:xfrm>
            <a:off x="1093549" y="939799"/>
            <a:ext cx="438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인덱스 벡터로 행과 열 재배치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A5AEC-6E11-6A89-73CB-35F64575AD79}"/>
              </a:ext>
            </a:extLst>
          </p:cNvPr>
          <p:cNvSpPr txBox="1"/>
          <p:nvPr/>
        </p:nvSpPr>
        <p:spPr>
          <a:xfrm>
            <a:off x="1093549" y="570467"/>
            <a:ext cx="208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헷갈렸던 부분</a:t>
            </a:r>
            <a:r>
              <a:rPr lang="en-US" altLang="ko-KR" dirty="0"/>
              <a:t>*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B0C62F-0A8F-1950-6796-5C3C46490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49" y="1652668"/>
            <a:ext cx="3772426" cy="685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5AB278-D185-270B-98B8-94E4DCD6B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548" y="2589767"/>
            <a:ext cx="3637134" cy="14014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4088AC-558D-3E00-3EB1-565B56271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412" y="1619326"/>
            <a:ext cx="3943900" cy="752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C98E50-518C-3A44-DDEA-AE93F8C4E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412" y="2612224"/>
            <a:ext cx="3611280" cy="2032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FEB52B-4BD6-6098-492E-9DBEA34CAB1F}"/>
              </a:ext>
            </a:extLst>
          </p:cNvPr>
          <p:cNvSpPr txBox="1"/>
          <p:nvPr/>
        </p:nvSpPr>
        <p:spPr>
          <a:xfrm>
            <a:off x="1093548" y="4994869"/>
            <a:ext cx="391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column</a:t>
            </a:r>
            <a:r>
              <a:rPr lang="ko-KR" altLang="en-US" dirty="0"/>
              <a:t>은 모두 출력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row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행부터 </a:t>
            </a:r>
            <a:r>
              <a:rPr lang="en-US" altLang="ko-KR" dirty="0"/>
              <a:t>1</a:t>
            </a:r>
            <a:r>
              <a:rPr lang="ko-KR" altLang="en-US" dirty="0" err="1"/>
              <a:t>행까지만</a:t>
            </a:r>
            <a:r>
              <a:rPr lang="ko-KR" altLang="en-US" dirty="0"/>
              <a:t>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60A97B-04F1-96EE-6BA3-524D7F64C9B9}"/>
              </a:ext>
            </a:extLst>
          </p:cNvPr>
          <p:cNvSpPr txBox="1"/>
          <p:nvPr/>
        </p:nvSpPr>
        <p:spPr>
          <a:xfrm>
            <a:off x="6249412" y="4994868"/>
            <a:ext cx="4253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row</a:t>
            </a:r>
            <a:r>
              <a:rPr lang="ko-KR" altLang="en-US" dirty="0"/>
              <a:t>는 모두 출력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column</a:t>
            </a:r>
            <a:r>
              <a:rPr lang="ko-KR" altLang="en-US" dirty="0"/>
              <a:t>은 </a:t>
            </a:r>
            <a:r>
              <a:rPr lang="en-US" altLang="ko-KR" dirty="0"/>
              <a:t>2,1,5,4,3</a:t>
            </a:r>
            <a:r>
              <a:rPr lang="ko-KR" altLang="en-US" dirty="0"/>
              <a:t>행 순으로 출력된다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2173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6921D4-F0B4-2B8B-4E2A-0F87FA26FA36}"/>
              </a:ext>
            </a:extLst>
          </p:cNvPr>
          <p:cNvSpPr txBox="1"/>
          <p:nvPr/>
        </p:nvSpPr>
        <p:spPr>
          <a:xfrm>
            <a:off x="747559" y="941852"/>
            <a:ext cx="3637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논리 인덱스 벡터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ABA36E-5B8D-BA23-D70C-FDB8A7EB0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59" y="1546432"/>
            <a:ext cx="3343742" cy="13432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DB3ED9-CE22-D9D3-3FDD-2B647231A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59" y="3429000"/>
            <a:ext cx="2904994" cy="21910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94AC24-3EC5-5572-E9ED-2AEA4472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074" y="2889644"/>
            <a:ext cx="1816942" cy="3699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702761-A643-4207-7737-DD10DA363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691" y="3429000"/>
            <a:ext cx="1954325" cy="20531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EAC230-0255-B59A-DAA4-A003E950ECEF}"/>
              </a:ext>
            </a:extLst>
          </p:cNvPr>
          <p:cNvSpPr txBox="1"/>
          <p:nvPr/>
        </p:nvSpPr>
        <p:spPr>
          <a:xfrm>
            <a:off x="4384691" y="5731482"/>
            <a:ext cx="29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r>
              <a:rPr lang="ko-KR" altLang="en-US" dirty="0"/>
              <a:t>인 </a:t>
            </a:r>
            <a:r>
              <a:rPr lang="en-US" altLang="ko-KR" dirty="0"/>
              <a:t>column</a:t>
            </a:r>
            <a:r>
              <a:rPr lang="ko-KR" altLang="en-US" dirty="0"/>
              <a:t>만 선택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580587-7BFA-DC31-9657-F0C79B80C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545" y="2889643"/>
            <a:ext cx="2220363" cy="4007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8B869B9-6369-1CC1-F1D9-566CB2E515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8545" y="3603111"/>
            <a:ext cx="2943513" cy="1537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5594DC-BBF9-9031-D208-EBE7689B78AC}"/>
              </a:ext>
            </a:extLst>
          </p:cNvPr>
          <p:cNvSpPr txBox="1"/>
          <p:nvPr/>
        </p:nvSpPr>
        <p:spPr>
          <a:xfrm>
            <a:off x="7578545" y="5731482"/>
            <a:ext cx="426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열</a:t>
            </a:r>
            <a:r>
              <a:rPr lang="en-US" altLang="ko-KR" dirty="0"/>
              <a:t>(dead) </a:t>
            </a:r>
            <a:r>
              <a:rPr lang="ko-KR" altLang="en-US" dirty="0"/>
              <a:t>중 </a:t>
            </a:r>
            <a:r>
              <a:rPr lang="en-US" altLang="ko-KR" dirty="0"/>
              <a:t>100 </a:t>
            </a:r>
            <a:r>
              <a:rPr lang="ko-KR" altLang="en-US" dirty="0"/>
              <a:t>초과인 행 선택</a:t>
            </a:r>
          </a:p>
        </p:txBody>
      </p:sp>
    </p:spTree>
    <p:extLst>
      <p:ext uri="{BB962C8B-B14F-4D97-AF65-F5344CB8AC3E}">
        <p14:creationId xmlns:p14="http://schemas.microsoft.com/office/powerpoint/2010/main" val="4121390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0FD65-EA27-612A-F423-526B722791F2}"/>
              </a:ext>
            </a:extLst>
          </p:cNvPr>
          <p:cNvSpPr txBox="1"/>
          <p:nvPr/>
        </p:nvSpPr>
        <p:spPr>
          <a:xfrm>
            <a:off x="788874" y="974130"/>
            <a:ext cx="295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행렬과 행렬의 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87386-1CBC-E31B-9C5D-CFA2574A1E7F}"/>
              </a:ext>
            </a:extLst>
          </p:cNvPr>
          <p:cNvSpPr txBox="1"/>
          <p:nvPr/>
        </p:nvSpPr>
        <p:spPr>
          <a:xfrm>
            <a:off x="788874" y="1777319"/>
            <a:ext cx="78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연산하고자 하는 행렬의 행의 수와 열의 수가 각각 동일해야 연산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B3DD23-B448-94C4-C022-5A8F3FDF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61" y="2755260"/>
            <a:ext cx="3686689" cy="2410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ED5BA3-044D-B96A-DD6B-7B15243B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879" y="2536154"/>
            <a:ext cx="5973009" cy="2629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555705-BCCA-877C-DECA-13A83D3DD6CE}"/>
              </a:ext>
            </a:extLst>
          </p:cNvPr>
          <p:cNvSpPr txBox="1"/>
          <p:nvPr/>
        </p:nvSpPr>
        <p:spPr>
          <a:xfrm>
            <a:off x="3113903" y="5774030"/>
            <a:ext cx="5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m1, m2 </a:t>
            </a:r>
            <a:r>
              <a:rPr lang="ko-KR" altLang="en-US" dirty="0"/>
              <a:t>두 행렬을 연산해보자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F10D1-656C-263A-7C2E-3513773BAC00}"/>
              </a:ext>
            </a:extLst>
          </p:cNvPr>
          <p:cNvSpPr txBox="1"/>
          <p:nvPr/>
        </p:nvSpPr>
        <p:spPr>
          <a:xfrm>
            <a:off x="865751" y="2156736"/>
            <a:ext cx="621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b/c </a:t>
            </a:r>
            <a:r>
              <a:rPr lang="ko-KR" altLang="en-US" dirty="0"/>
              <a:t>행렬은 벡터와 달리 요소의 재사용이 일어나지 않음</a:t>
            </a:r>
          </a:p>
        </p:txBody>
      </p:sp>
    </p:spTree>
    <p:extLst>
      <p:ext uri="{BB962C8B-B14F-4D97-AF65-F5344CB8AC3E}">
        <p14:creationId xmlns:p14="http://schemas.microsoft.com/office/powerpoint/2010/main" val="3487351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D18269-AAAF-DEE4-565B-670D1CFF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785" y="532571"/>
            <a:ext cx="2459143" cy="24701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DCE906-51B5-5437-9EDE-54EF4475E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756" y="664412"/>
            <a:ext cx="2359065" cy="23382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413F55-10CD-6948-674A-18243D81D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785" y="3160708"/>
            <a:ext cx="2459143" cy="24049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C6B20D-4A5C-17FF-6702-F3F6234A2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756" y="3160708"/>
            <a:ext cx="2394956" cy="2404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A041EB-2226-0B76-A3E9-2BD422E7DEC1}"/>
              </a:ext>
            </a:extLst>
          </p:cNvPr>
          <p:cNvSpPr txBox="1"/>
          <p:nvPr/>
        </p:nvSpPr>
        <p:spPr>
          <a:xfrm>
            <a:off x="3305356" y="5773978"/>
            <a:ext cx="562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***</a:t>
            </a:r>
            <a:r>
              <a:rPr lang="ko-KR" altLang="en-US" dirty="0">
                <a:solidFill>
                  <a:srgbClr val="FF0000"/>
                </a:solidFill>
              </a:rPr>
              <a:t>두 행렬의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i,j</a:t>
            </a:r>
            <a:r>
              <a:rPr lang="en-US" altLang="ko-KR" dirty="0">
                <a:solidFill>
                  <a:srgbClr val="FF0000"/>
                </a:solidFill>
              </a:rPr>
              <a:t>] </a:t>
            </a:r>
            <a:r>
              <a:rPr lang="ko-KR" altLang="en-US" dirty="0">
                <a:solidFill>
                  <a:srgbClr val="FF0000"/>
                </a:solidFill>
              </a:rPr>
              <a:t>요소를 단순히 </a:t>
            </a:r>
            <a:r>
              <a:rPr lang="ko-KR" altLang="en-US" dirty="0" err="1">
                <a:solidFill>
                  <a:srgbClr val="FF0000"/>
                </a:solidFill>
              </a:rPr>
              <a:t>사칙연산한다</a:t>
            </a:r>
            <a:r>
              <a:rPr lang="en-US" altLang="ko-KR" dirty="0">
                <a:solidFill>
                  <a:srgbClr val="FF0000"/>
                </a:solidFill>
              </a:rPr>
              <a:t>.***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DA293-EB62-FD44-ECA9-9CB97DEF3B6C}"/>
              </a:ext>
            </a:extLst>
          </p:cNvPr>
          <p:cNvSpPr txBox="1"/>
          <p:nvPr/>
        </p:nvSpPr>
        <p:spPr>
          <a:xfrm>
            <a:off x="3583748" y="6193588"/>
            <a:ext cx="479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m*n 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m*n </a:t>
            </a:r>
            <a:r>
              <a:rPr lang="ko-KR" altLang="en-US" dirty="0">
                <a:solidFill>
                  <a:srgbClr val="FF0000"/>
                </a:solidFill>
              </a:rPr>
              <a:t>행렬끼리 사칙연산하기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33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EDF59-F7A5-72AD-EAE6-A705ADC4E6B5}"/>
              </a:ext>
            </a:extLst>
          </p:cNvPr>
          <p:cNvSpPr txBox="1"/>
          <p:nvPr/>
        </p:nvSpPr>
        <p:spPr>
          <a:xfrm>
            <a:off x="788874" y="974130"/>
            <a:ext cx="295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벡터와 행렬의 연산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CC7F2E-BF6C-19DB-7E8E-E3E51C780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90" y="1704937"/>
            <a:ext cx="2967980" cy="19403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753AA0-829E-560A-A989-B39C4546E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872" y="1704937"/>
            <a:ext cx="2000982" cy="8609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4AE36F-C48D-186A-F70B-648189278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613" y="2719598"/>
            <a:ext cx="2290774" cy="16556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43416C-C77D-E51F-C5A5-11690C29A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156" y="1704937"/>
            <a:ext cx="2505425" cy="685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DB0F8D-43EE-76CC-CA67-86EE4BA53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5915" y="2596972"/>
            <a:ext cx="2505425" cy="18199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CC2BD0-7B71-2662-82FB-F2B482281145}"/>
              </a:ext>
            </a:extLst>
          </p:cNvPr>
          <p:cNvSpPr txBox="1"/>
          <p:nvPr/>
        </p:nvSpPr>
        <p:spPr>
          <a:xfrm>
            <a:off x="4244531" y="4967416"/>
            <a:ext cx="782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벡터가 행렬로 변환된다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</a:t>
            </a:r>
            <a:r>
              <a:rPr lang="ko-KR" altLang="en-US" dirty="0"/>
              <a:t>벡터 길이 </a:t>
            </a:r>
            <a:r>
              <a:rPr lang="en-US" altLang="ko-KR" dirty="0"/>
              <a:t>&lt; </a:t>
            </a:r>
            <a:r>
              <a:rPr lang="ko-KR" altLang="en-US" dirty="0"/>
              <a:t>행렬 길이 </a:t>
            </a:r>
            <a:r>
              <a:rPr lang="en-US" altLang="ko-KR" dirty="0"/>
              <a:t>: </a:t>
            </a:r>
            <a:r>
              <a:rPr lang="ko-KR" altLang="en-US" dirty="0"/>
              <a:t>벡터의 데이터가 행렬의 길이만큼 재사용된다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311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35755-4329-7477-E172-E0B1F7D114CE}"/>
              </a:ext>
            </a:extLst>
          </p:cNvPr>
          <p:cNvSpPr txBox="1"/>
          <p:nvPr/>
        </p:nvSpPr>
        <p:spPr>
          <a:xfrm>
            <a:off x="1025611" y="1373706"/>
            <a:ext cx="579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 </a:t>
            </a:r>
            <a:r>
              <a:rPr lang="ko-KR" altLang="en-US" dirty="0"/>
              <a:t>벡터의 길이 </a:t>
            </a:r>
            <a:r>
              <a:rPr lang="en-US" altLang="ko-KR" dirty="0"/>
              <a:t>&gt; </a:t>
            </a:r>
            <a:r>
              <a:rPr lang="ko-KR" altLang="en-US" dirty="0"/>
              <a:t>행렬의 길이 </a:t>
            </a:r>
            <a:r>
              <a:rPr lang="en-US" altLang="ko-KR" dirty="0"/>
              <a:t>: </a:t>
            </a:r>
            <a:r>
              <a:rPr lang="ko-KR" altLang="en-US" dirty="0"/>
              <a:t>오류가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EFE3A0-F0B5-3352-96A3-60CEE75EE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11" y="2183110"/>
            <a:ext cx="6648374" cy="9184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72C189-04A5-7679-7A18-CF0E86B06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11" y="3612357"/>
            <a:ext cx="10923374" cy="8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01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EC092-6ACA-7345-E34E-FDE43EE5A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3942"/>
            <a:ext cx="9144000" cy="2387600"/>
          </a:xfrm>
        </p:spPr>
        <p:txBody>
          <a:bodyPr/>
          <a:lstStyle/>
          <a:p>
            <a:r>
              <a:rPr lang="ko-KR" altLang="en-US"/>
              <a:t>리스트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3419D7-C502-51C1-4D7A-BDFE6A3ED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1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벡터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수나 문자가 r언어에서 기본적으로 취급되는 형식이다.</a:t>
            </a:r>
          </a:p>
          <a:p>
            <a:pPr marL="228600" indent="-228600" latinLnBrk="0">
              <a:buFont typeface="Arial"/>
              <a:buChar char="•"/>
            </a:pPr>
            <a:r>
              <a:rPr sz="1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벡터는 50명 학생들의 키 데이터 (162.1, 175.8, 183.2, …), 50명 학생들의 성별 데이터 (</a:t>
            </a:r>
            <a:r>
              <a:rPr sz="1800" b="0" i="0">
                <a:solidFill>
                  <a:srgbClr val="212529"/>
                </a:solidFill>
                <a:latin typeface="Consolas" charset="0"/>
                <a:ea typeface="SFMono-Regular" charset="0"/>
              </a:rPr>
              <a:t>"여", "남", "남", ...</a:t>
            </a:r>
            <a:r>
              <a:rPr sz="1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)처럼 한가지 타입의 데이터를 나열한 것이다.</a:t>
            </a:r>
            <a:endParaRPr lang="ko-KR" altLang="en-US" sz="1800" b="0" i="0">
              <a:solidFill>
                <a:srgbClr val="212529"/>
              </a:solidFill>
              <a:latin typeface="Segoe UI" charset="0"/>
              <a:ea typeface="-apple-system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sz="1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크게 </a:t>
            </a:r>
            <a:r>
              <a:rPr sz="1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숫자, 문자, 논</a:t>
            </a:r>
            <a:r>
              <a:rPr lang="ko-KR" sz="1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리벡터가 있다.</a:t>
            </a:r>
            <a:endParaRPr lang="ko-KR" altLang="en-US" sz="1800" b="0" i="0">
              <a:solidFill>
                <a:srgbClr val="212529"/>
              </a:solidFill>
              <a:latin typeface="Segoe UI" charset="0"/>
              <a:ea typeface="-apple-system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2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숫자 벡터에는 숫자 데이터만 나열되고, 문자 벡터나 논리 벡터에는 각각 문자열과 논리값만이 나열된다.</a:t>
            </a:r>
            <a:endParaRPr lang="ko-KR" altLang="en-US" sz="1800" b="0" i="0">
              <a:solidFill>
                <a:srgbClr val="212529"/>
              </a:solidFill>
              <a:latin typeface="Segoe UI" charset="0"/>
              <a:ea typeface="-apple-system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79B08-03C4-E9F8-6D3D-FA1EDD26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0CDB8-CD75-D8D9-8C3A-270F16FDB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리스트는 숫자와 문자같이 다른 타입의 데이터를 결합시킬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프레임은 리스트를 기반으로 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의 함수는 결과를 대체로 리스트로 제공한다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921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045AF-A052-CEEA-F932-6DAA351B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데이터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1FE4D-46B3-3BB8-968B-24D63411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객체는 하나의 데이터 타입을 갖는다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타입은 다양하게 존재하지만 크게 원자적 벡터와 일반적 벡터로 나눌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2443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B8345-34D7-3A13-6662-9CA19035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typeof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3F46B-F937-B4D8-B105-32EBA7BD1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데이터 타입을 보기 위해서 사용한다</a:t>
            </a:r>
            <a:r>
              <a:rPr lang="en-US" altLang="ko-KR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ex) </a:t>
            </a:r>
            <a:r>
              <a:rPr lang="ko-KR" altLang="en-US" sz="2000" dirty="0"/>
              <a:t>논리형 타입 </a:t>
            </a:r>
            <a:r>
              <a:rPr lang="en-US" altLang="ko-KR" sz="2000" dirty="0"/>
              <a:t>-&gt; “logical”, </a:t>
            </a:r>
            <a:r>
              <a:rPr lang="ko-KR" altLang="en-US" sz="2000" dirty="0"/>
              <a:t>정수형 타입 </a:t>
            </a:r>
            <a:r>
              <a:rPr lang="en-US" altLang="ko-KR" sz="2000" dirty="0"/>
              <a:t>-&gt; “integer”, </a:t>
            </a:r>
            <a:r>
              <a:rPr lang="ko-KR" altLang="en-US" sz="2000" dirty="0"/>
              <a:t>실수형 타입 </a:t>
            </a:r>
            <a:r>
              <a:rPr lang="en-US" altLang="ko-KR" sz="2000" dirty="0"/>
              <a:t>-&gt; ”double“……</a:t>
            </a:r>
          </a:p>
          <a:p>
            <a:r>
              <a:rPr lang="ko-KR" altLang="en-US" dirty="0"/>
              <a:t>행렬의 데이터 타입은 구성 벡터의 타입과 동일하다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폰트이(가) 표시된 사진">
            <a:extLst>
              <a:ext uri="{FF2B5EF4-FFF2-40B4-BE49-F238E27FC236}">
                <a16:creationId xmlns:a16="http://schemas.microsoft.com/office/drawing/2014/main" id="{682511FF-8D2B-A6EF-A2E9-29C3E73E4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5257800" cy="2738483"/>
          </a:xfrm>
          <a:prstGeom prst="rect">
            <a:avLst/>
          </a:prstGeom>
        </p:spPr>
      </p:pic>
      <p:pic>
        <p:nvPicPr>
          <p:cNvPr id="7" name="그림 6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CA84921F-7EDA-BEE2-D79A-B971015B1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48227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43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0B492-F690-0F20-5E79-BF28D6FA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class, attributes, </a:t>
            </a:r>
            <a:r>
              <a:rPr lang="en-US" altLang="ko-KR" dirty="0" err="1"/>
              <a:t>attr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5FBE4-1950-C6A6-3DC0-06C565D3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0"/>
            <a:ext cx="10515600" cy="4351338"/>
          </a:xfrm>
        </p:spPr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는 객체가 어떤 방식으로 처리되어야 하는지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attributes</a:t>
            </a:r>
            <a:r>
              <a:rPr lang="ko-KR" altLang="en-US" dirty="0"/>
              <a:t>는 객체의 내제된 속성을 제외한 나머지 속성을 보여준다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attr</a:t>
            </a:r>
            <a:r>
              <a:rPr lang="ko-KR" altLang="en-US" dirty="0"/>
              <a:t>는 특정 속성을 보여주거나 특정 속</a:t>
            </a:r>
            <a:r>
              <a:rPr lang="en-US" altLang="ko-KR" dirty="0"/>
              <a:t>	</a:t>
            </a:r>
            <a:r>
              <a:rPr lang="ko-KR" altLang="en-US" dirty="0"/>
              <a:t>성에 데이터를 할당한다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2A109F32-2187-D451-62F1-791BA5BEB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09484"/>
            <a:ext cx="2624328" cy="2648516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DC40F5F-215F-B0A4-5C4C-5CFF1DE2A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33" y="4209484"/>
            <a:ext cx="5043341" cy="2648515"/>
          </a:xfrm>
          <a:prstGeom prst="rect">
            <a:avLst/>
          </a:prstGeom>
        </p:spPr>
      </p:pic>
      <p:pic>
        <p:nvPicPr>
          <p:cNvPr id="9" name="그림 8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58B616C4-E10D-CD17-E0E3-5B48EAA06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275" y="4209484"/>
            <a:ext cx="2624327" cy="189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04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815E2-3576-C1B4-3AC6-EDE6332C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모드와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96972-4C44-9330-F7E6-353F5765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타입과 모드는 각각 </a:t>
            </a: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S </a:t>
            </a:r>
            <a:r>
              <a:rPr lang="ko-KR" altLang="en-US" dirty="0"/>
              <a:t>언어에서 사용하는 개념이다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타입과 모드는 세부적으로 다르지만 </a:t>
            </a: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S</a:t>
            </a:r>
            <a:r>
              <a:rPr lang="ko-KR" altLang="en-US" dirty="0"/>
              <a:t>의 호환성을 위해 사실상 혼용하여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타입은 </a:t>
            </a:r>
            <a:r>
              <a:rPr lang="en-US" altLang="ko-KR" dirty="0" err="1"/>
              <a:t>typeof</a:t>
            </a:r>
            <a:r>
              <a:rPr lang="en-US" altLang="ko-KR" dirty="0"/>
              <a:t>()</a:t>
            </a:r>
            <a:r>
              <a:rPr lang="ko-KR" altLang="en-US" dirty="0"/>
              <a:t>를 통해</a:t>
            </a:r>
            <a:r>
              <a:rPr lang="en-US" altLang="ko-KR" dirty="0"/>
              <a:t>, </a:t>
            </a:r>
            <a:r>
              <a:rPr lang="ko-KR" altLang="en-US" dirty="0"/>
              <a:t>모드는 </a:t>
            </a:r>
            <a:r>
              <a:rPr lang="en-US" altLang="ko-KR" dirty="0"/>
              <a:t>mode()	</a:t>
            </a:r>
            <a:r>
              <a:rPr lang="ko-KR" altLang="en-US" dirty="0"/>
              <a:t> 함수를 통해 확인한다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0441B29F-4BE1-0F6F-AD7A-4285A0774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31" y="3734653"/>
            <a:ext cx="2197608" cy="27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62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CE58B-7592-BDCE-8268-8019D541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모드와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5DB08-F0AF-A910-4FF0-13D38273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</a:t>
            </a:r>
            <a:r>
              <a:rPr lang="ko-KR" altLang="en-US" dirty="0"/>
              <a:t>언어에서는 구분되지 않는 </a:t>
            </a:r>
            <a:r>
              <a:rPr lang="en-US" altLang="ko-KR" dirty="0"/>
              <a:t>"numeric</a:t>
            </a:r>
            <a:r>
              <a:rPr lang="ko-KR" altLang="en-US" dirty="0"/>
              <a:t>”은 </a:t>
            </a:r>
            <a:r>
              <a:rPr lang="en-US" altLang="ko-KR" dirty="0" err="1"/>
              <a:t>storage.mode</a:t>
            </a:r>
            <a:r>
              <a:rPr lang="en-US" altLang="ko-KR" dirty="0"/>
              <a:t>() </a:t>
            </a:r>
            <a:r>
              <a:rPr lang="ko-KR" altLang="en-US" dirty="0"/>
              <a:t>함수를 통해 </a:t>
            </a:r>
            <a:r>
              <a:rPr lang="en-US" altLang="ko-KR" dirty="0"/>
              <a:t>R </a:t>
            </a:r>
            <a:r>
              <a:rPr lang="ko-KR" altLang="en-US" dirty="0"/>
              <a:t>형식으로 구분할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 descr="텍스트, 폰트이(가) 표시된 사진&#10;&#10;자동 생성된 설명">
            <a:extLst>
              <a:ext uri="{FF2B5EF4-FFF2-40B4-BE49-F238E27FC236}">
                <a16:creationId xmlns:a16="http://schemas.microsoft.com/office/drawing/2014/main" id="{C31DA41F-9CE6-AB44-9CE6-445CDFF43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58336"/>
            <a:ext cx="4636168" cy="212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1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B9433-D6B4-CD55-F292-FB5302AC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AEE8F-5BC6-65AC-DB78-89008409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리스트는 요소라는 객체들을 나열한 데이터 구조이다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리스트를 만들기 위해서는 </a:t>
            </a:r>
            <a:r>
              <a:rPr lang="en-US" altLang="ko-KR" dirty="0"/>
              <a:t>list </a:t>
            </a:r>
            <a:r>
              <a:rPr lang="ko-KR" altLang="en-US" dirty="0"/>
              <a:t>함수에 요소들을 단순히 나열하거나 요소에 이름을 붙여서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디자인, 대수학이(가) 표시된 사진&#10;&#10;자동 생성된 설명">
            <a:extLst>
              <a:ext uri="{FF2B5EF4-FFF2-40B4-BE49-F238E27FC236}">
                <a16:creationId xmlns:a16="http://schemas.microsoft.com/office/drawing/2014/main" id="{FC48615A-1573-4602-C867-56F5ACFF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029145" cy="1949116"/>
          </a:xfrm>
          <a:prstGeom prst="rect">
            <a:avLst/>
          </a:prstGeom>
        </p:spPr>
      </p:pic>
      <p:pic>
        <p:nvPicPr>
          <p:cNvPr id="7" name="그림 6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C7E7D4B4-BD94-263B-711C-B2D18C362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98" y="3429001"/>
            <a:ext cx="5443602" cy="19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63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F0BA-983F-EDD8-7124-CCBF8FE6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290DB-D623-B8F2-D396-8AB129BF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typeof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/>
              <a:t>length()</a:t>
            </a:r>
            <a:r>
              <a:rPr lang="ko-KR" altLang="en-US" dirty="0"/>
              <a:t>를 리스트에 사용하면 리스트의 타입과 요소의 길이를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요소에 이름이 붙은 리스트에 </a:t>
            </a:r>
            <a:r>
              <a:rPr lang="en-US" altLang="ko-KR" dirty="0"/>
              <a:t>attributes()</a:t>
            </a:r>
            <a:r>
              <a:rPr lang="ko-KR" altLang="en-US" dirty="0"/>
              <a:t>함수나 </a:t>
            </a:r>
            <a:r>
              <a:rPr lang="en-US" altLang="ko-KR" dirty="0"/>
              <a:t>names()</a:t>
            </a:r>
            <a:r>
              <a:rPr lang="ko-KR" altLang="en-US" dirty="0"/>
              <a:t>함수를 사용하면 요소에 붙은 이름을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AB54AA9D-E001-0408-124E-0CE29D15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541" y="4001294"/>
            <a:ext cx="3444917" cy="20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18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B1918-02DE-B900-3233-101F63F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요소 이름 부여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033FA-618E-E343-CEC8-F5DB9F442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cbind</a:t>
            </a:r>
            <a:r>
              <a:rPr lang="en-US" altLang="ko-KR" dirty="0"/>
              <a:t>()</a:t>
            </a:r>
            <a:r>
              <a:rPr lang="ko-KR" altLang="en-US" dirty="0"/>
              <a:t>함수나 </a:t>
            </a:r>
            <a:r>
              <a:rPr lang="en-US" altLang="ko-KR" dirty="0" err="1"/>
              <a:t>data.frame</a:t>
            </a:r>
            <a:r>
              <a:rPr lang="en-US" altLang="ko-KR" dirty="0"/>
              <a:t>()</a:t>
            </a:r>
            <a:r>
              <a:rPr lang="ko-KR" altLang="en-US" dirty="0"/>
              <a:t>함수와는 달리 자동적으로 요소에 이름이 부여되지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리스트의 요소에 이름을 부여하기 위해서는 </a:t>
            </a:r>
            <a:r>
              <a:rPr lang="en-US" altLang="ko-KR" dirty="0"/>
              <a:t>‘</a:t>
            </a:r>
            <a:r>
              <a:rPr lang="ko-KR" altLang="en-US" dirty="0"/>
              <a:t>요소이름</a:t>
            </a:r>
            <a:r>
              <a:rPr lang="en-US" altLang="ko-KR" dirty="0"/>
              <a:t>=</a:t>
            </a:r>
            <a:r>
              <a:rPr lang="ko-KR" altLang="en-US" dirty="0"/>
              <a:t>요소</a:t>
            </a:r>
            <a:r>
              <a:rPr lang="en-US" altLang="ko-KR" dirty="0"/>
              <a:t>’</a:t>
            </a:r>
            <a:r>
              <a:rPr lang="ko-KR" altLang="en-US" dirty="0"/>
              <a:t> 형식으로 </a:t>
            </a:r>
            <a:r>
              <a:rPr lang="ko-KR" altLang="en-US" dirty="0" err="1"/>
              <a:t>작성해야한다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A134D87-930F-879B-1B3D-3D57CC29D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3063875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730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A441-D6F9-0C6D-C2D4-C60AB9C8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특정 요소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F8862-FF0B-4845-EB3A-029AFF11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특정 요소 하나를 지정하기 위해 주로 세가지 구조를 이용한다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리스트이름</a:t>
            </a:r>
            <a:r>
              <a:rPr lang="en-US" altLang="ko-KR" dirty="0"/>
              <a:t>)[[</a:t>
            </a:r>
            <a:r>
              <a:rPr lang="ko-KR" altLang="en-US" dirty="0"/>
              <a:t>요소 번호</a:t>
            </a:r>
            <a:r>
              <a:rPr lang="en-US" altLang="ko-KR" dirty="0"/>
              <a:t>]], (</a:t>
            </a:r>
            <a:r>
              <a:rPr lang="ko-KR" altLang="en-US" dirty="0"/>
              <a:t>리스트이름</a:t>
            </a:r>
            <a:r>
              <a:rPr lang="en-US" altLang="ko-KR" dirty="0"/>
              <a:t>)$</a:t>
            </a:r>
            <a:r>
              <a:rPr lang="ko-KR" altLang="en-US" dirty="0"/>
              <a:t>요소 이름</a:t>
            </a:r>
            <a:r>
              <a:rPr lang="en-US" altLang="ko-KR" dirty="0"/>
              <a:t>, (</a:t>
            </a:r>
            <a:r>
              <a:rPr lang="ko-KR" altLang="en-US" dirty="0"/>
              <a:t>리스트이름</a:t>
            </a:r>
            <a:r>
              <a:rPr lang="en-US" altLang="ko-KR" dirty="0"/>
              <a:t>)[[“</a:t>
            </a:r>
            <a:r>
              <a:rPr lang="ko-KR" altLang="en-US" dirty="0"/>
              <a:t>요소 이름</a:t>
            </a:r>
            <a:r>
              <a:rPr lang="en-US" altLang="ko-KR" dirty="0"/>
              <a:t>“]]</a:t>
            </a:r>
            <a:endParaRPr lang="ko-KR" altLang="en-US" dirty="0"/>
          </a:p>
        </p:txBody>
      </p:sp>
      <p:pic>
        <p:nvPicPr>
          <p:cNvPr id="5" name="그림 4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967FF29C-0F9E-54C0-578A-34708E3A9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28999"/>
            <a:ext cx="1986323" cy="244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숫자형vector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32500" lnSpcReduction="20000"/>
          </a:bodyPr>
          <a:lstStyle/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 sz="4800"/>
              <a:t>C(n,n)    c</a:t>
            </a:r>
            <a:r>
              <a:rPr sz="4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() 함수</a:t>
            </a:r>
            <a:r>
              <a:rPr lang="ko-KR" sz="4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는</a:t>
            </a:r>
            <a:r>
              <a:rPr sz="4800" b="0" i="0">
                <a:solidFill>
                  <a:srgbClr val="212529"/>
                </a:solidFill>
                <a:latin typeface="Segoe UI" charset="0"/>
                <a:ea typeface="-apple-system" charset="0"/>
              </a:rPr>
              <a:t> 두개 이상의 벡터를 인수로 받아 이를 연결하여 새로운 벡터를 만드는 것이다</a:t>
            </a:r>
            <a:r>
              <a:rPr lang="ko-KR" altLang="en-US" sz="4800"/>
              <a:t>. 숫자로 된 데이터를 나열하기에 사용되는 벡터이다. </a:t>
            </a:r>
          </a:p>
          <a:p>
            <a:pPr marL="228600" indent="-228600" latinLnBrk="0">
              <a:buFont typeface="Arial"/>
              <a:buChar char="•"/>
            </a:pPr>
            <a:br>
              <a:rPr sz="1050">
                <a:solidFill>
                  <a:srgbClr val="383A42"/>
                </a:solidFill>
                <a:latin typeface="Consolas" charset="0"/>
                <a:ea typeface="SF Mono" charset="0"/>
              </a:rPr>
            </a:br>
            <a:r>
              <a:rPr lang="ko-KR" sz="4000">
                <a:solidFill>
                  <a:srgbClr val="383A42"/>
                </a:solidFill>
                <a:latin typeface="Consolas" charset="0"/>
                <a:ea typeface="SF Mono" charset="0"/>
              </a:rPr>
              <a:t>ex)</a:t>
            </a:r>
            <a:endParaRPr lang="ko-KR" altLang="en-US" sz="4000">
              <a:solidFill>
                <a:srgbClr val="383A42"/>
              </a:solidFill>
              <a:latin typeface="Consolas" charset="0"/>
              <a:ea typeface="SF Mono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x&lt;-c(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1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4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5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2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3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) </a:t>
            </a:r>
            <a:endParaRPr lang="ko-KR" altLang="en-US" sz="4000">
              <a:solidFill>
                <a:srgbClr val="383A42"/>
              </a:solidFill>
              <a:latin typeface="Consolas" charset="0"/>
              <a:ea typeface="SF Mono" charset="0"/>
            </a:endParaRPr>
          </a:p>
          <a:p>
            <a:pPr marL="228600" indent="-228600" latinLnBrk="0">
              <a:buFontTx/>
              <a:buNone/>
            </a:pP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   x</a:t>
            </a:r>
            <a:endParaRPr lang="ko-KR" altLang="en-US" sz="4000">
              <a:solidFill>
                <a:srgbClr val="383A42"/>
              </a:solidFill>
              <a:latin typeface="Consolas" charset="0"/>
              <a:ea typeface="SF Mono" charset="0"/>
            </a:endParaRPr>
          </a:p>
          <a:p>
            <a:pPr marL="228600" indent="-228600" latinLnBrk="0"/>
            <a:r>
              <a:rPr sz="4000" b="0" i="0">
                <a:solidFill>
                  <a:srgbClr val="212529"/>
                </a:solidFill>
                <a:latin typeface="Consolas" charset="0"/>
                <a:ea typeface="SFMono-Regular" charset="0"/>
              </a:rPr>
              <a:t>   #&gt; [1] 1 4 5 2 3</a:t>
            </a:r>
            <a:br>
              <a:rPr sz="4000" b="0" i="0">
                <a:solidFill>
                  <a:srgbClr val="333333"/>
                </a:solidFill>
                <a:latin typeface="Helvetica Neue" charset="0"/>
                <a:ea typeface="-apple-system" charset="0"/>
              </a:rPr>
            </a:br>
            <a:endParaRPr lang="ko-KR" altLang="en-US" sz="4000"/>
          </a:p>
          <a:p>
            <a:pPr marL="228600" indent="-228600" latinLnBrk="0">
              <a:buFont typeface="Arial"/>
              <a:buChar char="•"/>
            </a:pPr>
            <a:r>
              <a:rPr lang="ko-KR" altLang="en-US" sz="4400"/>
              <a:t>두 벡터를 연결해서 새로운 벡터를 만들 수도 있다.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Rep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중요한점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길이가 다를 때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함수종류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헷갈리는점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1" descr="C:/Users/user/AppData/Roaming/PolarisOffice/ETemp/26556_22576648/fImage287161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t="17434" r="7009" b="16189"/>
          <a:stretch>
            <a:fillRect/>
          </a:stretch>
        </p:blipFill>
        <p:spPr>
          <a:xfrm>
            <a:off x="2465070" y="2523490"/>
            <a:ext cx="2355215" cy="906145"/>
          </a:xfrm>
          <a:prstGeom prst="rect">
            <a:avLst/>
          </a:prstGeom>
          <a:noFill/>
        </p:spPr>
      </p:pic>
      <p:pic>
        <p:nvPicPr>
          <p:cNvPr id="5" name="그림 3" descr="C:/Users/user/AppData/Roaming/PolarisOffice/ETemp/26556_22576648/fImage203263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70" y="3900170"/>
            <a:ext cx="2423795" cy="7473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F9798-3E5F-271F-D491-E145EE96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벡터와 행렬 요소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F67EE-34BD-FE3D-B8E0-2E746AD5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</a:t>
            </a:r>
            <a:r>
              <a:rPr lang="en-US" altLang="ko-KR" dirty="0"/>
              <a:t>	</a:t>
            </a:r>
            <a:r>
              <a:rPr lang="ko-KR" altLang="en-US" dirty="0"/>
              <a:t>요소가 벡터나 행렬로 이루어져 있다면 기존의 요소 지정과 함께 인덱스를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5EE91E7D-909B-1E31-66EB-E9935A153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785054"/>
            <a:ext cx="4780547" cy="31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561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8CAAB-DE77-BD24-070E-9C4804A4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리스트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CA8DC-B16C-3B5A-B506-540F37C3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여러 요소를 한 번에 </a:t>
            </a:r>
            <a:r>
              <a:rPr lang="ko-KR" altLang="en-US" dirty="0" err="1"/>
              <a:t>지정해야하는</a:t>
            </a:r>
            <a:r>
              <a:rPr lang="ko-KR" altLang="en-US" dirty="0"/>
              <a:t> 경우 </a:t>
            </a:r>
            <a:r>
              <a:rPr lang="en-US" altLang="ko-KR" dirty="0"/>
              <a:t>[[ ]]</a:t>
            </a:r>
            <a:r>
              <a:rPr lang="ko-KR" altLang="en-US" dirty="0"/>
              <a:t>연산자가 아닌 벡터의 필터링에 사용하는 </a:t>
            </a:r>
            <a:r>
              <a:rPr lang="en-US" altLang="ko-KR" dirty="0"/>
              <a:t>[ ]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758518F-1652-F1D9-38F8-A46472F14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684" y="2834958"/>
            <a:ext cx="2225233" cy="3876592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3363A15-0BC8-29BF-1D47-BFFFEBF5A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71" y="2834958"/>
            <a:ext cx="2358260" cy="387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518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32424-F70C-CE2D-E605-D5330C9A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 지정과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AA156-B90E-2C12-4F27-DF5B3207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요소를 </a:t>
            </a:r>
            <a:r>
              <a:rPr lang="en-US" altLang="ko-KR" dirty="0"/>
              <a:t>[[ ]]</a:t>
            </a:r>
            <a:r>
              <a:rPr lang="ko-KR" altLang="en-US" dirty="0"/>
              <a:t>나 </a:t>
            </a:r>
            <a:r>
              <a:rPr lang="en-US" altLang="ko-KR" dirty="0"/>
              <a:t>$</a:t>
            </a:r>
            <a:r>
              <a:rPr lang="ko-KR" altLang="en-US" dirty="0"/>
              <a:t>로 지정할 경우에는 벡터나 행렬인 요소가 그대로 반환되지만</a:t>
            </a:r>
            <a:r>
              <a:rPr lang="en-US" altLang="ko-KR" dirty="0"/>
              <a:t>, [ ]</a:t>
            </a:r>
            <a:r>
              <a:rPr lang="ko-KR" altLang="en-US" dirty="0"/>
              <a:t>로 필터링할 경우 또다른 리스트로 반환된다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4B8520DD-090F-FA8F-2CFE-F5CD99C5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58" y="4001294"/>
            <a:ext cx="2526684" cy="168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633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C087B-25EE-8784-053E-F1A106D1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요소의 추가와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8F948-BBC5-14DF-792B-F6DBFE38A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리스트는 새로운 요소를 추가하여 확장한다</a:t>
            </a:r>
            <a:r>
              <a:rPr lang="en-US" altLang="ko-KR" dirty="0"/>
              <a:t>. [[ ]]</a:t>
            </a:r>
            <a:r>
              <a:rPr lang="ko-KR" altLang="en-US" dirty="0"/>
              <a:t>나 </a:t>
            </a:r>
            <a:r>
              <a:rPr lang="en-US" altLang="ko-KR" dirty="0"/>
              <a:t>$</a:t>
            </a:r>
            <a:r>
              <a:rPr lang="ko-KR" altLang="en-US" dirty="0"/>
              <a:t> 연산자를 이용해서 추가할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 요소의 변경은 기존 요소의 위치에 새로운 요소를 할당하여 변경할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B70C997-0D39-C7E6-3883-A81276416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98" y="3429000"/>
            <a:ext cx="2479604" cy="33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308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25953-A993-D6F3-DC96-D5AFCCD0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자연수를 통한 요소 추가와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979B7-5642-FC02-26EC-C69043F1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요소를 추가할 때 숫자를 사용하면 해당하는 위치에 요소가 추가된다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위치에 기존의 요소가 있다면 교체되고 없다면 새로 추가된다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요소와 추가되는 요소의 위치</a:t>
            </a:r>
            <a:br>
              <a:rPr lang="en-US" altLang="ko-KR" dirty="0"/>
            </a:br>
            <a:r>
              <a:rPr lang="ko-KR" altLang="en-US" dirty="0"/>
              <a:t>사이가 비어 있다면 </a:t>
            </a:r>
            <a:r>
              <a:rPr lang="en-US" altLang="ko-KR" dirty="0"/>
              <a:t>＂NULL”</a:t>
            </a:r>
            <a:r>
              <a:rPr lang="ko-KR" altLang="en-US" dirty="0"/>
              <a:t>이 빈</a:t>
            </a:r>
            <a:br>
              <a:rPr lang="en-US" altLang="ko-KR" dirty="0"/>
            </a:br>
            <a:r>
              <a:rPr lang="ko-KR" altLang="en-US" dirty="0"/>
              <a:t>위치에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13F29F4-36EC-6589-8F80-AD5AA6B1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920" y="3429000"/>
            <a:ext cx="2008940" cy="1959214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B0C14E2-AB03-D16B-06FB-7CFE6D03A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860" y="3429000"/>
            <a:ext cx="1937324" cy="326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31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0DE2C-4DA2-8D30-7C60-7AFEAF91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요소의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FD600-EDD8-853A-D27A-84561BBF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요소의 삭제는 요소를 지정한 후 </a:t>
            </a:r>
            <a:r>
              <a:rPr lang="en-US" altLang="ko-KR" dirty="0"/>
              <a:t>NULL</a:t>
            </a:r>
            <a:r>
              <a:rPr lang="ko-KR" altLang="en-US" dirty="0"/>
              <a:t>을 할당함으로써 삭제할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지정 방식과 동일하게 </a:t>
            </a:r>
            <a:r>
              <a:rPr lang="en-US" altLang="ko-KR" dirty="0"/>
              <a:t>[[ ]]</a:t>
            </a:r>
            <a:r>
              <a:rPr lang="ko-KR" altLang="en-US" dirty="0"/>
              <a:t>나 </a:t>
            </a:r>
            <a:r>
              <a:rPr lang="en-US" altLang="ko-KR" dirty="0"/>
              <a:t>$ </a:t>
            </a:r>
            <a:r>
              <a:rPr lang="ko-KR" altLang="en-US" dirty="0"/>
              <a:t>연산자를 사용해서 요소를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242FFD4A-8DF3-3AA0-6409-835A74EE5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51" y="3748631"/>
            <a:ext cx="2774724" cy="1942306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6809A55-4D0B-EF80-8915-776BED90F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36" y="3228754"/>
            <a:ext cx="2704998" cy="33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613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634B9-F1A8-8E7A-EBC3-F4B99C31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계층적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CC07D-DDA2-433A-7F8B-79E26971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계층적 리스트는 리스트의 요소로 리스트가 할당된 리스트를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계층적 리스트를 만들기 위해서는 요소를 사용할 리스트를 </a:t>
            </a:r>
            <a:r>
              <a:rPr lang="en-US" altLang="ko-KR" dirty="0"/>
              <a:t>list() </a:t>
            </a:r>
            <a:r>
              <a:rPr lang="ko-KR" altLang="en-US" dirty="0"/>
              <a:t>함수로 묶어야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947FAC63-8551-12BE-7E0E-054218606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92001"/>
            <a:ext cx="5499805" cy="2484962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24FDBD8-1809-AA33-5FA9-6D889FC4A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57" y="3429000"/>
            <a:ext cx="2515122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49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6A268-91BF-DFEC-D513-C89E21B1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계층적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EB41A-390E-9A9A-EB47-CEDA9AE5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계층적 리스트의 요소를 지정하기 위해서는 기존 리스트 요소 지정을 두 번 중복해서 </a:t>
            </a:r>
            <a:r>
              <a:rPr lang="ko-KR" altLang="en-US" dirty="0" err="1"/>
              <a:t>사용해야한다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계층적 리스트의 요소가 되는 리스트의 요소에 이름이 있다면 </a:t>
            </a:r>
            <a:r>
              <a:rPr lang="en-US" altLang="ko-KR" dirty="0"/>
              <a:t>c(   , recursive = TRUE) </a:t>
            </a:r>
            <a:r>
              <a:rPr lang="ko-KR" altLang="en-US" dirty="0"/>
              <a:t>인수를 통해 재귀적으로 합칠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 descr="텍스트, 폰트, 가이드이(가) 표시된 사진&#10;&#10;자동 생성된 설명">
            <a:extLst>
              <a:ext uri="{FF2B5EF4-FFF2-40B4-BE49-F238E27FC236}">
                <a16:creationId xmlns:a16="http://schemas.microsoft.com/office/drawing/2014/main" id="{88969CB4-957F-A5B0-52C9-FD5F25B3D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813783"/>
            <a:ext cx="2557755" cy="878533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AF8ACD6-D156-CB26-92B1-6D1A81444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22" y="3654112"/>
            <a:ext cx="3611359" cy="3191857"/>
          </a:xfrm>
          <a:prstGeom prst="rect">
            <a:avLst/>
          </a:prstGeom>
        </p:spPr>
      </p:pic>
      <p:pic>
        <p:nvPicPr>
          <p:cNvPr id="9" name="그림 8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28B0F0B2-D42B-5B79-1720-FF5DE5A3A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44979"/>
            <a:ext cx="5829805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772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C7FB8-C18A-1F30-B9CA-C2002348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벡터에서 리스트로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9052A-4EC5-8EBC-A860-FD6775AA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벡터를 리스트로 변경하는 방법은 크게 두가지가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 ]&lt;-c() </a:t>
            </a:r>
            <a:r>
              <a:rPr lang="ko-KR" altLang="en-US" dirty="0"/>
              <a:t>형식을 통해서 벡터를 리스트로 변경할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as.list</a:t>
            </a:r>
            <a:r>
              <a:rPr lang="en-US" altLang="ko-KR" dirty="0"/>
              <a:t>() </a:t>
            </a:r>
            <a:r>
              <a:rPr lang="ko-KR" altLang="en-US" dirty="0"/>
              <a:t>함수를 이용해서 벡터를 리스트로 변경할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E9EB7FC-F60F-B641-56D6-0ABF3F56C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37" y="3429000"/>
            <a:ext cx="2061411" cy="3191863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CF04E09-904C-9385-E088-16A7D339F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66" y="3429000"/>
            <a:ext cx="3746556" cy="19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313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AE8F9-29CE-6B91-59F7-3A839BE0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리스트에서 벡터로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73B3A-7609-4915-3AEC-C75A6831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벡터에서 리스트로 변경할 수 있는 만큼 리스트에서 벡터로 변경할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c(  , recursive = TRUE)</a:t>
            </a:r>
            <a:r>
              <a:rPr lang="ko-KR" altLang="en-US" dirty="0"/>
              <a:t>를 활용하여 리스트를 벡터로 변경할 수 있다</a:t>
            </a:r>
            <a:endParaRPr lang="en-US" altLang="ko-KR" dirty="0"/>
          </a:p>
          <a:p>
            <a:r>
              <a:rPr lang="en-US" altLang="ko-KR" dirty="0" err="1"/>
              <a:t>unlist</a:t>
            </a:r>
            <a:r>
              <a:rPr lang="en-US" altLang="ko-KR" dirty="0"/>
              <a:t>() </a:t>
            </a:r>
            <a:r>
              <a:rPr lang="ko-KR" altLang="en-US" dirty="0"/>
              <a:t>함수를 활용하여 리스트를 벡터로 변경할 수 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2741FE61-44E5-E7E0-6A77-27B2B460F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79" y="4408144"/>
            <a:ext cx="5567240" cy="138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3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차례로 부여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1600"/>
              <a:t>규칙이 있는 숫자 벡터를 만들 경우 편리하게 사용할 수 있는 방법이 있다.</a:t>
            </a:r>
          </a:p>
          <a:p>
            <a:pPr marL="228600" indent="-228600" latinLnBrk="0">
              <a:buFont typeface="Arial"/>
              <a:buChar char="•"/>
            </a:pPr>
            <a:r>
              <a:rPr lang="ko-KR" altLang="en-US" sz="1600"/>
              <a:t>n:m 명령을 사용하면 증가하거나, 감소하는 수열을 만들 수 있다!</a:t>
            </a:r>
          </a:p>
          <a:p>
            <a:pPr marL="228600" indent="-228600" latinLnBrk="0">
              <a:buFontTx/>
              <a:buNone/>
            </a:pPr>
            <a:r>
              <a:rPr lang="ko-KR" altLang="en-US" sz="1600"/>
              <a:t>  Ex) 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r>
              <a:rPr lang="ko-KR" altLang="en-US" sz="2400">
                <a:latin typeface="+mn-lt"/>
                <a:ea typeface="+mn-ea"/>
                <a:cs typeface="+mn-cs"/>
              </a:rPr>
              <a:t>     </a:t>
            </a:r>
            <a:r>
              <a:rPr lang="ko-KR" altLang="en-US" sz="1800">
                <a:latin typeface="+mn-lt"/>
                <a:ea typeface="+mn-ea"/>
                <a:cs typeface="+mn-cs"/>
              </a:rPr>
              <a:t>n&lt;m일시, 1씩 증가하고    n&gt;m일시, 1씩 감소한다.</a:t>
            </a:r>
          </a:p>
          <a:p>
            <a:pPr marL="228600" indent="-228600" latinLnBrk="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정수가 아니어도 무관하게 사용할 수 있다. 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이렇게 증감하는 숫자들이 정수꼴이 아니더라도 m을 넘지 않을 때까지 나열된다.</a:t>
            </a:r>
          </a:p>
          <a:p>
            <a:pPr marL="228600" indent="-228600" latinLnBrk="0">
              <a:buFontTx/>
              <a:buNone/>
            </a:pPr>
            <a:endParaRPr lang="ko-KR" altLang="en-US" sz="1800"/>
          </a:p>
        </p:txBody>
      </p:sp>
      <p:pic>
        <p:nvPicPr>
          <p:cNvPr id="4" name="그림 4" descr="C:/Users/user/AppData/Roaming/PolarisOffice/ETemp/26556_22576648/fImage1431137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2621280"/>
            <a:ext cx="2096135" cy="701675"/>
          </a:xfrm>
          <a:prstGeom prst="rect">
            <a:avLst/>
          </a:prstGeom>
          <a:noFill/>
        </p:spPr>
      </p:pic>
      <p:pic>
        <p:nvPicPr>
          <p:cNvPr id="5" name="그림 6" descr="C:/Users/user/AppData/Roaming/PolarisOffice/ETemp/26556_22576648/fImage1375139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60" y="2620010"/>
            <a:ext cx="2492375" cy="676275"/>
          </a:xfrm>
          <a:prstGeom prst="rect">
            <a:avLst/>
          </a:prstGeom>
          <a:noFill/>
        </p:spPr>
      </p:pic>
      <p:pic>
        <p:nvPicPr>
          <p:cNvPr id="6" name="그림 7" descr="C:/Users/user/AppData/Roaming/PolarisOffice/ETemp/26556_22576648/fImage1771140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80" y="4732020"/>
            <a:ext cx="2949575" cy="6330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09E38-1773-FCC7-D6EB-250E98C1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C0F74-4B48-FCE7-429A-C5D7C3C16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 err="1"/>
              <a:t>lapply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구조를 지닌다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함수는 리스트의 각 요소에 대해 함수가 적용된다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가령 </a:t>
            </a:r>
            <a:r>
              <a:rPr lang="en-US" altLang="ko-KR" dirty="0" err="1"/>
              <a:t>lapply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, mean)</a:t>
            </a:r>
            <a:r>
              <a:rPr lang="ko-KR" altLang="en-US" dirty="0"/>
              <a:t>이면 각 리스트 요소를 구성하는 값의 평균이 리스트 형식으로 정리된다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2B6F18F-4392-D7A2-CBBD-767B8621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01294"/>
            <a:ext cx="2651860" cy="2040732"/>
          </a:xfrm>
          <a:prstGeom prst="rect">
            <a:avLst/>
          </a:prstGeom>
        </p:spPr>
      </p:pic>
      <p:pic>
        <p:nvPicPr>
          <p:cNvPr id="7" name="그림 6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35BCF64-2BE5-AD32-3561-726832072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21" y="3866357"/>
            <a:ext cx="2871581" cy="2318448"/>
          </a:xfrm>
          <a:prstGeom prst="rect">
            <a:avLst/>
          </a:prstGeom>
        </p:spPr>
      </p:pic>
      <p:pic>
        <p:nvPicPr>
          <p:cNvPr id="9" name="그림 8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F7DE7DB8-E7CB-D528-3995-358FE034C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02" y="3866356"/>
            <a:ext cx="2736410" cy="217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41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93DFA-2409-8E30-34D7-6E5327A9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04DD3-88CB-D0D3-680B-261526C59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sapply</a:t>
            </a:r>
            <a:r>
              <a:rPr lang="en-US" altLang="ko-KR" dirty="0"/>
              <a:t> </a:t>
            </a:r>
            <a:r>
              <a:rPr lang="ko-KR" altLang="en-US" dirty="0"/>
              <a:t>함수 또한 </a:t>
            </a:r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함수와 같이 리스트의 각 요소에 대해 함수를 적용시킨다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함수는 결과값을 리스트의 형태로 보여주는 것에 비해 </a:t>
            </a:r>
            <a:r>
              <a:rPr lang="en-US" altLang="ko-KR" dirty="0" err="1"/>
              <a:t>sapply</a:t>
            </a:r>
            <a:r>
              <a:rPr lang="en-US" altLang="ko-KR" dirty="0"/>
              <a:t> </a:t>
            </a:r>
            <a:r>
              <a:rPr lang="ko-KR" altLang="en-US" dirty="0"/>
              <a:t>함수는 결과값을 벡터나 행렬의 형태로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이(가) 표시된 사진&#10;&#10;자동 생성된 설명">
            <a:extLst>
              <a:ext uri="{FF2B5EF4-FFF2-40B4-BE49-F238E27FC236}">
                <a16:creationId xmlns:a16="http://schemas.microsoft.com/office/drawing/2014/main" id="{CC31F4F1-C773-5FE2-F598-0239F61C8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29" y="3905040"/>
            <a:ext cx="3342142" cy="217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799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23E6-6D23-98C3-C198-5C291E3F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EB690-EFB2-5A37-42B6-06AC89E4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mapply</a:t>
            </a:r>
            <a:r>
              <a:rPr lang="en-US" altLang="ko-KR" dirty="0"/>
              <a:t> </a:t>
            </a:r>
            <a:r>
              <a:rPr lang="ko-KR" altLang="en-US" dirty="0"/>
              <a:t>함수는 다수의 리스트에 대해서 함수를 적용한다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sapply</a:t>
            </a:r>
            <a:r>
              <a:rPr lang="ko-KR" altLang="en-US" dirty="0"/>
              <a:t>나 </a:t>
            </a:r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함수와는 달리 정해진 형식의 결과가 아닌 결과에 따라 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리스트 형태의 결과를 보여준다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189C27AF-4159-9095-C090-13C39B25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784670"/>
            <a:ext cx="4377477" cy="2182993"/>
          </a:xfrm>
          <a:prstGeom prst="rect">
            <a:avLst/>
          </a:prstGeom>
        </p:spPr>
      </p:pic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03363B7-828C-E9FE-B9F2-AD1199E70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4670"/>
            <a:ext cx="4906106" cy="21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281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DC1B7-3131-2932-63F3-B1FB43A76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F3EADE-F30C-2BD0-15B9-C307C06A2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96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2F564-7E08-251D-33BE-FA2A070D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프레임이란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AA40-F025-83F8-A696-CAE45129E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데이터프레임은 행렬과 비슷한 구조를 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그러나 행렬과 큰 차이점이 하나 있는데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행렬에 속한 데이터는 모두 같은 타입인 반면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데이터프레임은 열마다 다른 타입의 데이터를 가질 수 있다는 점이다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같은 열일 경우 같은 타입을 가져야 한다</a:t>
            </a:r>
            <a:r>
              <a:rPr kumimoji="1" lang="en-US" altLang="ko-KR" sz="2400" dirty="0"/>
              <a:t>.)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행렬과 마찬가지로 </a:t>
            </a:r>
            <a:r>
              <a:rPr kumimoji="1" lang="ko-KR" altLang="en-US" sz="2400" dirty="0" err="1"/>
              <a:t>관측값의</a:t>
            </a:r>
            <a:r>
              <a:rPr kumimoji="1" lang="ko-KR" altLang="en-US" sz="2400" dirty="0"/>
              <a:t> 길이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각 열의 길이는 같아야 한다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데이터프레임의 첫번째 행에는 속성이 들어간다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ko-KR" altLang="en-US" sz="2400" dirty="0"/>
              <a:t>데이터프레임은 숫자 문자 논리값 벡터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요인으로 구성될 수 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1024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4B090-4FE9-FDC0-87B9-95F81045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생성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2DCFF-222F-187E-0461-DEF8B906F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데이터</a:t>
            </a:r>
            <a:r>
              <a:rPr kumimoji="1" lang="ko-KR" altLang="en-US" sz="2400" dirty="0"/>
              <a:t>프레임을 생성하는 함수 </a:t>
            </a:r>
            <a:r>
              <a:rPr kumimoji="1" lang="en-US" altLang="ko-KR" sz="2400" dirty="0" err="1"/>
              <a:t>data.frame</a:t>
            </a:r>
            <a:r>
              <a:rPr kumimoji="1" lang="en-US" altLang="ko-KR" sz="2400" dirty="0"/>
              <a:t>()</a:t>
            </a:r>
          </a:p>
          <a:p>
            <a:pPr marL="0" indent="0">
              <a:buNone/>
            </a:pPr>
            <a:r>
              <a:rPr kumimoji="1" lang="ko-Kore-KR" altLang="en-US" sz="2400" dirty="0"/>
              <a:t>벡터를</a:t>
            </a:r>
            <a:r>
              <a:rPr kumimoji="1" lang="ko-KR" altLang="en-US" sz="2400" dirty="0"/>
              <a:t> 여러 개 생성 후 </a:t>
            </a:r>
            <a:r>
              <a:rPr kumimoji="1" lang="en-US" altLang="ko-KR" sz="2400" dirty="0" err="1"/>
              <a:t>data.frame</a:t>
            </a:r>
            <a:r>
              <a:rPr kumimoji="1" lang="ko-KR" altLang="en-US" sz="2400" dirty="0"/>
              <a:t>함수로 생성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물론 벡터가 모인 행렬과 벡터를 합쳐서 만들 수도 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ex1)name&lt;-c(~,~~), age&lt;-c(~,~~),child&lt;-c(~,~~);people&lt;-</a:t>
            </a:r>
            <a:r>
              <a:rPr kumimoji="1" lang="en-US" altLang="ko-KR" sz="2400" dirty="0" err="1"/>
              <a:t>data.frame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name,age,child</a:t>
            </a:r>
            <a:r>
              <a:rPr kumimoji="1" lang="en-US" altLang="ko-KR" sz="2400" dirty="0"/>
              <a:t>) </a:t>
            </a:r>
          </a:p>
          <a:p>
            <a:pPr marL="0" indent="0">
              <a:buNone/>
            </a:pPr>
            <a:r>
              <a:rPr kumimoji="1" lang="en-US" altLang="ko-Kore-KR" sz="2400" dirty="0"/>
              <a:t>ex2) </a:t>
            </a:r>
            <a:r>
              <a:rPr kumimoji="1" lang="en-US" altLang="ko-KR" sz="2400" dirty="0"/>
              <a:t>name&lt;-c(~,~~), age&lt;-c(~,~~),child&lt;-c(~,~~),IDs=</a:t>
            </a:r>
            <a:r>
              <a:rPr kumimoji="1" lang="en-US" altLang="ko-KR" sz="2400" dirty="0" err="1"/>
              <a:t>cbind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name,age</a:t>
            </a:r>
            <a:r>
              <a:rPr kumimoji="1" lang="en-US" altLang="ko-KR" sz="2400" dirty="0"/>
              <a:t>);people&lt;-</a:t>
            </a:r>
            <a:r>
              <a:rPr kumimoji="1" lang="en-US" altLang="ko-KR" sz="2400" dirty="0" err="1"/>
              <a:t>data.frame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IDs,child</a:t>
            </a:r>
            <a:r>
              <a:rPr kumimoji="1" lang="en-US" altLang="ko-KR" sz="2400" dirty="0"/>
              <a:t>)</a:t>
            </a:r>
            <a:endParaRPr kumimoji="1" lang="en-US" altLang="ko-Kore-KR" sz="2400" dirty="0"/>
          </a:p>
          <a:p>
            <a:r>
              <a:rPr kumimoji="1" lang="ko-KR" altLang="en-US" sz="2400" dirty="0"/>
              <a:t>데이터프레임의 첫 행인 </a:t>
            </a:r>
            <a:r>
              <a:rPr kumimoji="1" lang="ko-KR" altLang="en-US" sz="2400" dirty="0" err="1"/>
              <a:t>속성칸은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names</a:t>
            </a:r>
            <a:r>
              <a:rPr kumimoji="1" lang="ko-KR" altLang="en-US" sz="2400" dirty="0"/>
              <a:t>함수를 통해 내용을 수정할 수 있다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데이터프레임 추출을 할 때는 리스트와 행렬에서 추출할 때 사용했던 연산자</a:t>
            </a:r>
            <a:r>
              <a:rPr kumimoji="1" lang="en-US" altLang="ko-KR" sz="2400" dirty="0"/>
              <a:t>($, [])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모두 사용할 수 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* </a:t>
            </a:r>
            <a:r>
              <a:rPr kumimoji="1" lang="en-US" altLang="ko-KR" sz="2400" dirty="0"/>
              <a:t>$</a:t>
            </a:r>
            <a:r>
              <a:rPr kumimoji="1" lang="ko-KR" altLang="en-US" sz="2400" dirty="0"/>
              <a:t>는 벡터 자체를 반환하고 </a:t>
            </a:r>
            <a:r>
              <a:rPr kumimoji="1" lang="en-US" altLang="ko-KR" sz="2400" dirty="0"/>
              <a:t>[[]]</a:t>
            </a:r>
            <a:r>
              <a:rPr kumimoji="1" lang="ko-KR" altLang="en-US" sz="2400" dirty="0"/>
              <a:t>은 새로운 데이터프레임을 반환한다는 차이점이 있다</a:t>
            </a:r>
            <a:r>
              <a:rPr kumimoji="1" lang="en-US" altLang="ko-KR" sz="2400" dirty="0"/>
              <a:t>.</a:t>
            </a:r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53663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23891-C26D-0A8F-17ED-C7498ED7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설명</a:t>
            </a:r>
            <a:r>
              <a:rPr kumimoji="1"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글에서는 </a:t>
            </a:r>
            <a:r>
              <a:rPr lang="en" altLang="ko-Kore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people[[1]]</a:t>
            </a:r>
            <a:r>
              <a:rPr lang="ko-KR" altLang="en-US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에 </a:t>
            </a:r>
            <a:r>
              <a:rPr lang="en" altLang="ko-Kore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class </a:t>
            </a:r>
            <a:r>
              <a:rPr lang="ko-KR" altLang="en-US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함수를 씌우니 </a:t>
            </a:r>
            <a:r>
              <a:rPr lang="en" altLang="ko-Kore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factor</a:t>
            </a:r>
            <a:r>
              <a:rPr lang="ko-KR" altLang="en-US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가 나온다고 했는데</a:t>
            </a:r>
            <a:r>
              <a:rPr lang="en-US" altLang="ko-KR" sz="32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…</a:t>
            </a:r>
            <a:endParaRPr kumimoji="1" lang="ko-Kore-KR" altLang="en-US" sz="3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8C9F11-7BD1-0BAF-C3C7-282B4C247A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42" y="1690688"/>
            <a:ext cx="3831771" cy="454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94A3DBC-E4DB-CA46-0575-C18A06C6F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44"/>
          <a:stretch/>
        </p:blipFill>
        <p:spPr>
          <a:xfrm>
            <a:off x="6111513" y="1690688"/>
            <a:ext cx="4817745" cy="45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54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EE88-D147-D631-3E76-E4CD2C6B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확장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1E6F1-40C0-0B6B-1FF5-C518C15C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변수</a:t>
            </a:r>
            <a:r>
              <a:rPr kumimoji="1" lang="ko-KR" altLang="en-US" sz="2400" dirty="0"/>
              <a:t> 추가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열 추가 방법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1.</a:t>
            </a:r>
            <a:r>
              <a:rPr kumimoji="1" lang="ko-KR" altLang="en-US" sz="2400" dirty="0"/>
              <a:t> 데이터프레임 이름</a:t>
            </a:r>
            <a:r>
              <a:rPr kumimoji="1" lang="en-US" altLang="ko-KR" sz="2400" dirty="0"/>
              <a:t>$</a:t>
            </a:r>
            <a:r>
              <a:rPr kumimoji="1" lang="ko-KR" altLang="en-US" sz="2400" dirty="0" err="1"/>
              <a:t>추가할변수명</a:t>
            </a:r>
            <a:r>
              <a:rPr kumimoji="1" lang="en-US" altLang="ko-KR" sz="2400" dirty="0"/>
              <a:t>&lt;-c(</a:t>
            </a:r>
            <a:r>
              <a:rPr kumimoji="1" lang="ko-KR" altLang="en-US" sz="2400" dirty="0" err="1"/>
              <a:t>벡터값</a:t>
            </a:r>
            <a:r>
              <a:rPr kumimoji="1" lang="en-US" altLang="ko-KR" sz="2400" dirty="0"/>
              <a:t>,-,-,…)</a:t>
            </a:r>
          </a:p>
          <a:p>
            <a:pPr marL="0" indent="0">
              <a:buNone/>
            </a:pPr>
            <a:r>
              <a:rPr kumimoji="1" lang="en-US" altLang="ko-Kore-KR" sz="2400" dirty="0"/>
              <a:t>2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추가할변수명</a:t>
            </a:r>
            <a:r>
              <a:rPr kumimoji="1" lang="en-US" altLang="ko-KR" sz="2400" dirty="0"/>
              <a:t>&lt;-c(</a:t>
            </a:r>
            <a:r>
              <a:rPr kumimoji="1" lang="ko-KR" altLang="en-US" sz="2400" dirty="0" err="1"/>
              <a:t>벡터값</a:t>
            </a:r>
            <a:r>
              <a:rPr kumimoji="1" lang="en-US" altLang="ko-KR" sz="2400" dirty="0"/>
              <a:t>,-,-,…);</a:t>
            </a:r>
            <a:r>
              <a:rPr kumimoji="1" lang="en-US" altLang="ko-KR" sz="2400" dirty="0" err="1"/>
              <a:t>cbind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데이터프레임 이름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추가할 변수 명</a:t>
            </a:r>
            <a:r>
              <a:rPr kumimoji="1" lang="en-US" altLang="ko-KR" sz="2400" dirty="0"/>
              <a:t>)</a:t>
            </a:r>
          </a:p>
          <a:p>
            <a:r>
              <a:rPr kumimoji="1" lang="ko-KR" altLang="en-US" sz="2400" dirty="0"/>
              <a:t>행 추가 방법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데이터프레임 </a:t>
            </a:r>
            <a:r>
              <a:rPr kumimoji="1" lang="ko-KR" altLang="en-US" sz="2400" dirty="0" err="1"/>
              <a:t>변수명</a:t>
            </a:r>
            <a:r>
              <a:rPr kumimoji="1" lang="ko-KR" altLang="en-US" sz="2400" dirty="0"/>
              <a:t> 하나하나에 </a:t>
            </a:r>
            <a:r>
              <a:rPr kumimoji="1" lang="ko-KR" altLang="en-US" sz="2400" dirty="0" err="1"/>
              <a:t>벡터값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일일히</a:t>
            </a:r>
            <a:r>
              <a:rPr kumimoji="1" lang="ko-KR" altLang="en-US" sz="2400" dirty="0"/>
              <a:t> 대입해야 한다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555160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8AF61-E3E3-F412-4CB0-5E5909D2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자료 정렬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7598D-0DC3-0344-75C8-C59E3689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sort</a:t>
            </a:r>
            <a:r>
              <a:rPr kumimoji="1" lang="ko-KR" altLang="en-US" sz="2400" dirty="0"/>
              <a:t>함수 사용 시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숫자열에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 그러면 숫자열만 정렬되어 출력됨</a:t>
            </a:r>
            <a:endParaRPr kumimoji="1" lang="en-US" altLang="ko-KR" sz="2400" dirty="0"/>
          </a:p>
          <a:p>
            <a:r>
              <a:rPr kumimoji="1" lang="ko-KR" altLang="en-US" sz="2400" dirty="0"/>
              <a:t>숫자열의 크기에 따라 해당 행이 내림차순 </a:t>
            </a:r>
            <a:r>
              <a:rPr kumimoji="1" lang="en-US" altLang="ko-KR" sz="2400" dirty="0"/>
              <a:t>or </a:t>
            </a:r>
            <a:r>
              <a:rPr kumimoji="1" lang="ko-KR" altLang="en-US" sz="2400" dirty="0"/>
              <a:t>오름차순으로 정렬하길 바란다면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order</a:t>
            </a:r>
            <a:r>
              <a:rPr kumimoji="1" lang="ko-KR" altLang="en-US" sz="2400" dirty="0"/>
              <a:t>함수 사용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r>
              <a:rPr kumimoji="1" lang="en-US" altLang="ko-Kore-KR" sz="2400" dirty="0"/>
              <a:t>order</a:t>
            </a:r>
            <a:r>
              <a:rPr kumimoji="1" lang="ko-Kore-KR" altLang="en-US" sz="2400" dirty="0"/>
              <a:t>함수를</a:t>
            </a:r>
            <a:r>
              <a:rPr kumimoji="1" lang="ko-KR" altLang="en-US" sz="2400" dirty="0"/>
              <a:t> 이용해 숫자열의 크기 순을 파악</a:t>
            </a:r>
            <a:r>
              <a:rPr kumimoji="1" lang="en-US" altLang="ko-KR" sz="2400" dirty="0"/>
              <a:t>.(order</a:t>
            </a:r>
            <a:r>
              <a:rPr kumimoji="1" lang="ko-KR" altLang="en-US" sz="2400" dirty="0"/>
              <a:t>함수에 </a:t>
            </a:r>
            <a:r>
              <a:rPr kumimoji="1" lang="en-US" altLang="ko-KR" sz="2400" dirty="0"/>
              <a:t>decreasing=T</a:t>
            </a:r>
            <a:r>
              <a:rPr kumimoji="1" lang="ko-KR" altLang="en-US" sz="2400" dirty="0" err="1"/>
              <a:t>라고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입력시</a:t>
            </a:r>
            <a:r>
              <a:rPr kumimoji="1" lang="ko-KR" altLang="en-US" sz="2400" dirty="0"/>
              <a:t> 내림차순</a:t>
            </a:r>
            <a:r>
              <a:rPr kumimoji="1" lang="en-US" altLang="ko-KR" sz="2400" dirty="0"/>
              <a:t>)</a:t>
            </a:r>
          </a:p>
          <a:p>
            <a:r>
              <a:rPr kumimoji="1" lang="en-US" altLang="ko-Kore-KR" sz="2400" dirty="0"/>
              <a:t>order</a:t>
            </a:r>
            <a:r>
              <a:rPr kumimoji="1" lang="ko-Kore-KR" altLang="en-US" sz="2400" dirty="0"/>
              <a:t>함수로</a:t>
            </a:r>
            <a:r>
              <a:rPr kumimoji="1" lang="ko-KR" altLang="en-US" sz="2400" dirty="0"/>
              <a:t> 파악한 크기순을 어떤 변수에 저장</a:t>
            </a:r>
            <a:r>
              <a:rPr kumimoji="1" lang="en-US" altLang="ko-KR" sz="2400" dirty="0"/>
              <a:t>.ex)ranks</a:t>
            </a:r>
          </a:p>
          <a:p>
            <a:r>
              <a:rPr kumimoji="1" lang="ko-KR" altLang="en-US" sz="2400" dirty="0"/>
              <a:t>데이터프레임 명</a:t>
            </a:r>
            <a:r>
              <a:rPr kumimoji="1" lang="en-US" altLang="ko-KR" sz="2400" dirty="0"/>
              <a:t>[</a:t>
            </a:r>
            <a:r>
              <a:rPr kumimoji="1" lang="ko-KR" altLang="en-US" sz="2400" dirty="0" err="1"/>
              <a:t>변수명</a:t>
            </a:r>
            <a:r>
              <a:rPr kumimoji="1" lang="en-US" altLang="ko-KR" sz="2400" dirty="0"/>
              <a:t>,]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하게 되면 정렬 완료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ex)people[ranks,] 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34520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AC2D2-4F47-1257-4701-80473206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데이터프레임</a:t>
            </a:r>
            <a:r>
              <a:rPr kumimoji="1" lang="ko-KR" altLang="en-US" dirty="0"/>
              <a:t> 필터링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DF479-42AA-8398-A55D-EE2931581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sz="2400" dirty="0"/>
              <a:t>데이터프레임은</a:t>
            </a:r>
            <a:r>
              <a:rPr kumimoji="1" lang="ko-KR" altLang="en-US" sz="2400" dirty="0"/>
              <a:t> 리스트의 속성과 행렬의 모양을 띄고 있어 리스트 필터링 방법과 행렬의 필터링 방법이 나뉜다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리스트 필터링 </a:t>
            </a:r>
            <a:r>
              <a:rPr kumimoji="1" lang="en-US" altLang="ko-KR" sz="2000" dirty="0"/>
              <a:t>ex)</a:t>
            </a:r>
            <a:r>
              <a:rPr kumimoji="1" lang="en-US" altLang="ko-KR" sz="2000" dirty="0" err="1"/>
              <a:t>people.new</a:t>
            </a:r>
            <a:r>
              <a:rPr kumimoji="1" lang="en-US" altLang="ko-KR" sz="2000" dirty="0"/>
              <a:t>&lt;-people[1:2] </a:t>
            </a:r>
            <a:r>
              <a:rPr kumimoji="1" lang="ko-KR" altLang="en-US" sz="2000" dirty="0" err="1"/>
              <a:t>라고</a:t>
            </a:r>
            <a:r>
              <a:rPr kumimoji="1" lang="ko-KR" altLang="en-US" sz="2000" dirty="0"/>
              <a:t> 한다면 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번째 열인 </a:t>
            </a:r>
            <a:r>
              <a:rPr kumimoji="1" lang="en-US" altLang="ko-KR" sz="2000" dirty="0"/>
              <a:t>child </a:t>
            </a:r>
            <a:r>
              <a:rPr kumimoji="1" lang="ko-KR" altLang="en-US" sz="2000" dirty="0"/>
              <a:t>논리값 열이 없는 데이터프레임이 </a:t>
            </a:r>
            <a:r>
              <a:rPr kumimoji="1" lang="en-US" altLang="ko-KR" sz="2000" dirty="0" err="1"/>
              <a:t>people.new</a:t>
            </a:r>
            <a:r>
              <a:rPr kumimoji="1" lang="ko-KR" altLang="en-US" sz="2000" dirty="0"/>
              <a:t>에 저장될 것임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리스트와 마찬가지로 </a:t>
            </a:r>
            <a:r>
              <a:rPr kumimoji="1" lang="en-US" altLang="ko-KR" sz="2000" dirty="0"/>
              <a:t>[-1:-2]</a:t>
            </a:r>
            <a:r>
              <a:rPr kumimoji="1" lang="ko-KR" altLang="en-US" sz="2000" dirty="0"/>
              <a:t>또는 </a:t>
            </a:r>
            <a:r>
              <a:rPr kumimoji="1" lang="en-US" altLang="ko-KR" sz="2000" dirty="0"/>
              <a:t>c[F,F,T]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[1:2]</a:t>
            </a:r>
            <a:r>
              <a:rPr kumimoji="1" lang="ko-KR" altLang="en-US" sz="2000" dirty="0"/>
              <a:t>자리에 </a:t>
            </a:r>
            <a:r>
              <a:rPr kumimoji="1" lang="ko-KR" altLang="en-US" sz="2000" dirty="0" err="1"/>
              <a:t>넣게되면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1,2</a:t>
            </a:r>
            <a:r>
              <a:rPr kumimoji="1" lang="ko-KR" altLang="en-US" sz="2000" dirty="0"/>
              <a:t>번째 열을 제거하고 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번째 열만 있는 데이터프레임을 </a:t>
            </a:r>
            <a:r>
              <a:rPr kumimoji="1" lang="en-US" altLang="ko-KR" sz="2000" dirty="0" err="1"/>
              <a:t>people.new</a:t>
            </a:r>
            <a:r>
              <a:rPr kumimoji="1" lang="ko-KR" altLang="en-US" sz="2000" dirty="0"/>
              <a:t>에 저장됨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400" dirty="0"/>
              <a:t>행렬 필터링 </a:t>
            </a:r>
            <a:r>
              <a:rPr kumimoji="1" lang="ko-KR" altLang="en-US" sz="2000" dirty="0"/>
              <a:t>기본 포맷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" altLang="ko-KR" sz="2000" dirty="0" err="1"/>
              <a:t>data_frame_name</a:t>
            </a:r>
            <a:r>
              <a:rPr kumimoji="1" lang="en" altLang="ko-KR" sz="2000" dirty="0"/>
              <a:t>[</a:t>
            </a:r>
            <a:r>
              <a:rPr kumimoji="1" lang="en" altLang="ko-KR" sz="2000" dirty="0" err="1"/>
              <a:t>row_index_vector</a:t>
            </a:r>
            <a:r>
              <a:rPr kumimoji="1" lang="en" altLang="ko-KR" sz="2000" dirty="0"/>
              <a:t>, </a:t>
            </a:r>
            <a:r>
              <a:rPr kumimoji="1" lang="en" altLang="ko-KR" sz="2000" dirty="0" err="1"/>
              <a:t>column_index_vector</a:t>
            </a:r>
            <a:r>
              <a:rPr kumimoji="1" lang="en" altLang="ko-KR" sz="2000" dirty="0"/>
              <a:t>]</a:t>
            </a:r>
            <a:r>
              <a:rPr kumimoji="1" lang="ko-Kore-KR" altLang="en-US" sz="2000" dirty="0"/>
              <a:t>으로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차원 인덱스 구조를 갖는다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그렇기 때문에 데이터프레임의 행을 삭제 추가할 경우에 유용하게 쓰인다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함수를 이용하는 방법</a:t>
            </a:r>
            <a:r>
              <a:rPr kumimoji="1" lang="en-US" altLang="ko-KR" sz="2000" dirty="0"/>
              <a:t>(subset</a:t>
            </a:r>
            <a:r>
              <a:rPr kumimoji="1" lang="ko-KR" altLang="en-US" sz="2000" dirty="0"/>
              <a:t> 필터링</a:t>
            </a:r>
            <a:r>
              <a:rPr kumimoji="1" lang="en-US" altLang="ko-KR" sz="2000" dirty="0"/>
              <a:t>) </a:t>
            </a:r>
            <a:r>
              <a:rPr kumimoji="1" lang="ko-KR" altLang="en-US" sz="2000" dirty="0"/>
              <a:t>자료내에 </a:t>
            </a:r>
            <a:r>
              <a:rPr kumimoji="1" lang="en-US" altLang="ko-KR" sz="2000" dirty="0"/>
              <a:t>NA</a:t>
            </a:r>
            <a:r>
              <a:rPr kumimoji="1" lang="ko-KR" altLang="en-US" sz="2000" dirty="0"/>
              <a:t>가 있을 경우 유용하다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인덱스 벡터 필터링은 </a:t>
            </a:r>
            <a:r>
              <a:rPr kumimoji="1" lang="en-US" altLang="ko-KR" sz="2000" dirty="0"/>
              <a:t>NA</a:t>
            </a:r>
            <a:r>
              <a:rPr kumimoji="1" lang="ko-KR" altLang="en-US" sz="2000" dirty="0"/>
              <a:t>의 값을 없애지 않지만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subset()</a:t>
            </a:r>
            <a:r>
              <a:rPr kumimoji="1" lang="ko-KR" altLang="en-US" sz="2000" dirty="0" err="1"/>
              <a:t>은없앤다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또한 </a:t>
            </a:r>
            <a:r>
              <a:rPr kumimoji="1" lang="en-US" altLang="ko-KR" sz="2000" dirty="0"/>
              <a:t>subset </a:t>
            </a:r>
            <a:r>
              <a:rPr kumimoji="1" lang="ko-KR" altLang="en-US" sz="2000" dirty="0"/>
              <a:t>함수에서 열을 지정할 때 문자열 이름이 아닌 열의 이름을 변수처럼 사용한다는 첨이 특이하다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55938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/>
            <a:r>
              <a:rPr lang="ko-KR" altLang="en-US"/>
              <a:t>seq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물론 1씩 증감하지 않게도 할 수 있다.</a:t>
            </a: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seq(n, m)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seq(n, m, by=k)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seq(length=j, from=n, by=k) 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맑은 고딕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seq를 이용하면 n부터 m까지 k씩 변화하게 나열이 된다.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/>
              <a:t>여기서 j는 벡터의 길이를 의미한다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0F5B4-1002-8C8B-0E76-907E0A83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데이터프레임</a:t>
            </a:r>
            <a:r>
              <a:rPr kumimoji="1" lang="ko-KR" altLang="en-US" dirty="0"/>
              <a:t> 함수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86790-E95C-DA33-F59F-F53E2B5C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리스트</a:t>
            </a:r>
            <a:r>
              <a:rPr kumimoji="1" lang="ko-KR" altLang="en-US" sz="2400" dirty="0"/>
              <a:t> 함수 </a:t>
            </a:r>
            <a:r>
              <a:rPr kumimoji="1" lang="en-US" altLang="ko-KR" sz="2400" dirty="0" err="1"/>
              <a:t>lapply</a:t>
            </a:r>
            <a:r>
              <a:rPr kumimoji="1" lang="en-US" altLang="ko-KR" sz="2400" dirty="0"/>
              <a:t>(), </a:t>
            </a:r>
            <a:r>
              <a:rPr kumimoji="1" lang="en-US" altLang="ko-KR" sz="2400" dirty="0" err="1"/>
              <a:t>sapply</a:t>
            </a:r>
            <a:r>
              <a:rPr kumimoji="1" lang="en-US" altLang="ko-KR" sz="2400" dirty="0"/>
              <a:t>()</a:t>
            </a:r>
            <a:r>
              <a:rPr kumimoji="1" lang="ko-KR" altLang="en-US" sz="2400" dirty="0"/>
              <a:t>는 </a:t>
            </a:r>
            <a:r>
              <a:rPr kumimoji="1" lang="ko-KR" altLang="en-US" sz="2400" dirty="0" err="1"/>
              <a:t>리스트로서의</a:t>
            </a:r>
            <a:r>
              <a:rPr kumimoji="1" lang="ko-KR" altLang="en-US" sz="2400" dirty="0"/>
              <a:t> 속성때문에 열 별로 함수를 적용할 수 있다</a:t>
            </a:r>
            <a:r>
              <a:rPr kumimoji="1" lang="en-US" altLang="ko-KR" sz="2400" dirty="0"/>
              <a:t>.</a:t>
            </a:r>
            <a:r>
              <a:rPr kumimoji="1" lang="en-US" altLang="ko-KR" sz="2400" dirty="0" err="1"/>
              <a:t>lappy</a:t>
            </a:r>
            <a:r>
              <a:rPr kumimoji="1" lang="ko-KR" altLang="en-US" sz="2400" dirty="0"/>
              <a:t>는 리스트형태로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sapply</a:t>
            </a:r>
            <a:r>
              <a:rPr kumimoji="1" lang="ko-KR" altLang="en-US" sz="2400" dirty="0"/>
              <a:t>는 결과를 벡터형태로 </a:t>
            </a:r>
            <a:r>
              <a:rPr kumimoji="1" lang="ko-KR" altLang="en-US" sz="2400" dirty="0" err="1"/>
              <a:t>리턴한다는</a:t>
            </a:r>
            <a:r>
              <a:rPr kumimoji="1" lang="ko-KR" altLang="en-US" sz="2400" dirty="0"/>
              <a:t> 점에서 다르다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ko-KR" altLang="en-US" sz="2400" dirty="0"/>
              <a:t>행렬함수 </a:t>
            </a:r>
            <a:r>
              <a:rPr kumimoji="1" lang="en-US" altLang="ko-KR" sz="2400" dirty="0" err="1"/>
              <a:t>nrow</a:t>
            </a:r>
            <a:r>
              <a:rPr kumimoji="1" lang="en-US" altLang="ko-KR" sz="2400" dirty="0"/>
              <a:t>(),</a:t>
            </a:r>
            <a:r>
              <a:rPr kumimoji="1" lang="en-US" altLang="ko-KR" sz="2400" dirty="0" err="1"/>
              <a:t>ncol</a:t>
            </a:r>
            <a:r>
              <a:rPr kumimoji="1" lang="en-US" altLang="ko-KR" sz="2400" dirty="0"/>
              <a:t>(),t() </a:t>
            </a:r>
            <a:r>
              <a:rPr kumimoji="1" lang="ko-KR" altLang="en-US" sz="2400" dirty="0"/>
              <a:t>앞 두 놈은 행과 열의 길이를 알아내는 함수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t()</a:t>
            </a:r>
            <a:r>
              <a:rPr kumimoji="1" lang="ko-KR" altLang="en-US" sz="2400" dirty="0"/>
              <a:t>는 </a:t>
            </a:r>
            <a:r>
              <a:rPr kumimoji="1" lang="en-US" altLang="ko-KR" sz="2400" dirty="0"/>
              <a:t>transposed matrix</a:t>
            </a:r>
            <a:r>
              <a:rPr kumimoji="1" lang="ko-KR" altLang="en-US" sz="2400" dirty="0"/>
              <a:t>로 행과 열을 뒤집는 함수이다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en-US" altLang="ko-Kore-KR" sz="2400" dirty="0"/>
              <a:t>tail(),head() </a:t>
            </a:r>
            <a:r>
              <a:rPr kumimoji="1" lang="ko-Kore-KR" altLang="en-US" sz="2400" dirty="0"/>
              <a:t>데이터프레임이</a:t>
            </a:r>
            <a:r>
              <a:rPr kumimoji="1" lang="ko-KR" altLang="en-US" sz="2400" dirty="0"/>
              <a:t> 길 때 일부만 참조하기 </a:t>
            </a:r>
            <a:r>
              <a:rPr kumimoji="1" lang="ko-KR" altLang="en-US" sz="2400" dirty="0" err="1"/>
              <a:t>쉽게하는</a:t>
            </a:r>
            <a:r>
              <a:rPr kumimoji="1" lang="ko-KR" altLang="en-US" sz="2400" dirty="0"/>
              <a:t> 함수이다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nrow</a:t>
            </a:r>
            <a:r>
              <a:rPr kumimoji="1" lang="ko-KR" altLang="en-US" sz="2400" dirty="0"/>
              <a:t>로 데이터프레임의 길이를 보고 </a:t>
            </a:r>
            <a:r>
              <a:rPr kumimoji="1" lang="en-US" altLang="ko-KR" sz="2400" dirty="0"/>
              <a:t>tail(), head()</a:t>
            </a:r>
            <a:r>
              <a:rPr kumimoji="1" lang="ko-KR" altLang="en-US" sz="2400" dirty="0"/>
              <a:t>함수를 쓰기 좋다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13265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F81EF-E50A-2864-090E-91EBAC26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확장</a:t>
            </a:r>
            <a:endParaRPr kumimoji="1" lang="ko-Kore-KR" altLang="en-US" dirty="0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327A182-6DD3-DDD9-935E-F76F82532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5" y="1483184"/>
            <a:ext cx="2784231" cy="5009691"/>
          </a:xfrm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FCE8134-D941-4513-6224-D227CC20F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3607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067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4FED8-1500-C5D4-F757-1D123D2E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확장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8405A-C3FD-F4EB-D4E7-FA2B9E061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000" dirty="0"/>
              <a:t>데이터</a:t>
            </a:r>
            <a:r>
              <a:rPr kumimoji="1" lang="ko-KR" altLang="en-US" sz="2000" dirty="0"/>
              <a:t> 프레임을 확장할 때 각 열에 하나씩 순차적으로 </a:t>
            </a:r>
            <a:r>
              <a:rPr kumimoji="1" lang="ko-KR" altLang="en-US" sz="2000" dirty="0" err="1"/>
              <a:t>채워넣으려했지만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오류가 생겼다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그래서 </a:t>
            </a:r>
            <a:r>
              <a:rPr kumimoji="1" lang="en-US" altLang="ko-KR" sz="2000" dirty="0"/>
              <a:t>plus</a:t>
            </a:r>
            <a:r>
              <a:rPr kumimoji="1" lang="ko-KR" altLang="en-US" sz="2000" dirty="0"/>
              <a:t>라는 이름 나이 기숙사여부의 정보를 넣은 데이터 프레임을 생성해서 기존 </a:t>
            </a:r>
            <a:r>
              <a:rPr kumimoji="1" lang="en-US" altLang="ko-KR" sz="2000" dirty="0"/>
              <a:t>member </a:t>
            </a:r>
            <a:r>
              <a:rPr kumimoji="1" lang="ko-KR" altLang="en-US" sz="2000" dirty="0"/>
              <a:t>데이터프레임과 </a:t>
            </a:r>
            <a:r>
              <a:rPr kumimoji="1" lang="en-US" altLang="ko-KR" sz="2000" dirty="0" err="1"/>
              <a:t>rbind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한 후</a:t>
            </a:r>
            <a:endParaRPr kumimoji="1" lang="en-US" altLang="ko-KR" sz="2000" dirty="0"/>
          </a:p>
          <a:p>
            <a:r>
              <a:rPr kumimoji="1" lang="ko-KR" altLang="en-US" sz="2000" dirty="0"/>
              <a:t> </a:t>
            </a:r>
            <a:r>
              <a:rPr kumimoji="1" lang="en-US" altLang="ko-KR" sz="2000" dirty="0"/>
              <a:t>gender</a:t>
            </a:r>
            <a:r>
              <a:rPr kumimoji="1" lang="ko-KR" altLang="en-US" sz="2000" dirty="0"/>
              <a:t>라는 벡터를 생성하여 </a:t>
            </a:r>
            <a:r>
              <a:rPr kumimoji="1" lang="en-US" altLang="ko-KR" sz="2000" dirty="0" err="1"/>
              <a:t>cbind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통해 최종 데이터프레임을 생성했다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50079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7CE48-8873-6781-FE40-33695430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속성</a:t>
            </a:r>
            <a:endParaRPr kumimoji="1" lang="ko-Kore-KR" altLang="en-US" dirty="0"/>
          </a:p>
        </p:txBody>
      </p:sp>
      <p:pic>
        <p:nvPicPr>
          <p:cNvPr id="5" name="내용 개체 틀 4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513F1E1D-AC12-913D-2332-72A0B381F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0" y="2019300"/>
            <a:ext cx="5588000" cy="1409700"/>
          </a:xfr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5DED89E-2B33-8709-648C-37364FD01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5950"/>
            <a:ext cx="4368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461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C71B3-5266-1AE9-DE91-7FB8D216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속성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40E64-BAA4-3ECE-159C-B6DE459D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ore-KR" sz="2400" dirty="0" err="1"/>
              <a:t>typeof</a:t>
            </a:r>
            <a:r>
              <a:rPr kumimoji="1" lang="ko-Kore-KR" altLang="en-US" sz="2400" dirty="0"/>
              <a:t>함수를</a:t>
            </a:r>
            <a:r>
              <a:rPr kumimoji="1" lang="ko-KR" altLang="en-US" sz="2400" dirty="0"/>
              <a:t> 통해 </a:t>
            </a:r>
            <a:r>
              <a:rPr kumimoji="1" lang="ko-Kore-KR" altLang="en-US" sz="2400" dirty="0"/>
              <a:t>데이터</a:t>
            </a:r>
            <a:r>
              <a:rPr kumimoji="1" lang="ko-KR" altLang="en-US" sz="2400" dirty="0"/>
              <a:t>프레임 내부 데이터의 속성을 도출하려고 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리스트에서 썼던 추출 방법과 행렬에서 썼던 방법 두 가지를 이용해 보았는데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공부했던 </a:t>
            </a:r>
            <a:r>
              <a:rPr kumimoji="1" lang="ko-KR" altLang="en-US" sz="2400" dirty="0" err="1"/>
              <a:t>게시글에서는</a:t>
            </a:r>
            <a:r>
              <a:rPr kumimoji="1" lang="ko-KR" altLang="en-US" sz="2400" dirty="0"/>
              <a:t> 속성이 다르게 나왔던 것 같은데</a:t>
            </a:r>
            <a:r>
              <a:rPr kumimoji="1" lang="en-US" altLang="ko-KR" sz="2400" dirty="0"/>
              <a:t>..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dormitory</a:t>
            </a:r>
            <a:r>
              <a:rPr kumimoji="1" lang="ko-KR" altLang="en-US" sz="2400" dirty="0"/>
              <a:t>라는 논리 벡터로 구성된 열이 자꾸 문자열로 나온다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최종 데이터 프레임을 만들기 까지 논리벡터 </a:t>
            </a:r>
            <a:r>
              <a:rPr kumimoji="1" lang="en-US" altLang="ko-KR" sz="2400" dirty="0"/>
              <a:t>-&gt;</a:t>
            </a:r>
            <a:r>
              <a:rPr kumimoji="1" lang="ko-KR" altLang="en-US" sz="2400" dirty="0"/>
              <a:t> 데이터프레임</a:t>
            </a:r>
            <a:r>
              <a:rPr kumimoji="1" lang="en-US" altLang="ko-KR" sz="2400" dirty="0"/>
              <a:t>(member) -&gt; </a:t>
            </a:r>
            <a:r>
              <a:rPr kumimoji="1" lang="ko-KR" altLang="en-US" sz="2400" dirty="0"/>
              <a:t>기존 데이터프레임과 </a:t>
            </a:r>
            <a:r>
              <a:rPr kumimoji="1" lang="en-US" altLang="ko-KR" sz="2400" dirty="0" err="1"/>
              <a:t>cbind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-&gt;</a:t>
            </a:r>
            <a:r>
              <a:rPr kumimoji="1" lang="ko-KR" altLang="en-US" sz="2400" dirty="0"/>
              <a:t> 새로운 데이터프레임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newmember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의 순서를 거쳤는데 기존 데이터프레임과 </a:t>
            </a:r>
            <a:r>
              <a:rPr kumimoji="1" lang="en-US" altLang="ko-KR" sz="2400" dirty="0" err="1"/>
              <a:t>cbind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하면서 </a:t>
            </a:r>
            <a:r>
              <a:rPr kumimoji="1" lang="ko-KR" altLang="en-US" sz="2400" dirty="0" err="1"/>
              <a:t>두번</a:t>
            </a:r>
            <a:r>
              <a:rPr kumimoji="1" lang="ko-KR" altLang="en-US" sz="2400" dirty="0"/>
              <a:t> 데이터프레임으로 묶어서 </a:t>
            </a:r>
            <a:r>
              <a:rPr kumimoji="1" lang="en-US" altLang="ko-KR" sz="2400" dirty="0" err="1"/>
              <a:t>logi</a:t>
            </a:r>
            <a:r>
              <a:rPr kumimoji="1" lang="ko-KR" altLang="en-US" sz="2400" dirty="0"/>
              <a:t>가 </a:t>
            </a:r>
            <a:r>
              <a:rPr kumimoji="1" lang="ko-KR" altLang="en-US" sz="2400" dirty="0" err="1"/>
              <a:t>안나오고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chr</a:t>
            </a:r>
            <a:r>
              <a:rPr kumimoji="1" lang="ko-KR" altLang="en-US" sz="2400" dirty="0"/>
              <a:t>이 </a:t>
            </a:r>
            <a:r>
              <a:rPr kumimoji="1" lang="ko-KR" altLang="en-US" sz="2400" dirty="0" err="1"/>
              <a:t>나온걸까</a:t>
            </a:r>
            <a:r>
              <a:rPr kumimoji="1" lang="en-US" altLang="ko-KR" sz="2400" dirty="0"/>
              <a:t>?</a:t>
            </a:r>
          </a:p>
          <a:p>
            <a:endParaRPr kumimoji="1" lang="en-US" altLang="ko-Kore-KR" sz="2400" dirty="0"/>
          </a:p>
          <a:p>
            <a:r>
              <a:rPr kumimoji="1" lang="en-US" altLang="ko-Kore-KR" sz="2400" dirty="0" err="1"/>
              <a:t>gpt</a:t>
            </a:r>
            <a:r>
              <a:rPr kumimoji="1" lang="ko-KR" altLang="en-US" sz="2400" dirty="0"/>
              <a:t>에게 물어보니 </a:t>
            </a:r>
            <a:r>
              <a:rPr kumimoji="1" lang="en-US" altLang="ko-Kore-KR" sz="2400" dirty="0"/>
              <a:t>member </a:t>
            </a:r>
            <a:r>
              <a:rPr kumimoji="1" lang="ko-Kore-KR" altLang="en-US" sz="2400" dirty="0"/>
              <a:t>데이터</a:t>
            </a:r>
            <a:r>
              <a:rPr kumimoji="1" lang="ko-KR" altLang="en-US" sz="2400" dirty="0"/>
              <a:t> 프레임에서 </a:t>
            </a:r>
            <a:r>
              <a:rPr kumimoji="1" lang="en-US" altLang="ko-KR" sz="2400" dirty="0" err="1"/>
              <a:t>newmember</a:t>
            </a:r>
            <a:r>
              <a:rPr kumimoji="1" lang="ko-KR" altLang="en-US" sz="2400" dirty="0"/>
              <a:t>로 새로운 데이터프레임을 만들면서 문자열로 초기화 </a:t>
            </a:r>
            <a:r>
              <a:rPr kumimoji="1" lang="ko-KR" altLang="en-US" sz="2400" dirty="0" err="1"/>
              <a:t>된거라고</a:t>
            </a:r>
            <a:r>
              <a:rPr kumimoji="1" lang="ko-KR" altLang="en-US" sz="2400" dirty="0"/>
              <a:t> 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데이터 프레임 병합을 </a:t>
            </a:r>
            <a:r>
              <a:rPr kumimoji="1" lang="ko-KR" altLang="en-US" sz="2400" dirty="0" err="1"/>
              <a:t>두번하다보니</a:t>
            </a:r>
            <a:r>
              <a:rPr kumimoji="1" lang="ko-KR" altLang="en-US" sz="2400" dirty="0"/>
              <a:t> 그 과정에서 문자열로 초기화가 된 것인가보다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38498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7DDDC-4C5B-2A31-E400-49534D61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필터링</a:t>
            </a:r>
            <a:endParaRPr kumimoji="1" lang="ko-Kore-KR" altLang="en-US" dirty="0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411187D-2B3F-3D4E-E1D4-838D5D49C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8975"/>
            <a:ext cx="4711700" cy="20600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73166E-35C3-C7B4-4C53-F0676F4E275F}"/>
              </a:ext>
            </a:extLst>
          </p:cNvPr>
          <p:cNvSpPr txBox="1"/>
          <p:nvPr/>
        </p:nvSpPr>
        <p:spPr>
          <a:xfrm>
            <a:off x="5343056" y="1376510"/>
            <a:ext cx="6046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열의</a:t>
            </a:r>
            <a:r>
              <a:rPr kumimoji="1" lang="ko-KR" altLang="en-US" dirty="0"/>
              <a:t> 인덱스를 지정하여 새로운 데이터프레임을 만들었다</a:t>
            </a:r>
            <a:r>
              <a:rPr kumimoji="1" lang="en-US" altLang="ko-Kore-KR" dirty="0"/>
              <a:t>.</a:t>
            </a:r>
          </a:p>
          <a:p>
            <a:r>
              <a:rPr kumimoji="1" lang="ko-KR" altLang="en-US" dirty="0"/>
              <a:t>이 데이터 프레임은 </a:t>
            </a:r>
            <a:r>
              <a:rPr kumimoji="1" lang="en-US" altLang="ko-KR" dirty="0"/>
              <a:t>4</a:t>
            </a:r>
            <a:r>
              <a:rPr kumimoji="1" lang="ko-KR" altLang="en-US" dirty="0"/>
              <a:t>열로 이루어져 </a:t>
            </a:r>
            <a:r>
              <a:rPr kumimoji="1" lang="en-US" altLang="ko-KR" dirty="0"/>
              <a:t>[1:2]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[-3:-4]</a:t>
            </a:r>
            <a:r>
              <a:rPr kumimoji="1" lang="ko-KR" altLang="en-US" dirty="0"/>
              <a:t>가 같은 </a:t>
            </a:r>
            <a:endParaRPr kumimoji="1" lang="en-US" altLang="ko-KR" dirty="0"/>
          </a:p>
          <a:p>
            <a:r>
              <a:rPr kumimoji="1" lang="ko-KR" altLang="en-US" dirty="0"/>
              <a:t>데이터 프레임임을 </a:t>
            </a:r>
            <a:r>
              <a:rPr kumimoji="1" lang="en-US" altLang="ko-KR" dirty="0"/>
              <a:t>newgroup</a:t>
            </a:r>
            <a:r>
              <a:rPr kumimoji="1" lang="ko-KR" altLang="en-US" dirty="0"/>
              <a:t> </a:t>
            </a:r>
            <a:r>
              <a:rPr kumimoji="1" lang="en-US" altLang="ko-KR" dirty="0"/>
              <a:t>==</a:t>
            </a:r>
            <a:r>
              <a:rPr kumimoji="1" lang="ko-KR" altLang="en-US" dirty="0"/>
              <a:t> </a:t>
            </a:r>
            <a:r>
              <a:rPr kumimoji="1" lang="en-US" altLang="ko-KR" dirty="0"/>
              <a:t>newgroup1</a:t>
            </a:r>
            <a:r>
              <a:rPr kumimoji="1" lang="ko-KR" altLang="en-US" dirty="0"/>
              <a:t> 을 실행했을 때</a:t>
            </a:r>
            <a:endParaRPr kumimoji="1" lang="en-US" altLang="ko-KR" dirty="0"/>
          </a:p>
          <a:p>
            <a:r>
              <a:rPr kumimoji="1" lang="ko-KR" altLang="en-US" dirty="0"/>
              <a:t>모두 </a:t>
            </a:r>
            <a:r>
              <a:rPr kumimoji="1" lang="en-US" altLang="ko-KR" dirty="0"/>
              <a:t>TRUE</a:t>
            </a:r>
            <a:r>
              <a:rPr kumimoji="1" lang="ko-KR" altLang="en-US" dirty="0"/>
              <a:t>가 나옴을 통해 할 수 있다</a:t>
            </a:r>
            <a:r>
              <a:rPr kumimoji="1" lang="en-US" altLang="ko-KR" dirty="0"/>
              <a:t>.</a:t>
            </a:r>
          </a:p>
        </p:txBody>
      </p:sp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5DF870DC-33F8-9C0E-14D7-8C2783348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00687"/>
            <a:ext cx="5981700" cy="1993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18E037-67CC-A66A-2A54-1C8069EC242E}"/>
              </a:ext>
            </a:extLst>
          </p:cNvPr>
          <p:cNvSpPr txBox="1"/>
          <p:nvPr/>
        </p:nvSpPr>
        <p:spPr>
          <a:xfrm>
            <a:off x="5343056" y="3293079"/>
            <a:ext cx="6436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다음은</a:t>
            </a:r>
            <a:r>
              <a:rPr kumimoji="1" lang="ko-KR" altLang="en-US" dirty="0"/>
              <a:t> 행렬 형식으로 필터링한 결과이다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위</a:t>
            </a:r>
            <a:r>
              <a:rPr kumimoji="1" lang="ko-KR" altLang="en-US" dirty="0"/>
              <a:t> 예시는 기숙사가 아닌 사람은 모든 데이터를 </a:t>
            </a:r>
            <a:r>
              <a:rPr kumimoji="1" lang="ko-KR" altLang="en-US" dirty="0" err="1"/>
              <a:t>뱉어내고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아래 예시는 기숙사인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이름 나이 성별을 내보내도록 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0087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BDE2-D1D6-E22E-3145-A1676F94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데이터프레임 정렬</a:t>
            </a:r>
            <a:endParaRPr kumimoji="1" lang="ko-Kore-KR" altLang="en-US" dirty="0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B735B9F-6B4D-C6AE-91B8-52CB64C64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3594"/>
            <a:ext cx="4697713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67CB6F-A94C-9ED3-BDA9-44E1270A9F88}"/>
              </a:ext>
            </a:extLst>
          </p:cNvPr>
          <p:cNvSpPr txBox="1"/>
          <p:nvPr/>
        </p:nvSpPr>
        <p:spPr>
          <a:xfrm>
            <a:off x="4901034" y="1840474"/>
            <a:ext cx="70876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일단</a:t>
            </a:r>
            <a:r>
              <a:rPr kumimoji="1" lang="ko-KR" altLang="en-US" dirty="0"/>
              <a:t> 처음에 </a:t>
            </a:r>
            <a:r>
              <a:rPr kumimoji="1" lang="en-US" altLang="ko-KR" dirty="0"/>
              <a:t>,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빼먹어서 오류가 났다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주의해야 할 사항이다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order</a:t>
            </a:r>
            <a:r>
              <a:rPr kumimoji="1" lang="ko-Kore-KR" altLang="en-US" dirty="0"/>
              <a:t>함수를</a:t>
            </a:r>
            <a:r>
              <a:rPr kumimoji="1" lang="ko-KR" altLang="en-US" dirty="0"/>
              <a:t> 이용해 나이의 오름차순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내림차순으로 정렬한 예이다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내림차순으로</a:t>
            </a:r>
            <a:r>
              <a:rPr kumimoji="1" lang="ko-KR" altLang="en-US" dirty="0"/>
              <a:t> 정렬을 하고싶으면 </a:t>
            </a:r>
            <a:r>
              <a:rPr kumimoji="1" lang="en-US" altLang="ko-KR" dirty="0"/>
              <a:t>decreasing = TRUE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쓰면 된다 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order(</a:t>
            </a:r>
            <a:r>
              <a:rPr kumimoji="1" lang="en-US" altLang="ko-KR" dirty="0" err="1"/>
              <a:t>newmember$age</a:t>
            </a:r>
            <a:r>
              <a:rPr kumimoji="1" lang="en-US" altLang="ko-Kore-KR" dirty="0"/>
              <a:t>)</a:t>
            </a:r>
            <a:r>
              <a:rPr kumimoji="1" lang="ko-KR" altLang="en-US" dirty="0"/>
              <a:t>가 크기가 작은 순서의 데이터를 벡터로</a:t>
            </a:r>
            <a:endParaRPr kumimoji="1" lang="en-US" altLang="ko-KR" dirty="0"/>
          </a:p>
          <a:p>
            <a:r>
              <a:rPr kumimoji="1" lang="ko-KR" altLang="en-US" dirty="0"/>
              <a:t>가지고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벡터가 </a:t>
            </a:r>
            <a:r>
              <a:rPr kumimoji="1" lang="en-US" altLang="ko-KR" dirty="0" err="1"/>
              <a:t>newmember</a:t>
            </a:r>
            <a:r>
              <a:rPr kumimoji="1" lang="en-US" altLang="ko-KR" dirty="0"/>
              <a:t>[]</a:t>
            </a:r>
            <a:r>
              <a:rPr kumimoji="1" lang="ko-KR" altLang="en-US" dirty="0"/>
              <a:t>에 들어가면서 이 벡터 순서대로</a:t>
            </a:r>
            <a:endParaRPr kumimoji="1" lang="en-US" altLang="ko-KR" dirty="0"/>
          </a:p>
          <a:p>
            <a:r>
              <a:rPr kumimoji="1" lang="ko-KR" altLang="en-US" dirty="0"/>
              <a:t>오름차순 또는 내림차순으로 되는 방식인 듯하다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8324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7EE1B-D79D-86E4-1767-AB9ADD80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프레임 함수</a:t>
            </a:r>
            <a:endParaRPr kumimoji="1" lang="ko-Kore-KR" altLang="en-US" dirty="0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6A0AE05-E535-0782-42E1-23448BA25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18631"/>
            <a:ext cx="3771900" cy="3474243"/>
          </a:xfr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851AD72-A982-0A78-E0AE-BE67E69C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9532"/>
            <a:ext cx="4940300" cy="168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2580AD-6A85-2E81-4159-3FF713F79798}"/>
              </a:ext>
            </a:extLst>
          </p:cNvPr>
          <p:cNvSpPr txBox="1"/>
          <p:nvPr/>
        </p:nvSpPr>
        <p:spPr>
          <a:xfrm>
            <a:off x="6096000" y="1301096"/>
            <a:ext cx="56380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age</a:t>
            </a:r>
            <a:r>
              <a:rPr kumimoji="1" lang="ko-KR" altLang="en-US" dirty="0"/>
              <a:t>는 분명 숫자형 벡터였는데 왜 </a:t>
            </a:r>
            <a:r>
              <a:rPr kumimoji="1" lang="en-US" altLang="ko-KR" dirty="0" err="1"/>
              <a:t>lapply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통한 </a:t>
            </a:r>
            <a:endParaRPr kumimoji="1" lang="en-US" altLang="ko-KR" dirty="0"/>
          </a:p>
          <a:p>
            <a:r>
              <a:rPr kumimoji="1" lang="ko-KR" altLang="en-US" dirty="0"/>
              <a:t>평균값 계산에 실패했을까</a:t>
            </a:r>
            <a:r>
              <a:rPr kumimoji="1" lang="en-US" altLang="ko-KR" dirty="0"/>
              <a:t>?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member </a:t>
            </a:r>
            <a:r>
              <a:rPr kumimoji="1" lang="ko-Kore-KR" altLang="en-US" dirty="0"/>
              <a:t>데이터</a:t>
            </a:r>
            <a:r>
              <a:rPr kumimoji="1" lang="ko-KR" altLang="en-US" dirty="0"/>
              <a:t> 프레임에서 </a:t>
            </a:r>
            <a:r>
              <a:rPr kumimoji="1" lang="en-US" altLang="ko-KR" dirty="0" err="1"/>
              <a:t>newmember</a:t>
            </a:r>
            <a:r>
              <a:rPr kumimoji="1" lang="ko-KR" altLang="en-US" dirty="0"/>
              <a:t>로 새로운</a:t>
            </a:r>
            <a:endParaRPr kumimoji="1" lang="en-US" altLang="ko-KR" dirty="0"/>
          </a:p>
          <a:p>
            <a:r>
              <a:rPr kumimoji="1" lang="ko-KR" altLang="en-US" dirty="0"/>
              <a:t>데이터프레임을 만들면서 문자열로 초기화 된 듯 하다</a:t>
            </a:r>
            <a:r>
              <a:rPr kumimoji="1" lang="en-US" altLang="ko-KR" dirty="0"/>
              <a:t>.</a:t>
            </a:r>
          </a:p>
        </p:txBody>
      </p:sp>
      <p:pic>
        <p:nvPicPr>
          <p:cNvPr id="11" name="그림 10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22A4EFE-FFB5-E2B3-7957-FF99122C8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695" y="2778424"/>
            <a:ext cx="4572000" cy="1816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760C65-1D69-2D8C-1D5C-7345756749F2}"/>
              </a:ext>
            </a:extLst>
          </p:cNvPr>
          <p:cNvSpPr txBox="1"/>
          <p:nvPr/>
        </p:nvSpPr>
        <p:spPr>
          <a:xfrm>
            <a:off x="6096000" y="4755752"/>
            <a:ext cx="535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as.numeric</a:t>
            </a:r>
            <a:r>
              <a:rPr kumimoji="1" lang="ko-KR" altLang="en-US" dirty="0"/>
              <a:t>함수를 통해 데이터의 속성을 문자열에서</a:t>
            </a:r>
            <a:endParaRPr kumimoji="1" lang="en-US" altLang="ko-KR" dirty="0"/>
          </a:p>
          <a:p>
            <a:r>
              <a:rPr kumimoji="1" lang="ko-KR" altLang="en-US" dirty="0"/>
              <a:t>숫자열로 바꿔 </a:t>
            </a:r>
            <a:r>
              <a:rPr kumimoji="1" lang="en-US" altLang="ko-KR" dirty="0"/>
              <a:t>mean</a:t>
            </a:r>
            <a:r>
              <a:rPr kumimoji="1" lang="ko-KR" altLang="en-US" dirty="0"/>
              <a:t>값을 계산할 수 있었다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136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/>
            <a:r>
              <a:rPr lang="ko-KR" altLang="en-US"/>
              <a:t>seq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1400">
                <a:latin typeface="+mn-lt"/>
                <a:ea typeface="+mn-ea"/>
                <a:cs typeface="+mn-cs"/>
              </a:rPr>
              <a:t>Seq(n,m)만 입력 시           seq(n,m, by=k)만 입력 시    seq(length=j, from=n, by=k)입력 시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 sz="1400">
              <a:latin typeface="+mn-lt"/>
              <a:ea typeface="+mn-ea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14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/>
              <a:t>  </a:t>
            </a:r>
            <a:r>
              <a:rPr lang="ko-KR" altLang="en-US" sz="1600">
                <a:latin typeface="+mn-lt"/>
                <a:ea typeface="+mn-ea"/>
                <a:cs typeface="+mn-cs"/>
              </a:rPr>
              <a:t>1씩 증가한다                k만큼 증가한다          -2부터 0.3씩 증가하여 벡터의 길이가 8로 설정이 된다</a:t>
            </a:r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8" descr="C:/Users/user/AppData/Roaming/PolarisOffice/ETemp/26556_22576648/fImage1694141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202180"/>
            <a:ext cx="1753235" cy="549275"/>
          </a:xfrm>
          <a:prstGeom prst="rect">
            <a:avLst/>
          </a:prstGeom>
          <a:noFill/>
        </p:spPr>
      </p:pic>
      <p:pic>
        <p:nvPicPr>
          <p:cNvPr id="5" name="그림 9" descr="C:/Users/user/AppData/Roaming/PolarisOffice/ETemp/26556_22576648/fImage1690142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2184400"/>
            <a:ext cx="1184275" cy="568325"/>
          </a:xfrm>
          <a:prstGeom prst="rect">
            <a:avLst/>
          </a:prstGeom>
          <a:noFill/>
        </p:spPr>
      </p:pic>
      <p:pic>
        <p:nvPicPr>
          <p:cNvPr id="6" name="그림 10" descr="C:/Users/user/AppData/Roaming/PolarisOffice/ETemp/26556_22576648/fImage3349143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0" y="2137410"/>
            <a:ext cx="3338195" cy="574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/>
            <a:r>
              <a:rPr lang="ko-KR" altLang="en-US"/>
              <a:t>Rep()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1800"/>
              <a:t>벡터 반복시키는건 번거로운 일이다. 하지만 rep()를 이용하면 새로운 벡터를 만들 수 있다</a:t>
            </a:r>
            <a:r>
              <a:rPr lang="ko-KR" altLang="en-US"/>
              <a:t>.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1부터 5까지 나열된 벡터, 0부터 -5 까지 나열된 벡터를 합친 y벡터를 2번 반복하게 만들었다. </a:t>
            </a:r>
          </a:p>
          <a:p>
            <a:pPr marL="228600" indent="-228600" latinLnBrk="0">
              <a:buFontTx/>
              <a:buNone/>
            </a:pPr>
            <a:endParaRPr lang="ko-KR" altLang="en-US" sz="1600"/>
          </a:p>
          <a:p>
            <a:pPr marL="228600" indent="-228600" latinLnBrk="0">
              <a:buFontTx/>
              <a:buNone/>
            </a:pPr>
            <a:endParaRPr lang="ko-KR" altLang="en-US" sz="14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</a:p>
        </p:txBody>
      </p:sp>
      <p:pic>
        <p:nvPicPr>
          <p:cNvPr id="4" name="그림 11" descr="C:/Users/user/AppData/Roaming/PolarisOffice/ETemp/26556_22576648/fImage3136144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385060"/>
            <a:ext cx="2599055" cy="716915"/>
          </a:xfrm>
          <a:prstGeom prst="rect">
            <a:avLst/>
          </a:prstGeom>
          <a:noFill/>
        </p:spPr>
      </p:pic>
      <p:pic>
        <p:nvPicPr>
          <p:cNvPr id="5" name="그림 12" descr="C:/Users/user/AppData/Roaming/PolarisOffice/ETemp/26556_22576648/fImage2014145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92780"/>
            <a:ext cx="4846955" cy="473075"/>
          </a:xfrm>
          <a:prstGeom prst="rect">
            <a:avLst/>
          </a:prstGeom>
          <a:noFill/>
        </p:spPr>
      </p:pic>
      <p:pic>
        <p:nvPicPr>
          <p:cNvPr id="6" name="그림 13" descr="C:/Users/user/AppData/Roaming/PolarisOffice/ETemp/26556_22576648/fImage1745146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4282440"/>
            <a:ext cx="2751455" cy="450215"/>
          </a:xfrm>
          <a:prstGeom prst="rect">
            <a:avLst/>
          </a:prstGeom>
          <a:noFill/>
        </p:spPr>
      </p:pic>
      <p:pic>
        <p:nvPicPr>
          <p:cNvPr id="7" name="그림 15" descr="C:/Users/user/AppData/Roaming/PolarisOffice/ETemp/26556_22576648/fImage1978148814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4937760"/>
            <a:ext cx="5502275" cy="4654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3008</Words>
  <Application>Microsoft Office PowerPoint</Application>
  <PresentationFormat>와이드스크린</PresentationFormat>
  <Paragraphs>372</Paragraphs>
  <Slides>77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5" baseType="lpstr">
      <vt:lpstr>Helvetica Neue</vt:lpstr>
      <vt:lpstr>Söhne Mono</vt:lpstr>
      <vt:lpstr>NanumGothic</vt:lpstr>
      <vt:lpstr>맑은 고딕</vt:lpstr>
      <vt:lpstr>Arial</vt:lpstr>
      <vt:lpstr>Consolas</vt:lpstr>
      <vt:lpstr>Segoe UI</vt:lpstr>
      <vt:lpstr>Office 테마</vt:lpstr>
      <vt:lpstr>빅데이터프로그래밍2</vt:lpstr>
      <vt:lpstr>목차</vt:lpstr>
      <vt:lpstr>벡터</vt:lpstr>
      <vt:lpstr>벡터</vt:lpstr>
      <vt:lpstr>숫자형vector</vt:lpstr>
      <vt:lpstr>차례로 부여</vt:lpstr>
      <vt:lpstr>seq</vt:lpstr>
      <vt:lpstr>seq</vt:lpstr>
      <vt:lpstr>Rep()</vt:lpstr>
      <vt:lpstr>연산도 손쉽게</vt:lpstr>
      <vt:lpstr>자리가 맞지 않을 경우</vt:lpstr>
      <vt:lpstr>다양한 함수</vt:lpstr>
      <vt:lpstr>순서 및 정렬 함수</vt:lpstr>
      <vt:lpstr>논리vector</vt:lpstr>
      <vt:lpstr>Ifelse()</vt:lpstr>
      <vt:lpstr>문자vector</vt:lpstr>
      <vt:lpstr>추가 특성</vt:lpstr>
      <vt:lpstr>Missing values</vt:lpstr>
      <vt:lpstr>Index vector&amp;filtering</vt:lpstr>
      <vt:lpstr>자연수 인덱스 벡터</vt:lpstr>
      <vt:lpstr>음의 정수 인덱스 벡터</vt:lpstr>
      <vt:lpstr>논리 인덱스 벡터</vt:lpstr>
      <vt:lpstr>이름 인덱스 벡터</vt:lpstr>
      <vt:lpstr>연산도 손쉽게</vt:lpstr>
      <vt:lpstr>자리가 맞지 않을 경우</vt:lpstr>
      <vt:lpstr>행렬</vt:lpstr>
      <vt:lpstr>Matrix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리스트</vt:lpstr>
      <vt:lpstr>리스트의 중요성</vt:lpstr>
      <vt:lpstr>객체의 데이터 타입</vt:lpstr>
      <vt:lpstr>typeof()</vt:lpstr>
      <vt:lpstr>class, attributes, attr</vt:lpstr>
      <vt:lpstr>모드와 타입</vt:lpstr>
      <vt:lpstr>모드와 타입</vt:lpstr>
      <vt:lpstr>list</vt:lpstr>
      <vt:lpstr>list</vt:lpstr>
      <vt:lpstr>리스트 요소 이름 부여</vt:lpstr>
      <vt:lpstr>리스트의 특정 요소 지정</vt:lpstr>
      <vt:lpstr>벡터와 행렬 요소 지정</vt:lpstr>
      <vt:lpstr>부분 리스트 필터링</vt:lpstr>
      <vt:lpstr>요소 지정과 필터링</vt:lpstr>
      <vt:lpstr>리스트 요소의 추가와 변경</vt:lpstr>
      <vt:lpstr>자연수를 통한 요소 추가와 변경</vt:lpstr>
      <vt:lpstr>요소의 삭제</vt:lpstr>
      <vt:lpstr>계층적 리스트</vt:lpstr>
      <vt:lpstr>계층적 리스트</vt:lpstr>
      <vt:lpstr>벡터에서 리스트로</vt:lpstr>
      <vt:lpstr>리스트에서 벡터로</vt:lpstr>
      <vt:lpstr>lapply</vt:lpstr>
      <vt:lpstr>sapply</vt:lpstr>
      <vt:lpstr>mapply</vt:lpstr>
      <vt:lpstr>데이터프레임</vt:lpstr>
      <vt:lpstr>데이터프레임이란</vt:lpstr>
      <vt:lpstr>데이터프레임 생성 </vt:lpstr>
      <vt:lpstr>설명 글에서는 people[[1]]에 class 함수를 씌우니 factor가 나온다고 했는데…</vt:lpstr>
      <vt:lpstr>데이터프레임 확장</vt:lpstr>
      <vt:lpstr>데이터프레임 자료 정렬</vt:lpstr>
      <vt:lpstr>데이터프레임 필터링</vt:lpstr>
      <vt:lpstr>데이터프레임 함수</vt:lpstr>
      <vt:lpstr>데이터프레임 확장</vt:lpstr>
      <vt:lpstr>데이터프레임 확장</vt:lpstr>
      <vt:lpstr>데이터프레임 속성</vt:lpstr>
      <vt:lpstr>데이터프레임 속성</vt:lpstr>
      <vt:lpstr>데이터프레임 필터링</vt:lpstr>
      <vt:lpstr>데이터프레임 정렬</vt:lpstr>
      <vt:lpstr>데이터프레임 함수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</dc:title>
  <dc:creator>정 원준</dc:creator>
  <cp:lastModifiedBy>정 원준</cp:lastModifiedBy>
  <cp:revision>7</cp:revision>
  <dcterms:created xsi:type="dcterms:W3CDTF">2023-09-18T06:31:12Z</dcterms:created>
  <dcterms:modified xsi:type="dcterms:W3CDTF">2023-09-20T02:37:46Z</dcterms:modified>
</cp:coreProperties>
</file>