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1" r:id="rId1"/>
  </p:sldMasterIdLst>
  <p:notesMasterIdLst>
    <p:notesMasterId r:id="rId17"/>
  </p:notesMasterIdLst>
  <p:sldIdLst>
    <p:sldId id="271" r:id="rId2"/>
    <p:sldId id="257" r:id="rId3"/>
    <p:sldId id="259" r:id="rId4"/>
    <p:sldId id="268" r:id="rId5"/>
    <p:sldId id="281" r:id="rId6"/>
    <p:sldId id="269" r:id="rId7"/>
    <p:sldId id="280" r:id="rId8"/>
    <p:sldId id="270" r:id="rId9"/>
    <p:sldId id="274" r:id="rId10"/>
    <p:sldId id="278" r:id="rId11"/>
    <p:sldId id="263" r:id="rId12"/>
    <p:sldId id="279" r:id="rId13"/>
    <p:sldId id="277" r:id="rId14"/>
    <p:sldId id="273" r:id="rId15"/>
    <p:sldId id="28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EBD200-D546-404B-A5C5-6AA26FDC25B2}" type="datetimeFigureOut">
              <a:rPr lang="en-IN" smtClean="0"/>
              <a:t>27-12-2021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DCDECB-FBF6-4178-A54C-13883919FC78}" type="slidenum">
              <a:rPr lang="en-IN" smtClean="0"/>
              <a:t>‹#›</a:t>
            </a:fld>
            <a:endParaRPr lang="en-IN"/>
          </a:p>
        </p:txBody>
      </p:sp>
    </p:spTree>
    <p:extLst>
      <p:ext uri="{BB962C8B-B14F-4D97-AF65-F5344CB8AC3E}">
        <p14:creationId xmlns:p14="http://schemas.microsoft.com/office/powerpoint/2010/main" val="362279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374444-5B8E-48BD-A46A-5E78631D11E6}" type="datetimeFigureOut">
              <a:rPr lang="en-IN" smtClean="0"/>
              <a:t>27-12-2021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6976FA-57F0-405E-90CC-1C487001DFF7}" type="slidenum">
              <a:rPr lang="en-IN" smtClean="0"/>
              <a:t>‹#›</a:t>
            </a:fld>
            <a:endParaRPr lang="en-IN"/>
          </a:p>
        </p:txBody>
      </p:sp>
    </p:spTree>
    <p:extLst>
      <p:ext uri="{BB962C8B-B14F-4D97-AF65-F5344CB8AC3E}">
        <p14:creationId xmlns:p14="http://schemas.microsoft.com/office/powerpoint/2010/main" val="3695011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374444-5B8E-48BD-A46A-5E78631D11E6}" type="datetimeFigureOut">
              <a:rPr lang="en-IN" smtClean="0"/>
              <a:t>27-12-2021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6976FA-57F0-405E-90CC-1C487001DFF7}" type="slidenum">
              <a:rPr lang="en-IN" smtClean="0"/>
              <a:t>‹#›</a:t>
            </a:fld>
            <a:endParaRPr lang="en-IN"/>
          </a:p>
        </p:txBody>
      </p:sp>
    </p:spTree>
    <p:extLst>
      <p:ext uri="{BB962C8B-B14F-4D97-AF65-F5344CB8AC3E}">
        <p14:creationId xmlns:p14="http://schemas.microsoft.com/office/powerpoint/2010/main" val="287053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374444-5B8E-48BD-A46A-5E78631D11E6}" type="datetimeFigureOut">
              <a:rPr lang="en-IN" smtClean="0"/>
              <a:t>27-12-2021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6976FA-57F0-405E-90CC-1C487001DFF7}" type="slidenum">
              <a:rPr lang="en-IN" smtClean="0"/>
              <a:t>‹#›</a:t>
            </a:fld>
            <a:endParaRPr lang="en-IN"/>
          </a:p>
        </p:txBody>
      </p:sp>
    </p:spTree>
    <p:extLst>
      <p:ext uri="{BB962C8B-B14F-4D97-AF65-F5344CB8AC3E}">
        <p14:creationId xmlns:p14="http://schemas.microsoft.com/office/powerpoint/2010/main" val="2374845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374444-5B8E-48BD-A46A-5E78631D11E6}" type="datetimeFigureOut">
              <a:rPr lang="en-IN" smtClean="0"/>
              <a:t>27-12-2021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6976FA-57F0-405E-90CC-1C487001DFF7}" type="slidenum">
              <a:rPr lang="en-IN" smtClean="0"/>
              <a:t>‹#›</a:t>
            </a:fld>
            <a:endParaRPr lang="en-IN"/>
          </a:p>
        </p:txBody>
      </p:sp>
    </p:spTree>
    <p:extLst>
      <p:ext uri="{BB962C8B-B14F-4D97-AF65-F5344CB8AC3E}">
        <p14:creationId xmlns:p14="http://schemas.microsoft.com/office/powerpoint/2010/main" val="2907014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374444-5B8E-48BD-A46A-5E78631D11E6}" type="datetimeFigureOut">
              <a:rPr lang="en-IN" smtClean="0"/>
              <a:t>27-12-2021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6976FA-57F0-405E-90CC-1C487001DFF7}" type="slidenum">
              <a:rPr lang="en-IN" smtClean="0"/>
              <a:t>‹#›</a:t>
            </a:fld>
            <a:endParaRPr lang="en-IN"/>
          </a:p>
        </p:txBody>
      </p:sp>
    </p:spTree>
    <p:extLst>
      <p:ext uri="{BB962C8B-B14F-4D97-AF65-F5344CB8AC3E}">
        <p14:creationId xmlns:p14="http://schemas.microsoft.com/office/powerpoint/2010/main" val="4239846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374444-5B8E-48BD-A46A-5E78631D11E6}" type="datetimeFigureOut">
              <a:rPr lang="en-IN" smtClean="0"/>
              <a:t>27-12-2021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6976FA-57F0-405E-90CC-1C487001DFF7}" type="slidenum">
              <a:rPr lang="en-IN" smtClean="0"/>
              <a:t>‹#›</a:t>
            </a:fld>
            <a:endParaRPr lang="en-IN"/>
          </a:p>
        </p:txBody>
      </p:sp>
    </p:spTree>
    <p:extLst>
      <p:ext uri="{BB962C8B-B14F-4D97-AF65-F5344CB8AC3E}">
        <p14:creationId xmlns:p14="http://schemas.microsoft.com/office/powerpoint/2010/main" val="574265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374444-5B8E-48BD-A46A-5E78631D11E6}" type="datetimeFigureOut">
              <a:rPr lang="en-IN" smtClean="0"/>
              <a:t>27-12-2021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6976FA-57F0-405E-90CC-1C487001DFF7}" type="slidenum">
              <a:rPr lang="en-IN" smtClean="0"/>
              <a:t>‹#›</a:t>
            </a:fld>
            <a:endParaRPr lang="en-IN"/>
          </a:p>
        </p:txBody>
      </p:sp>
    </p:spTree>
    <p:extLst>
      <p:ext uri="{BB962C8B-B14F-4D97-AF65-F5344CB8AC3E}">
        <p14:creationId xmlns:p14="http://schemas.microsoft.com/office/powerpoint/2010/main" val="1743796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374444-5B8E-48BD-A46A-5E78631D11E6}" type="datetimeFigureOut">
              <a:rPr lang="en-IN" smtClean="0"/>
              <a:t>27-12-2021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36976FA-57F0-405E-90CC-1C487001DFF7}" type="slidenum">
              <a:rPr lang="en-IN" smtClean="0"/>
              <a:t>‹#›</a:t>
            </a:fld>
            <a:endParaRPr lang="en-IN"/>
          </a:p>
        </p:txBody>
      </p:sp>
    </p:spTree>
    <p:extLst>
      <p:ext uri="{BB962C8B-B14F-4D97-AF65-F5344CB8AC3E}">
        <p14:creationId xmlns:p14="http://schemas.microsoft.com/office/powerpoint/2010/main" val="330131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374444-5B8E-48BD-A46A-5E78631D11E6}" type="datetimeFigureOut">
              <a:rPr lang="en-IN" smtClean="0"/>
              <a:t>27-12-2021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6976FA-57F0-405E-90CC-1C487001DFF7}" type="slidenum">
              <a:rPr lang="en-IN" smtClean="0"/>
              <a:t>‹#›</a:t>
            </a:fld>
            <a:endParaRPr lang="en-IN"/>
          </a:p>
        </p:txBody>
      </p:sp>
    </p:spTree>
    <p:extLst>
      <p:ext uri="{BB962C8B-B14F-4D97-AF65-F5344CB8AC3E}">
        <p14:creationId xmlns:p14="http://schemas.microsoft.com/office/powerpoint/2010/main" val="2982888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374444-5B8E-48BD-A46A-5E78631D11E6}" type="datetimeFigureOut">
              <a:rPr lang="en-IN" smtClean="0"/>
              <a:t>27-12-2021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36976FA-57F0-405E-90CC-1C487001DFF7}" type="slidenum">
              <a:rPr lang="en-IN" smtClean="0"/>
              <a:t>‹#›</a:t>
            </a:fld>
            <a:endParaRPr lang="en-IN"/>
          </a:p>
        </p:txBody>
      </p:sp>
    </p:spTree>
    <p:extLst>
      <p:ext uri="{BB962C8B-B14F-4D97-AF65-F5344CB8AC3E}">
        <p14:creationId xmlns:p14="http://schemas.microsoft.com/office/powerpoint/2010/main" val="112921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374444-5B8E-48BD-A46A-5E78631D11E6}" type="datetimeFigureOut">
              <a:rPr lang="en-IN" smtClean="0"/>
              <a:t>27-12-2021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6976FA-57F0-405E-90CC-1C487001DFF7}" type="slidenum">
              <a:rPr lang="en-IN" smtClean="0"/>
              <a:t>‹#›</a:t>
            </a:fld>
            <a:endParaRPr lang="en-IN"/>
          </a:p>
        </p:txBody>
      </p:sp>
    </p:spTree>
    <p:extLst>
      <p:ext uri="{BB962C8B-B14F-4D97-AF65-F5344CB8AC3E}">
        <p14:creationId xmlns:p14="http://schemas.microsoft.com/office/powerpoint/2010/main" val="515540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374444-5B8E-48BD-A46A-5E78631D11E6}" type="datetimeFigureOut">
              <a:rPr lang="en-IN" smtClean="0"/>
              <a:t>27-12-2021</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36976FA-57F0-405E-90CC-1C487001DFF7}" type="slidenum">
              <a:rPr lang="en-IN" smtClean="0"/>
              <a:t>‹#›</a:t>
            </a:fld>
            <a:endParaRPr lang="en-IN"/>
          </a:p>
        </p:txBody>
      </p:sp>
    </p:spTree>
    <p:extLst>
      <p:ext uri="{BB962C8B-B14F-4D97-AF65-F5344CB8AC3E}">
        <p14:creationId xmlns:p14="http://schemas.microsoft.com/office/powerpoint/2010/main" val="3510612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374444-5B8E-48BD-A46A-5E78631D11E6}" type="datetimeFigureOut">
              <a:rPr lang="en-IN" smtClean="0"/>
              <a:t>27-12-2021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6976FA-57F0-405E-90CC-1C487001DFF7}" type="slidenum">
              <a:rPr lang="en-IN" smtClean="0"/>
              <a:t>‹#›</a:t>
            </a:fld>
            <a:endParaRPr lang="en-IN"/>
          </a:p>
        </p:txBody>
      </p:sp>
    </p:spTree>
    <p:extLst>
      <p:ext uri="{BB962C8B-B14F-4D97-AF65-F5344CB8AC3E}">
        <p14:creationId xmlns:p14="http://schemas.microsoft.com/office/powerpoint/2010/main" val="1463046507"/>
      </p:ext>
    </p:extLst>
  </p:cSld>
  <p:clrMap bg1="lt1" tx1="dk1" bg2="lt2" tx2="dk2" accent1="accent1" accent2="accent2" accent3="accent3" accent4="accent4" accent5="accent5" accent6="accent6" hlink="hlink" folHlink="folHlink"/>
  <p:sldLayoutIdLst>
    <p:sldLayoutId id="2147484102" r:id="rId1"/>
    <p:sldLayoutId id="2147484103" r:id="rId2"/>
    <p:sldLayoutId id="2147484104" r:id="rId3"/>
    <p:sldLayoutId id="2147484105" r:id="rId4"/>
    <p:sldLayoutId id="2147484106" r:id="rId5"/>
    <p:sldLayoutId id="2147484107" r:id="rId6"/>
    <p:sldLayoutId id="2147484108" r:id="rId7"/>
    <p:sldLayoutId id="2147484109" r:id="rId8"/>
    <p:sldLayoutId id="2147484110" r:id="rId9"/>
    <p:sldLayoutId id="2147484111" r:id="rId10"/>
    <p:sldLayoutId id="2147484112" r:id="rId11"/>
    <p:sldLayoutId id="214748411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jestjs.io/" TargetMode="External"/><Relationship Id="rId2" Type="http://schemas.openxmlformats.org/officeDocument/2006/relationships/hyperlink" Target="https://reactjs.org/docs/getting-started.html" TargetMode="External"/><Relationship Id="rId1" Type="http://schemas.openxmlformats.org/officeDocument/2006/relationships/slideLayout" Target="../slideLayouts/slideLayout12.xml"/><Relationship Id="rId5" Type="http://schemas.openxmlformats.org/officeDocument/2006/relationships/hyperlink" Target="https://play.fresco.me/course/224/progress/topic/626/content/0" TargetMode="External"/><Relationship Id="rId4" Type="http://schemas.openxmlformats.org/officeDocument/2006/relationships/hyperlink" Target="https://enzymejs.github.io/enzym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9C84F-23C6-4ADA-B713-EA750CD9FBC7}"/>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8A03C141-D29A-4DBC-88A9-A22A8F89A8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970176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ADCDF-D8C2-4634-B119-AD0D2B7A4FEC}"/>
              </a:ext>
            </a:extLst>
          </p:cNvPr>
          <p:cNvSpPr>
            <a:spLocks noGrp="1"/>
          </p:cNvSpPr>
          <p:nvPr>
            <p:ph type="title"/>
          </p:nvPr>
        </p:nvSpPr>
        <p:spPr/>
        <p:txBody>
          <a:bodyPr>
            <a:normAutofit fontScale="90000"/>
          </a:bodyPr>
          <a:lstStyle/>
          <a:p>
            <a:r>
              <a:rPr lang="en-IN" dirty="0">
                <a:solidFill>
                  <a:schemeClr val="accent2"/>
                </a:solidFill>
              </a:rPr>
              <a:t>Setup</a:t>
            </a:r>
            <a:br>
              <a:rPr lang="en-IN" b="0" i="0" dirty="0">
                <a:solidFill>
                  <a:srgbClr val="292929"/>
                </a:solidFill>
                <a:effectLst/>
                <a:latin typeface="sohne"/>
              </a:rPr>
            </a:br>
            <a:br>
              <a:rPr lang="en-IN" b="0" i="0" dirty="0">
                <a:solidFill>
                  <a:srgbClr val="292929"/>
                </a:solidFill>
                <a:effectLst/>
                <a:latin typeface="sohne"/>
              </a:rPr>
            </a:br>
            <a:endParaRPr lang="en-IN" dirty="0">
              <a:solidFill>
                <a:schemeClr val="accent2"/>
              </a:solidFill>
            </a:endParaRPr>
          </a:p>
        </p:txBody>
      </p:sp>
      <p:sp>
        <p:nvSpPr>
          <p:cNvPr id="11" name="Content Placeholder 10">
            <a:extLst>
              <a:ext uri="{FF2B5EF4-FFF2-40B4-BE49-F238E27FC236}">
                <a16:creationId xmlns:a16="http://schemas.microsoft.com/office/drawing/2014/main" id="{4E237BBC-CF6C-4402-8753-BAD2F9D454C0}"/>
              </a:ext>
            </a:extLst>
          </p:cNvPr>
          <p:cNvSpPr>
            <a:spLocks noGrp="1"/>
          </p:cNvSpPr>
          <p:nvPr>
            <p:ph idx="1"/>
          </p:nvPr>
        </p:nvSpPr>
        <p:spPr>
          <a:xfrm>
            <a:off x="838200" y="1320800"/>
            <a:ext cx="10515600" cy="4856163"/>
          </a:xfrm>
        </p:spPr>
        <p:txBody>
          <a:bodyPr>
            <a:normAutofit/>
          </a:bodyPr>
          <a:lstStyle/>
          <a:p>
            <a:r>
              <a:rPr lang="en-IN" b="1" dirty="0"/>
              <a:t>Installing and configuring</a:t>
            </a:r>
          </a:p>
          <a:p>
            <a:endParaRPr lang="en-IN" b="1" dirty="0"/>
          </a:p>
          <a:p>
            <a:pPr>
              <a:buFont typeface="Wingdings" panose="05000000000000000000" pitchFamily="2" charset="2"/>
              <a:buChar char="Ø"/>
            </a:pPr>
            <a:r>
              <a:rPr lang="en-IN" sz="2600" dirty="0"/>
              <a:t>Using CRA :</a:t>
            </a:r>
          </a:p>
          <a:p>
            <a:pPr marL="0" indent="0">
              <a:buNone/>
            </a:pPr>
            <a:r>
              <a:rPr lang="en-IN" dirty="0"/>
              <a:t>	</a:t>
            </a:r>
            <a:r>
              <a:rPr lang="en-IN" sz="2400" dirty="0" err="1"/>
              <a:t>npx</a:t>
            </a:r>
            <a:r>
              <a:rPr lang="en-IN" sz="2400" dirty="0"/>
              <a:t> create-react-app jest-and-enzyme-demo</a:t>
            </a:r>
          </a:p>
          <a:p>
            <a:pPr marL="0" indent="0">
              <a:buNone/>
            </a:pPr>
            <a:endParaRPr lang="en-IN" sz="2400" dirty="0"/>
          </a:p>
          <a:p>
            <a:pPr>
              <a:buFont typeface="Wingdings" panose="05000000000000000000" pitchFamily="2" charset="2"/>
              <a:buChar char="Ø"/>
            </a:pPr>
            <a:r>
              <a:rPr lang="en-IN" sz="2600" dirty="0"/>
              <a:t>Install Enzyme:</a:t>
            </a:r>
          </a:p>
          <a:p>
            <a:pPr marL="0" indent="0">
              <a:buNone/>
            </a:pPr>
            <a:r>
              <a:rPr lang="en-IN" dirty="0"/>
              <a:t>	</a:t>
            </a:r>
            <a:r>
              <a:rPr lang="en-IN" sz="2400" dirty="0" err="1"/>
              <a:t>npm</a:t>
            </a:r>
            <a:r>
              <a:rPr lang="en-IN" sz="2400" dirty="0"/>
              <a:t> install --save-dev enzyme enzyme-adapter-react-16 enzyme-to-json</a:t>
            </a:r>
          </a:p>
          <a:p>
            <a:endParaRPr lang="en-IN" dirty="0"/>
          </a:p>
        </p:txBody>
      </p:sp>
    </p:spTree>
    <p:extLst>
      <p:ext uri="{BB962C8B-B14F-4D97-AF65-F5344CB8AC3E}">
        <p14:creationId xmlns:p14="http://schemas.microsoft.com/office/powerpoint/2010/main" val="4137312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FDF4B013-1D53-4914-B59F-EE57AFCED8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0160" y="538480"/>
            <a:ext cx="8898082" cy="5781040"/>
          </a:xfrm>
        </p:spPr>
      </p:pic>
    </p:spTree>
    <p:extLst>
      <p:ext uri="{BB962C8B-B14F-4D97-AF65-F5344CB8AC3E}">
        <p14:creationId xmlns:p14="http://schemas.microsoft.com/office/powerpoint/2010/main" val="2732203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96FCC-6067-4B62-B32E-3C35BC08502C}"/>
              </a:ext>
            </a:extLst>
          </p:cNvPr>
          <p:cNvSpPr>
            <a:spLocks noGrp="1"/>
          </p:cNvSpPr>
          <p:nvPr>
            <p:ph type="title"/>
          </p:nvPr>
        </p:nvSpPr>
        <p:spPr>
          <a:xfrm>
            <a:off x="838200" y="1"/>
            <a:ext cx="10515600" cy="1158239"/>
          </a:xfrm>
        </p:spPr>
        <p:txBody>
          <a:bodyPr>
            <a:normAutofit fontScale="90000"/>
          </a:bodyPr>
          <a:lstStyle/>
          <a:p>
            <a:r>
              <a:rPr lang="en-US" sz="4400" dirty="0">
                <a:solidFill>
                  <a:schemeClr val="accent2"/>
                </a:solidFill>
              </a:rPr>
              <a:t> </a:t>
            </a:r>
            <a:br>
              <a:rPr lang="en-IN" b="1" i="0" dirty="0">
                <a:solidFill>
                  <a:srgbClr val="333333"/>
                </a:solidFill>
                <a:effectLst/>
                <a:latin typeface="Helvetica Neue"/>
              </a:rPr>
            </a:br>
            <a:r>
              <a:rPr lang="en-IN" dirty="0">
                <a:solidFill>
                  <a:schemeClr val="accent2"/>
                </a:solidFill>
              </a:rPr>
              <a:t>API Reference</a:t>
            </a:r>
            <a:br>
              <a:rPr lang="en-IN" b="1" i="0" dirty="0">
                <a:solidFill>
                  <a:srgbClr val="333333"/>
                </a:solidFill>
                <a:effectLst/>
                <a:latin typeface="Helvetica Neue"/>
              </a:rPr>
            </a:br>
            <a:endParaRPr lang="en-IN" dirty="0">
              <a:solidFill>
                <a:schemeClr val="accent2"/>
              </a:solidFill>
            </a:endParaRPr>
          </a:p>
        </p:txBody>
      </p:sp>
      <p:pic>
        <p:nvPicPr>
          <p:cNvPr id="8" name="Content Placeholder 7">
            <a:extLst>
              <a:ext uri="{FF2B5EF4-FFF2-40B4-BE49-F238E27FC236}">
                <a16:creationId xmlns:a16="http://schemas.microsoft.com/office/drawing/2014/main" id="{9F5AB420-5ECF-46E5-A5FC-A3130F4815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4720" y="1249680"/>
            <a:ext cx="6024880" cy="5130800"/>
          </a:xfrm>
        </p:spPr>
      </p:pic>
    </p:spTree>
    <p:extLst>
      <p:ext uri="{BB962C8B-B14F-4D97-AF65-F5344CB8AC3E}">
        <p14:creationId xmlns:p14="http://schemas.microsoft.com/office/powerpoint/2010/main" val="1564771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ADCDF-D8C2-4634-B119-AD0D2B7A4FEC}"/>
              </a:ext>
            </a:extLst>
          </p:cNvPr>
          <p:cNvSpPr>
            <a:spLocks noGrp="1"/>
          </p:cNvSpPr>
          <p:nvPr>
            <p:ph type="title"/>
          </p:nvPr>
        </p:nvSpPr>
        <p:spPr/>
        <p:txBody>
          <a:bodyPr/>
          <a:lstStyle/>
          <a:p>
            <a:r>
              <a:rPr lang="en-IN" dirty="0">
                <a:solidFill>
                  <a:schemeClr val="accent2"/>
                </a:solidFill>
              </a:rPr>
              <a:t>Jest and Enzyme</a:t>
            </a:r>
            <a:br>
              <a:rPr lang="en-IN" b="0" i="0" dirty="0">
                <a:solidFill>
                  <a:srgbClr val="292929"/>
                </a:solidFill>
                <a:effectLst/>
                <a:latin typeface="sohne"/>
              </a:rPr>
            </a:br>
            <a:endParaRPr lang="en-IN" dirty="0">
              <a:solidFill>
                <a:schemeClr val="accent2"/>
              </a:solidFill>
            </a:endParaRPr>
          </a:p>
        </p:txBody>
      </p:sp>
      <p:sp>
        <p:nvSpPr>
          <p:cNvPr id="3" name="Content Placeholder 2">
            <a:extLst>
              <a:ext uri="{FF2B5EF4-FFF2-40B4-BE49-F238E27FC236}">
                <a16:creationId xmlns:a16="http://schemas.microsoft.com/office/drawing/2014/main" id="{8AC66D5E-DE3F-4B37-994C-7601589F045F}"/>
              </a:ext>
            </a:extLst>
          </p:cNvPr>
          <p:cNvSpPr>
            <a:spLocks noGrp="1"/>
          </p:cNvSpPr>
          <p:nvPr>
            <p:ph idx="1"/>
          </p:nvPr>
        </p:nvSpPr>
        <p:spPr>
          <a:xfrm>
            <a:off x="838200" y="1876425"/>
            <a:ext cx="10515600" cy="4351338"/>
          </a:xfrm>
        </p:spPr>
        <p:txBody>
          <a:bodyPr>
            <a:normAutofit lnSpcReduction="10000"/>
          </a:bodyPr>
          <a:lstStyle/>
          <a:p>
            <a:pPr algn="l">
              <a:buFont typeface="Arial" panose="020B0604020202020204" pitchFamily="34" charset="0"/>
              <a:buChar char="•"/>
            </a:pPr>
            <a:r>
              <a:rPr lang="en-US" sz="2400" b="0" i="0" dirty="0">
                <a:solidFill>
                  <a:srgbClr val="292929"/>
                </a:solidFill>
                <a:effectLst/>
              </a:rPr>
              <a:t>Both Jest and Enzyme are specifically designed to test React applications, Jest can be used with any other JavaScript app but Enzyme only works with React.</a:t>
            </a:r>
          </a:p>
          <a:p>
            <a:pPr algn="l">
              <a:buFont typeface="Arial" panose="020B0604020202020204" pitchFamily="34" charset="0"/>
              <a:buChar char="•"/>
            </a:pPr>
            <a:endParaRPr lang="en-US" sz="2400" b="0" i="0" dirty="0">
              <a:solidFill>
                <a:srgbClr val="292929"/>
              </a:solidFill>
              <a:effectLst/>
            </a:endParaRPr>
          </a:p>
          <a:p>
            <a:pPr algn="l">
              <a:buFont typeface="Arial" panose="020B0604020202020204" pitchFamily="34" charset="0"/>
              <a:buChar char="•"/>
            </a:pPr>
            <a:r>
              <a:rPr lang="en-US" sz="2400" b="0" i="0" dirty="0">
                <a:solidFill>
                  <a:srgbClr val="292929"/>
                </a:solidFill>
                <a:effectLst/>
              </a:rPr>
              <a:t>Jest can be used without Enzyme to render components and test with snapshots, Enzyme simply adds additional functionality.</a:t>
            </a:r>
          </a:p>
          <a:p>
            <a:pPr algn="l">
              <a:buFont typeface="Arial" panose="020B0604020202020204" pitchFamily="34" charset="0"/>
              <a:buChar char="•"/>
            </a:pPr>
            <a:endParaRPr lang="en-US" sz="2400" b="0" i="0" dirty="0">
              <a:solidFill>
                <a:srgbClr val="292929"/>
              </a:solidFill>
              <a:effectLst/>
            </a:endParaRPr>
          </a:p>
          <a:p>
            <a:pPr algn="l">
              <a:buFont typeface="Arial" panose="020B0604020202020204" pitchFamily="34" charset="0"/>
              <a:buChar char="•"/>
            </a:pPr>
            <a:r>
              <a:rPr lang="en-US" sz="2400" b="0" i="0" dirty="0">
                <a:solidFill>
                  <a:srgbClr val="292929"/>
                </a:solidFill>
                <a:effectLst/>
              </a:rPr>
              <a:t>Enzyme can be used without Jest, however Enzyme </a:t>
            </a:r>
            <a:r>
              <a:rPr lang="en-US" sz="2400" b="1" i="0" dirty="0">
                <a:solidFill>
                  <a:srgbClr val="292929"/>
                </a:solidFill>
                <a:effectLst/>
              </a:rPr>
              <a:t>must</a:t>
            </a:r>
            <a:r>
              <a:rPr lang="en-US" sz="2400" b="0" i="0" dirty="0">
                <a:solidFill>
                  <a:srgbClr val="292929"/>
                </a:solidFill>
                <a:effectLst/>
              </a:rPr>
              <a:t> be paired with another test runner if Jest is not used.</a:t>
            </a:r>
          </a:p>
          <a:p>
            <a:pPr algn="l">
              <a:buFont typeface="Arial" panose="020B0604020202020204" pitchFamily="34" charset="0"/>
              <a:buChar char="•"/>
            </a:pPr>
            <a:endParaRPr lang="en-US" sz="2400" dirty="0">
              <a:solidFill>
                <a:srgbClr val="292929"/>
              </a:solidFill>
            </a:endParaRPr>
          </a:p>
          <a:p>
            <a:pPr algn="l">
              <a:buFont typeface="Arial" panose="020B0604020202020204" pitchFamily="34" charset="0"/>
              <a:buChar char="•"/>
            </a:pPr>
            <a:r>
              <a:rPr lang="en-US" sz="2400" b="1" i="0" dirty="0">
                <a:solidFill>
                  <a:srgbClr val="292929"/>
                </a:solidFill>
                <a:effectLst/>
              </a:rPr>
              <a:t>Jest</a:t>
            </a:r>
            <a:r>
              <a:rPr lang="en-US" sz="2400" b="0" i="0" dirty="0">
                <a:solidFill>
                  <a:srgbClr val="292929"/>
                </a:solidFill>
                <a:effectLst/>
              </a:rPr>
              <a:t> as the test runner, assertion library, and mocking library</a:t>
            </a:r>
          </a:p>
          <a:p>
            <a:pPr algn="l">
              <a:buFont typeface="Arial" panose="020B0604020202020204" pitchFamily="34" charset="0"/>
              <a:buChar char="•"/>
            </a:pPr>
            <a:r>
              <a:rPr lang="en-US" sz="2400" b="1" i="0" dirty="0">
                <a:solidFill>
                  <a:srgbClr val="292929"/>
                </a:solidFill>
                <a:effectLst/>
              </a:rPr>
              <a:t>Enzyme</a:t>
            </a:r>
            <a:r>
              <a:rPr lang="en-US" sz="2400" b="0" i="0" dirty="0">
                <a:solidFill>
                  <a:srgbClr val="292929"/>
                </a:solidFill>
                <a:effectLst/>
              </a:rPr>
              <a:t> to provide additional testing utilities to interact with elements</a:t>
            </a:r>
          </a:p>
          <a:p>
            <a:pPr algn="l">
              <a:buFont typeface="Arial" panose="020B0604020202020204" pitchFamily="34" charset="0"/>
              <a:buChar char="•"/>
            </a:pPr>
            <a:endParaRPr lang="en-US" sz="2400" b="0" i="0" dirty="0">
              <a:solidFill>
                <a:srgbClr val="292929"/>
              </a:solidFill>
              <a:effectLst/>
            </a:endParaRPr>
          </a:p>
        </p:txBody>
      </p:sp>
    </p:spTree>
    <p:extLst>
      <p:ext uri="{BB962C8B-B14F-4D97-AF65-F5344CB8AC3E}">
        <p14:creationId xmlns:p14="http://schemas.microsoft.com/office/powerpoint/2010/main" val="106574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6AD0D-F8DC-433B-B037-60E2DD4F8327}"/>
              </a:ext>
            </a:extLst>
          </p:cNvPr>
          <p:cNvSpPr>
            <a:spLocks noGrp="1"/>
          </p:cNvSpPr>
          <p:nvPr>
            <p:ph type="title"/>
          </p:nvPr>
        </p:nvSpPr>
        <p:spPr>
          <a:xfrm>
            <a:off x="677335" y="579120"/>
            <a:ext cx="8596668" cy="1330960"/>
          </a:xfrm>
        </p:spPr>
        <p:txBody>
          <a:bodyPr/>
          <a:lstStyle/>
          <a:p>
            <a:r>
              <a:rPr lang="en-US" dirty="0">
                <a:solidFill>
                  <a:schemeClr val="accent2"/>
                </a:solidFill>
              </a:rPr>
              <a:t>Reference</a:t>
            </a:r>
            <a:endParaRPr lang="en-IN" dirty="0">
              <a:solidFill>
                <a:schemeClr val="accent2"/>
              </a:solidFill>
            </a:endParaRPr>
          </a:p>
        </p:txBody>
      </p:sp>
      <p:sp>
        <p:nvSpPr>
          <p:cNvPr id="3" name="Text Placeholder 2">
            <a:extLst>
              <a:ext uri="{FF2B5EF4-FFF2-40B4-BE49-F238E27FC236}">
                <a16:creationId xmlns:a16="http://schemas.microsoft.com/office/drawing/2014/main" id="{6394003B-5129-4C93-B73B-7320BA3B6F09}"/>
              </a:ext>
            </a:extLst>
          </p:cNvPr>
          <p:cNvSpPr>
            <a:spLocks noGrp="1"/>
          </p:cNvSpPr>
          <p:nvPr>
            <p:ph type="body" idx="1"/>
          </p:nvPr>
        </p:nvSpPr>
        <p:spPr>
          <a:xfrm>
            <a:off x="677335" y="2225040"/>
            <a:ext cx="8596668" cy="3816322"/>
          </a:xfrm>
        </p:spPr>
        <p:txBody>
          <a:bodyPr/>
          <a:lstStyle/>
          <a:p>
            <a:r>
              <a:rPr lang="en-IN" dirty="0">
                <a:hlinkClick r:id="rId2"/>
              </a:rPr>
              <a:t>https://reactjs.org/docs/getting-started.html</a:t>
            </a:r>
            <a:endParaRPr lang="en-IN" dirty="0"/>
          </a:p>
          <a:p>
            <a:endParaRPr lang="en-IN" dirty="0"/>
          </a:p>
          <a:p>
            <a:r>
              <a:rPr lang="en-IN" dirty="0">
                <a:hlinkClick r:id="rId3"/>
              </a:rPr>
              <a:t>https://jestjs.io/</a:t>
            </a:r>
            <a:endParaRPr lang="en-IN" dirty="0"/>
          </a:p>
          <a:p>
            <a:endParaRPr lang="en-IN" dirty="0"/>
          </a:p>
          <a:p>
            <a:r>
              <a:rPr lang="en-IN" dirty="0">
                <a:hlinkClick r:id="rId4"/>
              </a:rPr>
              <a:t>https://enzymejs.github.io/enzyme/</a:t>
            </a:r>
            <a:r>
              <a:rPr lang="en-IN" dirty="0"/>
              <a:t> </a:t>
            </a:r>
          </a:p>
          <a:p>
            <a:endParaRPr lang="en-IN" dirty="0"/>
          </a:p>
          <a:p>
            <a:r>
              <a:rPr lang="en-IN" dirty="0">
                <a:hlinkClick r:id="rId5"/>
              </a:rPr>
              <a:t>https://play.fresco.me/course/224/progress/topic/626/content/0</a:t>
            </a:r>
            <a:endParaRPr lang="en-IN" dirty="0"/>
          </a:p>
          <a:p>
            <a:endParaRPr lang="en-IN" dirty="0"/>
          </a:p>
          <a:p>
            <a:endParaRPr lang="en-IN" dirty="0"/>
          </a:p>
        </p:txBody>
      </p:sp>
    </p:spTree>
    <p:extLst>
      <p:ext uri="{BB962C8B-B14F-4D97-AF65-F5344CB8AC3E}">
        <p14:creationId xmlns:p14="http://schemas.microsoft.com/office/powerpoint/2010/main" val="2412356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6AD0D-F8DC-433B-B037-60E2DD4F8327}"/>
              </a:ext>
            </a:extLst>
          </p:cNvPr>
          <p:cNvSpPr>
            <a:spLocks noGrp="1"/>
          </p:cNvSpPr>
          <p:nvPr>
            <p:ph type="title"/>
          </p:nvPr>
        </p:nvSpPr>
        <p:spPr>
          <a:xfrm>
            <a:off x="677335" y="579120"/>
            <a:ext cx="8596668" cy="5384800"/>
          </a:xfrm>
        </p:spPr>
        <p:txBody>
          <a:bodyPr>
            <a:noAutofit/>
          </a:bodyPr>
          <a:lstStyle/>
          <a:p>
            <a:pPr algn="ctr"/>
            <a:r>
              <a:rPr lang="en-US" sz="12200" dirty="0">
                <a:solidFill>
                  <a:schemeClr val="accent2"/>
                </a:solidFill>
              </a:rPr>
              <a:t>Thank</a:t>
            </a:r>
            <a:br>
              <a:rPr lang="en-US" sz="12200" dirty="0">
                <a:solidFill>
                  <a:schemeClr val="accent2"/>
                </a:solidFill>
              </a:rPr>
            </a:br>
            <a:r>
              <a:rPr lang="en-US" sz="12200" dirty="0">
                <a:solidFill>
                  <a:schemeClr val="accent2"/>
                </a:solidFill>
              </a:rPr>
              <a:t>You</a:t>
            </a:r>
            <a:endParaRPr lang="en-IN" sz="12200" dirty="0">
              <a:solidFill>
                <a:schemeClr val="accent2"/>
              </a:solidFill>
            </a:endParaRPr>
          </a:p>
        </p:txBody>
      </p:sp>
    </p:spTree>
    <p:extLst>
      <p:ext uri="{BB962C8B-B14F-4D97-AF65-F5344CB8AC3E}">
        <p14:creationId xmlns:p14="http://schemas.microsoft.com/office/powerpoint/2010/main" val="1881661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0A1F9-8E8D-4766-9F0A-591AF3842BFA}"/>
              </a:ext>
            </a:extLst>
          </p:cNvPr>
          <p:cNvSpPr>
            <a:spLocks noGrp="1"/>
          </p:cNvSpPr>
          <p:nvPr>
            <p:ph type="title"/>
          </p:nvPr>
        </p:nvSpPr>
        <p:spPr>
          <a:xfrm>
            <a:off x="677334" y="579120"/>
            <a:ext cx="8596668" cy="1320800"/>
          </a:xfrm>
        </p:spPr>
        <p:txBody>
          <a:bodyPr/>
          <a:lstStyle/>
          <a:p>
            <a:r>
              <a:rPr lang="en-US" dirty="0">
                <a:solidFill>
                  <a:schemeClr val="accent2"/>
                </a:solidFill>
              </a:rPr>
              <a:t>Unit</a:t>
            </a:r>
            <a:r>
              <a:rPr lang="en-US" b="1" i="0" dirty="0">
                <a:solidFill>
                  <a:schemeClr val="accent2"/>
                </a:solidFill>
                <a:effectLst/>
                <a:latin typeface="Open Sans"/>
              </a:rPr>
              <a:t> </a:t>
            </a:r>
            <a:r>
              <a:rPr lang="en-US" dirty="0">
                <a:solidFill>
                  <a:schemeClr val="accent2"/>
                </a:solidFill>
              </a:rPr>
              <a:t>testing</a:t>
            </a:r>
            <a:br>
              <a:rPr lang="en-US" b="1" i="0" dirty="0">
                <a:solidFill>
                  <a:srgbClr val="3C3950"/>
                </a:solidFill>
                <a:effectLst/>
                <a:latin typeface="Open Sans"/>
              </a:rPr>
            </a:br>
            <a:endParaRPr lang="en-IN" dirty="0"/>
          </a:p>
        </p:txBody>
      </p:sp>
      <p:sp>
        <p:nvSpPr>
          <p:cNvPr id="3" name="Content Placeholder 2">
            <a:extLst>
              <a:ext uri="{FF2B5EF4-FFF2-40B4-BE49-F238E27FC236}">
                <a16:creationId xmlns:a16="http://schemas.microsoft.com/office/drawing/2014/main" id="{78AA4252-E370-463B-B897-327517F8865C}"/>
              </a:ext>
            </a:extLst>
          </p:cNvPr>
          <p:cNvSpPr>
            <a:spLocks noGrp="1"/>
          </p:cNvSpPr>
          <p:nvPr>
            <p:ph idx="1"/>
          </p:nvPr>
        </p:nvSpPr>
        <p:spPr>
          <a:xfrm>
            <a:off x="284480" y="1825625"/>
            <a:ext cx="11069320" cy="4341495"/>
          </a:xfrm>
        </p:spPr>
        <p:txBody>
          <a:bodyPr>
            <a:normAutofit fontScale="92500" lnSpcReduction="10000"/>
          </a:bodyPr>
          <a:lstStyle/>
          <a:p>
            <a:pPr algn="l">
              <a:buFont typeface="Arial" panose="020B0604020202020204" pitchFamily="34" charset="0"/>
              <a:buChar char="•"/>
            </a:pPr>
            <a:r>
              <a:rPr lang="en-US" sz="2600" b="0" i="0" dirty="0">
                <a:solidFill>
                  <a:srgbClr val="3D3D3D"/>
                </a:solidFill>
                <a:effectLst/>
              </a:rPr>
              <a:t>It is an essential and integral part of the software development process that helps us ensure the product’s stability.</a:t>
            </a:r>
          </a:p>
          <a:p>
            <a:pPr marL="0" indent="0" algn="l">
              <a:buNone/>
            </a:pPr>
            <a:endParaRPr lang="en-US" sz="2600" b="0" i="0" dirty="0">
              <a:solidFill>
                <a:srgbClr val="3D3D3D"/>
              </a:solidFill>
              <a:effectLst/>
            </a:endParaRPr>
          </a:p>
          <a:p>
            <a:pPr algn="l">
              <a:buFont typeface="Arial" panose="020B0604020202020204" pitchFamily="34" charset="0"/>
              <a:buChar char="•"/>
            </a:pPr>
            <a:r>
              <a:rPr lang="en-US" sz="2600" b="0" i="0" dirty="0">
                <a:solidFill>
                  <a:srgbClr val="3D3D3D"/>
                </a:solidFill>
                <a:effectLst/>
              </a:rPr>
              <a:t>It is the level of testing at which every component of the software is tested.</a:t>
            </a:r>
          </a:p>
          <a:p>
            <a:endParaRPr lang="en-IN" dirty="0"/>
          </a:p>
          <a:p>
            <a:pPr algn="l"/>
            <a:r>
              <a:rPr lang="en-US" b="1" i="0" dirty="0">
                <a:solidFill>
                  <a:srgbClr val="3C3950"/>
                </a:solidFill>
                <a:effectLst/>
                <a:latin typeface="Open Sans"/>
              </a:rPr>
              <a:t>Significance of unit testing</a:t>
            </a:r>
          </a:p>
          <a:p>
            <a:pPr algn="l"/>
            <a:endParaRPr lang="en-US" b="1" i="0" dirty="0">
              <a:solidFill>
                <a:srgbClr val="3C3950"/>
              </a:solidFill>
              <a:effectLst/>
              <a:latin typeface="Open Sans"/>
            </a:endParaRPr>
          </a:p>
          <a:p>
            <a:pPr algn="l">
              <a:buFont typeface="Arial" panose="020B0604020202020204" pitchFamily="34" charset="0"/>
              <a:buChar char="•"/>
            </a:pPr>
            <a:r>
              <a:rPr lang="en-US" sz="2600" b="0" i="0" dirty="0">
                <a:solidFill>
                  <a:srgbClr val="3D3D3D"/>
                </a:solidFill>
                <a:effectLst/>
              </a:rPr>
              <a:t>It helps us improve the quality of code.</a:t>
            </a:r>
          </a:p>
          <a:p>
            <a:pPr algn="l">
              <a:buFont typeface="Arial" panose="020B0604020202020204" pitchFamily="34" charset="0"/>
              <a:buChar char="•"/>
            </a:pPr>
            <a:r>
              <a:rPr lang="en-US" sz="2600" b="0" i="0" dirty="0">
                <a:solidFill>
                  <a:srgbClr val="3D3D3D"/>
                </a:solidFill>
                <a:effectLst/>
              </a:rPr>
              <a:t>In a world of changing requirements, it helps us identify future breaks.</a:t>
            </a:r>
          </a:p>
          <a:p>
            <a:pPr algn="l">
              <a:buFont typeface="Arial" panose="020B0604020202020204" pitchFamily="34" charset="0"/>
              <a:buChar char="•"/>
            </a:pPr>
            <a:r>
              <a:rPr lang="en-US" sz="2600" b="0" i="0" dirty="0">
                <a:solidFill>
                  <a:srgbClr val="3D3D3D"/>
                </a:solidFill>
                <a:effectLst/>
              </a:rPr>
              <a:t>Since bugs are found early, it helps us reduce the cost of bug fixes.</a:t>
            </a:r>
          </a:p>
          <a:p>
            <a:endParaRPr lang="en-IN" dirty="0"/>
          </a:p>
        </p:txBody>
      </p:sp>
    </p:spTree>
    <p:extLst>
      <p:ext uri="{BB962C8B-B14F-4D97-AF65-F5344CB8AC3E}">
        <p14:creationId xmlns:p14="http://schemas.microsoft.com/office/powerpoint/2010/main" val="3025789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8F17C-BDAC-4A8D-AEFA-37CB71DC9DCC}"/>
              </a:ext>
            </a:extLst>
          </p:cNvPr>
          <p:cNvSpPr>
            <a:spLocks noGrp="1"/>
          </p:cNvSpPr>
          <p:nvPr>
            <p:ph type="title"/>
          </p:nvPr>
        </p:nvSpPr>
        <p:spPr>
          <a:xfrm>
            <a:off x="677334" y="619760"/>
            <a:ext cx="8596668" cy="1320800"/>
          </a:xfrm>
        </p:spPr>
        <p:txBody>
          <a:bodyPr/>
          <a:lstStyle/>
          <a:p>
            <a:r>
              <a:rPr lang="en-US" dirty="0">
                <a:solidFill>
                  <a:schemeClr val="accent2"/>
                </a:solidFill>
              </a:rPr>
              <a:t>Jest</a:t>
            </a:r>
            <a:br>
              <a:rPr lang="en-US" b="1" i="0" dirty="0">
                <a:solidFill>
                  <a:srgbClr val="3C3950"/>
                </a:solidFill>
                <a:effectLst/>
                <a:latin typeface="Open Sans"/>
              </a:rPr>
            </a:br>
            <a:endParaRPr lang="en-IN" dirty="0"/>
          </a:p>
        </p:txBody>
      </p:sp>
      <p:sp>
        <p:nvSpPr>
          <p:cNvPr id="3" name="Content Placeholder 2">
            <a:extLst>
              <a:ext uri="{FF2B5EF4-FFF2-40B4-BE49-F238E27FC236}">
                <a16:creationId xmlns:a16="http://schemas.microsoft.com/office/drawing/2014/main" id="{0B9A880B-273A-489B-9B38-B4A0C0B5CE17}"/>
              </a:ext>
            </a:extLst>
          </p:cNvPr>
          <p:cNvSpPr>
            <a:spLocks noGrp="1"/>
          </p:cNvSpPr>
          <p:nvPr>
            <p:ph idx="1"/>
          </p:nvPr>
        </p:nvSpPr>
        <p:spPr>
          <a:xfrm>
            <a:off x="677334" y="1320801"/>
            <a:ext cx="8596668" cy="4720562"/>
          </a:xfrm>
        </p:spPr>
        <p:txBody>
          <a:bodyPr>
            <a:normAutofit/>
          </a:bodyPr>
          <a:lstStyle/>
          <a:p>
            <a:pPr marL="0" indent="0" algn="l">
              <a:buNone/>
            </a:pPr>
            <a:endParaRPr lang="en-US" b="0" i="0" dirty="0">
              <a:solidFill>
                <a:srgbClr val="292929"/>
              </a:solidFill>
              <a:effectLst/>
              <a:latin typeface="sohne"/>
            </a:endParaRPr>
          </a:p>
          <a:p>
            <a:r>
              <a:rPr lang="en-US" sz="2400" b="0" dirty="0">
                <a:solidFill>
                  <a:srgbClr val="292929"/>
                </a:solidFill>
                <a:effectLst/>
              </a:rPr>
              <a:t>Jest is a JavaScript unit testing framework, used by Facebook to test services and React applications.</a:t>
            </a:r>
          </a:p>
          <a:p>
            <a:endParaRPr lang="en-US" sz="2400" b="0" dirty="0">
              <a:solidFill>
                <a:srgbClr val="292929"/>
              </a:solidFill>
              <a:effectLst/>
            </a:endParaRPr>
          </a:p>
          <a:p>
            <a:pPr algn="l"/>
            <a:r>
              <a:rPr lang="en-US" sz="2400" b="0" i="0" dirty="0">
                <a:solidFill>
                  <a:srgbClr val="292929"/>
                </a:solidFill>
                <a:effectLst/>
                <a:cs typeface="Calibri" panose="020F0502020204030204" pitchFamily="34" charset="0"/>
              </a:rPr>
              <a:t>Jest acts as a</a:t>
            </a:r>
            <a:r>
              <a:rPr lang="en-US" sz="2400" b="1" i="0" dirty="0">
                <a:solidFill>
                  <a:srgbClr val="292929"/>
                </a:solidFill>
                <a:effectLst/>
                <a:cs typeface="Calibri" panose="020F0502020204030204" pitchFamily="34" charset="0"/>
              </a:rPr>
              <a:t> test runner</a:t>
            </a:r>
            <a:r>
              <a:rPr lang="en-US" sz="2400" b="0" i="0" dirty="0">
                <a:solidFill>
                  <a:srgbClr val="292929"/>
                </a:solidFill>
                <a:effectLst/>
                <a:cs typeface="Calibri" panose="020F0502020204030204" pitchFamily="34" charset="0"/>
              </a:rPr>
              <a:t>, </a:t>
            </a:r>
            <a:r>
              <a:rPr lang="en-US" sz="2400" b="1" i="0" dirty="0">
                <a:solidFill>
                  <a:srgbClr val="292929"/>
                </a:solidFill>
                <a:effectLst/>
                <a:cs typeface="Calibri" panose="020F0502020204030204" pitchFamily="34" charset="0"/>
              </a:rPr>
              <a:t>assertion library</a:t>
            </a:r>
            <a:r>
              <a:rPr lang="en-US" sz="2400" b="0" i="0" dirty="0">
                <a:solidFill>
                  <a:srgbClr val="292929"/>
                </a:solidFill>
                <a:effectLst/>
                <a:cs typeface="Calibri" panose="020F0502020204030204" pitchFamily="34" charset="0"/>
              </a:rPr>
              <a:t>, and </a:t>
            </a:r>
            <a:r>
              <a:rPr lang="en-US" sz="2400" b="1" i="0" dirty="0">
                <a:solidFill>
                  <a:srgbClr val="292929"/>
                </a:solidFill>
                <a:effectLst/>
                <a:cs typeface="Calibri" panose="020F0502020204030204" pitchFamily="34" charset="0"/>
              </a:rPr>
              <a:t>mocking library</a:t>
            </a:r>
            <a:r>
              <a:rPr lang="en-US" sz="2400" b="0" i="0" dirty="0">
                <a:solidFill>
                  <a:srgbClr val="292929"/>
                </a:solidFill>
                <a:effectLst/>
                <a:cs typeface="Calibri" panose="020F0502020204030204" pitchFamily="34" charset="0"/>
              </a:rPr>
              <a:t>.</a:t>
            </a:r>
          </a:p>
          <a:p>
            <a:pPr algn="l"/>
            <a:endParaRPr lang="en-US" sz="2400" b="0" i="0" dirty="0">
              <a:solidFill>
                <a:srgbClr val="292929"/>
              </a:solidFill>
              <a:effectLst/>
              <a:cs typeface="Calibri" panose="020F0502020204030204" pitchFamily="34" charset="0"/>
            </a:endParaRPr>
          </a:p>
          <a:p>
            <a:pPr algn="l"/>
            <a:r>
              <a:rPr lang="en-US" sz="2400" b="0" i="0" dirty="0">
                <a:solidFill>
                  <a:srgbClr val="292929"/>
                </a:solidFill>
                <a:effectLst/>
                <a:cs typeface="Calibri" panose="020F0502020204030204" pitchFamily="34" charset="0"/>
              </a:rPr>
              <a:t>Jest also provides </a:t>
            </a:r>
            <a:r>
              <a:rPr lang="en-US" sz="2400" b="1" i="0" dirty="0">
                <a:solidFill>
                  <a:srgbClr val="292929"/>
                </a:solidFill>
                <a:effectLst/>
                <a:cs typeface="Calibri" panose="020F0502020204030204" pitchFamily="34" charset="0"/>
              </a:rPr>
              <a:t>Snapshot testing</a:t>
            </a:r>
            <a:r>
              <a:rPr lang="en-US" sz="2400" b="0" i="0" dirty="0">
                <a:solidFill>
                  <a:srgbClr val="292929"/>
                </a:solidFill>
                <a:effectLst/>
                <a:cs typeface="Calibri" panose="020F0502020204030204" pitchFamily="34" charset="0"/>
              </a:rPr>
              <a:t>, the ability to create a rendered ‘snapshot’ of a component and compare it to a previously saved ‘snapshot’.</a:t>
            </a:r>
          </a:p>
          <a:p>
            <a:pPr algn="l"/>
            <a:endParaRPr lang="en-US" sz="2400" b="0" i="0" dirty="0">
              <a:solidFill>
                <a:srgbClr val="292929"/>
              </a:solidFill>
              <a:effectLst/>
              <a:cs typeface="Calibri" panose="020F0502020204030204" pitchFamily="34" charset="0"/>
            </a:endParaRPr>
          </a:p>
          <a:p>
            <a:pPr algn="l"/>
            <a:endParaRPr lang="en-US" b="0" i="0" dirty="0">
              <a:solidFill>
                <a:srgbClr val="292929"/>
              </a:solidFill>
              <a:effectLst/>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649672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B82E7-A99F-4C01-B37B-C0C901C3FD26}"/>
              </a:ext>
            </a:extLst>
          </p:cNvPr>
          <p:cNvSpPr>
            <a:spLocks noGrp="1"/>
          </p:cNvSpPr>
          <p:nvPr>
            <p:ph type="title"/>
          </p:nvPr>
        </p:nvSpPr>
        <p:spPr>
          <a:xfrm>
            <a:off x="677334" y="528320"/>
            <a:ext cx="8596668" cy="1320800"/>
          </a:xfrm>
        </p:spPr>
        <p:txBody>
          <a:bodyPr>
            <a:normAutofit/>
          </a:bodyPr>
          <a:lstStyle/>
          <a:p>
            <a:r>
              <a:rPr lang="en-IN" dirty="0">
                <a:solidFill>
                  <a:schemeClr val="accent2"/>
                </a:solidFill>
              </a:rPr>
              <a:t>Features of Jest</a:t>
            </a:r>
          </a:p>
        </p:txBody>
      </p:sp>
      <p:sp>
        <p:nvSpPr>
          <p:cNvPr id="3" name="Content Placeholder 2">
            <a:extLst>
              <a:ext uri="{FF2B5EF4-FFF2-40B4-BE49-F238E27FC236}">
                <a16:creationId xmlns:a16="http://schemas.microsoft.com/office/drawing/2014/main" id="{E4151A03-27C2-4456-AEBD-C2A31B237B33}"/>
              </a:ext>
            </a:extLst>
          </p:cNvPr>
          <p:cNvSpPr>
            <a:spLocks noGrp="1"/>
          </p:cNvSpPr>
          <p:nvPr>
            <p:ph idx="1"/>
          </p:nvPr>
        </p:nvSpPr>
        <p:spPr>
          <a:xfrm>
            <a:off x="677334" y="2032000"/>
            <a:ext cx="9848426" cy="4673600"/>
          </a:xfrm>
        </p:spPr>
        <p:txBody>
          <a:bodyPr>
            <a:normAutofit lnSpcReduction="10000"/>
          </a:bodyPr>
          <a:lstStyle/>
          <a:p>
            <a:r>
              <a:rPr lang="en-US" sz="2600" b="0" i="0" dirty="0">
                <a:solidFill>
                  <a:srgbClr val="292929"/>
                </a:solidFill>
                <a:effectLst/>
                <a:cs typeface="Calibri" panose="020F0502020204030204" pitchFamily="34" charset="0"/>
              </a:rPr>
              <a:t>Zero Configuration</a:t>
            </a:r>
          </a:p>
          <a:p>
            <a:r>
              <a:rPr lang="en-US" sz="2600" b="0" i="0" dirty="0">
                <a:solidFill>
                  <a:srgbClr val="292929"/>
                </a:solidFill>
                <a:effectLst/>
                <a:cs typeface="Calibri" panose="020F0502020204030204" pitchFamily="34" charset="0"/>
              </a:rPr>
              <a:t>Fast and sandboxed</a:t>
            </a:r>
          </a:p>
          <a:p>
            <a:r>
              <a:rPr lang="en-US" sz="2600" b="0" i="0" dirty="0">
                <a:solidFill>
                  <a:srgbClr val="292929"/>
                </a:solidFill>
                <a:effectLst/>
                <a:cs typeface="Calibri" panose="020F0502020204030204" pitchFamily="34" charset="0"/>
              </a:rPr>
              <a:t>Extensible Framework</a:t>
            </a:r>
          </a:p>
          <a:p>
            <a:r>
              <a:rPr lang="en-US" sz="2600" dirty="0">
                <a:ea typeface="Open Sans" panose="020B0606030504020204" pitchFamily="34" charset="0"/>
                <a:cs typeface="Open Sans" panose="020B0606030504020204" pitchFamily="34" charset="0"/>
              </a:rPr>
              <a:t>Mocking</a:t>
            </a:r>
          </a:p>
          <a:p>
            <a:r>
              <a:rPr lang="en-US" sz="2600" dirty="0">
                <a:ea typeface="Open Sans" panose="020B0606030504020204" pitchFamily="34" charset="0"/>
                <a:cs typeface="Open Sans" panose="020B0606030504020204" pitchFamily="34" charset="0"/>
              </a:rPr>
              <a:t>Snapshot Testing</a:t>
            </a:r>
          </a:p>
          <a:p>
            <a:endParaRPr lang="en-US" sz="2600" dirty="0">
              <a:ea typeface="Open Sans" panose="020B0606030504020204" pitchFamily="34" charset="0"/>
              <a:cs typeface="Open Sans" panose="020B0606030504020204" pitchFamily="34" charset="0"/>
            </a:endParaRPr>
          </a:p>
          <a:p>
            <a:r>
              <a:rPr lang="en-US" sz="2600" dirty="0">
                <a:ea typeface="Open Sans" panose="020B0606030504020204" pitchFamily="34" charset="0"/>
                <a:cs typeface="Open Sans" panose="020B0606030504020204" pitchFamily="34" charset="0"/>
              </a:rPr>
              <a:t>Jest is a complete testing framework that comes not only with a test runner, but also with its own assertion and mocking library. This means that, different from other testing frameworks, there is no need to install and integrate additional libraries to be able to mock, spy or make assertions.</a:t>
            </a:r>
          </a:p>
        </p:txBody>
      </p:sp>
    </p:spTree>
    <p:extLst>
      <p:ext uri="{BB962C8B-B14F-4D97-AF65-F5344CB8AC3E}">
        <p14:creationId xmlns:p14="http://schemas.microsoft.com/office/powerpoint/2010/main" val="3585518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ADCDF-D8C2-4634-B119-AD0D2B7A4FEC}"/>
              </a:ext>
            </a:extLst>
          </p:cNvPr>
          <p:cNvSpPr>
            <a:spLocks noGrp="1"/>
          </p:cNvSpPr>
          <p:nvPr>
            <p:ph type="title"/>
          </p:nvPr>
        </p:nvSpPr>
        <p:spPr/>
        <p:txBody>
          <a:bodyPr>
            <a:normAutofit fontScale="90000"/>
          </a:bodyPr>
          <a:lstStyle/>
          <a:p>
            <a:r>
              <a:rPr lang="en-IN" dirty="0">
                <a:solidFill>
                  <a:schemeClr val="accent2"/>
                </a:solidFill>
              </a:rPr>
              <a:t>Setup</a:t>
            </a:r>
            <a:br>
              <a:rPr lang="en-IN" b="0" i="0" dirty="0">
                <a:solidFill>
                  <a:srgbClr val="292929"/>
                </a:solidFill>
                <a:effectLst/>
                <a:latin typeface="sohne"/>
              </a:rPr>
            </a:br>
            <a:br>
              <a:rPr lang="en-IN" b="0" i="0" dirty="0">
                <a:solidFill>
                  <a:srgbClr val="292929"/>
                </a:solidFill>
                <a:effectLst/>
                <a:latin typeface="sohne"/>
              </a:rPr>
            </a:br>
            <a:endParaRPr lang="en-IN" dirty="0">
              <a:solidFill>
                <a:schemeClr val="accent2"/>
              </a:solidFill>
            </a:endParaRPr>
          </a:p>
        </p:txBody>
      </p:sp>
      <p:sp>
        <p:nvSpPr>
          <p:cNvPr id="11" name="Content Placeholder 10">
            <a:extLst>
              <a:ext uri="{FF2B5EF4-FFF2-40B4-BE49-F238E27FC236}">
                <a16:creationId xmlns:a16="http://schemas.microsoft.com/office/drawing/2014/main" id="{4E237BBC-CF6C-4402-8753-BAD2F9D454C0}"/>
              </a:ext>
            </a:extLst>
          </p:cNvPr>
          <p:cNvSpPr>
            <a:spLocks noGrp="1"/>
          </p:cNvSpPr>
          <p:nvPr>
            <p:ph idx="1"/>
          </p:nvPr>
        </p:nvSpPr>
        <p:spPr>
          <a:xfrm>
            <a:off x="838200" y="1320800"/>
            <a:ext cx="10515600" cy="4856163"/>
          </a:xfrm>
        </p:spPr>
        <p:txBody>
          <a:bodyPr>
            <a:normAutofit/>
          </a:bodyPr>
          <a:lstStyle/>
          <a:p>
            <a:r>
              <a:rPr lang="en-IN" b="1" dirty="0"/>
              <a:t>Installing and configuring</a:t>
            </a:r>
          </a:p>
          <a:p>
            <a:endParaRPr lang="en-IN" b="1" dirty="0"/>
          </a:p>
          <a:p>
            <a:pPr>
              <a:buFont typeface="Wingdings" panose="05000000000000000000" pitchFamily="2" charset="2"/>
              <a:buChar char="Ø"/>
            </a:pPr>
            <a:r>
              <a:rPr lang="en-IN" sz="2600" dirty="0"/>
              <a:t>Using CRA :</a:t>
            </a:r>
          </a:p>
          <a:p>
            <a:pPr marL="0" indent="0">
              <a:buNone/>
            </a:pPr>
            <a:r>
              <a:rPr lang="en-IN" dirty="0"/>
              <a:t>	</a:t>
            </a:r>
            <a:r>
              <a:rPr lang="en-IN" sz="2400" dirty="0" err="1"/>
              <a:t>npx</a:t>
            </a:r>
            <a:r>
              <a:rPr lang="en-IN" sz="2400" dirty="0"/>
              <a:t> create-react-app jest-and-enzyme-demo</a:t>
            </a:r>
          </a:p>
          <a:p>
            <a:pPr marL="0" indent="0">
              <a:buNone/>
            </a:pPr>
            <a:endParaRPr lang="en-IN" sz="2400" dirty="0"/>
          </a:p>
          <a:p>
            <a:pPr>
              <a:buFont typeface="Wingdings" panose="05000000000000000000" pitchFamily="2" charset="2"/>
              <a:buChar char="Ø"/>
            </a:pPr>
            <a:r>
              <a:rPr lang="en-IN" sz="2600" dirty="0"/>
              <a:t>Install Jest:</a:t>
            </a:r>
          </a:p>
          <a:p>
            <a:pPr marL="0" indent="0">
              <a:buNone/>
            </a:pPr>
            <a:r>
              <a:rPr lang="en-IN" dirty="0"/>
              <a:t>	</a:t>
            </a:r>
            <a:r>
              <a:rPr lang="en-US" sz="2400" dirty="0"/>
              <a:t> </a:t>
            </a:r>
            <a:r>
              <a:rPr lang="en-US" sz="2400" dirty="0" err="1"/>
              <a:t>npm</a:t>
            </a:r>
            <a:r>
              <a:rPr lang="en-US" sz="2400" dirty="0"/>
              <a:t> add --dev jest babel-jest @babel/preset-env @babel/preset-react react-test-renderer</a:t>
            </a:r>
          </a:p>
          <a:p>
            <a:pPr marL="0" indent="0">
              <a:buNone/>
            </a:pPr>
            <a:endParaRPr lang="en-IN" dirty="0"/>
          </a:p>
        </p:txBody>
      </p:sp>
    </p:spTree>
    <p:extLst>
      <p:ext uri="{BB962C8B-B14F-4D97-AF65-F5344CB8AC3E}">
        <p14:creationId xmlns:p14="http://schemas.microsoft.com/office/powerpoint/2010/main" val="3367126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ADCDF-D8C2-4634-B119-AD0D2B7A4FEC}"/>
              </a:ext>
            </a:extLst>
          </p:cNvPr>
          <p:cNvSpPr>
            <a:spLocks noGrp="1"/>
          </p:cNvSpPr>
          <p:nvPr>
            <p:ph type="title"/>
          </p:nvPr>
        </p:nvSpPr>
        <p:spPr/>
        <p:txBody>
          <a:bodyPr/>
          <a:lstStyle/>
          <a:p>
            <a:r>
              <a:rPr lang="en-IN" dirty="0">
                <a:solidFill>
                  <a:schemeClr val="accent2"/>
                </a:solidFill>
              </a:rPr>
              <a:t>Jest is Fast!</a:t>
            </a:r>
          </a:p>
        </p:txBody>
      </p:sp>
      <p:sp>
        <p:nvSpPr>
          <p:cNvPr id="3" name="Content Placeholder 2">
            <a:extLst>
              <a:ext uri="{FF2B5EF4-FFF2-40B4-BE49-F238E27FC236}">
                <a16:creationId xmlns:a16="http://schemas.microsoft.com/office/drawing/2014/main" id="{8AC66D5E-DE3F-4B37-994C-7601589F045F}"/>
              </a:ext>
            </a:extLst>
          </p:cNvPr>
          <p:cNvSpPr>
            <a:spLocks noGrp="1"/>
          </p:cNvSpPr>
          <p:nvPr>
            <p:ph idx="1"/>
          </p:nvPr>
        </p:nvSpPr>
        <p:spPr>
          <a:xfrm>
            <a:off x="838200" y="1876425"/>
            <a:ext cx="10515600" cy="4351338"/>
          </a:xfrm>
        </p:spPr>
        <p:txBody>
          <a:bodyPr>
            <a:normAutofit fontScale="85000" lnSpcReduction="20000"/>
          </a:bodyPr>
          <a:lstStyle/>
          <a:p>
            <a:r>
              <a:rPr lang="en-US" dirty="0"/>
              <a:t>Runs tests parallelly in processes to minimize test runtime.</a:t>
            </a:r>
          </a:p>
          <a:p>
            <a:endParaRPr lang="en-US" dirty="0"/>
          </a:p>
          <a:p>
            <a:r>
              <a:rPr lang="en-US" dirty="0"/>
              <a:t>Runs previously failed tests first.</a:t>
            </a:r>
          </a:p>
          <a:p>
            <a:endParaRPr lang="en-US" dirty="0"/>
          </a:p>
          <a:p>
            <a:r>
              <a:rPr lang="en-US" dirty="0"/>
              <a:t>Automatically finds tests related to changed files.</a:t>
            </a:r>
          </a:p>
          <a:p>
            <a:endParaRPr lang="en-US" dirty="0"/>
          </a:p>
          <a:p>
            <a:r>
              <a:rPr lang="en-US" dirty="0"/>
              <a:t>Easy to set up JavaScript testing solution.</a:t>
            </a:r>
          </a:p>
          <a:p>
            <a:endParaRPr lang="en-US" dirty="0"/>
          </a:p>
          <a:p>
            <a:r>
              <a:rPr lang="en-US" dirty="0"/>
              <a:t>Provides Test isolation i.e. no two tests will ever conflict with each other.</a:t>
            </a:r>
          </a:p>
          <a:p>
            <a:endParaRPr lang="en-US" dirty="0"/>
          </a:p>
          <a:p>
            <a:r>
              <a:rPr lang="en-US" dirty="0"/>
              <a:t>Jest works well with other testing libraries (example Enzyme, Chai).</a:t>
            </a:r>
            <a:endParaRPr lang="en-IN" dirty="0"/>
          </a:p>
        </p:txBody>
      </p:sp>
    </p:spTree>
    <p:extLst>
      <p:ext uri="{BB962C8B-B14F-4D97-AF65-F5344CB8AC3E}">
        <p14:creationId xmlns:p14="http://schemas.microsoft.com/office/powerpoint/2010/main" val="2194788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ADCDF-D8C2-4634-B119-AD0D2B7A4FEC}"/>
              </a:ext>
            </a:extLst>
          </p:cNvPr>
          <p:cNvSpPr>
            <a:spLocks noGrp="1"/>
          </p:cNvSpPr>
          <p:nvPr>
            <p:ph type="title"/>
          </p:nvPr>
        </p:nvSpPr>
        <p:spPr>
          <a:xfrm>
            <a:off x="838200" y="314325"/>
            <a:ext cx="10515600" cy="1325563"/>
          </a:xfrm>
        </p:spPr>
        <p:txBody>
          <a:bodyPr/>
          <a:lstStyle/>
          <a:p>
            <a:r>
              <a:rPr lang="en-US" dirty="0">
                <a:solidFill>
                  <a:schemeClr val="accent2"/>
                </a:solidFill>
              </a:rPr>
              <a:t>Using Matchers</a:t>
            </a:r>
            <a:br>
              <a:rPr lang="en-US" b="1" dirty="0">
                <a:effectLst/>
                <a:latin typeface="var(--ifm-heading-font-family)"/>
              </a:rPr>
            </a:br>
            <a:endParaRPr lang="en-IN" dirty="0">
              <a:solidFill>
                <a:schemeClr val="accent2"/>
              </a:solidFill>
            </a:endParaRPr>
          </a:p>
        </p:txBody>
      </p:sp>
      <p:sp>
        <p:nvSpPr>
          <p:cNvPr id="3" name="Content Placeholder 2">
            <a:extLst>
              <a:ext uri="{FF2B5EF4-FFF2-40B4-BE49-F238E27FC236}">
                <a16:creationId xmlns:a16="http://schemas.microsoft.com/office/drawing/2014/main" id="{8AC66D5E-DE3F-4B37-994C-7601589F045F}"/>
              </a:ext>
            </a:extLst>
          </p:cNvPr>
          <p:cNvSpPr>
            <a:spLocks noGrp="1"/>
          </p:cNvSpPr>
          <p:nvPr>
            <p:ph idx="1"/>
          </p:nvPr>
        </p:nvSpPr>
        <p:spPr>
          <a:xfrm>
            <a:off x="838200" y="1876425"/>
            <a:ext cx="10515600" cy="4351338"/>
          </a:xfrm>
        </p:spPr>
        <p:txBody>
          <a:bodyPr>
            <a:normAutofit/>
          </a:bodyPr>
          <a:lstStyle/>
          <a:p>
            <a:pPr marL="0" indent="0" algn="l">
              <a:buNone/>
            </a:pPr>
            <a:r>
              <a:rPr lang="en-US" b="0" i="0" dirty="0">
                <a:solidFill>
                  <a:srgbClr val="1C1E21"/>
                </a:solidFill>
                <a:effectLst/>
                <a:latin typeface="system-ui"/>
              </a:rPr>
              <a:t>Jest uses </a:t>
            </a:r>
            <a:r>
              <a:rPr lang="en-US" b="0" dirty="0">
                <a:solidFill>
                  <a:srgbClr val="1C1E21"/>
                </a:solidFill>
                <a:effectLst/>
                <a:latin typeface="system-ui"/>
              </a:rPr>
              <a:t>matchers</a:t>
            </a:r>
            <a:r>
              <a:rPr lang="en-US" b="0" i="0" dirty="0">
                <a:solidFill>
                  <a:srgbClr val="1C1E21"/>
                </a:solidFill>
                <a:effectLst/>
                <a:latin typeface="system-ui"/>
              </a:rPr>
              <a:t> to test values in different ways. </a:t>
            </a:r>
          </a:p>
          <a:p>
            <a:pPr marL="0" indent="0" algn="l">
              <a:buNone/>
            </a:pPr>
            <a:endParaRPr lang="en-US" dirty="0">
              <a:solidFill>
                <a:srgbClr val="1C1E21"/>
              </a:solidFill>
              <a:latin typeface="system-ui"/>
            </a:endParaRPr>
          </a:p>
          <a:p>
            <a:r>
              <a:rPr lang="en-IN" b="1" i="0" dirty="0">
                <a:solidFill>
                  <a:srgbClr val="1C1E21"/>
                </a:solidFill>
                <a:effectLst/>
                <a:latin typeface="system-ui"/>
              </a:rPr>
              <a:t>Common Matchers</a:t>
            </a:r>
          </a:p>
          <a:p>
            <a:r>
              <a:rPr lang="en-IN" b="1" i="0" dirty="0">
                <a:solidFill>
                  <a:srgbClr val="1C1E21"/>
                </a:solidFill>
                <a:effectLst/>
                <a:latin typeface="system-ui"/>
              </a:rPr>
              <a:t>Numbers</a:t>
            </a:r>
          </a:p>
          <a:p>
            <a:r>
              <a:rPr lang="en-IN" b="1" dirty="0">
                <a:solidFill>
                  <a:srgbClr val="1C1E21"/>
                </a:solidFill>
                <a:latin typeface="system-ui"/>
              </a:rPr>
              <a:t>Floating Numbers</a:t>
            </a:r>
            <a:endParaRPr lang="en-IN" b="1" i="0" dirty="0">
              <a:solidFill>
                <a:srgbClr val="1C1E21"/>
              </a:solidFill>
              <a:effectLst/>
              <a:latin typeface="system-ui"/>
            </a:endParaRPr>
          </a:p>
          <a:p>
            <a:r>
              <a:rPr lang="en-IN" b="1" i="0" dirty="0">
                <a:solidFill>
                  <a:srgbClr val="1C1E21"/>
                </a:solidFill>
                <a:effectLst/>
                <a:latin typeface="system-ui"/>
              </a:rPr>
              <a:t>Truthiness</a:t>
            </a:r>
          </a:p>
          <a:p>
            <a:r>
              <a:rPr lang="en-IN" b="1" i="0" dirty="0">
                <a:solidFill>
                  <a:srgbClr val="1C1E21"/>
                </a:solidFill>
                <a:effectLst/>
                <a:latin typeface="system-ui"/>
              </a:rPr>
              <a:t>Strings</a:t>
            </a:r>
          </a:p>
          <a:p>
            <a:r>
              <a:rPr lang="en-IN" b="1" i="0" dirty="0">
                <a:solidFill>
                  <a:srgbClr val="1C1E21"/>
                </a:solidFill>
                <a:effectLst/>
                <a:latin typeface="system-ui"/>
              </a:rPr>
              <a:t>Arrays</a:t>
            </a:r>
          </a:p>
          <a:p>
            <a:pPr marL="0" indent="0" algn="l">
              <a:buNone/>
            </a:pPr>
            <a:endParaRPr lang="en-IN" dirty="0"/>
          </a:p>
        </p:txBody>
      </p:sp>
    </p:spTree>
    <p:extLst>
      <p:ext uri="{BB962C8B-B14F-4D97-AF65-F5344CB8AC3E}">
        <p14:creationId xmlns:p14="http://schemas.microsoft.com/office/powerpoint/2010/main" val="4181136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34AC3-B363-4C34-AAFD-B563A6D81904}"/>
              </a:ext>
            </a:extLst>
          </p:cNvPr>
          <p:cNvSpPr>
            <a:spLocks noGrp="1"/>
          </p:cNvSpPr>
          <p:nvPr>
            <p:ph type="title"/>
          </p:nvPr>
        </p:nvSpPr>
        <p:spPr/>
        <p:txBody>
          <a:bodyPr/>
          <a:lstStyle/>
          <a:p>
            <a:r>
              <a:rPr lang="en-US" dirty="0">
                <a:solidFill>
                  <a:schemeClr val="accent2"/>
                </a:solidFill>
              </a:rPr>
              <a:t>Who All Are Using Jest?</a:t>
            </a:r>
            <a:endParaRPr lang="en-IN" dirty="0">
              <a:solidFill>
                <a:schemeClr val="accent2"/>
              </a:solidFill>
            </a:endParaRPr>
          </a:p>
        </p:txBody>
      </p:sp>
      <p:pic>
        <p:nvPicPr>
          <p:cNvPr id="5" name="Content Placeholder 4">
            <a:extLst>
              <a:ext uri="{FF2B5EF4-FFF2-40B4-BE49-F238E27FC236}">
                <a16:creationId xmlns:a16="http://schemas.microsoft.com/office/drawing/2014/main" id="{26DB861C-041F-495D-A991-E1374538F8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4774" y="1690688"/>
            <a:ext cx="7833359" cy="3454400"/>
          </a:xfrm>
        </p:spPr>
      </p:pic>
      <p:sp>
        <p:nvSpPr>
          <p:cNvPr id="9" name="TextBox 8">
            <a:extLst>
              <a:ext uri="{FF2B5EF4-FFF2-40B4-BE49-F238E27FC236}">
                <a16:creationId xmlns:a16="http://schemas.microsoft.com/office/drawing/2014/main" id="{D802A72D-B7F4-4EFC-8C0D-185C41BD0F0F}"/>
              </a:ext>
            </a:extLst>
          </p:cNvPr>
          <p:cNvSpPr txBox="1"/>
          <p:nvPr/>
        </p:nvSpPr>
        <p:spPr>
          <a:xfrm>
            <a:off x="838200" y="5371515"/>
            <a:ext cx="10307320" cy="830997"/>
          </a:xfrm>
          <a:prstGeom prst="rect">
            <a:avLst/>
          </a:prstGeom>
          <a:noFill/>
        </p:spPr>
        <p:txBody>
          <a:bodyPr wrap="square">
            <a:spAutoFit/>
          </a:bodyPr>
          <a:lstStyle/>
          <a:p>
            <a:r>
              <a:rPr lang="en-IN" sz="2400" dirty="0"/>
              <a:t>Jest is used by Leading companies to test web applications, node.js services, mobile apps, and APIs.</a:t>
            </a:r>
          </a:p>
        </p:txBody>
      </p:sp>
    </p:spTree>
    <p:extLst>
      <p:ext uri="{BB962C8B-B14F-4D97-AF65-F5344CB8AC3E}">
        <p14:creationId xmlns:p14="http://schemas.microsoft.com/office/powerpoint/2010/main" val="628928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96FCC-6067-4B62-B32E-3C35BC08502C}"/>
              </a:ext>
            </a:extLst>
          </p:cNvPr>
          <p:cNvSpPr>
            <a:spLocks noGrp="1"/>
          </p:cNvSpPr>
          <p:nvPr>
            <p:ph type="title"/>
          </p:nvPr>
        </p:nvSpPr>
        <p:spPr>
          <a:xfrm>
            <a:off x="838200" y="314325"/>
            <a:ext cx="10515600" cy="1325563"/>
          </a:xfrm>
        </p:spPr>
        <p:txBody>
          <a:bodyPr/>
          <a:lstStyle/>
          <a:p>
            <a:r>
              <a:rPr lang="en-US" sz="4400" dirty="0">
                <a:solidFill>
                  <a:schemeClr val="accent2"/>
                </a:solidFill>
              </a:rPr>
              <a:t>What is Enzyme?</a:t>
            </a:r>
            <a:endParaRPr lang="en-IN" dirty="0">
              <a:solidFill>
                <a:schemeClr val="accent2"/>
              </a:solidFill>
            </a:endParaRPr>
          </a:p>
        </p:txBody>
      </p:sp>
      <p:sp>
        <p:nvSpPr>
          <p:cNvPr id="3" name="Content Placeholder 2">
            <a:extLst>
              <a:ext uri="{FF2B5EF4-FFF2-40B4-BE49-F238E27FC236}">
                <a16:creationId xmlns:a16="http://schemas.microsoft.com/office/drawing/2014/main" id="{0D4F4B31-D3BB-4830-968E-2555C385DC1E}"/>
              </a:ext>
            </a:extLst>
          </p:cNvPr>
          <p:cNvSpPr>
            <a:spLocks noGrp="1"/>
          </p:cNvSpPr>
          <p:nvPr>
            <p:ph idx="1"/>
          </p:nvPr>
        </p:nvSpPr>
        <p:spPr>
          <a:xfrm>
            <a:off x="5811520" y="1639888"/>
            <a:ext cx="5542280" cy="4059872"/>
          </a:xfrm>
        </p:spPr>
        <p:txBody>
          <a:bodyPr>
            <a:normAutofit/>
          </a:bodyPr>
          <a:lstStyle/>
          <a:p>
            <a:r>
              <a:rPr lang="en-US" sz="2400" b="1" dirty="0"/>
              <a:t>Enzyme</a:t>
            </a:r>
            <a:r>
              <a:rPr lang="en-US" sz="2400" dirty="0"/>
              <a:t> is a JavaScript Testing utility for React that makes it easier to assert, manipulate, and traverse your react Components’ output.</a:t>
            </a:r>
          </a:p>
          <a:p>
            <a:endParaRPr lang="en-US" dirty="0"/>
          </a:p>
          <a:p>
            <a:pPr algn="l"/>
            <a:r>
              <a:rPr lang="en-US" sz="2400" b="0" i="0" dirty="0">
                <a:solidFill>
                  <a:srgbClr val="292929"/>
                </a:solidFill>
                <a:effectLst/>
                <a:cs typeface="Calibri" panose="020F0502020204030204" pitchFamily="34" charset="0"/>
              </a:rPr>
              <a:t>Enzyme, </a:t>
            </a:r>
            <a:r>
              <a:rPr lang="en-US" sz="2400" b="1" i="0" dirty="0">
                <a:solidFill>
                  <a:srgbClr val="292929"/>
                </a:solidFill>
                <a:effectLst/>
                <a:cs typeface="Calibri" panose="020F0502020204030204" pitchFamily="34" charset="0"/>
              </a:rPr>
              <a:t>created by Airbnb</a:t>
            </a:r>
            <a:r>
              <a:rPr lang="en-US" sz="2400" b="0" i="0" dirty="0">
                <a:solidFill>
                  <a:srgbClr val="292929"/>
                </a:solidFill>
                <a:effectLst/>
                <a:cs typeface="Calibri" panose="020F0502020204030204" pitchFamily="34" charset="0"/>
              </a:rPr>
              <a:t>, adds some great additional utility methods for </a:t>
            </a:r>
            <a:r>
              <a:rPr lang="en-US" sz="2400" i="0" dirty="0">
                <a:solidFill>
                  <a:srgbClr val="292929"/>
                </a:solidFill>
                <a:effectLst/>
                <a:cs typeface="Calibri" panose="020F0502020204030204" pitchFamily="34" charset="0"/>
              </a:rPr>
              <a:t>rendering a component, finding elements, and interacting with elements.</a:t>
            </a:r>
          </a:p>
          <a:p>
            <a:endParaRPr lang="en-US" sz="2800" dirty="0"/>
          </a:p>
          <a:p>
            <a:endParaRPr lang="en-IN" dirty="0"/>
          </a:p>
        </p:txBody>
      </p:sp>
      <p:pic>
        <p:nvPicPr>
          <p:cNvPr id="5" name="Picture 4">
            <a:extLst>
              <a:ext uri="{FF2B5EF4-FFF2-40B4-BE49-F238E27FC236}">
                <a16:creationId xmlns:a16="http://schemas.microsoft.com/office/drawing/2014/main" id="{130574CE-5F8E-40E1-B099-2AAF652654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120" y="2462494"/>
            <a:ext cx="3891280" cy="2820706"/>
          </a:xfrm>
          <a:prstGeom prst="rect">
            <a:avLst/>
          </a:prstGeom>
        </p:spPr>
      </p:pic>
    </p:spTree>
    <p:extLst>
      <p:ext uri="{BB962C8B-B14F-4D97-AF65-F5344CB8AC3E}">
        <p14:creationId xmlns:p14="http://schemas.microsoft.com/office/powerpoint/2010/main" val="283846640"/>
      </p:ext>
    </p:extLst>
  </p:cSld>
  <p:clrMapOvr>
    <a:masterClrMapping/>
  </p:clrMapOvr>
</p:sld>
</file>

<file path=ppt/theme/theme1.xml><?xml version="1.0" encoding="utf-8"?>
<a:theme xmlns:a="http://schemas.openxmlformats.org/drawingml/2006/main" name="Office Theme">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Custom 3">
      <a:majorFont>
        <a:latin typeface="Rockwell Extra Bold"/>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301</TotalTime>
  <Words>592</Words>
  <Application>Microsoft Office PowerPoint</Application>
  <PresentationFormat>Widescreen</PresentationFormat>
  <Paragraphs>87</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Calibri</vt:lpstr>
      <vt:lpstr>Helvetica Neue</vt:lpstr>
      <vt:lpstr>Open Sans</vt:lpstr>
      <vt:lpstr>Rockwell Extra Bold</vt:lpstr>
      <vt:lpstr>sohne</vt:lpstr>
      <vt:lpstr>system-ui</vt:lpstr>
      <vt:lpstr>var(--ifm-heading-font-family)</vt:lpstr>
      <vt:lpstr>Wingdings</vt:lpstr>
      <vt:lpstr>Office Theme</vt:lpstr>
      <vt:lpstr>PowerPoint Presentation</vt:lpstr>
      <vt:lpstr>Unit testing </vt:lpstr>
      <vt:lpstr>Jest </vt:lpstr>
      <vt:lpstr>Features of Jest</vt:lpstr>
      <vt:lpstr>Setup  </vt:lpstr>
      <vt:lpstr>Jest is Fast!</vt:lpstr>
      <vt:lpstr>Using Matchers </vt:lpstr>
      <vt:lpstr>Who All Are Using Jest?</vt:lpstr>
      <vt:lpstr>What is Enzyme?</vt:lpstr>
      <vt:lpstr>Setup  </vt:lpstr>
      <vt:lpstr>PowerPoint Presentation</vt:lpstr>
      <vt:lpstr>  API Reference </vt:lpstr>
      <vt:lpstr>Jest and Enzyme </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kumar</dc:creator>
  <cp:lastModifiedBy>Abhishek kumar</cp:lastModifiedBy>
  <cp:revision>44</cp:revision>
  <dcterms:created xsi:type="dcterms:W3CDTF">2021-12-21T15:10:55Z</dcterms:created>
  <dcterms:modified xsi:type="dcterms:W3CDTF">2021-12-27T15:10:35Z</dcterms:modified>
</cp:coreProperties>
</file>