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9" r:id="rId2"/>
    <p:sldMasterId id="2147483769" r:id="rId3"/>
  </p:sldMasterIdLst>
  <p:notesMasterIdLst>
    <p:notesMasterId r:id="rId15"/>
  </p:notesMasterIdLst>
  <p:sldIdLst>
    <p:sldId id="256" r:id="rId4"/>
    <p:sldId id="312" r:id="rId5"/>
    <p:sldId id="313" r:id="rId6"/>
    <p:sldId id="275" r:id="rId7"/>
    <p:sldId id="292" r:id="rId8"/>
    <p:sldId id="259" r:id="rId9"/>
    <p:sldId id="267" r:id="rId10"/>
    <p:sldId id="270" r:id="rId11"/>
    <p:sldId id="314" r:id="rId12"/>
    <p:sldId id="268" r:id="rId13"/>
    <p:sldId id="309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0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0" autoAdjust="0"/>
    <p:restoredTop sz="93627" autoAdjust="0"/>
  </p:normalViewPr>
  <p:slideViewPr>
    <p:cSldViewPr snapToGrid="0">
      <p:cViewPr>
        <p:scale>
          <a:sx n="60" d="100"/>
          <a:sy n="60" d="100"/>
        </p:scale>
        <p:origin x="-1488" y="-58"/>
      </p:cViewPr>
      <p:guideLst>
        <p:guide orient="horz" pos="216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1581E9-C69B-49DE-95FD-4FA9CCB93A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89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800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en-US" altLang="zh-CN" noProof="1"/>
              <a:t>Click to edit Master title style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r>
              <a:rPr lang="en-US" altLang="zh-CN" noProof="1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CB8E6E18-5337-419F-A7A2-F48E05A403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22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85DE7B-3028-4796-9701-95DF1B881E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19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E405E-74DB-4323-9CE9-6BC7B06748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817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970B29-DCDD-484A-96F0-1645AD4D09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501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62000" y="533400"/>
            <a:ext cx="7696200" cy="5410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082CBC-E391-43E7-9AF6-4FF8D65ED2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598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620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620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0CA608-DC75-41F6-ACB1-3C53FC7FE7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047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7F5BF-1DD2-4700-ABB9-FD336F93C4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011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E45050-B4F1-4A73-8901-D91D6A7857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150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991EB-CC28-4F1F-92B9-CE4F1D3D6E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359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7696200" cy="1943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2000" y="4000500"/>
            <a:ext cx="7696200" cy="1943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2711C-1BA0-47E2-B9EC-4A2C92D214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559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81460-F60C-4E2B-9743-D6529A3E43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6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FBBE7-B032-4EA0-BDC2-9BFB8A31B5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1706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7B097-D711-41EE-941A-E9872C2FCEF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131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1E385-4124-4353-BD35-002D81CFC0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5340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72882-C61F-4927-B226-1409FBAC857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72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018BE-4F69-4871-B077-5FCAB0BD485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539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6F610-D673-4449-8FF1-8C8763C5202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21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F43EC-3676-472A-88C9-2B0FE138D6F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741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9A544-450A-42F5-A12C-DAFCFDBA7F6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8672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A1E3E-7943-430E-BD18-7625127F6E2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24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6BC5A-ADC4-493F-9D25-6DE74F21718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355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6A484-BFF2-436F-AE2C-8FBE5014B7B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0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72BC5-54D0-4CAB-9ADE-FDAB9DB709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9148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546FC-8906-4408-B7FD-EEF953B7C0A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54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788D7-93C9-4608-A3F0-A00339EB863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92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62000" y="533400"/>
            <a:ext cx="76962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6AC15-C115-48D8-914E-0DE744DEAE1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666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620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620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08A6B-CF8C-4F57-9CA1-F7B56AE5DB9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10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02DBD-4302-4058-9B6B-58FC4F8F909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112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95996-C5DC-4514-802D-E1EDBC8A4AE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008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0F93-9E97-4D84-BEE5-3E28A59EE7D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131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76962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2000" y="4000500"/>
            <a:ext cx="76962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1833C-8597-4509-9175-1F229258DBD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8902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8BE7D-ED69-4F9E-946A-39940E72B4F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578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7B097-D711-41EE-941A-E9872C2FCEF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1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E828E8-0BE6-4A8B-915D-32B7063CE6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980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1E385-4124-4353-BD35-002D81CFC0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5340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72882-C61F-4927-B226-1409FBAC857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728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018BE-4F69-4871-B077-5FCAB0BD485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5395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6F610-D673-4449-8FF1-8C8763C5202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210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F43EC-3676-472A-88C9-2B0FE138D6F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741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9A544-450A-42F5-A12C-DAFCFDBA7F6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8672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A1E3E-7943-430E-BD18-7625127F6E2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24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6BC5A-ADC4-493F-9D25-6DE74F21718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355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6A484-BFF2-436F-AE2C-8FBE5014B7B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040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546FC-8906-4408-B7FD-EEF953B7C0A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5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82E9B-BAA5-4613-996C-DD6A56E848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1829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788D7-93C9-4608-A3F0-A00339EB863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926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62000" y="533400"/>
            <a:ext cx="76962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6AC15-C115-48D8-914E-0DE744DEAE1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666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620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620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08A6B-CF8C-4F57-9CA1-F7B56AE5DB9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108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02DBD-4302-4058-9B6B-58FC4F8F909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112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95996-C5DC-4514-802D-E1EDBC8A4AE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008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0F93-9E97-4D84-BEE5-3E28A59EE7D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131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76962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2000" y="4000500"/>
            <a:ext cx="76962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1833C-8597-4509-9175-1F229258DBD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8902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8BE7D-ED69-4F9E-946A-39940E72B4F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5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97946F-ABEF-4677-A541-E20327332D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46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69E4B-C981-4B42-BD95-ABF0AE20C9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21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5FD70-6523-439F-999D-EDD22F63E0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13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A3635-2961-4DED-B57B-6067C4B1CC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28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74FE770B-F86A-48FB-B49C-EEA11D8DB99D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26984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6985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7" r:id="rId2"/>
    <p:sldLayoutId id="2147483746" r:id="rId3"/>
    <p:sldLayoutId id="2147483745" r:id="rId4"/>
    <p:sldLayoutId id="2147483744" r:id="rId5"/>
    <p:sldLayoutId id="2147483743" r:id="rId6"/>
    <p:sldLayoutId id="2147483742" r:id="rId7"/>
    <p:sldLayoutId id="2147483741" r:id="rId8"/>
    <p:sldLayoutId id="2147483740" r:id="rId9"/>
    <p:sldLayoutId id="2147483739" r:id="rId10"/>
    <p:sldLayoutId id="2147483738" r:id="rId11"/>
    <p:sldLayoutId id="2147483737" r:id="rId12"/>
    <p:sldLayoutId id="2147483736" r:id="rId13"/>
    <p:sldLayoutId id="2147483735" r:id="rId14"/>
    <p:sldLayoutId id="2147483734" r:id="rId15"/>
    <p:sldLayoutId id="2147483733" r:id="rId16"/>
    <p:sldLayoutId id="2147483732" r:id="rId17"/>
    <p:sldLayoutId id="2147483731" r:id="rId18"/>
    <p:sldLayoutId id="2147483730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1FE412B-0A29-43A7-862E-B9CFE57D313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26984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6985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05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1FE412B-0A29-43A7-862E-B9CFE57D313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26984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6985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05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tp://climate.gsfc.nasa.gov/pub/davis/Wavelets/Wavelets.text.PS.Z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m.bell-labs.com/who/wi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ultires.caltech.edu/pubs/pub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tp://cml.rice.edu/pub/reports/9203.ps.Z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147763" y="931863"/>
            <a:ext cx="6797675" cy="2181225"/>
          </a:xfrm>
        </p:spPr>
        <p:txBody>
          <a:bodyPr/>
          <a:lstStyle/>
          <a:p>
            <a:pPr eaLnBrk="1" hangingPunct="1"/>
            <a:r>
              <a:rPr lang="zh-CN" altLang="en-US" sz="3600" b="1" i="0" smtClean="0">
                <a:solidFill>
                  <a:srgbClr val="3504D2"/>
                </a:solidFill>
              </a:rPr>
              <a:t>小波和傅里叶分析基础</a:t>
            </a:r>
            <a:endParaRPr lang="en-US" altLang="zh-CN" sz="3600" b="1" i="0" smtClean="0">
              <a:solidFill>
                <a:srgbClr val="3504D2"/>
              </a:solidFill>
            </a:endParaRPr>
          </a:p>
        </p:txBody>
      </p:sp>
      <p:sp>
        <p:nvSpPr>
          <p:cNvPr id="409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947863" y="4037013"/>
            <a:ext cx="5187950" cy="1039812"/>
          </a:xfrm>
        </p:spPr>
        <p:txBody>
          <a:bodyPr/>
          <a:lstStyle/>
          <a:p>
            <a:pPr eaLnBrk="1" hangingPunct="1"/>
            <a:r>
              <a:rPr lang="en-US" altLang="zh-CN" sz="2000" smtClean="0"/>
              <a:t>Xin Li (</a:t>
            </a:r>
            <a:r>
              <a:rPr lang="zh-CN" altLang="en-US" sz="2000" smtClean="0"/>
              <a:t>李新</a:t>
            </a:r>
            <a:r>
              <a:rPr lang="en-US" altLang="zh-CN" sz="2000" smtClean="0"/>
              <a:t>)</a:t>
            </a:r>
          </a:p>
          <a:p>
            <a:pPr eaLnBrk="1" hangingPunct="1"/>
            <a:r>
              <a:rPr lang="en-US" altLang="zh-CN" sz="2000" smtClean="0"/>
              <a:t>Email: </a:t>
            </a:r>
            <a:r>
              <a:rPr lang="en-US" altLang="zh-CN" sz="2000" smtClean="0">
                <a:solidFill>
                  <a:srgbClr val="3504D2"/>
                </a:solidFill>
              </a:rPr>
              <a:t>lixustc@ustc.edu.cn</a:t>
            </a:r>
          </a:p>
          <a:p>
            <a:pPr eaLnBrk="1" hangingPunct="1"/>
            <a:r>
              <a:rPr lang="en-US" altLang="zh-CN" sz="2000" smtClean="0"/>
              <a:t>Phone: </a:t>
            </a:r>
            <a:r>
              <a:rPr lang="en-US" altLang="zh-CN" sz="2000" smtClean="0">
                <a:solidFill>
                  <a:srgbClr val="3504D2"/>
                </a:solidFill>
              </a:rPr>
              <a:t>0551-63607202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小波和分形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A. Davis, A. </a:t>
            </a:r>
            <a:r>
              <a:rPr lang="en-US" altLang="zh-CN" dirty="0" err="1" smtClean="0"/>
              <a:t>Marshak</a:t>
            </a:r>
            <a:r>
              <a:rPr lang="en-US" altLang="zh-CN" dirty="0" smtClean="0"/>
              <a:t> and W. </a:t>
            </a:r>
            <a:r>
              <a:rPr lang="en-US" altLang="zh-CN" dirty="0" err="1" smtClean="0"/>
              <a:t>Wiscombe</a:t>
            </a:r>
            <a:r>
              <a:rPr lang="en-US" altLang="zh-CN" dirty="0" smtClean="0"/>
              <a:t>, </a:t>
            </a:r>
            <a:r>
              <a:rPr lang="en-US" altLang="zh-CN" dirty="0" smtClean="0">
                <a:hlinkClick r:id="rId2"/>
              </a:rPr>
              <a:t>"Wavelet-Based </a:t>
            </a:r>
            <a:r>
              <a:rPr lang="en-US" altLang="zh-CN" dirty="0" err="1" smtClean="0">
                <a:hlinkClick r:id="rId2"/>
              </a:rPr>
              <a:t>Multifractal</a:t>
            </a:r>
            <a:r>
              <a:rPr lang="en-US" altLang="zh-CN" dirty="0" smtClean="0">
                <a:hlinkClick r:id="rId2"/>
              </a:rPr>
              <a:t> Analysis of Non-Stationary and/or Intermittent Geophysical Signals."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可以参考 但是不允许重复</a:t>
            </a:r>
          </a:p>
        </p:txBody>
      </p:sp>
      <p:pic>
        <p:nvPicPr>
          <p:cNvPr id="24578" name="内容占位符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963" y="1873250"/>
            <a:ext cx="4005262" cy="4038600"/>
          </a:xfrm>
        </p:spPr>
      </p:pic>
      <p:pic>
        <p:nvPicPr>
          <p:cNvPr id="24579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1676400"/>
            <a:ext cx="4808537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考察方式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平时作业：一定的书面作业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10%</a:t>
            </a:r>
          </a:p>
          <a:p>
            <a:r>
              <a:rPr lang="zh-CN" altLang="en-US" dirty="0" smtClean="0"/>
              <a:t>期末考试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45%</a:t>
            </a:r>
          </a:p>
          <a:p>
            <a:r>
              <a:rPr lang="zh-CN" altLang="en-US" dirty="0" smtClean="0"/>
              <a:t>编程作业（</a:t>
            </a:r>
            <a:r>
              <a:rPr lang="en-US" altLang="zh-CN" dirty="0" smtClean="0"/>
              <a:t>10+15+20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傅里叶变换的信号处理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小波变换的图像处理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Loop</a:t>
            </a:r>
            <a:r>
              <a:rPr lang="zh-CN" altLang="en-US" dirty="0" smtClean="0"/>
              <a:t>细分的提升小波</a:t>
            </a:r>
          </a:p>
        </p:txBody>
      </p:sp>
    </p:spTree>
    <p:extLst>
      <p:ext uri="{BB962C8B-B14F-4D97-AF65-F5344CB8AC3E}">
        <p14:creationId xmlns:p14="http://schemas.microsoft.com/office/powerpoint/2010/main" val="260493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考察</a:t>
            </a:r>
            <a:r>
              <a:rPr lang="zh-CN" altLang="en-US" dirty="0" smtClean="0"/>
              <a:t>方式（灵活变动）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平时作业：一定的书面作业</a:t>
            </a:r>
            <a:endParaRPr lang="en-US" altLang="zh-CN" dirty="0" smtClean="0"/>
          </a:p>
          <a:p>
            <a:pPr lvl="1"/>
            <a:r>
              <a:rPr lang="en-US" altLang="zh-CN" strike="sngStrike" dirty="0" smtClean="0"/>
              <a:t>10</a:t>
            </a:r>
            <a:r>
              <a:rPr lang="en-US" altLang="zh-CN" strike="sngStrike" dirty="0" smtClean="0"/>
              <a:t>% </a:t>
            </a:r>
            <a:r>
              <a:rPr lang="en-US" altLang="zh-CN" dirty="0"/>
              <a:t>2</a:t>
            </a:r>
            <a:r>
              <a:rPr lang="en-US" altLang="zh-CN" dirty="0" smtClean="0"/>
              <a:t>0%</a:t>
            </a:r>
            <a:endParaRPr lang="en-US" altLang="zh-CN" dirty="0" smtClean="0"/>
          </a:p>
          <a:p>
            <a:r>
              <a:rPr lang="zh-CN" altLang="en-US" dirty="0" smtClean="0"/>
              <a:t>期末考试</a:t>
            </a:r>
            <a:endParaRPr lang="en-US" altLang="zh-CN" dirty="0" smtClean="0"/>
          </a:p>
          <a:p>
            <a:pPr lvl="1"/>
            <a:r>
              <a:rPr lang="en-US" altLang="zh-CN" strike="sngStrike" dirty="0" smtClean="0"/>
              <a:t>45</a:t>
            </a:r>
            <a:r>
              <a:rPr lang="en-US" altLang="zh-CN" strike="sngStrike" dirty="0" smtClean="0"/>
              <a:t>% </a:t>
            </a:r>
            <a:endParaRPr lang="en-US" altLang="zh-CN" dirty="0" smtClean="0"/>
          </a:p>
          <a:p>
            <a:r>
              <a:rPr lang="zh-CN" altLang="en-US" dirty="0" smtClean="0"/>
              <a:t>编程作业（</a:t>
            </a:r>
            <a:r>
              <a:rPr lang="en-US" altLang="zh-CN" strike="sngStrike" dirty="0" smtClean="0"/>
              <a:t>10+15+20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strike="sngStrike" dirty="0" smtClean="0"/>
              <a:t>傅里叶变换</a:t>
            </a:r>
            <a:r>
              <a:rPr lang="zh-CN" altLang="en-US" strike="sngStrike" dirty="0" smtClean="0"/>
              <a:t>的</a:t>
            </a:r>
            <a:r>
              <a:rPr lang="zh-CN" altLang="en-US" strike="sngStrike" dirty="0" smtClean="0"/>
              <a:t>信号处理 </a:t>
            </a:r>
            <a:r>
              <a:rPr lang="en-US" altLang="zh-CN" dirty="0" err="1" smtClean="0"/>
              <a:t>Guass</a:t>
            </a:r>
            <a:r>
              <a:rPr lang="zh-CN" altLang="en-US" dirty="0" smtClean="0"/>
              <a:t>积分</a:t>
            </a:r>
            <a:endParaRPr lang="en-US" altLang="zh-CN" dirty="0" smtClean="0"/>
          </a:p>
          <a:p>
            <a:pPr lvl="1"/>
            <a:r>
              <a:rPr lang="zh-CN" altLang="en-US" strike="sngStrike" dirty="0" smtClean="0"/>
              <a:t>小波变换的</a:t>
            </a:r>
            <a:r>
              <a:rPr lang="zh-CN" altLang="en-US" strike="sngStrike" dirty="0" smtClean="0"/>
              <a:t>图像处理 </a:t>
            </a:r>
            <a:r>
              <a:rPr lang="en-US" altLang="zh-CN" dirty="0" err="1" smtClean="0"/>
              <a:t>Chebyshev</a:t>
            </a:r>
            <a:r>
              <a:rPr lang="zh-CN" altLang="en-US" dirty="0" smtClean="0"/>
              <a:t>插值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Loop</a:t>
            </a:r>
            <a:r>
              <a:rPr lang="zh-CN" altLang="en-US" dirty="0" smtClean="0"/>
              <a:t>细分的提升小</a:t>
            </a:r>
            <a:r>
              <a:rPr lang="zh-CN" altLang="en-US" dirty="0" smtClean="0"/>
              <a:t>波</a:t>
            </a:r>
            <a:r>
              <a:rPr lang="en-US" altLang="zh-CN" dirty="0" smtClean="0"/>
              <a:t>/ PDE</a:t>
            </a:r>
            <a:r>
              <a:rPr lang="en-US" altLang="zh-CN" dirty="0" smtClean="0"/>
              <a:t>/ </a:t>
            </a:r>
            <a:r>
              <a:rPr lang="zh-CN" altLang="en-US" dirty="0" smtClean="0"/>
              <a:t>分形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93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期末大作业</a:t>
            </a:r>
          </a:p>
        </p:txBody>
      </p:sp>
      <p:sp>
        <p:nvSpPr>
          <p:cNvPr id="512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实现：个人或者多人，取决于工作量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程序代码</a:t>
            </a:r>
            <a:r>
              <a:rPr lang="en-US" altLang="zh-CN" dirty="0" smtClean="0"/>
              <a:t>(C++ or MATLAB or MMA)</a:t>
            </a:r>
          </a:p>
          <a:p>
            <a:pPr lvl="1"/>
            <a:r>
              <a:rPr lang="zh-CN" altLang="en-US" dirty="0" smtClean="0"/>
              <a:t>程序结果的报告</a:t>
            </a:r>
            <a:endParaRPr lang="en-US" altLang="zh-CN" dirty="0" smtClean="0"/>
          </a:p>
          <a:p>
            <a:r>
              <a:rPr lang="zh-CN" altLang="en-US" dirty="0" smtClean="0"/>
              <a:t>综述报告：个人或者多人，取决于</a:t>
            </a:r>
            <a:r>
              <a:rPr lang="zh-CN" altLang="en-US" dirty="0" smtClean="0"/>
              <a:t>工作量</a:t>
            </a:r>
            <a:r>
              <a:rPr lang="en-US" altLang="zh-CN" dirty="0"/>
              <a:t>1</a:t>
            </a:r>
            <a:r>
              <a:rPr lang="zh-CN" altLang="en-US" dirty="0" smtClean="0"/>
              <a:t>个到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个人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报告要求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 smtClean="0"/>
              <a:t>实验报告</a:t>
            </a:r>
            <a:endParaRPr lang="en-US" altLang="zh-CN" noProof="1" smtClean="0"/>
          </a:p>
          <a:p>
            <a:pPr marL="0" indent="0">
              <a:buNone/>
            </a:pPr>
            <a:r>
              <a:rPr lang="en-US" altLang="zh-CN" noProof="1"/>
              <a:t> </a:t>
            </a:r>
            <a:r>
              <a:rPr lang="en-US" altLang="zh-CN" noProof="1" smtClean="0"/>
              <a:t>   </a:t>
            </a:r>
            <a:r>
              <a:rPr lang="zh-CN" altLang="en-US" noProof="1" smtClean="0"/>
              <a:t>选择一个主题，简述背景和算法原理</a:t>
            </a:r>
            <a:r>
              <a:rPr lang="en-US" altLang="zh-CN" noProof="1" smtClean="0"/>
              <a:t>   </a:t>
            </a:r>
          </a:p>
          <a:p>
            <a:pPr marL="0" indent="0">
              <a:buNone/>
            </a:pPr>
            <a:r>
              <a:rPr lang="en-US" altLang="zh-CN" noProof="1"/>
              <a:t> </a:t>
            </a:r>
            <a:r>
              <a:rPr lang="en-US" altLang="zh-CN" noProof="1" smtClean="0"/>
              <a:t>   </a:t>
            </a:r>
            <a:r>
              <a:rPr lang="zh-CN" altLang="en-US" noProof="1" smtClean="0"/>
              <a:t>报告里要包含实验对象，实验结果，结论分析，可运行代码</a:t>
            </a:r>
            <a:endParaRPr lang="zh-CN" altLang="en-US" noProof="1"/>
          </a:p>
          <a:p>
            <a:r>
              <a:rPr lang="zh-CN" altLang="en-US" noProof="1"/>
              <a:t>提交时间：</a:t>
            </a:r>
            <a:r>
              <a:rPr lang="en-US" altLang="zh-CN" noProof="1"/>
              <a:t>6</a:t>
            </a:r>
            <a:r>
              <a:rPr lang="zh-CN" altLang="en-US" noProof="1" smtClean="0"/>
              <a:t>月</a:t>
            </a:r>
            <a:r>
              <a:rPr lang="en-US" altLang="zh-CN" noProof="1" smtClean="0"/>
              <a:t>10</a:t>
            </a:r>
            <a:r>
              <a:rPr lang="zh-CN" altLang="en-US" noProof="1"/>
              <a:t>日</a:t>
            </a:r>
          </a:p>
          <a:p>
            <a:r>
              <a:rPr lang="zh-CN" altLang="en-US" noProof="1" smtClean="0"/>
              <a:t>提交</a:t>
            </a:r>
            <a:r>
              <a:rPr lang="zh-CN" altLang="en-US" noProof="1"/>
              <a:t>格式与编程作业相同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提升小波（</a:t>
            </a:r>
            <a:r>
              <a:rPr lang="en-US" altLang="zh-CN" dirty="0" smtClean="0"/>
              <a:t>lifting scheme</a:t>
            </a:r>
            <a:r>
              <a:rPr lang="zh-CN" altLang="en-US" dirty="0" smtClean="0"/>
              <a:t>）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Wim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Sweldens</a:t>
            </a:r>
            <a:r>
              <a:rPr lang="en-US" altLang="zh-CN" dirty="0" smtClean="0"/>
              <a:t> homepages</a:t>
            </a:r>
          </a:p>
          <a:p>
            <a:pPr lvl="1"/>
            <a:r>
              <a:rPr lang="en-US" altLang="zh-CN" dirty="0" smtClean="0">
                <a:hlinkClick r:id="rId2"/>
              </a:rPr>
              <a:t>http://cm.bell-labs.com/who/wim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考察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定义和基本理论，（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小波）</a:t>
            </a:r>
          </a:p>
          <a:p>
            <a:pPr lvl="1"/>
            <a:r>
              <a:rPr lang="zh-CN" altLang="en-US" dirty="0" smtClean="0"/>
              <a:t>利用细分格式构造提升小波（</a:t>
            </a:r>
            <a:r>
              <a:rPr lang="en-US" altLang="zh-CN" dirty="0" err="1" smtClean="0"/>
              <a:t>Catmull</a:t>
            </a:r>
            <a:r>
              <a:rPr lang="en-US" altLang="zh-CN" dirty="0" smtClean="0"/>
              <a:t>-Clark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实现内容：</a:t>
            </a:r>
            <a:r>
              <a:rPr lang="en-US" altLang="zh-CN" dirty="0" smtClean="0"/>
              <a:t>OpenGL+</a:t>
            </a:r>
            <a:r>
              <a:rPr lang="zh-CN" altLang="en-US" dirty="0" smtClean="0"/>
              <a:t>提升小波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计算机图形学</a:t>
            </a:r>
            <a:endParaRPr lang="zh-CN" altLang="en-US" dirty="0" smtClean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小波在图形学中的应用</a:t>
            </a:r>
          </a:p>
          <a:p>
            <a:r>
              <a:rPr lang="en-US" altLang="zh-CN" b="1" smtClean="0"/>
              <a:t>Peter Schröder</a:t>
            </a:r>
            <a:r>
              <a:rPr lang="en-US" altLang="zh-CN" smtClean="0"/>
              <a:t> </a:t>
            </a:r>
          </a:p>
          <a:p>
            <a:pPr lvl="1"/>
            <a:r>
              <a:rPr lang="en-US" altLang="zh-CN" smtClean="0">
                <a:hlinkClick r:id="rId2"/>
              </a:rPr>
              <a:t>http://www.multires.caltech.edu/pubs/pubs.htm</a:t>
            </a:r>
            <a:endParaRPr lang="en-US" altLang="zh-CN" smtClean="0"/>
          </a:p>
          <a:p>
            <a:pPr lvl="1"/>
            <a:r>
              <a:rPr lang="en-US" altLang="zh-CN" smtClean="0"/>
              <a:t>Wavelets in Computer Graphics </a:t>
            </a:r>
          </a:p>
          <a:p>
            <a:pPr lvl="1"/>
            <a:r>
              <a:rPr lang="en-US" altLang="zh-CN" smtClean="0"/>
              <a:t>Multiresolution Signal Processing for Meshes</a:t>
            </a:r>
          </a:p>
          <a:p>
            <a:pPr lvl="1"/>
            <a:r>
              <a:rPr lang="en-US" altLang="zh-CN" smtClean="0"/>
              <a:t>Wavelets on Irregular Point Sets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小波和偏</a:t>
            </a:r>
            <a:r>
              <a:rPr lang="zh-CN" altLang="en-US" dirty="0" smtClean="0"/>
              <a:t>微分（积分）方程</a:t>
            </a:r>
            <a:endParaRPr lang="zh-CN" altLang="en-US" dirty="0" smtClean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R. O. Wells, Jr. and X. Zhou, </a:t>
            </a:r>
            <a:r>
              <a:rPr lang="en-US" altLang="zh-CN" dirty="0" smtClean="0">
                <a:hlinkClick r:id="rId2"/>
              </a:rPr>
              <a:t>"Wavelet Interpolation and Approximate Solution of Elliptic Partial Differential Equations"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err="1"/>
              <a:t>Troparevsky</a:t>
            </a:r>
            <a:r>
              <a:rPr lang="en-US" altLang="zh-CN" dirty="0"/>
              <a:t>, </a:t>
            </a:r>
            <a:r>
              <a:rPr lang="en-US" altLang="zh-CN" dirty="0" err="1"/>
              <a:t>María</a:t>
            </a:r>
            <a:r>
              <a:rPr lang="en-US" altLang="zh-CN" dirty="0"/>
              <a:t> I., Eduardo P. Serrano, and Marcela A. Fabio. </a:t>
            </a:r>
            <a:r>
              <a:rPr lang="en-US" altLang="zh-CN" dirty="0">
                <a:solidFill>
                  <a:srgbClr val="FF0000"/>
                </a:solidFill>
              </a:rPr>
              <a:t>"Approximate solutions to integral equations by wavelet decomposition methods."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zh-CN" altLang="en-US" dirty="0"/>
              <a:t>小</a:t>
            </a:r>
            <a:r>
              <a:rPr lang="zh-CN" altLang="en-US" dirty="0" smtClean="0"/>
              <a:t>波数值方法及应用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小波和偏</a:t>
            </a:r>
            <a:r>
              <a:rPr lang="zh-CN" altLang="en-US" dirty="0" smtClean="0"/>
              <a:t>微分（积分）方程</a:t>
            </a:r>
            <a:endParaRPr lang="zh-CN" altLang="en-US" dirty="0" smtClean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微分（积分）算子的小波近似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算子在小波基下的稀疏形式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小波变换 成礼智</a:t>
            </a:r>
            <a:endParaRPr lang="en-US" altLang="zh-CN" dirty="0" smtClean="0"/>
          </a:p>
          <a:p>
            <a:r>
              <a:rPr lang="en-US" altLang="zh-CN" dirty="0" err="1" smtClean="0"/>
              <a:t>Galerkin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在逼近空间内表示为小波基的线性组合，求解大型线性方程获得系数</a:t>
            </a:r>
            <a:endParaRPr lang="en-US" altLang="zh-CN" dirty="0" smtClean="0"/>
          </a:p>
          <a:p>
            <a:r>
              <a:rPr lang="zh-CN" altLang="en-US" dirty="0" smtClean="0"/>
              <a:t>数值求解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87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 3">
      <a:dk1>
        <a:srgbClr val="000000"/>
      </a:dk1>
      <a:lt1>
        <a:srgbClr val="FFFFFF"/>
      </a:lt1>
      <a:dk2>
        <a:srgbClr val="CD0505"/>
      </a:dk2>
      <a:lt2>
        <a:srgbClr val="5F5F5F"/>
      </a:lt2>
      <a:accent1>
        <a:srgbClr val="D2D5DE"/>
      </a:accent1>
      <a:accent2>
        <a:srgbClr val="D55757"/>
      </a:accent2>
      <a:accent3>
        <a:srgbClr val="FFFFFF"/>
      </a:accent3>
      <a:accent4>
        <a:srgbClr val="000000"/>
      </a:accent4>
      <a:accent5>
        <a:srgbClr val="E5E7EC"/>
      </a:accent5>
      <a:accent6>
        <a:srgbClr val="C14E4E"/>
      </a:accent6>
      <a:hlink>
        <a:srgbClr val="F42D1E"/>
      </a:hlink>
      <a:folHlink>
        <a:srgbClr val="7C849E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tudio">
  <a:themeElements>
    <a:clrScheme name="Studio 3">
      <a:dk1>
        <a:srgbClr val="000000"/>
      </a:dk1>
      <a:lt1>
        <a:srgbClr val="FFFFFF"/>
      </a:lt1>
      <a:dk2>
        <a:srgbClr val="CD0505"/>
      </a:dk2>
      <a:lt2>
        <a:srgbClr val="5F5F5F"/>
      </a:lt2>
      <a:accent1>
        <a:srgbClr val="D2D5DE"/>
      </a:accent1>
      <a:accent2>
        <a:srgbClr val="D55757"/>
      </a:accent2>
      <a:accent3>
        <a:srgbClr val="FFFFFF"/>
      </a:accent3>
      <a:accent4>
        <a:srgbClr val="000000"/>
      </a:accent4>
      <a:accent5>
        <a:srgbClr val="E5E7EC"/>
      </a:accent5>
      <a:accent6>
        <a:srgbClr val="C14E4E"/>
      </a:accent6>
      <a:hlink>
        <a:srgbClr val="F42D1E"/>
      </a:hlink>
      <a:folHlink>
        <a:srgbClr val="7C849E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tudio">
  <a:themeElements>
    <a:clrScheme name="Studio 3">
      <a:dk1>
        <a:srgbClr val="000000"/>
      </a:dk1>
      <a:lt1>
        <a:srgbClr val="FFFFFF"/>
      </a:lt1>
      <a:dk2>
        <a:srgbClr val="CD0505"/>
      </a:dk2>
      <a:lt2>
        <a:srgbClr val="5F5F5F"/>
      </a:lt2>
      <a:accent1>
        <a:srgbClr val="D2D5DE"/>
      </a:accent1>
      <a:accent2>
        <a:srgbClr val="D55757"/>
      </a:accent2>
      <a:accent3>
        <a:srgbClr val="FFFFFF"/>
      </a:accent3>
      <a:accent4>
        <a:srgbClr val="000000"/>
      </a:accent4>
      <a:accent5>
        <a:srgbClr val="E5E7EC"/>
      </a:accent5>
      <a:accent6>
        <a:srgbClr val="C14E4E"/>
      </a:accent6>
      <a:hlink>
        <a:srgbClr val="F42D1E"/>
      </a:hlink>
      <a:folHlink>
        <a:srgbClr val="7C849E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136</TotalTime>
  <Words>409</Words>
  <Application>Microsoft Office PowerPoint</Application>
  <PresentationFormat>全屏显示(4:3)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黑体</vt:lpstr>
      <vt:lpstr>Times New Roman</vt:lpstr>
      <vt:lpstr>Calibri</vt:lpstr>
      <vt:lpstr>Arial Black</vt:lpstr>
      <vt:lpstr>微软雅黑</vt:lpstr>
      <vt:lpstr>Arial Unicode MS</vt:lpstr>
      <vt:lpstr>Studio</vt:lpstr>
      <vt:lpstr>1_Studio</vt:lpstr>
      <vt:lpstr>2_Studio</vt:lpstr>
      <vt:lpstr>小波和傅里叶分析基础</vt:lpstr>
      <vt:lpstr>考察方式</vt:lpstr>
      <vt:lpstr>考察方式（灵活变动）</vt:lpstr>
      <vt:lpstr>期末大作业</vt:lpstr>
      <vt:lpstr>报告要求</vt:lpstr>
      <vt:lpstr>1.提升小波（lifting scheme）</vt:lpstr>
      <vt:lpstr>  计算机图形学</vt:lpstr>
      <vt:lpstr>2.小波和偏微分（积分）方程</vt:lpstr>
      <vt:lpstr>2.小波和偏微分（积分）方程</vt:lpstr>
      <vt:lpstr>3. 小波和分形</vt:lpstr>
      <vt:lpstr>可以参考 但是不允许重复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计算机图形学</dc:title>
  <dc:creator>dengjs</dc:creator>
  <cp:lastModifiedBy>张继成</cp:lastModifiedBy>
  <cp:revision>801</cp:revision>
  <dcterms:created xsi:type="dcterms:W3CDTF">2003-12-20T07:02:55Z</dcterms:created>
  <dcterms:modified xsi:type="dcterms:W3CDTF">2020-05-12T04:26:21Z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