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3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png" ContentType="image/png"/>
  <Override PartName="/ppt/media/image1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422307B-0B7B-4565-8A95-D2D0ADC07EF8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AF907FC3-2E17-4D5A-B4D4-D69BE1375DC4}" type="slidenum"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01A9EAAD-9DD0-4B8B-8493-CA5FAFBE2D0C}" type="slidenum"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51;p13" descr=""/>
          <p:cNvPicPr/>
          <p:nvPr/>
        </p:nvPicPr>
        <p:blipFill>
          <a:blip r:embed="rId2"/>
          <a:stretch/>
        </p:blipFill>
        <p:spPr>
          <a:xfrm>
            <a:off x="1080" y="0"/>
            <a:ext cx="9141120" cy="51429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51;p13" descr=""/>
          <p:cNvPicPr/>
          <p:nvPr/>
        </p:nvPicPr>
        <p:blipFill>
          <a:blip r:embed="rId2"/>
          <a:stretch/>
        </p:blipFill>
        <p:spPr>
          <a:xfrm>
            <a:off x="1080" y="0"/>
            <a:ext cx="9141120" cy="51429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kubernetes.io/docs/concepts/workloads/controllers/replicationcontroller/" TargetMode="External"/><Relationship Id="rId2" Type="http://schemas.openxmlformats.org/officeDocument/2006/relationships/hyperlink" Target="https://kubernetes.io/docs/concepts/workloads/controllers/replicaset/" TargetMode="External"/><Relationship Id="rId3" Type="http://schemas.openxmlformats.org/officeDocument/2006/relationships/hyperlink" Target="https://kubernetes.io/docs/concepts/workloads/controllers/deployment/" TargetMode="External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docs.docker.com/engine/docker-overview/" TargetMode="External"/><Relationship Id="rId2" Type="http://schemas.openxmlformats.org/officeDocument/2006/relationships/hyperlink" Target="https://docs.docker.com/storage/" TargetMode="External"/><Relationship Id="rId3" Type="http://schemas.openxmlformats.org/officeDocument/2006/relationships/hyperlink" Target="https://docs.docker.com/network/" TargetMode="External"/><Relationship Id="rId4" Type="http://schemas.openxmlformats.org/officeDocument/2006/relationships/hyperlink" Target="https://success.docker.com/article/networking" TargetMode="External"/><Relationship Id="rId5" Type="http://schemas.openxmlformats.org/officeDocument/2006/relationships/hyperlink" Target="http://goinbigdata.com/docker-run-vs-cmd-vs-entrypoint/" TargetMode="External"/><Relationship Id="rId6" Type="http://schemas.openxmlformats.org/officeDocument/2006/relationships/hyperlink" Target="https://www.oreilly.com/library/view/using-docker/9781491915752/ch04.html" TargetMode="External"/><Relationship Id="rId7" Type="http://schemas.openxmlformats.org/officeDocument/2006/relationships/hyperlink" Target="https://www.digitalocean.com/community/tutorials/an-introduction-to-kubernetes" TargetMode="External"/><Relationship Id="rId8" Type="http://schemas.openxmlformats.org/officeDocument/2006/relationships/hyperlink" Target="https://kubernetes.io/docs/concepts/workloads/pods/pod-overview/" TargetMode="External"/><Relationship Id="rId9" Type="http://schemas.openxmlformats.org/officeDocument/2006/relationships/hyperlink" Target="https://kubernetes.io/docs/concepts/workloads/controllers/daemonset/" TargetMode="External"/><Relationship Id="rId10" Type="http://schemas.openxmlformats.org/officeDocument/2006/relationships/hyperlink" Target="https://kubernetes.io/docs/concepts/configuration/secret/" TargetMode="External"/><Relationship Id="rId11" Type="http://schemas.openxmlformats.org/officeDocument/2006/relationships/hyperlink" Target="https://kubernetes.io/docs/concepts/storage/persistent-volumes/" TargetMode="External"/><Relationship Id="rId12" Type="http://schemas.openxmlformats.org/officeDocument/2006/relationships/hyperlink" Target="https://kubernetes.io/docs/reference/access-authn-authz/abac/" TargetMode="External"/><Relationship Id="rId13" Type="http://schemas.openxmlformats.org/officeDocument/2006/relationships/hyperlink" Target="https://kubernetes.io/docs/reference/access-authn-authz/rbac/" TargetMode="External"/><Relationship Id="rId14" Type="http://schemas.openxmlformats.org/officeDocument/2006/relationships/hyperlink" Target="https://www.youtube.com/watch?v=_vHTaIJm9uY&amp;list=PLF3s2WICJlqOiymMaTLjwwHz-MSVbtJPQ" TargetMode="External"/><Relationship Id="rId15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077640" y="921600"/>
            <a:ext cx="2801880" cy="5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601920" y="3427200"/>
            <a:ext cx="300024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/>
          <a:p>
            <a:pPr>
              <a:lnSpc>
                <a:spcPct val="90000"/>
              </a:lnSpc>
            </a:pPr>
            <a:r>
              <a:rPr b="0" lang="en-IN" sz="14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Roboto Medium"/>
                <a:ea typeface="Roboto Medium"/>
              </a:rPr>
              <a:t>Presented By :  Shwetali Berad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2417760" y="1017000"/>
            <a:ext cx="3804840" cy="7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/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Docker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Kubernetes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906560" y="57600"/>
            <a:ext cx="723708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ctr"/>
          <a:p>
            <a:pPr algn="ctr">
              <a:lnSpc>
                <a:spcPct val="100000"/>
              </a:lnSpc>
            </a:pPr>
            <a:r>
              <a:rPr b="1" lang="en-IN" sz="21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Agenda for Kubernetes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7960" y="762120"/>
            <a:ext cx="3682800" cy="40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Kubernetes Overview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Purpose of Kubernetes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Kubernetes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Labels &amp; Selectors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Controllers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Deployments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Replication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Replica Sets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Daemon Sets and Jobs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Networking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4508640" y="660240"/>
            <a:ext cx="3936600" cy="29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Storage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Storage and Persistence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Persistent Volume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Persistent Volume Claim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Configuration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Secret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ConfigMap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Monitoring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Scaling and Autoscaling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Authentication, Authorization and Access Control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ABAC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RBAC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03040" y="584280"/>
            <a:ext cx="299952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Kubernetes Overview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270080" y="1371600"/>
            <a:ext cx="7314840" cy="8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Kubernetes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is a system for running and coordinating containerized applications across a cluster of machines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is a platform designed to completely manage the life cycle of containerized applications and services using methods that provide predictability, scalability, and high availability.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 a Kubernetes user, you can define how your applications should run and the ways they should be able to interact with other applications or the outside world.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can scale your services up or down, perform graceful rolling updates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64880" y="609480"/>
            <a:ext cx="440676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Kubernetes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Google Shape;182;p37" descr=""/>
          <p:cNvPicPr/>
          <p:nvPr/>
        </p:nvPicPr>
        <p:blipFill>
          <a:blip r:embed="rId1"/>
          <a:stretch/>
        </p:blipFill>
        <p:spPr>
          <a:xfrm>
            <a:off x="1638360" y="1104840"/>
            <a:ext cx="5841720" cy="326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54160" y="660240"/>
            <a:ext cx="731484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Kubernetes Master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Google Shape;188;p38" descr=""/>
          <p:cNvPicPr/>
          <p:nvPr/>
        </p:nvPicPr>
        <p:blipFill>
          <a:blip r:embed="rId1"/>
          <a:stretch/>
        </p:blipFill>
        <p:spPr>
          <a:xfrm>
            <a:off x="1028880" y="1067040"/>
            <a:ext cx="6540120" cy="363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54160" y="660240"/>
            <a:ext cx="731484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Kubernetes Node (Worker)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Google Shape;194;p39" descr=""/>
          <p:cNvPicPr/>
          <p:nvPr/>
        </p:nvPicPr>
        <p:blipFill>
          <a:blip r:embed="rId1"/>
          <a:stretch/>
        </p:blipFill>
        <p:spPr>
          <a:xfrm>
            <a:off x="1257480" y="1067040"/>
            <a:ext cx="6603480" cy="377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23960" y="1708200"/>
            <a:ext cx="462240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Labels &amp; Selectors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Labels : key-value pairs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Identify the attributes of objects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Selectors: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Identify set of objects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Grouping of objects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64880" y="609480"/>
            <a:ext cx="440676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Kubernetes Components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30120" y="3327480"/>
            <a:ext cx="3619080" cy="8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➢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Equality Based Selectors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operators used : =,==,!=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00000"/>
              </a:lnSpc>
              <a:buClr>
                <a:srgbClr val="000000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environment = production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00000"/>
              </a:lnSpc>
              <a:buClr>
                <a:srgbClr val="000000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tier != frontend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4495680" y="3327480"/>
            <a:ext cx="4647960" cy="8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➢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 Based Selectors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operators used : in, notin, exists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00000"/>
              </a:lnSpc>
              <a:buClr>
                <a:srgbClr val="000000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environment in (production, qa)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00000"/>
              </a:lnSpc>
              <a:buClr>
                <a:srgbClr val="000000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tier notin (frontend, backend)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00000"/>
              </a:lnSpc>
              <a:buClr>
                <a:srgbClr val="000000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Partition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00000"/>
              </a:lnSpc>
              <a:buClr>
                <a:srgbClr val="000000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!partition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98400" y="1104840"/>
            <a:ext cx="462240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Running process on cluster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Unit of application deployment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64880" y="520560"/>
            <a:ext cx="440676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Kubernetes Components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Google Shape;209;p41" descr=""/>
          <p:cNvPicPr/>
          <p:nvPr/>
        </p:nvPicPr>
        <p:blipFill>
          <a:blip r:embed="rId1"/>
          <a:stretch/>
        </p:blipFill>
        <p:spPr>
          <a:xfrm>
            <a:off x="1282680" y="1905120"/>
            <a:ext cx="6442200" cy="293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749160"/>
            <a:ext cx="8305560" cy="104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Networking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Services : A Kubernetes Service is an abstraction which defines a logical set of Pods and a policy by which to access them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Google Shape;215;p42" descr=""/>
          <p:cNvPicPr/>
          <p:nvPr/>
        </p:nvPicPr>
        <p:blipFill>
          <a:blip r:embed="rId1"/>
          <a:stretch/>
        </p:blipFill>
        <p:spPr>
          <a:xfrm>
            <a:off x="321120" y="1739880"/>
            <a:ext cx="8501760" cy="323820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164880" y="520560"/>
            <a:ext cx="440676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Kubernetes Components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888840"/>
            <a:ext cx="9143640" cy="11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Controllers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Replication Controller: </a:t>
            </a:r>
            <a:r>
              <a:rPr b="0" lang="en-IN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https://kubernetes.io/docs/concepts/workloads/controllers/replicationcontroller/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Replica Sets : </a:t>
            </a:r>
            <a:r>
              <a:rPr b="0" lang="en-IN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https://kubernetes.io/docs/concepts/workloads/controllers/replicaset/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Deployments : </a:t>
            </a:r>
            <a:r>
              <a:rPr b="0" lang="en-IN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https://kubernetes.io/docs/concepts/workloads/controllers/deployment/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2600" y="457200"/>
            <a:ext cx="440676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Kubernetes Components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Google Shape;223;p43" descr=""/>
          <p:cNvPicPr/>
          <p:nvPr/>
        </p:nvPicPr>
        <p:blipFill>
          <a:blip r:embed="rId4"/>
          <a:stretch/>
        </p:blipFill>
        <p:spPr>
          <a:xfrm>
            <a:off x="1714680" y="2336760"/>
            <a:ext cx="5654880" cy="255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00280" y="1562040"/>
            <a:ext cx="7111800" cy="263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Controllers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Daemon Sets 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Ensures that all nodes run a copy of pod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Examples: Cluster Storage daemon, log collection daemon, node monitoring daemon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Jobs : Creates one or more pods and ensures that specified number of them successfully terminate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Storage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Storage and Persistence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 for users and administrators that abstracts details of how storage is provided from how it is consumed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Persistent Volume : is a piece of storage in the cluster that has been provisioned by an administrator.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Arial"/>
              <a:buChar char="■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Persistent Volume Claim : is a request for storage by a user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64880" y="609480"/>
            <a:ext cx="440676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Kubernetes Components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906560" y="57600"/>
            <a:ext cx="723708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ctr"/>
          <a:p>
            <a:pPr algn="ctr">
              <a:lnSpc>
                <a:spcPct val="100000"/>
              </a:lnSpc>
            </a:pPr>
            <a:r>
              <a:rPr b="1" lang="en-IN" sz="21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Agenda for Docker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Google Shape;117;p27" descr=""/>
          <p:cNvPicPr/>
          <p:nvPr/>
        </p:nvPicPr>
        <p:blipFill>
          <a:blip r:embed="rId1"/>
          <a:stretch/>
        </p:blipFill>
        <p:spPr>
          <a:xfrm>
            <a:off x="5639760" y="556920"/>
            <a:ext cx="2462400" cy="217764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673200" y="711360"/>
            <a:ext cx="4559040" cy="30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is Docker?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VM vs Container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Images and Containers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Managing Data in Docker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Volumes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Bind Mounts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tmpfs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Networking in Docker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Bridge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Overlay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74720" y="1332000"/>
            <a:ext cx="7111800" cy="92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Configuration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Secret : Hold sensitive information such as passwords, OAuth tokens, ssh keys, etc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ConfigMap : ConfigMaps allow you to decouple configuration artifacts from image content to keep containerized applications portable.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64880" y="609480"/>
            <a:ext cx="440676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Kubernetes Components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3960" y="1104840"/>
            <a:ext cx="5168520" cy="15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Monitoring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Scaling and Autoscaling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Authentication, Authorization and Access Control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ABAC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RBAC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64880" y="609480"/>
            <a:ext cx="440676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 Concepts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64880" y="385200"/>
            <a:ext cx="440676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References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85800" y="651960"/>
            <a:ext cx="7314840" cy="42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Basics: </a:t>
            </a:r>
            <a:r>
              <a:rPr b="0" lang="en-IN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https://docs.docker.com/engine/docker-overview/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Manage Data in Docker: </a:t>
            </a:r>
            <a:r>
              <a:rPr b="0" lang="en-IN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https://docs.docker.com/storage/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Networking: </a:t>
            </a:r>
            <a:r>
              <a:rPr b="0" lang="en-IN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https://docs.docker.com/network/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, </a:t>
            </a:r>
            <a:r>
              <a:rPr b="0" lang="en-IN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https://success.docker.com/article/networking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 Docker Links: </a:t>
            </a:r>
            <a:r>
              <a:rPr b="0" lang="en-IN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"/>
              </a:rPr>
              <a:t>http://goinbigdata.com/docker-run-vs-cmd-vs-entrypoint/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, </a:t>
            </a:r>
            <a:r>
              <a:rPr b="0" lang="en-IN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"/>
              </a:rPr>
              <a:t>https://www.oreilly.com/library/view/using-docker/9781491915752/ch04.html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Kubernetes Basics: </a:t>
            </a:r>
            <a:r>
              <a:rPr b="0" lang="en-IN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"/>
              </a:rPr>
              <a:t>https://www.digitalocean.com/community/tutorials/an-introduction-to-kubernetes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Kubernetes Componenets: </a:t>
            </a:r>
            <a:r>
              <a:rPr b="0" lang="en-IN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8"/>
              </a:rPr>
              <a:t>https://kubernetes.io/docs/concepts/workloads/pods/pod-overview/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0" lang="en-IN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9"/>
              </a:rPr>
              <a:t>https://kubernetes.io/docs/concepts/workloads/controllers/daemonset/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Kubernetes configurations: </a:t>
            </a:r>
            <a:r>
              <a:rPr b="0" lang="en-IN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0"/>
              </a:rPr>
              <a:t>https://kubernetes.io/docs/concepts/configuration/secret/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Kubernetes Storage: </a:t>
            </a:r>
            <a:r>
              <a:rPr b="0" lang="en-IN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1"/>
              </a:rPr>
              <a:t>https://kubernetes.io/docs/concepts/storage/persistent-volumes/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Kubernetes Access Control: </a:t>
            </a:r>
            <a:r>
              <a:rPr b="0" lang="en-IN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2"/>
              </a:rPr>
              <a:t>https://kubernetes.io/docs/reference/access-authn-authz/abac/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, </a:t>
            </a:r>
            <a:r>
              <a:rPr b="0" lang="en-IN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3"/>
              </a:rPr>
              <a:t>https://kubernetes.io/docs/reference/access-authn-authz/rbac/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Series for Kubernetes : </a:t>
            </a:r>
            <a:r>
              <a:rPr b="0" lang="en-IN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4"/>
              </a:rPr>
              <a:t>https://www.youtube.com/watch?v=_vHTaIJm9uY&amp;list=PLF3s2WICJlqOiymMaTLjwwHz-MSVbtJPQ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544840" y="2154960"/>
            <a:ext cx="253836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ctr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Google Shape;254;p48" descr=""/>
          <p:cNvPicPr/>
          <p:nvPr/>
        </p:nvPicPr>
        <p:blipFill>
          <a:blip r:embed="rId1"/>
          <a:stretch/>
        </p:blipFill>
        <p:spPr>
          <a:xfrm>
            <a:off x="4882320" y="1244160"/>
            <a:ext cx="2142720" cy="285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329480" y="2188440"/>
            <a:ext cx="6483240" cy="7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ctr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786040" y="471600"/>
            <a:ext cx="4091760" cy="14130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Google Shape;261;p49" descr=""/>
          <p:cNvPicPr/>
          <p:nvPr/>
        </p:nvPicPr>
        <p:blipFill>
          <a:blip r:embed="rId1"/>
          <a:stretch/>
        </p:blipFill>
        <p:spPr>
          <a:xfrm>
            <a:off x="2739600" y="649800"/>
            <a:ext cx="3684600" cy="153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30120" y="1828800"/>
            <a:ext cx="8648280" cy="12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is Docker?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is an open platform for developing, shipping, and running applications.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enables you to separate your applications from your infrastructure so you can deliver software quickly.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provides the ability to package and run an application in a loosely isolated environment called a container.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2280" y="431640"/>
            <a:ext cx="366984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VM vs Docker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Google Shape;129;p29" descr=""/>
          <p:cNvPicPr/>
          <p:nvPr/>
        </p:nvPicPr>
        <p:blipFill>
          <a:blip r:embed="rId1"/>
          <a:stretch/>
        </p:blipFill>
        <p:spPr>
          <a:xfrm>
            <a:off x="5918040" y="1569600"/>
            <a:ext cx="2895480" cy="2869920"/>
          </a:xfrm>
          <a:prstGeom prst="rect">
            <a:avLst/>
          </a:prstGeom>
          <a:ln>
            <a:noFill/>
          </a:ln>
        </p:spPr>
      </p:pic>
      <p:pic>
        <p:nvPicPr>
          <p:cNvPr id="88" name="Google Shape;130;p29" descr=""/>
          <p:cNvPicPr/>
          <p:nvPr/>
        </p:nvPicPr>
        <p:blipFill>
          <a:blip r:embed="rId2"/>
          <a:stretch/>
        </p:blipFill>
        <p:spPr>
          <a:xfrm>
            <a:off x="736560" y="1054080"/>
            <a:ext cx="3034800" cy="338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2280" y="431640"/>
            <a:ext cx="366984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Docker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Google Shape;136;p30" descr=""/>
          <p:cNvPicPr/>
          <p:nvPr/>
        </p:nvPicPr>
        <p:blipFill>
          <a:blip r:embed="rId1"/>
          <a:stretch/>
        </p:blipFill>
        <p:spPr>
          <a:xfrm>
            <a:off x="635040" y="1028880"/>
            <a:ext cx="7293960" cy="38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558720"/>
            <a:ext cx="527004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Images and Containers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Google Shape;142;p31" descr=""/>
          <p:cNvPicPr/>
          <p:nvPr/>
        </p:nvPicPr>
        <p:blipFill>
          <a:blip r:embed="rId1"/>
          <a:stretch/>
        </p:blipFill>
        <p:spPr>
          <a:xfrm>
            <a:off x="838080" y="1130400"/>
            <a:ext cx="6707520" cy="37843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444600" y="3809880"/>
            <a:ext cx="2552400" cy="8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</a:t>
            </a:r>
            <a:r>
              <a:rPr b="1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 a read-only template with instructions for creating a Docker container.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908760" y="805320"/>
            <a:ext cx="1993320" cy="8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</a:t>
            </a:r>
            <a:r>
              <a:rPr b="1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container</a:t>
            </a: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 a runnable instance of an image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520560"/>
            <a:ext cx="5587920" cy="4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Managing Data in Docker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Google Shape;150;p32" descr=""/>
          <p:cNvPicPr/>
          <p:nvPr/>
        </p:nvPicPr>
        <p:blipFill>
          <a:blip r:embed="rId1"/>
          <a:srcRect l="0" t="0" r="0" b="5173"/>
          <a:stretch/>
        </p:blipFill>
        <p:spPr>
          <a:xfrm>
            <a:off x="1028880" y="1003320"/>
            <a:ext cx="6686280" cy="322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546120"/>
            <a:ext cx="42922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Networking in Docker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14400" y="1003320"/>
            <a:ext cx="7314840" cy="8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➢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Host Network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➢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None Network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➢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Bridge Network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Google Shape;157;p33" descr=""/>
          <p:cNvPicPr/>
          <p:nvPr/>
        </p:nvPicPr>
        <p:blipFill>
          <a:blip r:embed="rId1"/>
          <a:stretch/>
        </p:blipFill>
        <p:spPr>
          <a:xfrm>
            <a:off x="3911760" y="1003320"/>
            <a:ext cx="4088880" cy="369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77840" y="647640"/>
            <a:ext cx="7314840" cy="8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➢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Overlay Network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Google Shape;163;p34" descr=""/>
          <p:cNvPicPr/>
          <p:nvPr/>
        </p:nvPicPr>
        <p:blipFill>
          <a:blip r:embed="rId1"/>
          <a:stretch/>
        </p:blipFill>
        <p:spPr>
          <a:xfrm>
            <a:off x="825480" y="1399680"/>
            <a:ext cx="5759640" cy="333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LibreOffice/5.1.1.3$Windows_X86_64 LibreOffice_project/89f508ef3ecebd2cfb8e1def0f0ba9a803b88a6d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2018-10-22T18:01:30Z</dcterms:modified>
  <cp:revision>1</cp:revision>
  <dc:subject/>
  <dc:title/>
</cp:coreProperties>
</file>