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83" r:id="rId4"/>
    <p:sldId id="282" r:id="rId5"/>
    <p:sldId id="278" r:id="rId6"/>
    <p:sldId id="280" r:id="rId7"/>
    <p:sldId id="263" r:id="rId8"/>
    <p:sldId id="279" r:id="rId9"/>
    <p:sldId id="257" r:id="rId10"/>
    <p:sldId id="258" r:id="rId11"/>
    <p:sldId id="259" r:id="rId12"/>
    <p:sldId id="260" r:id="rId13"/>
    <p:sldId id="276" r:id="rId14"/>
    <p:sldId id="261" r:id="rId15"/>
    <p:sldId id="265" r:id="rId16"/>
    <p:sldId id="26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5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37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0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7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0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4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0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3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3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7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tx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571C9B-640F-4B89-B23F-65B598A3633D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7D1F-E252-4862-AF78-A98397302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39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komljen.com/kubernetes-tips-part-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google-cloud/kubernetes-nodeport-vs-loadbalancer-vs-ingress-when-should-i-use-what-922f010849e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rvices-networking/network-polici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run-application/horizontal-pod-autoscale-walkthrough/" TargetMode="External"/><Relationship Id="rId2" Type="http://schemas.openxmlformats.org/officeDocument/2006/relationships/hyperlink" Target="https://kubernetes.io/docs/tasks/run-application/horizontal-pod-auto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bernetes-incubator/metrics-server/tree/master/deploy/1.8+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persistent-volumes/" TargetMode="External"/><Relationship Id="rId2" Type="http://schemas.openxmlformats.org/officeDocument/2006/relationships/hyperlink" Target="https://kubernetes.io/docs/concepts/storage/volum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40C3-A62B-47C1-B789-629FA232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37603"/>
          </a:xfrm>
        </p:spPr>
        <p:txBody>
          <a:bodyPr/>
          <a:lstStyle/>
          <a:p>
            <a:r>
              <a:rPr lang="en-IN" dirty="0"/>
              <a:t>Lab Day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A115D-7796-4560-9A91-DB0C5F8B1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3211178"/>
            <a:ext cx="11085342" cy="861420"/>
          </a:xfrm>
        </p:spPr>
        <p:txBody>
          <a:bodyPr>
            <a:noAutofit/>
          </a:bodyPr>
          <a:lstStyle/>
          <a:p>
            <a:r>
              <a:rPr lang="en-IN" sz="3000" dirty="0"/>
              <a:t>Akash Bandyopadhyay</a:t>
            </a:r>
          </a:p>
          <a:p>
            <a:r>
              <a:rPr lang="en-IN" sz="3000" dirty="0"/>
              <a:t>										great software laboratory</a:t>
            </a:r>
          </a:p>
        </p:txBody>
      </p:sp>
    </p:spTree>
    <p:extLst>
      <p:ext uri="{BB962C8B-B14F-4D97-AF65-F5344CB8AC3E}">
        <p14:creationId xmlns:p14="http://schemas.microsoft.com/office/powerpoint/2010/main" val="171023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sz="4000" dirty="0"/>
              <a:t>Problems with Pod Approach(Network)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endParaRPr lang="en-IN" sz="3000" dirty="0"/>
          </a:p>
          <a:p>
            <a:r>
              <a:rPr lang="en-IN" sz="3000" dirty="0"/>
              <a:t>Pods – When respawned, may not get same IP address</a:t>
            </a:r>
          </a:p>
          <a:p>
            <a:r>
              <a:rPr lang="en-IN" sz="3000" dirty="0"/>
              <a:t>Only accessible from within the cluster</a:t>
            </a:r>
          </a:p>
          <a:p>
            <a:endParaRPr lang="en-IN" sz="3000" dirty="0"/>
          </a:p>
          <a:p>
            <a:r>
              <a:rPr lang="en-IN" sz="3000" dirty="0"/>
              <a:t>Pods, regardless of namespaces, can access other pods</a:t>
            </a:r>
          </a:p>
        </p:txBody>
      </p:sp>
    </p:spTree>
    <p:extLst>
      <p:ext uri="{BB962C8B-B14F-4D97-AF65-F5344CB8AC3E}">
        <p14:creationId xmlns:p14="http://schemas.microsoft.com/office/powerpoint/2010/main" val="271414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 fontScale="77500" lnSpcReduction="20000"/>
          </a:bodyPr>
          <a:lstStyle/>
          <a:p>
            <a:r>
              <a:rPr lang="en-IN" sz="3000" dirty="0"/>
              <a:t>IP does not change</a:t>
            </a:r>
          </a:p>
          <a:p>
            <a:r>
              <a:rPr lang="en-IN" sz="3000" dirty="0"/>
              <a:t>Load balances to multiple endpoints</a:t>
            </a:r>
          </a:p>
          <a:p>
            <a:r>
              <a:rPr lang="en-IN" sz="3000" dirty="0"/>
              <a:t>Has DNS</a:t>
            </a:r>
          </a:p>
          <a:p>
            <a:endParaRPr lang="en-IN" sz="3000" dirty="0"/>
          </a:p>
          <a:p>
            <a:r>
              <a:rPr lang="en-IN" sz="3000" dirty="0"/>
              <a:t>Types:</a:t>
            </a:r>
          </a:p>
          <a:p>
            <a:pPr lvl="1"/>
            <a:r>
              <a:rPr lang="en-IN" sz="2800" dirty="0"/>
              <a:t>Cluster IP: Exposes service within a cluster</a:t>
            </a:r>
          </a:p>
          <a:p>
            <a:pPr lvl="1"/>
            <a:r>
              <a:rPr lang="en-IN" sz="2800" dirty="0"/>
              <a:t>Node Port: Exposes service within a cluster as well as on each Node participating</a:t>
            </a:r>
          </a:p>
          <a:p>
            <a:pPr marL="457200" lvl="1" indent="0">
              <a:buNone/>
            </a:pPr>
            <a:endParaRPr lang="en-IN" sz="2800" dirty="0"/>
          </a:p>
          <a:p>
            <a:pPr lvl="1"/>
            <a:r>
              <a:rPr lang="en-IN" sz="2800" dirty="0"/>
              <a:t>Load Balancer: Exposes service externally using cloud provider’s LB</a:t>
            </a:r>
          </a:p>
          <a:p>
            <a:pPr lvl="1"/>
            <a:r>
              <a:rPr lang="en-IN" sz="2800" dirty="0"/>
              <a:t>External Name: Maps service to content of external name, using CNAME records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To understand External Name, please refer </a:t>
            </a:r>
            <a:r>
              <a:rPr lang="en-IN" sz="2800" dirty="0">
                <a:hlinkClick r:id="rId2"/>
              </a:rPr>
              <a:t>External Name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791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Services – Hands-on &amp;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Services get DNS – “&lt;service-name&gt;.&lt;namespace&gt;”</a:t>
            </a:r>
          </a:p>
          <a:p>
            <a:endParaRPr lang="en-IN" sz="3000" dirty="0"/>
          </a:p>
          <a:p>
            <a:r>
              <a:rPr lang="en-IN" sz="3000" dirty="0"/>
              <a:t>Proxy-mode – By default, iptables</a:t>
            </a:r>
          </a:p>
          <a:p>
            <a:pPr lvl="1"/>
            <a:r>
              <a:rPr lang="en-IN" sz="2800" dirty="0"/>
              <a:t>Iptables rule is created to redirect traffic from &lt;service-</a:t>
            </a:r>
            <a:r>
              <a:rPr lang="en-IN" sz="2800" dirty="0" err="1"/>
              <a:t>ip</a:t>
            </a:r>
            <a:r>
              <a:rPr lang="en-IN" sz="2800" dirty="0"/>
              <a:t>&gt;:&lt;port&gt; to &lt;pod-</a:t>
            </a:r>
            <a:r>
              <a:rPr lang="en-IN" sz="2800" dirty="0" err="1"/>
              <a:t>ip</a:t>
            </a:r>
            <a:r>
              <a:rPr lang="en-IN" sz="2800" dirty="0"/>
              <a:t>&gt;:&lt;port&gt;</a:t>
            </a:r>
          </a:p>
          <a:p>
            <a:pPr lvl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8617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Ingress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Not an actual Service object, but rather it acts as a router for multiple services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dirty="0"/>
              <a:t>To understand more about Ingress, please refer </a:t>
            </a:r>
            <a:r>
              <a:rPr lang="en-IN" sz="3000" dirty="0" err="1">
                <a:hlinkClick r:id="rId2"/>
              </a:rPr>
              <a:t>ClusterIP</a:t>
            </a:r>
            <a:r>
              <a:rPr lang="en-IN" sz="3000" dirty="0">
                <a:hlinkClick r:id="rId2"/>
              </a:rPr>
              <a:t> vs </a:t>
            </a:r>
            <a:r>
              <a:rPr lang="en-IN" sz="3000" dirty="0" err="1">
                <a:hlinkClick r:id="rId2"/>
              </a:rPr>
              <a:t>NodePort</a:t>
            </a:r>
            <a:r>
              <a:rPr lang="en-IN" sz="3000" dirty="0">
                <a:hlinkClick r:id="rId2"/>
              </a:rPr>
              <a:t> vs </a:t>
            </a:r>
            <a:r>
              <a:rPr lang="en-IN" sz="3000" dirty="0" err="1">
                <a:hlinkClick r:id="rId2"/>
              </a:rPr>
              <a:t>LoadBalancer</a:t>
            </a:r>
            <a:r>
              <a:rPr lang="en-IN" sz="3000" dirty="0">
                <a:hlinkClick r:id="rId2"/>
              </a:rPr>
              <a:t> vs Ingress</a:t>
            </a: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7438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Network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/>
              <a:t>-- Refer documentation - </a:t>
            </a:r>
            <a:r>
              <a:rPr lang="en-IN" sz="3000" dirty="0">
                <a:hlinkClick r:id="rId2"/>
              </a:rPr>
              <a:t>Network Policies</a:t>
            </a:r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44080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Other Pod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Priority</a:t>
            </a:r>
          </a:p>
          <a:p>
            <a:r>
              <a:rPr lang="en-IN" sz="3000" dirty="0"/>
              <a:t>Node Assignment</a:t>
            </a:r>
          </a:p>
          <a:p>
            <a:r>
              <a:rPr lang="en-IN" sz="3000" dirty="0"/>
              <a:t>Taints &amp; Tolerations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8533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RBAC – 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Role</a:t>
            </a:r>
          </a:p>
          <a:p>
            <a:r>
              <a:rPr lang="en-IN" sz="3000" dirty="0"/>
              <a:t>Cluster-Role</a:t>
            </a:r>
          </a:p>
          <a:p>
            <a:r>
              <a:rPr lang="en-IN" sz="3000" dirty="0"/>
              <a:t>Cluster Role Binding</a:t>
            </a:r>
          </a:p>
          <a:p>
            <a:r>
              <a:rPr lang="en-IN" sz="3000" dirty="0"/>
              <a:t>Role Binding</a:t>
            </a:r>
          </a:p>
          <a:p>
            <a:r>
              <a:rPr lang="en-IN" sz="30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88090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4043D-9FB2-4CF0-9AE5-7D51434A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386" y="1799494"/>
            <a:ext cx="3995225" cy="1309468"/>
          </a:xfrm>
        </p:spPr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F8E6EC-13EE-4855-A8C7-1E0BBE390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3641886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IN" sz="5000" dirty="0">
                <a:latin typeface="Calibri" panose="020F0502020204030204" pitchFamily="34" charset="0"/>
                <a:cs typeface="Calibri" panose="020F0502020204030204" pitchFamily="34" charset="0"/>
              </a:rPr>
              <a:t>??????????</a:t>
            </a:r>
          </a:p>
        </p:txBody>
      </p:sp>
    </p:spTree>
    <p:extLst>
      <p:ext uri="{BB962C8B-B14F-4D97-AF65-F5344CB8AC3E}">
        <p14:creationId xmlns:p14="http://schemas.microsoft.com/office/powerpoint/2010/main" val="368398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sz="3900" dirty="0"/>
              <a:t>Quick recap of where we stopped(Inst)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Pods – </a:t>
            </a:r>
          </a:p>
          <a:p>
            <a:pPr lvl="1"/>
            <a:r>
              <a:rPr lang="en-IN" sz="2800" dirty="0"/>
              <a:t>Smallest building block in Kubernetes</a:t>
            </a:r>
          </a:p>
          <a:p>
            <a:pPr lvl="1"/>
            <a:r>
              <a:rPr lang="en-IN" sz="2800" dirty="0"/>
              <a:t>Can contain one/more containers</a:t>
            </a:r>
          </a:p>
          <a:p>
            <a:pPr lvl="1"/>
            <a:r>
              <a:rPr lang="en-IN" sz="2800" dirty="0"/>
              <a:t>All containers within same pod share same set of resources(net, volumes, etc)</a:t>
            </a:r>
          </a:p>
          <a:p>
            <a:pPr lvl="1"/>
            <a:r>
              <a:rPr lang="en-IN" sz="3000" dirty="0"/>
              <a:t>Can be only one with same name(applicable to other resources as well) within a namespace</a:t>
            </a:r>
          </a:p>
          <a:p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8129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Problems with Pod Approach(Inst)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Pods – </a:t>
            </a:r>
          </a:p>
          <a:p>
            <a:pPr lvl="1"/>
            <a:r>
              <a:rPr lang="en-IN" sz="2800" dirty="0"/>
              <a:t>Do not respawn/heal on their own</a:t>
            </a:r>
          </a:p>
          <a:p>
            <a:pPr marL="457200" lvl="1" indent="0">
              <a:buNone/>
            </a:pPr>
            <a:endParaRPr lang="en-IN" sz="2800" dirty="0"/>
          </a:p>
          <a:p>
            <a:pPr lvl="1"/>
            <a:r>
              <a:rPr lang="en-IN" sz="2800" dirty="0"/>
              <a:t>Do not scale-up/down on their own or via kubectl commands</a:t>
            </a:r>
            <a:br>
              <a:rPr lang="en-IN" sz="2800" dirty="0"/>
            </a:br>
            <a:endParaRPr lang="en-IN" sz="2600" dirty="0"/>
          </a:p>
          <a:p>
            <a:pPr lvl="2"/>
            <a:r>
              <a:rPr lang="en-IN" sz="2600" dirty="0"/>
              <a:t>Can be only one instance with same name within a namespace, so user/admin needs to manage multiple instances</a:t>
            </a:r>
          </a:p>
          <a:p>
            <a:pPr lvl="1"/>
            <a:endParaRPr lang="en-IN" sz="2800" dirty="0"/>
          </a:p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58172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Controllers – Deployment 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Deployment – </a:t>
            </a:r>
          </a:p>
          <a:p>
            <a:pPr lvl="1"/>
            <a:r>
              <a:rPr lang="en-IN" sz="2800" dirty="0"/>
              <a:t>Can manage multiple instances of a Pod running </a:t>
            </a:r>
          </a:p>
          <a:p>
            <a:pPr lvl="1"/>
            <a:r>
              <a:rPr lang="en-IN" sz="2800" dirty="0"/>
              <a:t>Option to scale up/down</a:t>
            </a:r>
          </a:p>
          <a:p>
            <a:pPr lvl="1"/>
            <a:r>
              <a:rPr lang="en-IN" sz="2800" dirty="0"/>
              <a:t>Option to update – other than scaling</a:t>
            </a:r>
          </a:p>
          <a:p>
            <a:pPr lvl="1"/>
            <a:r>
              <a:rPr lang="en-IN" sz="3000" dirty="0"/>
              <a:t>Option to rollback to a previous version</a:t>
            </a:r>
          </a:p>
          <a:p>
            <a:pPr lvl="1"/>
            <a:r>
              <a:rPr lang="en-IN" sz="3000" dirty="0"/>
              <a:t>Option to pause/resume updates</a:t>
            </a:r>
          </a:p>
          <a:p>
            <a:endParaRPr lang="en-IN" sz="3000" dirty="0"/>
          </a:p>
          <a:p>
            <a:r>
              <a:rPr lang="en-IN" sz="3000" dirty="0"/>
              <a:t>Hands-On (Demo)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5709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To understand more about autoscaling, refer:</a:t>
            </a:r>
            <a:br>
              <a:rPr lang="en-IN" sz="3000" dirty="0"/>
            </a:br>
            <a:r>
              <a:rPr lang="en-IN" sz="3000" dirty="0">
                <a:hlinkClick r:id="rId2"/>
              </a:rPr>
              <a:t>HPA</a:t>
            </a:r>
            <a:br>
              <a:rPr lang="en-IN" sz="3000" dirty="0"/>
            </a:br>
            <a:r>
              <a:rPr lang="en-IN" sz="3000" dirty="0" err="1">
                <a:hlinkClick r:id="rId3"/>
              </a:rPr>
              <a:t>HPA</a:t>
            </a:r>
            <a:r>
              <a:rPr lang="en-IN" sz="3000" dirty="0">
                <a:hlinkClick r:id="rId3"/>
              </a:rPr>
              <a:t> Walkthrough</a:t>
            </a:r>
            <a:endParaRPr lang="en-IN" sz="3000" dirty="0"/>
          </a:p>
          <a:p>
            <a:endParaRPr lang="en-IN" sz="3000" dirty="0"/>
          </a:p>
          <a:p>
            <a:r>
              <a:rPr lang="en-IN" sz="3000" dirty="0"/>
              <a:t>Metric API &amp; Server need to be enabled(Heapster disabled from 1.11):</a:t>
            </a:r>
            <a:br>
              <a:rPr lang="en-IN" sz="3000" dirty="0"/>
            </a:br>
            <a:r>
              <a:rPr lang="en-IN" sz="3000" dirty="0" err="1">
                <a:hlinkClick r:id="rId4"/>
              </a:rPr>
              <a:t>Github</a:t>
            </a:r>
            <a:r>
              <a:rPr lang="en-IN" sz="3000" dirty="0">
                <a:hlinkClick r:id="rId4"/>
              </a:rPr>
              <a:t> Link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57250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Config Maps &amp;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ConfigMap: Key-value pair, which helps in de-coupling hardcoded or static configurations from within Pod template</a:t>
            </a:r>
          </a:p>
          <a:p>
            <a:pPr marL="0" indent="0">
              <a:buNone/>
            </a:pPr>
            <a:endParaRPr lang="en-IN" sz="3000" dirty="0"/>
          </a:p>
          <a:p>
            <a:r>
              <a:rPr lang="en-IN" sz="3000" dirty="0"/>
              <a:t>Secrets: Also works like a key-value pair, but unlike ConfigMaps, don’t get displayed</a:t>
            </a:r>
          </a:p>
          <a:p>
            <a:pPr lvl="1"/>
            <a:r>
              <a:rPr lang="en-IN" sz="2800" dirty="0"/>
              <a:t>Obfuscated with base64 encoding</a:t>
            </a:r>
          </a:p>
        </p:txBody>
      </p:sp>
    </p:spTree>
    <p:extLst>
      <p:ext uri="{BB962C8B-B14F-4D97-AF65-F5344CB8AC3E}">
        <p14:creationId xmlns:p14="http://schemas.microsoft.com/office/powerpoint/2010/main" val="11098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Problems with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Pods –</a:t>
            </a:r>
          </a:p>
          <a:p>
            <a:pPr lvl="1"/>
            <a:r>
              <a:rPr lang="en-IN" sz="2800" dirty="0"/>
              <a:t>Ephemeral storage</a:t>
            </a:r>
          </a:p>
          <a:p>
            <a:pPr lvl="1"/>
            <a:r>
              <a:rPr lang="en-IN" sz="2800" dirty="0"/>
              <a:t>Replica will not sync</a:t>
            </a:r>
          </a:p>
        </p:txBody>
      </p:sp>
    </p:spTree>
    <p:extLst>
      <p:ext uri="{BB962C8B-B14F-4D97-AF65-F5344CB8AC3E}">
        <p14:creationId xmlns:p14="http://schemas.microsoft.com/office/powerpoint/2010/main" val="423745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dirty="0"/>
              <a:t>Addressing the challenges with Vol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endParaRPr lang="en-IN" sz="3000" dirty="0"/>
          </a:p>
          <a:p>
            <a:r>
              <a:rPr lang="en-IN" sz="3000" dirty="0"/>
              <a:t>Volumes</a:t>
            </a:r>
            <a:br>
              <a:rPr lang="en-IN" sz="3000" dirty="0"/>
            </a:br>
            <a:r>
              <a:rPr lang="en-IN" sz="3000" dirty="0"/>
              <a:t>To understand volumes, please refer </a:t>
            </a:r>
            <a:r>
              <a:rPr lang="en-IN" sz="3000" dirty="0">
                <a:hlinkClick r:id="rId2"/>
              </a:rPr>
              <a:t>Volumes</a:t>
            </a:r>
            <a:endParaRPr lang="en-IN" sz="3000" dirty="0"/>
          </a:p>
          <a:p>
            <a:endParaRPr lang="en-IN" sz="3000" dirty="0"/>
          </a:p>
          <a:p>
            <a:r>
              <a:rPr lang="en-IN" sz="3000" dirty="0"/>
              <a:t>Persistent Volumes</a:t>
            </a:r>
            <a:br>
              <a:rPr lang="en-IN" sz="3000" dirty="0"/>
            </a:br>
            <a:r>
              <a:rPr lang="en-IN" sz="3000" dirty="0"/>
              <a:t>To understand persistent volumes, please refer </a:t>
            </a:r>
            <a:r>
              <a:rPr lang="en-IN" sz="3000" dirty="0">
                <a:hlinkClick r:id="rId3"/>
              </a:rPr>
              <a:t>Persistent Volumes</a:t>
            </a:r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18112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F78-4BF3-4E2E-860D-2966CAF4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452718"/>
            <a:ext cx="10199077" cy="700833"/>
          </a:xfrm>
        </p:spPr>
        <p:txBody>
          <a:bodyPr/>
          <a:lstStyle/>
          <a:p>
            <a:r>
              <a:rPr lang="en-IN" sz="4000" dirty="0"/>
              <a:t>Quick recap of where we stopped(Net)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0E9-9471-421C-A680-7A66984D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448972"/>
            <a:ext cx="11830928" cy="4811151"/>
          </a:xfrm>
        </p:spPr>
        <p:txBody>
          <a:bodyPr>
            <a:normAutofit/>
          </a:bodyPr>
          <a:lstStyle/>
          <a:p>
            <a:r>
              <a:rPr lang="en-IN" sz="3000" dirty="0"/>
              <a:t>Pod</a:t>
            </a:r>
          </a:p>
          <a:p>
            <a:pPr lvl="1"/>
            <a:r>
              <a:rPr lang="en-IN" sz="2800" dirty="0"/>
              <a:t>Gets unique IP – Can connect to one another</a:t>
            </a:r>
          </a:p>
          <a:p>
            <a:pPr lvl="1"/>
            <a:r>
              <a:rPr lang="en-IN" sz="2800" dirty="0"/>
              <a:t>Does not scale up or heal </a:t>
            </a:r>
            <a:r>
              <a:rPr lang="en-IN" sz="2800" dirty="0">
                <a:sym typeface="Wingdings" panose="05000000000000000000" pitchFamily="2" charset="2"/>
              </a:rPr>
              <a:t> When down, gone forever</a:t>
            </a:r>
          </a:p>
          <a:p>
            <a:pPr lvl="1"/>
            <a:r>
              <a:rPr lang="en-IN" sz="2800" dirty="0">
                <a:sym typeface="Wingdings" panose="05000000000000000000" pitchFamily="2" charset="2"/>
              </a:rPr>
              <a:t>Accessible from only within the cluster</a:t>
            </a:r>
          </a:p>
          <a:p>
            <a:endParaRPr lang="en-IN" sz="3000" dirty="0">
              <a:sym typeface="Wingdings" panose="05000000000000000000" pitchFamily="2" charset="2"/>
            </a:endParaRPr>
          </a:p>
          <a:p>
            <a:r>
              <a:rPr lang="en-IN" sz="3000" dirty="0"/>
              <a:t>Possible Issues/Problems (Discussion) ??</a:t>
            </a:r>
          </a:p>
          <a:p>
            <a:pPr lvl="1"/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01519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</TotalTime>
  <Words>450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</vt:lpstr>
      <vt:lpstr>Lab Day - 2</vt:lpstr>
      <vt:lpstr>Quick recap of where we stopped(Inst)</vt:lpstr>
      <vt:lpstr>Problems with Pod Approach(Inst)</vt:lpstr>
      <vt:lpstr>Controllers – Deployment as example</vt:lpstr>
      <vt:lpstr>Autoscaling</vt:lpstr>
      <vt:lpstr>Config Maps &amp; Secrets</vt:lpstr>
      <vt:lpstr>Problems with Data Storage</vt:lpstr>
      <vt:lpstr>Addressing the challenges with Vol</vt:lpstr>
      <vt:lpstr>Quick recap of where we stopped(Net)</vt:lpstr>
      <vt:lpstr>Problems with Pod Approach(Network)</vt:lpstr>
      <vt:lpstr>Services</vt:lpstr>
      <vt:lpstr>Services – Hands-on &amp; working</vt:lpstr>
      <vt:lpstr>Ingress</vt:lpstr>
      <vt:lpstr>Network Policy</vt:lpstr>
      <vt:lpstr>Other Pod Concepts</vt:lpstr>
      <vt:lpstr>RBAC – Role Based Access Control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Day - 2</dc:title>
  <dc:creator>Akash Bandyopadhyay</dc:creator>
  <cp:lastModifiedBy>Akash Bandyopadhyay</cp:lastModifiedBy>
  <cp:revision>78</cp:revision>
  <dcterms:created xsi:type="dcterms:W3CDTF">2018-10-27T14:57:53Z</dcterms:created>
  <dcterms:modified xsi:type="dcterms:W3CDTF">2018-10-28T08:41:44Z</dcterms:modified>
</cp:coreProperties>
</file>