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6" r:id="rId3"/>
    <p:sldMasterId id="2147483697" r:id="rId4"/>
    <p:sldMasterId id="2147483698" r:id="rId5"/>
    <p:sldMasterId id="214748369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y="6858000" cx="12192000"/>
  <p:notesSz cx="6858000" cy="9144000"/>
  <p:embeddedFontLst>
    <p:embeddedFont>
      <p:font typeface="Carme"/>
      <p:regular r:id="rId21"/>
    </p:embeddedFont>
    <p:embeddedFont>
      <p:font typeface="Roboto Medium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font" Target="fonts/RobotoMedium-regular.fntdata"/><Relationship Id="rId21" Type="http://schemas.openxmlformats.org/officeDocument/2006/relationships/font" Target="fonts/Carme-regular.fntdata"/><Relationship Id="rId24" Type="http://schemas.openxmlformats.org/officeDocument/2006/relationships/font" Target="fonts/RobotoMedium-italic.fntdata"/><Relationship Id="rId23" Type="http://schemas.openxmlformats.org/officeDocument/2006/relationships/font" Target="fonts/RobotoMedium-bold.fntdata"/><Relationship Id="rId1" Type="http://schemas.openxmlformats.org/officeDocument/2006/relationships/theme" Target="theme/theme5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25" Type="http://schemas.openxmlformats.org/officeDocument/2006/relationships/font" Target="fonts/RobotoMedium-boldItalic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:notes"/>
          <p:cNvSpPr txBox="1"/>
          <p:nvPr>
            <p:ph idx="1"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:notes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f167b280d_2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f167b280d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f167b280d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g3f167b280d_2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 txBox="1"/>
          <p:nvPr>
            <p:ph idx="1"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:notes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:notes"/>
          <p:cNvSpPr txBox="1"/>
          <p:nvPr>
            <p:ph idx="1"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:notes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:notes"/>
          <p:cNvSpPr txBox="1"/>
          <p:nvPr>
            <p:ph idx="1"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4:notes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1:notes"/>
          <p:cNvSpPr txBox="1"/>
          <p:nvPr>
            <p:ph idx="1"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1:notes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" name="Google Shape;15;p2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6" name="Google Shape;46;p11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9" name="Google Shape;49;p12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0" name="Google Shape;50;p12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1" name="Google Shape;51;p12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2" name="Google Shape;52;p12"/>
          <p:cNvSpPr txBox="1"/>
          <p:nvPr>
            <p:ph idx="4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6" name="Google Shape;56;p13"/>
          <p:cNvSpPr txBox="1"/>
          <p:nvPr>
            <p:ph idx="2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7" name="Google Shape;57;p13"/>
          <p:cNvSpPr/>
          <p:nvPr/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3"/>
          <p:cNvSpPr/>
          <p:nvPr/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5" name="Google Shape;75;p16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2" name="Google Shape;82;p18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9" name="Google Shape;89;p21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0" name="Google Shape;90;p21"/>
          <p:cNvSpPr txBox="1"/>
          <p:nvPr>
            <p:ph idx="2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1" name="Google Shape;91;p21"/>
          <p:cNvSpPr txBox="1"/>
          <p:nvPr>
            <p:ph idx="3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5" name="Google Shape;95;p22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6" name="Google Shape;96;p22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0" name="Google Shape;100;p23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1" name="Google Shape;101;p23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4" name="Google Shape;104;p24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5" name="Google Shape;105;p24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8" name="Google Shape;108;p25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9" name="Google Shape;109;p25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0" name="Google Shape;110;p25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1" name="Google Shape;111;p25"/>
          <p:cNvSpPr txBox="1"/>
          <p:nvPr>
            <p:ph idx="4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4" name="Google Shape;114;p26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5" name="Google Shape;115;p26"/>
          <p:cNvSpPr txBox="1"/>
          <p:nvPr>
            <p:ph idx="2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6" name="Google Shape;116;p26"/>
          <p:cNvSpPr/>
          <p:nvPr/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26"/>
          <p:cNvSpPr/>
          <p:nvPr/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2" name="Google Shape;132;p28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3" name="Google Shape;133;p28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6" name="Google Shape;136;p29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2" name="Google Shape;142;p32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" name="Google Shape;19;p4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3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7" name="Google Shape;147;p34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8" name="Google Shape;148;p34"/>
          <p:cNvSpPr txBox="1"/>
          <p:nvPr>
            <p:ph idx="2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9" name="Google Shape;149;p34"/>
          <p:cNvSpPr txBox="1"/>
          <p:nvPr>
            <p:ph idx="3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2" name="Google Shape;152;p35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3" name="Google Shape;153;p35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4" name="Google Shape;154;p35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7" name="Google Shape;157;p36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8" name="Google Shape;158;p36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9" name="Google Shape;159;p36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2" name="Google Shape;162;p37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3" name="Google Shape;163;p37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6" name="Google Shape;166;p38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7" name="Google Shape;167;p38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8" name="Google Shape;168;p38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9" name="Google Shape;169;p38"/>
          <p:cNvSpPr txBox="1"/>
          <p:nvPr>
            <p:ph idx="4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2" name="Google Shape;172;p39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3" name="Google Shape;173;p39"/>
          <p:cNvSpPr txBox="1"/>
          <p:nvPr>
            <p:ph idx="2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4" name="Google Shape;174;p39"/>
          <p:cNvSpPr/>
          <p:nvPr/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39"/>
          <p:cNvSpPr/>
          <p:nvPr/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0" name="Google Shape;190;p42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3" name="Google Shape;193;p43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6" name="Google Shape;196;p44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7" name="Google Shape;197;p44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6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04" name="Google Shape;204;p47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05" name="Google Shape;205;p47"/>
          <p:cNvSpPr txBox="1"/>
          <p:nvPr>
            <p:ph idx="2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06" name="Google Shape;206;p47"/>
          <p:cNvSpPr txBox="1"/>
          <p:nvPr>
            <p:ph idx="3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09" name="Google Shape;209;p48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10" name="Google Shape;210;p48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11" name="Google Shape;211;p48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14" name="Google Shape;214;p49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15" name="Google Shape;215;p49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16" name="Google Shape;216;p49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5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19" name="Google Shape;219;p50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0" name="Google Shape;220;p50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5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3" name="Google Shape;223;p51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4" name="Google Shape;224;p51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5" name="Google Shape;225;p51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6" name="Google Shape;226;p51"/>
          <p:cNvSpPr txBox="1"/>
          <p:nvPr>
            <p:ph idx="4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5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9" name="Google Shape;229;p52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30" name="Google Shape;230;p52"/>
          <p:cNvSpPr txBox="1"/>
          <p:nvPr>
            <p:ph idx="2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31" name="Google Shape;231;p52"/>
          <p:cNvSpPr/>
          <p:nvPr/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</p:sp>
      <p:sp>
        <p:nvSpPr>
          <p:cNvPr id="232" name="Google Shape;232;p52"/>
          <p:cNvSpPr/>
          <p:nvPr/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1" name="Google Shape;31;p8"/>
          <p:cNvSpPr txBox="1"/>
          <p:nvPr>
            <p:ph idx="2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2" name="Google Shape;32;p8"/>
          <p:cNvSpPr txBox="1"/>
          <p:nvPr>
            <p:ph idx="3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7" name="Google Shape;37;p9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1" name="Google Shape;41;p10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2" name="Google Shape;42;p10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4.jp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5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5.jpg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5.jpg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6.xml"/><Relationship Id="rId1" Type="http://schemas.openxmlformats.org/officeDocument/2006/relationships/image" Target="../media/image5.jp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2190320" y="0"/>
            <a:ext cx="12187800" cy="6856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Google Shape;7;p1"/>
          <p:cNvCxnSpPr/>
          <p:nvPr/>
        </p:nvCxnSpPr>
        <p:spPr>
          <a:xfrm flipH="1" rot="10800000">
            <a:off x="-11880" y="5956200"/>
            <a:ext cx="4058640" cy="13680"/>
          </a:xfrm>
          <a:prstGeom prst="straightConnector1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8" name="Google Shape;8;p1"/>
          <p:cNvSpPr/>
          <p:nvPr/>
        </p:nvSpPr>
        <p:spPr>
          <a:xfrm>
            <a:off x="4056120" y="5620320"/>
            <a:ext cx="4087440" cy="670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595959"/>
                </a:solidFill>
                <a:latin typeface="Carme"/>
                <a:ea typeface="Carme"/>
                <a:cs typeface="Carme"/>
                <a:sym typeface="Carme"/>
              </a:rPr>
              <a:t>CRAFTING </a:t>
            </a:r>
            <a:r>
              <a:rPr b="0" i="0" lang="en-IN" sz="1800" u="sng" cap="none" strike="noStrike">
                <a:solidFill>
                  <a:srgbClr val="595959"/>
                </a:solidFill>
                <a:latin typeface="Carme"/>
                <a:ea typeface="Carme"/>
                <a:cs typeface="Carme"/>
                <a:sym typeface="Carme"/>
              </a:rPr>
              <a:t>SMART</a:t>
            </a:r>
            <a:r>
              <a:rPr b="0" i="0" lang="en-IN" sz="1800" u="none" cap="none" strike="noStrike">
                <a:solidFill>
                  <a:srgbClr val="595959"/>
                </a:solidFill>
                <a:latin typeface="Carme"/>
                <a:ea typeface="Carme"/>
                <a:cs typeface="Carme"/>
                <a:sym typeface="Carme"/>
              </a:rPr>
              <a:t> SOFTWARE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Google Shape;9;p1"/>
          <p:cNvCxnSpPr/>
          <p:nvPr/>
        </p:nvCxnSpPr>
        <p:spPr>
          <a:xfrm flipH="1" rot="10800000">
            <a:off x="8164440" y="5934240"/>
            <a:ext cx="4025520" cy="13320"/>
          </a:xfrm>
          <a:prstGeom prst="straightConnector1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id="10" name="Google Shape;10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95600" y="0"/>
            <a:ext cx="3292560" cy="137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2190320" y="0"/>
            <a:ext cx="12187800" cy="685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1600" y="81000"/>
            <a:ext cx="9653760" cy="69336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/>
          <p:nvPr/>
        </p:nvSpPr>
        <p:spPr>
          <a:xfrm rot="10800000">
            <a:off x="12127320" y="3517200"/>
            <a:ext cx="618840" cy="68904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7200" y="6640920"/>
            <a:ext cx="3346200" cy="201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8822160" y="6640920"/>
            <a:ext cx="3346200" cy="201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21600" y="6640920"/>
            <a:ext cx="3346200" cy="201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08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www.gslab.com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4400" y="-360"/>
            <a:ext cx="2163960" cy="90216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/>
          <p:nvPr/>
        </p:nvSpPr>
        <p:spPr>
          <a:xfrm>
            <a:off x="4680" y="6667200"/>
            <a:ext cx="12190320" cy="1782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174240" y="6647400"/>
            <a:ext cx="3346200" cy="201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08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www.gslab.com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8683200" y="6660720"/>
            <a:ext cx="3346200" cy="201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2190320" y="0"/>
            <a:ext cx="12187800" cy="685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004400" y="-360"/>
            <a:ext cx="2163960" cy="90216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7"/>
          <p:cNvSpPr/>
          <p:nvPr/>
        </p:nvSpPr>
        <p:spPr>
          <a:xfrm>
            <a:off x="4680" y="6667200"/>
            <a:ext cx="12190320" cy="1782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1600" y="81000"/>
            <a:ext cx="9653760" cy="69336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7"/>
          <p:cNvSpPr/>
          <p:nvPr/>
        </p:nvSpPr>
        <p:spPr>
          <a:xfrm rot="10800000">
            <a:off x="12127320" y="3517200"/>
            <a:ext cx="618840" cy="68904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7"/>
          <p:cNvSpPr/>
          <p:nvPr/>
        </p:nvSpPr>
        <p:spPr>
          <a:xfrm>
            <a:off x="7200" y="6640920"/>
            <a:ext cx="3346200" cy="201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7"/>
          <p:cNvSpPr/>
          <p:nvPr/>
        </p:nvSpPr>
        <p:spPr>
          <a:xfrm>
            <a:off x="8822160" y="6640920"/>
            <a:ext cx="3346200" cy="201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7"/>
          <p:cNvSpPr/>
          <p:nvPr/>
        </p:nvSpPr>
        <p:spPr>
          <a:xfrm>
            <a:off x="21600" y="6640920"/>
            <a:ext cx="3346200" cy="201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08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www.gslab.com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7"/>
          <p:cNvSpPr txBox="1"/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8" name="Google Shape;128;p27"/>
          <p:cNvSpPr txBox="1"/>
          <p:nvPr>
            <p:ph idx="1"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9" name="Google Shape;129;p27"/>
          <p:cNvSpPr txBox="1"/>
          <p:nvPr>
            <p:ph idx="2"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2190320" y="0"/>
            <a:ext cx="12187800" cy="685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25320" y="1214640"/>
            <a:ext cx="3739680" cy="156024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40"/>
          <p:cNvSpPr/>
          <p:nvPr/>
        </p:nvSpPr>
        <p:spPr>
          <a:xfrm>
            <a:off x="4680" y="6667200"/>
            <a:ext cx="12190320" cy="1782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40"/>
          <p:cNvSpPr/>
          <p:nvPr/>
        </p:nvSpPr>
        <p:spPr>
          <a:xfrm>
            <a:off x="174240" y="6647400"/>
            <a:ext cx="3346200" cy="201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08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www.gslab.com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40"/>
          <p:cNvSpPr/>
          <p:nvPr/>
        </p:nvSpPr>
        <p:spPr>
          <a:xfrm>
            <a:off x="8683200" y="6660720"/>
            <a:ext cx="3346200" cy="201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2" name="Google Shape;182;p40"/>
          <p:cNvCxnSpPr/>
          <p:nvPr/>
        </p:nvCxnSpPr>
        <p:spPr>
          <a:xfrm flipH="1" rot="10800000">
            <a:off x="-11880" y="5956200"/>
            <a:ext cx="4058640" cy="13680"/>
          </a:xfrm>
          <a:prstGeom prst="straightConnector1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83" name="Google Shape;183;p40"/>
          <p:cNvSpPr/>
          <p:nvPr/>
        </p:nvSpPr>
        <p:spPr>
          <a:xfrm>
            <a:off x="4056120" y="5620320"/>
            <a:ext cx="4087440" cy="670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595959"/>
                </a:solidFill>
                <a:latin typeface="Carme"/>
                <a:ea typeface="Carme"/>
                <a:cs typeface="Carme"/>
                <a:sym typeface="Carme"/>
              </a:rPr>
              <a:t>CRAFTING </a:t>
            </a:r>
            <a:r>
              <a:rPr b="0" lang="en-IN" sz="1800" u="sng" strike="noStrike">
                <a:solidFill>
                  <a:srgbClr val="595959"/>
                </a:solidFill>
                <a:latin typeface="Carme"/>
                <a:ea typeface="Carme"/>
                <a:cs typeface="Carme"/>
                <a:sym typeface="Carme"/>
              </a:rPr>
              <a:t>SMART</a:t>
            </a:r>
            <a:r>
              <a:rPr b="0" lang="en-IN" sz="1800" strike="noStrike">
                <a:solidFill>
                  <a:srgbClr val="595959"/>
                </a:solidFill>
                <a:latin typeface="Carme"/>
                <a:ea typeface="Carme"/>
                <a:cs typeface="Carme"/>
                <a:sym typeface="Carme"/>
              </a:rPr>
              <a:t> SOFTWARE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4" name="Google Shape;184;p40"/>
          <p:cNvCxnSpPr/>
          <p:nvPr/>
        </p:nvCxnSpPr>
        <p:spPr>
          <a:xfrm flipH="1" rot="10800000">
            <a:off x="8164440" y="5934240"/>
            <a:ext cx="4025520" cy="13320"/>
          </a:xfrm>
          <a:prstGeom prst="straightConnector1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85" name="Google Shape;185;p4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86" name="Google Shape;186;p40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Relationship Id="rId5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12.png"/><Relationship Id="rId7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53"/>
          <p:cNvSpPr/>
          <p:nvPr/>
        </p:nvSpPr>
        <p:spPr>
          <a:xfrm>
            <a:off x="4227750" y="1023325"/>
            <a:ext cx="3736500" cy="75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000">
                <a:solidFill>
                  <a:srgbClr val="1F4E79"/>
                </a:solidFill>
              </a:rPr>
              <a:t>DEMO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53"/>
          <p:cNvSpPr/>
          <p:nvPr/>
        </p:nvSpPr>
        <p:spPr>
          <a:xfrm>
            <a:off x="1908175" y="4383125"/>
            <a:ext cx="2664000" cy="7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1F4E79"/>
                </a:solidFill>
                <a:latin typeface="Roboto Medium"/>
                <a:ea typeface="Roboto Medium"/>
                <a:cs typeface="Roboto Medium"/>
                <a:sym typeface="Roboto Medium"/>
              </a:rPr>
              <a:t>Shubham Kumbhar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53"/>
          <p:cNvSpPr txBox="1"/>
          <p:nvPr/>
        </p:nvSpPr>
        <p:spPr>
          <a:xfrm>
            <a:off x="7701700" y="4383125"/>
            <a:ext cx="37365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i="0" lang="en-IN" sz="3200" u="none" cap="none" strike="noStrike">
                <a:solidFill>
                  <a:srgbClr val="1F4E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Guided By: Suyeb Ansari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53"/>
          <p:cNvSpPr txBox="1"/>
          <p:nvPr/>
        </p:nvSpPr>
        <p:spPr>
          <a:xfrm>
            <a:off x="4386600" y="2212750"/>
            <a:ext cx="3418800" cy="13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600" u="none" cap="none" strike="noStrike">
                <a:solidFill>
                  <a:srgbClr val="1F4E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vRealize Automation</a:t>
            </a:r>
            <a:endParaRPr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600" u="none" cap="none" strike="noStrike">
                <a:solidFill>
                  <a:srgbClr val="1F4E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vRealize Orchestrator</a:t>
            </a:r>
            <a:endParaRPr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600" u="none" cap="none" strike="noStrike">
                <a:solidFill>
                  <a:srgbClr val="1F4E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Chef</a:t>
            </a:r>
            <a:endParaRPr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62"/>
          <p:cNvSpPr/>
          <p:nvPr/>
        </p:nvSpPr>
        <p:spPr>
          <a:xfrm>
            <a:off x="10800" y="90000"/>
            <a:ext cx="9650160" cy="6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/>
              <a:t>CHEF</a:t>
            </a:r>
            <a:endParaRPr b="1" sz="2400" strike="noStrike"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62"/>
          <p:cNvSpPr txBox="1"/>
          <p:nvPr/>
        </p:nvSpPr>
        <p:spPr>
          <a:xfrm>
            <a:off x="1012425" y="1073388"/>
            <a:ext cx="3459000" cy="48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Attributes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Data-Bag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Roles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IN" sz="2300">
                <a:solidFill>
                  <a:srgbClr val="12121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Environment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Knife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Knife bootstrap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Chef-client run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Chef manage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9" name="Google Shape;319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1425" y="1507907"/>
            <a:ext cx="7604324" cy="3951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63"/>
          <p:cNvSpPr txBox="1"/>
          <p:nvPr/>
        </p:nvSpPr>
        <p:spPr>
          <a:xfrm>
            <a:off x="892300" y="1195700"/>
            <a:ext cx="10975500" cy="43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1. </a:t>
            </a: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a cookbook for installing apache and modify default html page for apache using template.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2. Create a cookbook for downloading any file from remote url to specific directory.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3. Create a cookbook for installing a package, start its service and capture its status in log file.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4. Create a cookbook which capture node information in log file.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5. Create a cookbook to create a user, set its uid and home directory.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6. Create a cookbook which creates file on node with same content as file located on workstation.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5" name="Google Shape;325;p63"/>
          <p:cNvSpPr txBox="1"/>
          <p:nvPr/>
        </p:nvSpPr>
        <p:spPr>
          <a:xfrm>
            <a:off x="3700175" y="0"/>
            <a:ext cx="3483300" cy="92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45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rgbClr val="1F4E79"/>
                </a:solidFill>
              </a:rPr>
              <a:t>Chef </a:t>
            </a:r>
            <a:r>
              <a:rPr b="1" lang="en-IN" sz="2800">
                <a:solidFill>
                  <a:srgbClr val="1F4E79"/>
                </a:solidFill>
              </a:rPr>
              <a:t>Assignments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64"/>
          <p:cNvSpPr/>
          <p:nvPr/>
        </p:nvSpPr>
        <p:spPr>
          <a:xfrm>
            <a:off x="2840925" y="2930250"/>
            <a:ext cx="23157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>
                <a:solidFill>
                  <a:srgbClr val="002060"/>
                </a:solidFill>
              </a:rPr>
              <a:t>Question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64"/>
          <p:cNvSpPr/>
          <p:nvPr/>
        </p:nvSpPr>
        <p:spPr>
          <a:xfrm>
            <a:off x="3714840" y="628560"/>
            <a:ext cx="5456160" cy="1884240"/>
          </a:xfrm>
          <a:prstGeom prst="rect">
            <a:avLst/>
          </a:prstGeom>
          <a:solidFill>
            <a:srgbClr val="FFFFFF"/>
          </a:solidFill>
          <a:ln cap="flat" cmpd="sng" w="126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2" name="Google Shape;332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6307" y="193535"/>
            <a:ext cx="4913280" cy="2049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1650" y="1859575"/>
            <a:ext cx="3329348" cy="3329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65"/>
          <p:cNvSpPr/>
          <p:nvPr/>
        </p:nvSpPr>
        <p:spPr>
          <a:xfrm>
            <a:off x="1772640" y="2917800"/>
            <a:ext cx="86448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4000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65"/>
          <p:cNvSpPr/>
          <p:nvPr/>
        </p:nvSpPr>
        <p:spPr>
          <a:xfrm>
            <a:off x="3714840" y="628560"/>
            <a:ext cx="5456100" cy="1884300"/>
          </a:xfrm>
          <a:prstGeom prst="rect">
            <a:avLst/>
          </a:prstGeom>
          <a:solidFill>
            <a:srgbClr val="FFFFFF"/>
          </a:solidFill>
          <a:ln cap="flat" cmpd="sng" w="126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0" name="Google Shape;340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2920" y="866160"/>
            <a:ext cx="4913280" cy="2049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4"/>
          <p:cNvSpPr/>
          <p:nvPr/>
        </p:nvSpPr>
        <p:spPr>
          <a:xfrm>
            <a:off x="10800" y="90000"/>
            <a:ext cx="9650160" cy="6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17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800" u="none" cap="none" strike="noStrike">
                <a:solidFill>
                  <a:srgbClr val="1F4E79"/>
                </a:solidFill>
                <a:latin typeface="Arial"/>
                <a:ea typeface="Arial"/>
                <a:cs typeface="Arial"/>
                <a:sym typeface="Arial"/>
              </a:rPr>
              <a:t>										Contents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54"/>
          <p:cNvSpPr/>
          <p:nvPr/>
        </p:nvSpPr>
        <p:spPr>
          <a:xfrm>
            <a:off x="910080" y="1597320"/>
            <a:ext cx="4561920" cy="2506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6000" lvl="0" marL="21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IN" sz="2400" u="none" cap="none" strike="noStrike">
                <a:latin typeface="Roboto Medium"/>
                <a:ea typeface="Roboto Medium"/>
                <a:cs typeface="Roboto Medium"/>
                <a:sym typeface="Roboto Medium"/>
              </a:rPr>
              <a:t>Introduction to vRealize Suite.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IN" sz="2400" u="none" cap="none" strike="noStrike">
                <a:latin typeface="Roboto Medium"/>
                <a:ea typeface="Roboto Medium"/>
                <a:cs typeface="Roboto Medium"/>
                <a:sym typeface="Roboto Medium"/>
              </a:rPr>
              <a:t>vRealize Automation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IN" sz="2400" u="none" cap="none" strike="noStrike">
                <a:latin typeface="Roboto Medium"/>
                <a:ea typeface="Roboto Medium"/>
                <a:cs typeface="Roboto Medium"/>
                <a:sym typeface="Roboto Medium"/>
              </a:rPr>
              <a:t>vRealize Orchestrator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IN" sz="2400" u="none" cap="none" strike="noStrike">
                <a:latin typeface="Roboto Medium"/>
                <a:ea typeface="Roboto Medium"/>
                <a:cs typeface="Roboto Medium"/>
                <a:sym typeface="Roboto Medium"/>
              </a:rPr>
              <a:t>Chef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04075" y="3647150"/>
            <a:ext cx="1735200" cy="1858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12840" y="1440000"/>
            <a:ext cx="1523160" cy="1523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000000" y="486360"/>
            <a:ext cx="2539440" cy="332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6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4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5"/>
          <p:cNvSpPr/>
          <p:nvPr/>
        </p:nvSpPr>
        <p:spPr>
          <a:xfrm>
            <a:off x="10800" y="90000"/>
            <a:ext cx="9650160" cy="6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17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800" u="none" cap="none" strike="noStrike">
                <a:solidFill>
                  <a:srgbClr val="1F4E79"/>
                </a:solidFill>
                <a:latin typeface="Arial"/>
                <a:ea typeface="Arial"/>
                <a:cs typeface="Arial"/>
                <a:sym typeface="Arial"/>
              </a:rPr>
              <a:t>							Overview of vRealize Automation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55"/>
          <p:cNvSpPr/>
          <p:nvPr/>
        </p:nvSpPr>
        <p:spPr>
          <a:xfrm>
            <a:off x="838080" y="1253160"/>
            <a:ext cx="10513800" cy="4349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Times New Roman"/>
              <a:buChar char="●"/>
            </a:pPr>
            <a:r>
              <a:rPr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vRealize Suite?</a:t>
            </a:r>
            <a:endParaRPr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Times New Roman"/>
              <a:buChar char="●"/>
            </a:pPr>
            <a:r>
              <a:rPr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Components of vRealize Suite.</a:t>
            </a:r>
            <a:endParaRPr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i="0" lang="en-IN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1. vRealize Automation.	</a:t>
            </a:r>
            <a:endParaRPr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IN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2. vRealize Orchestrator.	</a:t>
            </a:r>
            <a:endParaRPr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IN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3. vRealize Log Insight.	</a:t>
            </a:r>
            <a:endParaRPr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IN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4. vRealize Business for Cloud.</a:t>
            </a:r>
            <a:endParaRPr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Google Shape;259;p55"/>
          <p:cNvSpPr/>
          <p:nvPr/>
        </p:nvSpPr>
        <p:spPr>
          <a:xfrm>
            <a:off x="1272240" y="5015520"/>
            <a:ext cx="10102320" cy="1031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6"/>
          <p:cNvSpPr/>
          <p:nvPr/>
        </p:nvSpPr>
        <p:spPr>
          <a:xfrm>
            <a:off x="10800" y="90000"/>
            <a:ext cx="9650160" cy="6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17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 strike="noStrike">
                <a:solidFill>
                  <a:srgbClr val="1F4E79"/>
                </a:solidFill>
                <a:latin typeface="Arial"/>
                <a:ea typeface="Arial"/>
                <a:cs typeface="Arial"/>
                <a:sym typeface="Arial"/>
              </a:rPr>
              <a:t>					Introduction to vRealize Automation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56"/>
          <p:cNvSpPr/>
          <p:nvPr/>
        </p:nvSpPr>
        <p:spPr>
          <a:xfrm>
            <a:off x="838080" y="1253160"/>
            <a:ext cx="10513800" cy="434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56"/>
          <p:cNvSpPr/>
          <p:nvPr/>
        </p:nvSpPr>
        <p:spPr>
          <a:xfrm>
            <a:off x="1272240" y="5015520"/>
            <a:ext cx="10102320" cy="1031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56"/>
          <p:cNvSpPr txBox="1"/>
          <p:nvPr/>
        </p:nvSpPr>
        <p:spPr>
          <a:xfrm>
            <a:off x="1080000" y="1440000"/>
            <a:ext cx="6048000" cy="447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268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Times New Roman"/>
              <a:buChar char="▪"/>
            </a:pPr>
            <a:r>
              <a:rPr lang="en-IN" sz="2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vRealize Automation</a:t>
            </a:r>
            <a:endParaRPr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9" name="Google Shape;269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8920" y="2318400"/>
            <a:ext cx="3781080" cy="5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24000" y="3125160"/>
            <a:ext cx="3828600" cy="618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44000" y="3024720"/>
            <a:ext cx="6048000" cy="64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5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88000" y="2232000"/>
            <a:ext cx="5095440" cy="599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5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728000" y="1152000"/>
            <a:ext cx="792000" cy="7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6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7"/>
          <p:cNvSpPr txBox="1"/>
          <p:nvPr/>
        </p:nvSpPr>
        <p:spPr>
          <a:xfrm>
            <a:off x="1225900" y="1802975"/>
            <a:ext cx="3168000" cy="40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6000" lvl="0" marL="21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lang="en-IN" sz="20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Tenants	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lang="en-IN" sz="20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Endpoints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lang="en-IN" sz="20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Fabric Groups	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lang="en-IN" sz="20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Business Groups	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lang="en-IN" sz="20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Reservations		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lang="en-IN" sz="20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 Groups	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57"/>
          <p:cNvSpPr/>
          <p:nvPr/>
        </p:nvSpPr>
        <p:spPr>
          <a:xfrm>
            <a:off x="10800" y="90000"/>
            <a:ext cx="9650160" cy="6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17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 strike="noStrike">
                <a:solidFill>
                  <a:srgbClr val="1F4E79"/>
                </a:solidFill>
                <a:latin typeface="Arial"/>
                <a:ea typeface="Arial"/>
                <a:cs typeface="Arial"/>
                <a:sym typeface="Arial"/>
              </a:rPr>
              <a:t>								vRealize Automation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0" name="Google Shape;280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4520" y="1368000"/>
            <a:ext cx="6549480" cy="43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93900" y="1250124"/>
            <a:ext cx="7476850" cy="458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8"/>
          <p:cNvSpPr/>
          <p:nvPr/>
        </p:nvSpPr>
        <p:spPr>
          <a:xfrm>
            <a:off x="10800" y="90000"/>
            <a:ext cx="9650160" cy="6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17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 strike="noStrike">
                <a:solidFill>
                  <a:srgbClr val="1F4E79"/>
                </a:solidFill>
                <a:latin typeface="Arial"/>
                <a:ea typeface="Arial"/>
                <a:cs typeface="Arial"/>
                <a:sym typeface="Arial"/>
              </a:rPr>
              <a:t>								vRealize Automation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58"/>
          <p:cNvSpPr txBox="1"/>
          <p:nvPr/>
        </p:nvSpPr>
        <p:spPr>
          <a:xfrm>
            <a:off x="936000" y="1512000"/>
            <a:ext cx="3168000" cy="3510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6000" lvl="0" marL="21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lang="en-IN" sz="20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Blueprints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6000" lvl="0" marL="21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Services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6000" lvl="0" marL="21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lang="en-IN" sz="20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Entitlements	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lang="en-IN" sz="20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 Catalog Items	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lang="en-IN" sz="20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 Subscriptions	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lang="en-IN" sz="20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 Properties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lang="en-IN" sz="20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Components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lang="en-IN" sz="20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Xaas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8" name="Google Shape;28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6400" y="908400"/>
            <a:ext cx="7392474" cy="533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9"/>
          <p:cNvSpPr/>
          <p:nvPr/>
        </p:nvSpPr>
        <p:spPr>
          <a:xfrm>
            <a:off x="10800" y="90000"/>
            <a:ext cx="9650160" cy="6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17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 strike="noStrike">
                <a:solidFill>
                  <a:srgbClr val="1F4E79"/>
                </a:solidFill>
                <a:latin typeface="Arial"/>
                <a:ea typeface="Arial"/>
                <a:cs typeface="Arial"/>
                <a:sym typeface="Arial"/>
              </a:rPr>
              <a:t>								vRealize Orchestrator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4" name="Google Shape;294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60950" y="1008000"/>
            <a:ext cx="1643049" cy="2154757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59"/>
          <p:cNvSpPr txBox="1"/>
          <p:nvPr/>
        </p:nvSpPr>
        <p:spPr>
          <a:xfrm>
            <a:off x="2181400" y="1685550"/>
            <a:ext cx="3674400" cy="3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What is vRO?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Workflows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Actions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Resources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Configurations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Packages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Import/Export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60"/>
          <p:cNvSpPr/>
          <p:nvPr/>
        </p:nvSpPr>
        <p:spPr>
          <a:xfrm>
            <a:off x="10800" y="90000"/>
            <a:ext cx="9650160" cy="6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17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 strike="noStrike">
                <a:solidFill>
                  <a:srgbClr val="1F4E79"/>
                </a:solidFill>
                <a:latin typeface="Arial"/>
                <a:ea typeface="Arial"/>
                <a:cs typeface="Arial"/>
                <a:sym typeface="Arial"/>
              </a:rPr>
              <a:t>								</a:t>
            </a:r>
            <a:r>
              <a:rPr b="1" lang="en-IN" sz="2800">
                <a:solidFill>
                  <a:srgbClr val="1F4E79"/>
                </a:solidFill>
              </a:rPr>
              <a:t>vRA/vRO </a:t>
            </a:r>
            <a:r>
              <a:rPr b="1" lang="en-IN" sz="2800" strike="noStrike">
                <a:solidFill>
                  <a:srgbClr val="1F4E79"/>
                </a:solidFill>
                <a:latin typeface="Arial"/>
                <a:ea typeface="Arial"/>
                <a:cs typeface="Arial"/>
                <a:sym typeface="Arial"/>
              </a:rPr>
              <a:t>Assignments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60"/>
          <p:cNvSpPr/>
          <p:nvPr/>
        </p:nvSpPr>
        <p:spPr>
          <a:xfrm>
            <a:off x="838080" y="1253160"/>
            <a:ext cx="10513800" cy="4349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014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▪"/>
            </a:pPr>
            <a:r>
              <a:rPr lang="en-IN" sz="2000" strike="noStrike">
                <a:latin typeface="Times New Roman"/>
                <a:ea typeface="Times New Roman"/>
                <a:cs typeface="Times New Roman"/>
                <a:sym typeface="Times New Roman"/>
              </a:rPr>
              <a:t>Create Blueprints to deploy Windows and Linux vm.</a:t>
            </a:r>
            <a:endParaRPr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14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▪"/>
            </a:pPr>
            <a:r>
              <a:rPr lang="en-IN" sz="2000" strike="noStrike">
                <a:latin typeface="Times New Roman"/>
                <a:ea typeface="Times New Roman"/>
                <a:cs typeface="Times New Roman"/>
                <a:sym typeface="Times New Roman"/>
              </a:rPr>
              <a:t>Implement a vRO workflow to run simple command on VM.</a:t>
            </a:r>
            <a:endParaRPr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14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▪"/>
            </a:pPr>
            <a:r>
              <a:rPr lang="en-IN" sz="2000" strike="noStrike">
                <a:latin typeface="Times New Roman"/>
                <a:ea typeface="Times New Roman"/>
                <a:cs typeface="Times New Roman"/>
                <a:sym typeface="Times New Roman"/>
              </a:rPr>
              <a:t>Create Event subscription to run vRO workflow.(vRO workflow should be able to fetch and logs provisioned VM details).</a:t>
            </a:r>
            <a:endParaRPr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14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▪"/>
            </a:pPr>
            <a:r>
              <a:rPr lang="en-IN" sz="2000" strike="noStrike">
                <a:latin typeface="Times New Roman"/>
                <a:ea typeface="Times New Roman"/>
                <a:cs typeface="Times New Roman"/>
                <a:sym typeface="Times New Roman"/>
              </a:rPr>
              <a:t> Implement Event Subscription to run a vRO workflow for below events(just print the event type in vRO workflow).</a:t>
            </a: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    1. POST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    2. PRE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    3. Running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1400" lvl="0" marL="228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▪"/>
            </a:pPr>
            <a:r>
              <a:rPr lang="en-IN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Create Workflow that will fetch VM details post provision, install chef-client on VM and Run Recipe on VM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1"/>
          <p:cNvSpPr/>
          <p:nvPr/>
        </p:nvSpPr>
        <p:spPr>
          <a:xfrm>
            <a:off x="10800" y="90000"/>
            <a:ext cx="9650160" cy="6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61"/>
          <p:cNvSpPr/>
          <p:nvPr/>
        </p:nvSpPr>
        <p:spPr>
          <a:xfrm>
            <a:off x="10800" y="90000"/>
            <a:ext cx="9650160" cy="6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61"/>
          <p:cNvSpPr txBox="1"/>
          <p:nvPr/>
        </p:nvSpPr>
        <p:spPr>
          <a:xfrm>
            <a:off x="5493300" y="219000"/>
            <a:ext cx="12054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 strike="noStrike">
                <a:solidFill>
                  <a:srgbClr val="1F4E79"/>
                </a:solidFill>
                <a:latin typeface="Arial"/>
                <a:ea typeface="Arial"/>
                <a:cs typeface="Arial"/>
                <a:sym typeface="Arial"/>
              </a:rPr>
              <a:t>CHEF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0" name="Google Shape;310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875" y="756000"/>
            <a:ext cx="1735200" cy="185868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61"/>
          <p:cNvSpPr txBox="1"/>
          <p:nvPr/>
        </p:nvSpPr>
        <p:spPr>
          <a:xfrm>
            <a:off x="2007700" y="1052175"/>
            <a:ext cx="4233000" cy="40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6000" lvl="0" marL="21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What is Chef ?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6000" lvl="0" marL="21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Chef Architecture.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673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Chef Server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673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Chef Workstation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673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Node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6000" lvl="0" marL="21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Cookbooks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6000" lvl="0" marL="21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Recipes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6000" lvl="0" marL="21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Resources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2" name="Google Shape;312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0625" y="1369099"/>
            <a:ext cx="6439224" cy="411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