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handoutMasterIdLst>
    <p:handoutMasterId r:id="rId24"/>
  </p:handoutMasterIdLst>
  <p:sldIdLst>
    <p:sldId id="310" r:id="rId2"/>
    <p:sldId id="311" r:id="rId3"/>
    <p:sldId id="312" r:id="rId4"/>
    <p:sldId id="315" r:id="rId5"/>
    <p:sldId id="337" r:id="rId6"/>
    <p:sldId id="338" r:id="rId7"/>
    <p:sldId id="316" r:id="rId8"/>
    <p:sldId id="329" r:id="rId9"/>
    <p:sldId id="321" r:id="rId10"/>
    <p:sldId id="335" r:id="rId11"/>
    <p:sldId id="334" r:id="rId12"/>
    <p:sldId id="333" r:id="rId13"/>
    <p:sldId id="332" r:id="rId14"/>
    <p:sldId id="331" r:id="rId15"/>
    <p:sldId id="330" r:id="rId16"/>
    <p:sldId id="325" r:id="rId17"/>
    <p:sldId id="326" r:id="rId18"/>
    <p:sldId id="336" r:id="rId19"/>
    <p:sldId id="339" r:id="rId20"/>
    <p:sldId id="340" r:id="rId21"/>
    <p:sldId id="32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manth Chandrakantha" initials="SC" lastIdx="1" clrIdx="0">
    <p:extLst>
      <p:ext uri="{19B8F6BF-5375-455C-9EA6-DF929625EA0E}">
        <p15:presenceInfo xmlns:p15="http://schemas.microsoft.com/office/powerpoint/2012/main" userId="745b279433f7566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8" d="100"/>
          <a:sy n="58" d="100"/>
        </p:scale>
        <p:origin x="1646"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Title of the Project</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DB6B60-78E6-49BD-BA6E-2C9DE0594AFD}" type="datetimeFigureOut">
              <a:rPr lang="en-US" smtClean="0"/>
              <a:pPr/>
              <a:t>12/1/2023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9FFDBE-F792-4047-874E-E7B53CB87E60}" type="slidenum">
              <a:rPr lang="en-US" smtClean="0"/>
              <a:pPr/>
              <a:t>‹#›</a:t>
            </a:fld>
            <a:endParaRPr lang="en-US"/>
          </a:p>
        </p:txBody>
      </p:sp>
    </p:spTree>
    <p:extLst>
      <p:ext uri="{BB962C8B-B14F-4D97-AF65-F5344CB8AC3E}">
        <p14:creationId xmlns:p14="http://schemas.microsoft.com/office/powerpoint/2010/main" val="1205534093"/>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Title of the Project</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234935-7A95-446E-AB06-C6015C8C2F42}" type="datetimeFigureOut">
              <a:rPr lang="en-US" smtClean="0"/>
              <a:pPr/>
              <a:t>12/1/2023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F03D9F-5696-42C7-A9C9-8E671FA748BF}" type="slidenum">
              <a:rPr lang="en-US" smtClean="0"/>
              <a:pPr/>
              <a:t>‹#›</a:t>
            </a:fld>
            <a:endParaRPr lang="en-US"/>
          </a:p>
        </p:txBody>
      </p:sp>
    </p:spTree>
    <p:extLst>
      <p:ext uri="{BB962C8B-B14F-4D97-AF65-F5344CB8AC3E}">
        <p14:creationId xmlns:p14="http://schemas.microsoft.com/office/powerpoint/2010/main" val="136062704"/>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4412"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2</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4412"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3</a:t>
            </a:fld>
            <a:endParaRPr lang="en-US"/>
          </a:p>
        </p:txBody>
      </p:sp>
    </p:spTree>
    <p:extLst>
      <p:ext uri="{BB962C8B-B14F-4D97-AF65-F5344CB8AC3E}">
        <p14:creationId xmlns:p14="http://schemas.microsoft.com/office/powerpoint/2010/main" val="4131966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4412" cy="3429000"/>
          </a:xfrm>
        </p:spPr>
      </p:sp>
      <p:sp>
        <p:nvSpPr>
          <p:cNvPr id="3" name="Notes Placeholder 2"/>
          <p:cNvSpPr>
            <a:spLocks noGrp="1"/>
          </p:cNvSpPr>
          <p:nvPr>
            <p:ph type="body" idx="1"/>
          </p:nvPr>
        </p:nvSpPr>
        <p:spPr/>
        <p:txBody>
          <a:bodyPr>
            <a:normAutofit/>
          </a:bodyPr>
          <a:lstStyle/>
          <a:p>
            <a:r>
              <a:rPr lang="en-US" dirty="0"/>
              <a:t>Bi-LSTM Architecture</a:t>
            </a:r>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4</a:t>
            </a:fld>
            <a:endParaRPr lang="en-US"/>
          </a:p>
        </p:txBody>
      </p:sp>
    </p:spTree>
    <p:extLst>
      <p:ext uri="{BB962C8B-B14F-4D97-AF65-F5344CB8AC3E}">
        <p14:creationId xmlns:p14="http://schemas.microsoft.com/office/powerpoint/2010/main" val="4131966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4412" cy="3429000"/>
          </a:xfrm>
        </p:spPr>
      </p:sp>
      <p:sp>
        <p:nvSpPr>
          <p:cNvPr id="3" name="Notes Placeholder 2"/>
          <p:cNvSpPr>
            <a:spLocks noGrp="1"/>
          </p:cNvSpPr>
          <p:nvPr>
            <p:ph type="body" idx="1"/>
          </p:nvPr>
        </p:nvSpPr>
        <p:spPr/>
        <p:txBody>
          <a:bodyPr>
            <a:normAutofit/>
          </a:bodyPr>
          <a:lstStyle/>
          <a:p>
            <a:r>
              <a:rPr lang="en-US" dirty="0"/>
              <a:t>Bi-LSTM Architecture</a:t>
            </a:r>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5</a:t>
            </a:fld>
            <a:endParaRPr lang="en-US"/>
          </a:p>
        </p:txBody>
      </p:sp>
    </p:spTree>
    <p:extLst>
      <p:ext uri="{BB962C8B-B14F-4D97-AF65-F5344CB8AC3E}">
        <p14:creationId xmlns:p14="http://schemas.microsoft.com/office/powerpoint/2010/main" val="5410973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4412" cy="3429000"/>
          </a:xfrm>
        </p:spPr>
      </p:sp>
      <p:sp>
        <p:nvSpPr>
          <p:cNvPr id="3" name="Notes Placeholder 2"/>
          <p:cNvSpPr>
            <a:spLocks noGrp="1"/>
          </p:cNvSpPr>
          <p:nvPr>
            <p:ph type="body" idx="1"/>
          </p:nvPr>
        </p:nvSpPr>
        <p:spPr/>
        <p:txBody>
          <a:bodyPr>
            <a:normAutofit/>
          </a:bodyPr>
          <a:lstStyle/>
          <a:p>
            <a:r>
              <a:rPr lang="en-US" dirty="0" err="1"/>
              <a:t>CloudSim</a:t>
            </a:r>
            <a:r>
              <a:rPr lang="en-US" dirty="0"/>
              <a:t> Architecture</a:t>
            </a:r>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6</a:t>
            </a:fld>
            <a:endParaRPr lang="en-US"/>
          </a:p>
        </p:txBody>
      </p:sp>
    </p:spTree>
    <p:extLst>
      <p:ext uri="{BB962C8B-B14F-4D97-AF65-F5344CB8AC3E}">
        <p14:creationId xmlns:p14="http://schemas.microsoft.com/office/powerpoint/2010/main" val="558487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4412"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7</a:t>
            </a:fld>
            <a:endParaRPr lang="en-US"/>
          </a:p>
        </p:txBody>
      </p:sp>
    </p:spTree>
    <p:extLst>
      <p:ext uri="{BB962C8B-B14F-4D97-AF65-F5344CB8AC3E}">
        <p14:creationId xmlns:p14="http://schemas.microsoft.com/office/powerpoint/2010/main" val="3225730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4412"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8</a:t>
            </a:fld>
            <a:endParaRPr lang="en-US"/>
          </a:p>
        </p:txBody>
      </p:sp>
    </p:spTree>
    <p:extLst>
      <p:ext uri="{BB962C8B-B14F-4D97-AF65-F5344CB8AC3E}">
        <p14:creationId xmlns:p14="http://schemas.microsoft.com/office/powerpoint/2010/main" val="20679763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Accuracy of model</a:t>
            </a:r>
          </a:p>
        </p:txBody>
      </p:sp>
      <p:sp>
        <p:nvSpPr>
          <p:cNvPr id="4" name="Header Placeholder 3"/>
          <p:cNvSpPr>
            <a:spLocks noGrp="1"/>
          </p:cNvSpPr>
          <p:nvPr>
            <p:ph type="hdr" sz="quarter"/>
          </p:nvPr>
        </p:nvSpPr>
        <p:spPr/>
        <p:txBody>
          <a:bodyPr/>
          <a:lstStyle/>
          <a:p>
            <a:r>
              <a:rPr lang="en-US"/>
              <a:t>Title of the Project</a:t>
            </a:r>
          </a:p>
        </p:txBody>
      </p:sp>
      <p:sp>
        <p:nvSpPr>
          <p:cNvPr id="5" name="Slide Number Placeholder 4"/>
          <p:cNvSpPr>
            <a:spLocks noGrp="1"/>
          </p:cNvSpPr>
          <p:nvPr>
            <p:ph type="sldNum" sz="quarter" idx="5"/>
          </p:nvPr>
        </p:nvSpPr>
        <p:spPr/>
        <p:txBody>
          <a:bodyPr/>
          <a:lstStyle/>
          <a:p>
            <a:fld id="{A4F03D9F-5696-42C7-A9C9-8E671FA748BF}" type="slidenum">
              <a:rPr lang="en-US" smtClean="0"/>
              <a:pPr/>
              <a:t>9</a:t>
            </a:fld>
            <a:endParaRPr lang="en-US"/>
          </a:p>
        </p:txBody>
      </p:sp>
    </p:spTree>
    <p:extLst>
      <p:ext uri="{BB962C8B-B14F-4D97-AF65-F5344CB8AC3E}">
        <p14:creationId xmlns:p14="http://schemas.microsoft.com/office/powerpoint/2010/main" val="405942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399921F-0E3F-400D-96D3-A610A00EB386}" type="datetime1">
              <a:rPr lang="en-US" smtClean="0"/>
              <a:t>12/2/2023</a:t>
            </a:fld>
            <a:endParaRPr lang="en-US"/>
          </a:p>
        </p:txBody>
      </p:sp>
      <p:sp>
        <p:nvSpPr>
          <p:cNvPr id="5" name="Footer Placeholder 4"/>
          <p:cNvSpPr>
            <a:spLocks noGrp="1"/>
          </p:cNvSpPr>
          <p:nvPr>
            <p:ph type="ftr" sz="quarter" idx="11"/>
          </p:nvPr>
        </p:nvSpPr>
        <p:spPr/>
        <p:txBody>
          <a:bodyPr/>
          <a:lstStyle/>
          <a:p>
            <a:r>
              <a:rPr lang="en-US"/>
              <a:t>Rohan_Satvik_Sudeepa_Sumanth</a:t>
            </a:r>
          </a:p>
        </p:txBody>
      </p:sp>
      <p:sp>
        <p:nvSpPr>
          <p:cNvPr id="6" name="Slide Number Placeholder 5"/>
          <p:cNvSpPr>
            <a:spLocks noGrp="1"/>
          </p:cNvSpPr>
          <p:nvPr>
            <p:ph type="sldNum" sz="quarter" idx="12"/>
          </p:nvPr>
        </p:nvSpPr>
        <p:spPr/>
        <p:txBody>
          <a:bodyPr/>
          <a:lstStyle/>
          <a:p>
            <a:fld id="{B5A7E83D-D0ED-4D2D-8278-07767DB0C107}" type="slidenum">
              <a:rPr lang="en-US" smtClean="0"/>
              <a:pPr/>
              <a:t>‹#›</a:t>
            </a:fld>
            <a:endParaRPr lang="en-US"/>
          </a:p>
        </p:txBody>
      </p:sp>
    </p:spTree>
    <p:extLst>
      <p:ext uri="{BB962C8B-B14F-4D97-AF65-F5344CB8AC3E}">
        <p14:creationId xmlns:p14="http://schemas.microsoft.com/office/powerpoint/2010/main" val="2949649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4E15373-C4F0-48B6-9EBB-512BD451190D}" type="datetime1">
              <a:rPr lang="en-US" smtClean="0"/>
              <a:t>12/2/2023</a:t>
            </a:fld>
            <a:endParaRPr lang="en-US"/>
          </a:p>
        </p:txBody>
      </p:sp>
      <p:sp>
        <p:nvSpPr>
          <p:cNvPr id="5" name="Footer Placeholder 4"/>
          <p:cNvSpPr>
            <a:spLocks noGrp="1"/>
          </p:cNvSpPr>
          <p:nvPr>
            <p:ph type="ftr" sz="quarter" idx="11"/>
          </p:nvPr>
        </p:nvSpPr>
        <p:spPr/>
        <p:txBody>
          <a:bodyPr/>
          <a:lstStyle/>
          <a:p>
            <a:r>
              <a:rPr lang="en-US"/>
              <a:t>Rohan_Satvik_Sudeepa_Sumanth</a:t>
            </a:r>
          </a:p>
        </p:txBody>
      </p:sp>
      <p:sp>
        <p:nvSpPr>
          <p:cNvPr id="6" name="Slide Number Placeholder 5"/>
          <p:cNvSpPr>
            <a:spLocks noGrp="1"/>
          </p:cNvSpPr>
          <p:nvPr>
            <p:ph type="sldNum" sz="quarter" idx="12"/>
          </p:nvPr>
        </p:nvSpPr>
        <p:spPr/>
        <p:txBody>
          <a:bodyPr/>
          <a:lstStyle/>
          <a:p>
            <a:fld id="{B5A7E83D-D0ED-4D2D-8278-07767DB0C107}" type="slidenum">
              <a:rPr lang="en-US" smtClean="0"/>
              <a:pPr/>
              <a:t>‹#›</a:t>
            </a:fld>
            <a:endParaRPr lang="en-US"/>
          </a:p>
        </p:txBody>
      </p:sp>
    </p:spTree>
    <p:extLst>
      <p:ext uri="{BB962C8B-B14F-4D97-AF65-F5344CB8AC3E}">
        <p14:creationId xmlns:p14="http://schemas.microsoft.com/office/powerpoint/2010/main" val="913111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FFCE38-C862-4E2B-8221-5AB129EA9B1C}" type="datetime1">
              <a:rPr lang="en-US" smtClean="0"/>
              <a:t>12/2/2023</a:t>
            </a:fld>
            <a:endParaRPr lang="en-US"/>
          </a:p>
        </p:txBody>
      </p:sp>
      <p:sp>
        <p:nvSpPr>
          <p:cNvPr id="5" name="Footer Placeholder 4"/>
          <p:cNvSpPr>
            <a:spLocks noGrp="1"/>
          </p:cNvSpPr>
          <p:nvPr>
            <p:ph type="ftr" sz="quarter" idx="11"/>
          </p:nvPr>
        </p:nvSpPr>
        <p:spPr/>
        <p:txBody>
          <a:bodyPr/>
          <a:lstStyle/>
          <a:p>
            <a:r>
              <a:rPr lang="en-US"/>
              <a:t>Rohan_Satvik_Sudeepa_Sumanth</a:t>
            </a:r>
          </a:p>
        </p:txBody>
      </p:sp>
      <p:sp>
        <p:nvSpPr>
          <p:cNvPr id="6" name="Slide Number Placeholder 5"/>
          <p:cNvSpPr>
            <a:spLocks noGrp="1"/>
          </p:cNvSpPr>
          <p:nvPr>
            <p:ph type="sldNum" sz="quarter" idx="12"/>
          </p:nvPr>
        </p:nvSpPr>
        <p:spPr/>
        <p:txBody>
          <a:bodyPr/>
          <a:lstStyle/>
          <a:p>
            <a:fld id="{B5A7E83D-D0ED-4D2D-8278-07767DB0C107}" type="slidenum">
              <a:rPr lang="en-US" smtClean="0"/>
              <a:pPr/>
              <a:t>‹#›</a:t>
            </a:fld>
            <a:endParaRPr lang="en-US"/>
          </a:p>
        </p:txBody>
      </p:sp>
    </p:spTree>
    <p:extLst>
      <p:ext uri="{BB962C8B-B14F-4D97-AF65-F5344CB8AC3E}">
        <p14:creationId xmlns:p14="http://schemas.microsoft.com/office/powerpoint/2010/main" val="2934162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F8B6F2-BE00-4896-8AB9-FC71A0AFA06F}" type="datetime1">
              <a:rPr lang="en-US" smtClean="0"/>
              <a:t>12/2/2023</a:t>
            </a:fld>
            <a:endParaRPr lang="en-US"/>
          </a:p>
        </p:txBody>
      </p:sp>
      <p:sp>
        <p:nvSpPr>
          <p:cNvPr id="5" name="Footer Placeholder 4"/>
          <p:cNvSpPr>
            <a:spLocks noGrp="1"/>
          </p:cNvSpPr>
          <p:nvPr>
            <p:ph type="ftr" sz="quarter" idx="11"/>
          </p:nvPr>
        </p:nvSpPr>
        <p:spPr/>
        <p:txBody>
          <a:bodyPr/>
          <a:lstStyle/>
          <a:p>
            <a:r>
              <a:rPr lang="en-US"/>
              <a:t>Rohan_Satvik_Sudeepa_Sumanth</a:t>
            </a:r>
          </a:p>
        </p:txBody>
      </p:sp>
      <p:sp>
        <p:nvSpPr>
          <p:cNvPr id="6" name="Slide Number Placeholder 5"/>
          <p:cNvSpPr>
            <a:spLocks noGrp="1"/>
          </p:cNvSpPr>
          <p:nvPr>
            <p:ph type="sldNum" sz="quarter" idx="12"/>
          </p:nvPr>
        </p:nvSpPr>
        <p:spPr/>
        <p:txBody>
          <a:bodyPr/>
          <a:lstStyle/>
          <a:p>
            <a:fld id="{B5A7E83D-D0ED-4D2D-8278-07767DB0C107}" type="slidenum">
              <a:rPr lang="en-US" smtClean="0"/>
              <a:pPr/>
              <a:t>‹#›</a:t>
            </a:fld>
            <a:endParaRPr lang="en-US"/>
          </a:p>
        </p:txBody>
      </p:sp>
    </p:spTree>
    <p:extLst>
      <p:ext uri="{BB962C8B-B14F-4D97-AF65-F5344CB8AC3E}">
        <p14:creationId xmlns:p14="http://schemas.microsoft.com/office/powerpoint/2010/main" val="2225543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C29FB5-D19B-4E2C-B895-AF0FE5F9A051}" type="datetime1">
              <a:rPr lang="en-US" smtClean="0"/>
              <a:t>12/2/2023</a:t>
            </a:fld>
            <a:endParaRPr lang="en-US"/>
          </a:p>
        </p:txBody>
      </p:sp>
      <p:sp>
        <p:nvSpPr>
          <p:cNvPr id="5" name="Footer Placeholder 4"/>
          <p:cNvSpPr>
            <a:spLocks noGrp="1"/>
          </p:cNvSpPr>
          <p:nvPr>
            <p:ph type="ftr" sz="quarter" idx="11"/>
          </p:nvPr>
        </p:nvSpPr>
        <p:spPr/>
        <p:txBody>
          <a:bodyPr/>
          <a:lstStyle/>
          <a:p>
            <a:r>
              <a:rPr lang="en-US"/>
              <a:t>Rohan_Satvik_Sudeepa_Sumanth</a:t>
            </a:r>
          </a:p>
        </p:txBody>
      </p:sp>
      <p:sp>
        <p:nvSpPr>
          <p:cNvPr id="6" name="Slide Number Placeholder 5"/>
          <p:cNvSpPr>
            <a:spLocks noGrp="1"/>
          </p:cNvSpPr>
          <p:nvPr>
            <p:ph type="sldNum" sz="quarter" idx="12"/>
          </p:nvPr>
        </p:nvSpPr>
        <p:spPr/>
        <p:txBody>
          <a:bodyPr/>
          <a:lstStyle/>
          <a:p>
            <a:fld id="{B5A7E83D-D0ED-4D2D-8278-07767DB0C107}" type="slidenum">
              <a:rPr lang="en-US" smtClean="0"/>
              <a:pPr/>
              <a:t>‹#›</a:t>
            </a:fld>
            <a:endParaRPr lang="en-US"/>
          </a:p>
        </p:txBody>
      </p:sp>
    </p:spTree>
    <p:extLst>
      <p:ext uri="{BB962C8B-B14F-4D97-AF65-F5344CB8AC3E}">
        <p14:creationId xmlns:p14="http://schemas.microsoft.com/office/powerpoint/2010/main" val="1662612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0C635B-3999-4EA2-A3D4-F17AF2520275}" type="datetime1">
              <a:rPr lang="en-US" smtClean="0"/>
              <a:t>12/2/2023</a:t>
            </a:fld>
            <a:endParaRPr lang="en-US"/>
          </a:p>
        </p:txBody>
      </p:sp>
      <p:sp>
        <p:nvSpPr>
          <p:cNvPr id="6" name="Footer Placeholder 5"/>
          <p:cNvSpPr>
            <a:spLocks noGrp="1"/>
          </p:cNvSpPr>
          <p:nvPr>
            <p:ph type="ftr" sz="quarter" idx="11"/>
          </p:nvPr>
        </p:nvSpPr>
        <p:spPr/>
        <p:txBody>
          <a:bodyPr/>
          <a:lstStyle/>
          <a:p>
            <a:r>
              <a:rPr lang="en-US"/>
              <a:t>Rohan_Satvik_Sudeepa_Sumanth</a:t>
            </a:r>
          </a:p>
        </p:txBody>
      </p:sp>
      <p:sp>
        <p:nvSpPr>
          <p:cNvPr id="7" name="Slide Number Placeholder 6"/>
          <p:cNvSpPr>
            <a:spLocks noGrp="1"/>
          </p:cNvSpPr>
          <p:nvPr>
            <p:ph type="sldNum" sz="quarter" idx="12"/>
          </p:nvPr>
        </p:nvSpPr>
        <p:spPr/>
        <p:txBody>
          <a:bodyPr/>
          <a:lstStyle/>
          <a:p>
            <a:fld id="{B5A7E83D-D0ED-4D2D-8278-07767DB0C107}" type="slidenum">
              <a:rPr lang="en-US" smtClean="0"/>
              <a:pPr/>
              <a:t>‹#›</a:t>
            </a:fld>
            <a:endParaRPr lang="en-US"/>
          </a:p>
        </p:txBody>
      </p:sp>
    </p:spTree>
    <p:extLst>
      <p:ext uri="{BB962C8B-B14F-4D97-AF65-F5344CB8AC3E}">
        <p14:creationId xmlns:p14="http://schemas.microsoft.com/office/powerpoint/2010/main" val="2232749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A91161-38A1-4324-9F3F-D69B24149AD2}" type="datetime1">
              <a:rPr lang="en-US" smtClean="0"/>
              <a:t>12/2/2023</a:t>
            </a:fld>
            <a:endParaRPr lang="en-US"/>
          </a:p>
        </p:txBody>
      </p:sp>
      <p:sp>
        <p:nvSpPr>
          <p:cNvPr id="8" name="Footer Placeholder 7"/>
          <p:cNvSpPr>
            <a:spLocks noGrp="1"/>
          </p:cNvSpPr>
          <p:nvPr>
            <p:ph type="ftr" sz="quarter" idx="11"/>
          </p:nvPr>
        </p:nvSpPr>
        <p:spPr/>
        <p:txBody>
          <a:bodyPr/>
          <a:lstStyle/>
          <a:p>
            <a:r>
              <a:rPr lang="en-US"/>
              <a:t>Rohan_Satvik_Sudeepa_Sumanth</a:t>
            </a:r>
          </a:p>
        </p:txBody>
      </p:sp>
      <p:sp>
        <p:nvSpPr>
          <p:cNvPr id="9" name="Slide Number Placeholder 8"/>
          <p:cNvSpPr>
            <a:spLocks noGrp="1"/>
          </p:cNvSpPr>
          <p:nvPr>
            <p:ph type="sldNum" sz="quarter" idx="12"/>
          </p:nvPr>
        </p:nvSpPr>
        <p:spPr/>
        <p:txBody>
          <a:bodyPr/>
          <a:lstStyle/>
          <a:p>
            <a:fld id="{B5A7E83D-D0ED-4D2D-8278-07767DB0C107}" type="slidenum">
              <a:rPr lang="en-US" smtClean="0"/>
              <a:pPr/>
              <a:t>‹#›</a:t>
            </a:fld>
            <a:endParaRPr lang="en-US"/>
          </a:p>
        </p:txBody>
      </p:sp>
    </p:spTree>
    <p:extLst>
      <p:ext uri="{BB962C8B-B14F-4D97-AF65-F5344CB8AC3E}">
        <p14:creationId xmlns:p14="http://schemas.microsoft.com/office/powerpoint/2010/main" val="2377840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B937071-4426-4C23-8EDA-EBF0946F810E}" type="datetime1">
              <a:rPr lang="en-US" smtClean="0"/>
              <a:t>12/2/2023</a:t>
            </a:fld>
            <a:endParaRPr lang="en-US"/>
          </a:p>
        </p:txBody>
      </p:sp>
      <p:sp>
        <p:nvSpPr>
          <p:cNvPr id="4" name="Footer Placeholder 3"/>
          <p:cNvSpPr>
            <a:spLocks noGrp="1"/>
          </p:cNvSpPr>
          <p:nvPr>
            <p:ph type="ftr" sz="quarter" idx="11"/>
          </p:nvPr>
        </p:nvSpPr>
        <p:spPr/>
        <p:txBody>
          <a:bodyPr/>
          <a:lstStyle/>
          <a:p>
            <a:r>
              <a:rPr lang="en-US"/>
              <a:t>Rohan_Satvik_Sudeepa_Sumanth</a:t>
            </a:r>
          </a:p>
        </p:txBody>
      </p:sp>
      <p:sp>
        <p:nvSpPr>
          <p:cNvPr id="5" name="Slide Number Placeholder 4"/>
          <p:cNvSpPr>
            <a:spLocks noGrp="1"/>
          </p:cNvSpPr>
          <p:nvPr>
            <p:ph type="sldNum" sz="quarter" idx="12"/>
          </p:nvPr>
        </p:nvSpPr>
        <p:spPr/>
        <p:txBody>
          <a:bodyPr/>
          <a:lstStyle/>
          <a:p>
            <a:fld id="{B5A7E83D-D0ED-4D2D-8278-07767DB0C107}" type="slidenum">
              <a:rPr lang="en-US" smtClean="0"/>
              <a:pPr/>
              <a:t>‹#›</a:t>
            </a:fld>
            <a:endParaRPr lang="en-US"/>
          </a:p>
        </p:txBody>
      </p:sp>
    </p:spTree>
    <p:extLst>
      <p:ext uri="{BB962C8B-B14F-4D97-AF65-F5344CB8AC3E}">
        <p14:creationId xmlns:p14="http://schemas.microsoft.com/office/powerpoint/2010/main" val="1755980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91546E-18B9-4B8E-97B7-374D8ED68E6A}" type="datetime1">
              <a:rPr lang="en-US" smtClean="0"/>
              <a:t>12/2/2023</a:t>
            </a:fld>
            <a:endParaRPr lang="en-US"/>
          </a:p>
        </p:txBody>
      </p:sp>
      <p:sp>
        <p:nvSpPr>
          <p:cNvPr id="3" name="Footer Placeholder 2"/>
          <p:cNvSpPr>
            <a:spLocks noGrp="1"/>
          </p:cNvSpPr>
          <p:nvPr>
            <p:ph type="ftr" sz="quarter" idx="11"/>
          </p:nvPr>
        </p:nvSpPr>
        <p:spPr/>
        <p:txBody>
          <a:bodyPr/>
          <a:lstStyle/>
          <a:p>
            <a:r>
              <a:rPr lang="en-US"/>
              <a:t>Rohan_Satvik_Sudeepa_Sumanth</a:t>
            </a:r>
          </a:p>
        </p:txBody>
      </p:sp>
      <p:sp>
        <p:nvSpPr>
          <p:cNvPr id="4" name="Slide Number Placeholder 3"/>
          <p:cNvSpPr>
            <a:spLocks noGrp="1"/>
          </p:cNvSpPr>
          <p:nvPr>
            <p:ph type="sldNum" sz="quarter" idx="12"/>
          </p:nvPr>
        </p:nvSpPr>
        <p:spPr/>
        <p:txBody>
          <a:bodyPr/>
          <a:lstStyle/>
          <a:p>
            <a:fld id="{B5A7E83D-D0ED-4D2D-8278-07767DB0C107}" type="slidenum">
              <a:rPr lang="en-US" smtClean="0"/>
              <a:pPr/>
              <a:t>‹#›</a:t>
            </a:fld>
            <a:endParaRPr lang="en-US"/>
          </a:p>
        </p:txBody>
      </p:sp>
    </p:spTree>
    <p:extLst>
      <p:ext uri="{BB962C8B-B14F-4D97-AF65-F5344CB8AC3E}">
        <p14:creationId xmlns:p14="http://schemas.microsoft.com/office/powerpoint/2010/main" val="466749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B0525E-8D6E-454E-86E1-FB211A8AC823}" type="datetime1">
              <a:rPr lang="en-US" smtClean="0"/>
              <a:t>12/2/2023</a:t>
            </a:fld>
            <a:endParaRPr lang="en-US"/>
          </a:p>
        </p:txBody>
      </p:sp>
      <p:sp>
        <p:nvSpPr>
          <p:cNvPr id="6" name="Footer Placeholder 5"/>
          <p:cNvSpPr>
            <a:spLocks noGrp="1"/>
          </p:cNvSpPr>
          <p:nvPr>
            <p:ph type="ftr" sz="quarter" idx="11"/>
          </p:nvPr>
        </p:nvSpPr>
        <p:spPr/>
        <p:txBody>
          <a:bodyPr/>
          <a:lstStyle/>
          <a:p>
            <a:r>
              <a:rPr lang="en-US"/>
              <a:t>Rohan_Satvik_Sudeepa_Sumanth</a:t>
            </a:r>
          </a:p>
        </p:txBody>
      </p:sp>
      <p:sp>
        <p:nvSpPr>
          <p:cNvPr id="7" name="Slide Number Placeholder 6"/>
          <p:cNvSpPr>
            <a:spLocks noGrp="1"/>
          </p:cNvSpPr>
          <p:nvPr>
            <p:ph type="sldNum" sz="quarter" idx="12"/>
          </p:nvPr>
        </p:nvSpPr>
        <p:spPr/>
        <p:txBody>
          <a:bodyPr/>
          <a:lstStyle/>
          <a:p>
            <a:fld id="{B5A7E83D-D0ED-4D2D-8278-07767DB0C107}" type="slidenum">
              <a:rPr lang="en-US" smtClean="0"/>
              <a:pPr/>
              <a:t>‹#›</a:t>
            </a:fld>
            <a:endParaRPr lang="en-US"/>
          </a:p>
        </p:txBody>
      </p:sp>
    </p:spTree>
    <p:extLst>
      <p:ext uri="{BB962C8B-B14F-4D97-AF65-F5344CB8AC3E}">
        <p14:creationId xmlns:p14="http://schemas.microsoft.com/office/powerpoint/2010/main" val="272287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61D718-73EB-481E-B9CC-FE218C154210}" type="datetime1">
              <a:rPr lang="en-US" smtClean="0"/>
              <a:t>12/2/2023</a:t>
            </a:fld>
            <a:endParaRPr lang="en-US"/>
          </a:p>
        </p:txBody>
      </p:sp>
      <p:sp>
        <p:nvSpPr>
          <p:cNvPr id="6" name="Footer Placeholder 5"/>
          <p:cNvSpPr>
            <a:spLocks noGrp="1"/>
          </p:cNvSpPr>
          <p:nvPr>
            <p:ph type="ftr" sz="quarter" idx="11"/>
          </p:nvPr>
        </p:nvSpPr>
        <p:spPr/>
        <p:txBody>
          <a:bodyPr/>
          <a:lstStyle/>
          <a:p>
            <a:r>
              <a:rPr lang="en-US"/>
              <a:t>Rohan_Satvik_Sudeepa_Sumanth</a:t>
            </a:r>
          </a:p>
        </p:txBody>
      </p:sp>
      <p:sp>
        <p:nvSpPr>
          <p:cNvPr id="7" name="Slide Number Placeholder 6"/>
          <p:cNvSpPr>
            <a:spLocks noGrp="1"/>
          </p:cNvSpPr>
          <p:nvPr>
            <p:ph type="sldNum" sz="quarter" idx="12"/>
          </p:nvPr>
        </p:nvSpPr>
        <p:spPr/>
        <p:txBody>
          <a:bodyPr/>
          <a:lstStyle/>
          <a:p>
            <a:fld id="{B5A7E83D-D0ED-4D2D-8278-07767DB0C107}" type="slidenum">
              <a:rPr lang="en-US" smtClean="0"/>
              <a:pPr/>
              <a:t>‹#›</a:t>
            </a:fld>
            <a:endParaRPr lang="en-US"/>
          </a:p>
        </p:txBody>
      </p:sp>
    </p:spTree>
    <p:extLst>
      <p:ext uri="{BB962C8B-B14F-4D97-AF65-F5344CB8AC3E}">
        <p14:creationId xmlns:p14="http://schemas.microsoft.com/office/powerpoint/2010/main" val="3152159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0D78A3-1D23-498B-B7BD-80596A076174}" type="datetime1">
              <a:rPr lang="en-US" smtClean="0"/>
              <a:t>12/2/2023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Rohan_Satvik_Sudeepa_Sumanth</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A7E83D-D0ED-4D2D-8278-07767DB0C107}" type="slidenum">
              <a:rPr lang="en-US" smtClean="0"/>
              <a:pPr/>
              <a:t>‹#›</a:t>
            </a:fld>
            <a:endParaRPr lang="en-US"/>
          </a:p>
        </p:txBody>
      </p:sp>
    </p:spTree>
    <p:extLst>
      <p:ext uri="{BB962C8B-B14F-4D97-AF65-F5344CB8AC3E}">
        <p14:creationId xmlns:p14="http://schemas.microsoft.com/office/powerpoint/2010/main" val="3715805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3600" y="914400"/>
            <a:ext cx="7924800" cy="2431435"/>
          </a:xfrm>
          <a:prstGeom prst="rect">
            <a:avLst/>
          </a:prstGeom>
        </p:spPr>
        <p:txBody>
          <a:bodyPr wrap="square">
            <a:spAutoFit/>
          </a:bodyPr>
          <a:lstStyle/>
          <a:p>
            <a:pPr algn="ctr"/>
            <a:r>
              <a:rPr lang="en-US" sz="2800" dirty="0">
                <a:latin typeface="Trebuchet MS" pitchFamily="34" charset="0"/>
              </a:rPr>
              <a:t>UE20CS390B – Capstone Project Phase – 2</a:t>
            </a:r>
          </a:p>
          <a:p>
            <a:pPr algn="ctr"/>
            <a:endParaRPr lang="en-US" sz="2800" dirty="0">
              <a:latin typeface="Trebuchet MS" pitchFamily="34" charset="0"/>
            </a:endParaRPr>
          </a:p>
          <a:p>
            <a:pPr algn="ctr"/>
            <a:r>
              <a:rPr lang="en-US" sz="3200" b="1" dirty="0">
                <a:solidFill>
                  <a:srgbClr val="FF0000"/>
                </a:solidFill>
                <a:latin typeface="Trebuchet MS" pitchFamily="34" charset="0"/>
              </a:rPr>
              <a:t>SEMESTER - VII </a:t>
            </a:r>
          </a:p>
          <a:p>
            <a:pPr algn="ctr"/>
            <a:endParaRPr lang="en-US" sz="3200" b="1" dirty="0">
              <a:solidFill>
                <a:srgbClr val="FF0000"/>
              </a:solidFill>
              <a:latin typeface="Trebuchet MS" pitchFamily="34" charset="0"/>
            </a:endParaRPr>
          </a:p>
          <a:p>
            <a:pPr algn="ctr"/>
            <a:r>
              <a:rPr lang="en-US" sz="3200" b="1" dirty="0">
                <a:solidFill>
                  <a:srgbClr val="FF0000"/>
                </a:solidFill>
                <a:latin typeface="Trebuchet MS" pitchFamily="34" charset="0"/>
              </a:rPr>
              <a:t>END SEMESTER ASSESSMENT </a:t>
            </a:r>
          </a:p>
        </p:txBody>
      </p:sp>
      <p:pic>
        <p:nvPicPr>
          <p:cNvPr id="5" name="Picture 4"/>
          <p:cNvPicPr>
            <a:picLocks noChangeAspect="1"/>
          </p:cNvPicPr>
          <p:nvPr/>
        </p:nvPicPr>
        <p:blipFill>
          <a:blip r:embed="rId2"/>
          <a:stretch>
            <a:fillRect/>
          </a:stretch>
        </p:blipFill>
        <p:spPr>
          <a:xfrm>
            <a:off x="10896601" y="0"/>
            <a:ext cx="1295399" cy="1025106"/>
          </a:xfrm>
          <a:prstGeom prst="rect">
            <a:avLst/>
          </a:prstGeom>
        </p:spPr>
      </p:pic>
      <p:sp>
        <p:nvSpPr>
          <p:cNvPr id="6" name="Google Shape;91;p1">
            <a:extLst>
              <a:ext uri="{FF2B5EF4-FFF2-40B4-BE49-F238E27FC236}">
                <a16:creationId xmlns:a16="http://schemas.microsoft.com/office/drawing/2014/main" id="{8E66AE8F-BBF7-4709-AEAB-835ABEB7F5CA}"/>
              </a:ext>
            </a:extLst>
          </p:cNvPr>
          <p:cNvSpPr txBox="1"/>
          <p:nvPr/>
        </p:nvSpPr>
        <p:spPr>
          <a:xfrm>
            <a:off x="715618" y="3512947"/>
            <a:ext cx="12421772" cy="264931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2400"/>
              <a:buFont typeface="Arial"/>
              <a:buNone/>
            </a:pPr>
            <a:r>
              <a:rPr lang="en-US" sz="2400" b="0" i="0" u="none" strike="noStrike" cap="none" dirty="0">
                <a:solidFill>
                  <a:srgbClr val="0033CC"/>
                </a:solidFill>
                <a:latin typeface="Trebuchet MS"/>
                <a:ea typeface="Trebuchet MS"/>
                <a:cs typeface="Trebuchet MS"/>
                <a:sym typeface="Trebuchet MS"/>
              </a:rPr>
              <a:t>Project Title   :  Pill Detection and Medical Chatbot for Disease Prediction</a:t>
            </a:r>
          </a:p>
          <a:p>
            <a:pPr marL="0" marR="0" lvl="0" indent="0" algn="just" rtl="0">
              <a:lnSpc>
                <a:spcPct val="100000"/>
              </a:lnSpc>
              <a:spcBef>
                <a:spcPts val="0"/>
              </a:spcBef>
              <a:spcAft>
                <a:spcPts val="0"/>
              </a:spcAft>
              <a:buClr>
                <a:srgbClr val="000000"/>
              </a:buClr>
              <a:buSzPts val="2400"/>
              <a:buFont typeface="Arial"/>
              <a:buNone/>
            </a:pPr>
            <a:r>
              <a:rPr lang="en-US" sz="2400" b="0" i="0" u="none" strike="noStrike" cap="none" dirty="0">
                <a:solidFill>
                  <a:srgbClr val="0033CC"/>
                </a:solidFill>
                <a:latin typeface="Trebuchet MS"/>
                <a:ea typeface="Trebuchet MS"/>
                <a:cs typeface="Trebuchet MS"/>
                <a:sym typeface="Trebuchet MS"/>
              </a:rPr>
              <a:t>Project ID       :  PW23_PH_02     </a:t>
            </a:r>
            <a:endParaRPr sz="2400" b="0" i="0" u="none" strike="noStrike" cap="none" dirty="0">
              <a:solidFill>
                <a:srgbClr val="0033CC"/>
              </a:solidFill>
              <a:latin typeface="Trebuchet MS"/>
              <a:ea typeface="Trebuchet MS"/>
              <a:cs typeface="Trebuchet MS"/>
              <a:sym typeface="Trebuchet MS"/>
            </a:endParaRPr>
          </a:p>
          <a:p>
            <a:pPr marL="0" marR="0" lvl="0" indent="0" algn="just" rtl="0">
              <a:lnSpc>
                <a:spcPct val="100000"/>
              </a:lnSpc>
              <a:spcBef>
                <a:spcPts val="0"/>
              </a:spcBef>
              <a:spcAft>
                <a:spcPts val="0"/>
              </a:spcAft>
              <a:buClr>
                <a:srgbClr val="000000"/>
              </a:buClr>
              <a:buSzPts val="2400"/>
              <a:buFont typeface="Arial"/>
              <a:buNone/>
            </a:pPr>
            <a:r>
              <a:rPr lang="en-US" sz="2400" b="0" i="0" u="none" strike="noStrike" cap="none" dirty="0">
                <a:solidFill>
                  <a:srgbClr val="0033CC"/>
                </a:solidFill>
                <a:latin typeface="Trebuchet MS"/>
                <a:ea typeface="Trebuchet MS"/>
                <a:cs typeface="Trebuchet MS"/>
                <a:sym typeface="Trebuchet MS"/>
              </a:rPr>
              <a:t>Project Guide :  Dr. Priyanka H                </a:t>
            </a:r>
            <a:endParaRPr sz="2400" b="0" i="0" u="none" strike="noStrike" cap="none" dirty="0">
              <a:solidFill>
                <a:srgbClr val="0033CC"/>
              </a:solidFill>
              <a:latin typeface="Trebuchet MS"/>
              <a:ea typeface="Trebuchet MS"/>
              <a:cs typeface="Trebuchet MS"/>
              <a:sym typeface="Trebuchet MS"/>
            </a:endParaRPr>
          </a:p>
          <a:p>
            <a:pPr marL="0" marR="0" lvl="0" indent="0" algn="just" rtl="0">
              <a:lnSpc>
                <a:spcPct val="100000"/>
              </a:lnSpc>
              <a:spcBef>
                <a:spcPts val="0"/>
              </a:spcBef>
              <a:spcAft>
                <a:spcPts val="0"/>
              </a:spcAft>
              <a:buClr>
                <a:srgbClr val="000000"/>
              </a:buClr>
              <a:buSzPts val="2400"/>
              <a:buFont typeface="Arial"/>
              <a:buNone/>
            </a:pPr>
            <a:r>
              <a:rPr lang="en-US" sz="2400" b="0" i="0" u="none" strike="noStrike" cap="none" dirty="0">
                <a:solidFill>
                  <a:srgbClr val="0033CC"/>
                </a:solidFill>
                <a:latin typeface="Trebuchet MS"/>
                <a:ea typeface="Trebuchet MS"/>
                <a:cs typeface="Trebuchet MS"/>
                <a:sym typeface="Trebuchet MS"/>
              </a:rPr>
              <a:t>Project Team  :  PES1UG21CS682_Rohan T P</a:t>
            </a:r>
          </a:p>
          <a:p>
            <a:pPr marL="0" marR="0" lvl="0" indent="0" algn="just" rtl="0">
              <a:lnSpc>
                <a:spcPct val="100000"/>
              </a:lnSpc>
              <a:spcBef>
                <a:spcPts val="0"/>
              </a:spcBef>
              <a:spcAft>
                <a:spcPts val="0"/>
              </a:spcAft>
              <a:buClr>
                <a:srgbClr val="000000"/>
              </a:buClr>
              <a:buSzPts val="2400"/>
              <a:buFont typeface="Arial"/>
              <a:buNone/>
            </a:pPr>
            <a:r>
              <a:rPr lang="en-US" sz="2400" dirty="0">
                <a:solidFill>
                  <a:srgbClr val="0033CC"/>
                </a:solidFill>
                <a:latin typeface="Trebuchet MS"/>
                <a:ea typeface="Trebuchet MS"/>
                <a:cs typeface="Trebuchet MS"/>
                <a:sym typeface="Trebuchet MS"/>
              </a:rPr>
              <a:t>		     </a:t>
            </a:r>
            <a:r>
              <a:rPr lang="en-US" sz="2400" b="0" i="0" u="none" strike="noStrike" cap="none" dirty="0">
                <a:solidFill>
                  <a:srgbClr val="0033CC"/>
                </a:solidFill>
                <a:latin typeface="Trebuchet MS"/>
                <a:ea typeface="Trebuchet MS"/>
                <a:cs typeface="Trebuchet MS"/>
                <a:sym typeface="Trebuchet MS"/>
              </a:rPr>
              <a:t>PES1UG21CS</a:t>
            </a:r>
            <a:r>
              <a:rPr lang="en-US" sz="2400" dirty="0">
                <a:solidFill>
                  <a:srgbClr val="0033CC"/>
                </a:solidFill>
                <a:latin typeface="Trebuchet MS"/>
                <a:ea typeface="Trebuchet MS"/>
                <a:cs typeface="Trebuchet MS"/>
                <a:sym typeface="Trebuchet MS"/>
              </a:rPr>
              <a:t>687_Satvikkumar H</a:t>
            </a:r>
          </a:p>
          <a:p>
            <a:pPr marL="0" marR="0" lvl="0" indent="0" algn="just" rtl="0">
              <a:lnSpc>
                <a:spcPct val="100000"/>
              </a:lnSpc>
              <a:spcBef>
                <a:spcPts val="0"/>
              </a:spcBef>
              <a:spcAft>
                <a:spcPts val="0"/>
              </a:spcAft>
              <a:buClr>
                <a:srgbClr val="000000"/>
              </a:buClr>
              <a:buSzPts val="2400"/>
              <a:buFont typeface="Arial"/>
              <a:buNone/>
            </a:pPr>
            <a:r>
              <a:rPr lang="en-US" sz="2400" b="0" i="0" u="none" strike="noStrike" cap="none" dirty="0">
                <a:solidFill>
                  <a:srgbClr val="0033CC"/>
                </a:solidFill>
                <a:latin typeface="Trebuchet MS"/>
                <a:ea typeface="Trebuchet MS"/>
                <a:cs typeface="Trebuchet MS"/>
                <a:sym typeface="Trebuchet MS"/>
              </a:rPr>
              <a:t>		     PES1UG21CS693_Sudeepa N S</a:t>
            </a:r>
          </a:p>
          <a:p>
            <a:pPr marL="0" marR="0" lvl="0" indent="0" algn="just" rtl="0">
              <a:lnSpc>
                <a:spcPct val="100000"/>
              </a:lnSpc>
              <a:spcBef>
                <a:spcPts val="0"/>
              </a:spcBef>
              <a:spcAft>
                <a:spcPts val="0"/>
              </a:spcAft>
              <a:buClr>
                <a:srgbClr val="000000"/>
              </a:buClr>
              <a:buSzPts val="2400"/>
              <a:buFont typeface="Arial"/>
              <a:buNone/>
            </a:pPr>
            <a:r>
              <a:rPr lang="en-US" sz="2400" dirty="0">
                <a:solidFill>
                  <a:srgbClr val="0033CC"/>
                </a:solidFill>
                <a:latin typeface="Trebuchet MS"/>
                <a:ea typeface="Trebuchet MS"/>
                <a:cs typeface="Trebuchet MS"/>
                <a:sym typeface="Trebuchet MS"/>
              </a:rPr>
              <a:t>		     </a:t>
            </a:r>
            <a:r>
              <a:rPr lang="en-US" sz="2400" b="0" i="0" u="none" strike="noStrike" cap="none" dirty="0">
                <a:solidFill>
                  <a:srgbClr val="0033CC"/>
                </a:solidFill>
                <a:latin typeface="Trebuchet MS"/>
                <a:ea typeface="Trebuchet MS"/>
                <a:cs typeface="Trebuchet MS"/>
                <a:sym typeface="Trebuchet MS"/>
              </a:rPr>
              <a:t>PES1UG21CS711_Sumanth C</a:t>
            </a:r>
            <a:endParaRPr sz="2400" b="0" i="0" u="none" strike="noStrike" cap="none" dirty="0">
              <a:solidFill>
                <a:srgbClr val="0033CC"/>
              </a:solidFill>
              <a:latin typeface="Trebuchet MS"/>
              <a:ea typeface="Trebuchet MS"/>
              <a:cs typeface="Trebuchet MS"/>
              <a:sym typeface="Trebuchet MS"/>
            </a:endParaRPr>
          </a:p>
          <a:p>
            <a:pPr marL="0" marR="0" lvl="0" indent="0" algn="just" rtl="0">
              <a:lnSpc>
                <a:spcPct val="100000"/>
              </a:lnSpc>
              <a:spcBef>
                <a:spcPts val="0"/>
              </a:spcBef>
              <a:spcAft>
                <a:spcPts val="0"/>
              </a:spcAft>
              <a:buClr>
                <a:srgbClr val="000000"/>
              </a:buClr>
              <a:buSzPts val="2400"/>
              <a:buFont typeface="Arial"/>
              <a:buNone/>
            </a:pPr>
            <a:endParaRPr sz="2400" b="0" i="0" u="none" strike="noStrike" cap="none" dirty="0">
              <a:solidFill>
                <a:srgbClr val="0033CC"/>
              </a:solidFill>
              <a:latin typeface="Trebuchet MS"/>
              <a:ea typeface="Trebuchet MS"/>
              <a:cs typeface="Trebuchet MS"/>
              <a:sym typeface="Trebuchet MS"/>
            </a:endParaRPr>
          </a:p>
        </p:txBody>
      </p:sp>
      <p:sp>
        <p:nvSpPr>
          <p:cNvPr id="3" name="Footer Placeholder 2">
            <a:extLst>
              <a:ext uri="{FF2B5EF4-FFF2-40B4-BE49-F238E27FC236}">
                <a16:creationId xmlns:a16="http://schemas.microsoft.com/office/drawing/2014/main" id="{C6B4452E-E606-70E7-A6E1-868D761773E9}"/>
              </a:ext>
            </a:extLst>
          </p:cNvPr>
          <p:cNvSpPr>
            <a:spLocks noGrp="1"/>
          </p:cNvSpPr>
          <p:nvPr>
            <p:ph type="ftr" sz="quarter" idx="11"/>
          </p:nvPr>
        </p:nvSpPr>
        <p:spPr/>
        <p:txBody>
          <a:bodyPr/>
          <a:lstStyle/>
          <a:p>
            <a:r>
              <a:rPr lang="en-US"/>
              <a:t>Rohan_Satvik_Sudeepa_Sumanth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2A777E-0282-6A4F-94F8-1A6B97319AD4}"/>
              </a:ext>
            </a:extLst>
          </p:cNvPr>
          <p:cNvSpPr>
            <a:spLocks noGrp="1"/>
          </p:cNvSpPr>
          <p:nvPr>
            <p:ph type="title"/>
          </p:nvPr>
        </p:nvSpPr>
        <p:spPr>
          <a:xfrm>
            <a:off x="838200" y="397564"/>
            <a:ext cx="10515600" cy="838200"/>
          </a:xfrm>
        </p:spPr>
        <p:txBody>
          <a:bodyPr anchor="ctr">
            <a:normAutofit/>
          </a:bodyPr>
          <a:lstStyle/>
          <a:p>
            <a:r>
              <a:rPr lang="en-US" sz="4000" b="1" dirty="0"/>
              <a:t>Results</a:t>
            </a:r>
          </a:p>
        </p:txBody>
      </p:sp>
      <p:pic>
        <p:nvPicPr>
          <p:cNvPr id="5" name="Picture 4"/>
          <p:cNvPicPr>
            <a:picLocks noChangeAspect="1"/>
          </p:cNvPicPr>
          <p:nvPr/>
        </p:nvPicPr>
        <p:blipFill>
          <a:blip r:embed="rId2"/>
          <a:stretch>
            <a:fillRect/>
          </a:stretch>
        </p:blipFill>
        <p:spPr>
          <a:xfrm>
            <a:off x="10896601" y="0"/>
            <a:ext cx="1295399" cy="1025106"/>
          </a:xfrm>
          <a:prstGeom prst="rect">
            <a:avLst/>
          </a:prstGeom>
        </p:spPr>
      </p:pic>
      <p:sp>
        <p:nvSpPr>
          <p:cNvPr id="9" name="Google Shape;103;p2">
            <a:extLst>
              <a:ext uri="{FF2B5EF4-FFF2-40B4-BE49-F238E27FC236}">
                <a16:creationId xmlns:a16="http://schemas.microsoft.com/office/drawing/2014/main" id="{0C72E647-BB75-4562-84EC-168F976A7ED7}"/>
              </a:ext>
            </a:extLst>
          </p:cNvPr>
          <p:cNvSpPr txBox="1"/>
          <p:nvPr/>
        </p:nvSpPr>
        <p:spPr>
          <a:xfrm>
            <a:off x="76200" y="97615"/>
            <a:ext cx="4469295"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dirty="0">
                <a:solidFill>
                  <a:schemeClr val="bg1">
                    <a:lumMod val="50000"/>
                  </a:schemeClr>
                </a:solidFill>
              </a:rPr>
              <a:t>Pill Detection and Medical Chatbot for Disease prediction</a:t>
            </a:r>
          </a:p>
        </p:txBody>
      </p:sp>
      <p:sp>
        <p:nvSpPr>
          <p:cNvPr id="11" name="TextBox 10">
            <a:extLst>
              <a:ext uri="{FF2B5EF4-FFF2-40B4-BE49-F238E27FC236}">
                <a16:creationId xmlns:a16="http://schemas.microsoft.com/office/drawing/2014/main" id="{AF5FAA3E-7C7A-408A-9ACB-665A1ECFF794}"/>
              </a:ext>
            </a:extLst>
          </p:cNvPr>
          <p:cNvSpPr txBox="1"/>
          <p:nvPr/>
        </p:nvSpPr>
        <p:spPr>
          <a:xfrm>
            <a:off x="4314934" y="5732864"/>
            <a:ext cx="2859590" cy="369332"/>
          </a:xfrm>
          <a:prstGeom prst="rect">
            <a:avLst/>
          </a:prstGeom>
          <a:noFill/>
        </p:spPr>
        <p:txBody>
          <a:bodyPr wrap="square" anchor="ctr">
            <a:spAutoFit/>
          </a:bodyPr>
          <a:lstStyle/>
          <a:p>
            <a:r>
              <a:rPr lang="en-IN" b="1" dirty="0"/>
              <a:t>Fig 2. Home page</a:t>
            </a:r>
          </a:p>
        </p:txBody>
      </p:sp>
      <p:sp>
        <p:nvSpPr>
          <p:cNvPr id="12" name="Google Shape;102;p2">
            <a:extLst>
              <a:ext uri="{FF2B5EF4-FFF2-40B4-BE49-F238E27FC236}">
                <a16:creationId xmlns:a16="http://schemas.microsoft.com/office/drawing/2014/main" id="{AC135B97-BDF8-476E-AD11-31DB659FF30B}"/>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Rohan_Satvik_Sudeepa_Sumanth</a:t>
            </a:r>
            <a:endParaRPr dirty="0"/>
          </a:p>
        </p:txBody>
      </p:sp>
      <p:pic>
        <p:nvPicPr>
          <p:cNvPr id="2" name="Picture 1">
            <a:extLst>
              <a:ext uri="{FF2B5EF4-FFF2-40B4-BE49-F238E27FC236}">
                <a16:creationId xmlns:a16="http://schemas.microsoft.com/office/drawing/2014/main" id="{BB18B09D-7D5E-6B10-E280-166153A3C6A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10678" y="1633328"/>
            <a:ext cx="7301948" cy="3845381"/>
          </a:xfrm>
          <a:prstGeom prst="rect">
            <a:avLst/>
          </a:prstGeom>
          <a:noFill/>
        </p:spPr>
      </p:pic>
    </p:spTree>
    <p:extLst>
      <p:ext uri="{BB962C8B-B14F-4D97-AF65-F5344CB8AC3E}">
        <p14:creationId xmlns:p14="http://schemas.microsoft.com/office/powerpoint/2010/main" val="3624176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2A777E-0282-6A4F-94F8-1A6B97319AD4}"/>
              </a:ext>
            </a:extLst>
          </p:cNvPr>
          <p:cNvSpPr>
            <a:spLocks noGrp="1"/>
          </p:cNvSpPr>
          <p:nvPr>
            <p:ph type="title"/>
          </p:nvPr>
        </p:nvSpPr>
        <p:spPr>
          <a:xfrm>
            <a:off x="838200" y="397564"/>
            <a:ext cx="10515600" cy="838200"/>
          </a:xfrm>
        </p:spPr>
        <p:txBody>
          <a:bodyPr anchor="ctr">
            <a:normAutofit/>
          </a:bodyPr>
          <a:lstStyle/>
          <a:p>
            <a:r>
              <a:rPr lang="en-US" sz="4000" b="1" dirty="0"/>
              <a:t>Results</a:t>
            </a:r>
          </a:p>
        </p:txBody>
      </p:sp>
      <p:pic>
        <p:nvPicPr>
          <p:cNvPr id="5" name="Picture 4"/>
          <p:cNvPicPr>
            <a:picLocks noChangeAspect="1"/>
          </p:cNvPicPr>
          <p:nvPr/>
        </p:nvPicPr>
        <p:blipFill>
          <a:blip r:embed="rId2"/>
          <a:stretch>
            <a:fillRect/>
          </a:stretch>
        </p:blipFill>
        <p:spPr>
          <a:xfrm>
            <a:off x="10896601" y="0"/>
            <a:ext cx="1295399" cy="1025106"/>
          </a:xfrm>
          <a:prstGeom prst="rect">
            <a:avLst/>
          </a:prstGeom>
        </p:spPr>
      </p:pic>
      <p:sp>
        <p:nvSpPr>
          <p:cNvPr id="9" name="Google Shape;103;p2">
            <a:extLst>
              <a:ext uri="{FF2B5EF4-FFF2-40B4-BE49-F238E27FC236}">
                <a16:creationId xmlns:a16="http://schemas.microsoft.com/office/drawing/2014/main" id="{0C72E647-BB75-4562-84EC-168F976A7ED7}"/>
              </a:ext>
            </a:extLst>
          </p:cNvPr>
          <p:cNvSpPr txBox="1"/>
          <p:nvPr/>
        </p:nvSpPr>
        <p:spPr>
          <a:xfrm>
            <a:off x="76200" y="97615"/>
            <a:ext cx="4469295"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dirty="0">
                <a:solidFill>
                  <a:schemeClr val="bg1">
                    <a:lumMod val="50000"/>
                  </a:schemeClr>
                </a:solidFill>
              </a:rPr>
              <a:t>Pill Detection and Medical Chatbot for Disease prediction</a:t>
            </a:r>
          </a:p>
        </p:txBody>
      </p:sp>
      <p:sp>
        <p:nvSpPr>
          <p:cNvPr id="11" name="TextBox 10">
            <a:extLst>
              <a:ext uri="{FF2B5EF4-FFF2-40B4-BE49-F238E27FC236}">
                <a16:creationId xmlns:a16="http://schemas.microsoft.com/office/drawing/2014/main" id="{E3351092-0967-494B-87F5-A824486C1AE0}"/>
              </a:ext>
            </a:extLst>
          </p:cNvPr>
          <p:cNvSpPr txBox="1"/>
          <p:nvPr/>
        </p:nvSpPr>
        <p:spPr>
          <a:xfrm>
            <a:off x="4214191" y="5486400"/>
            <a:ext cx="6096000" cy="369332"/>
          </a:xfrm>
          <a:prstGeom prst="rect">
            <a:avLst/>
          </a:prstGeom>
          <a:noFill/>
        </p:spPr>
        <p:txBody>
          <a:bodyPr wrap="square">
            <a:spAutoFit/>
          </a:bodyPr>
          <a:lstStyle/>
          <a:p>
            <a:r>
              <a:rPr lang="en-IN" b="1" dirty="0"/>
              <a:t>Fig 3. Pill Upload page</a:t>
            </a:r>
          </a:p>
        </p:txBody>
      </p:sp>
      <p:sp>
        <p:nvSpPr>
          <p:cNvPr id="12" name="Google Shape;102;p2">
            <a:extLst>
              <a:ext uri="{FF2B5EF4-FFF2-40B4-BE49-F238E27FC236}">
                <a16:creationId xmlns:a16="http://schemas.microsoft.com/office/drawing/2014/main" id="{D6E04604-CF18-4A77-92E7-38DC876A180F}"/>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Rohan_Satvik_Sudeepa_Sumanth</a:t>
            </a:r>
            <a:endParaRPr dirty="0"/>
          </a:p>
        </p:txBody>
      </p:sp>
      <p:pic>
        <p:nvPicPr>
          <p:cNvPr id="2" name="Picture 1">
            <a:extLst>
              <a:ext uri="{FF2B5EF4-FFF2-40B4-BE49-F238E27FC236}">
                <a16:creationId xmlns:a16="http://schemas.microsoft.com/office/drawing/2014/main" id="{0C4111CD-7687-54B1-9D60-4C2E5FBBC5F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71558" y="1868619"/>
            <a:ext cx="6612186" cy="3392493"/>
          </a:xfrm>
          <a:prstGeom prst="rect">
            <a:avLst/>
          </a:prstGeom>
          <a:noFill/>
        </p:spPr>
      </p:pic>
    </p:spTree>
    <p:extLst>
      <p:ext uri="{BB962C8B-B14F-4D97-AF65-F5344CB8AC3E}">
        <p14:creationId xmlns:p14="http://schemas.microsoft.com/office/powerpoint/2010/main" val="1153883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2A777E-0282-6A4F-94F8-1A6B97319AD4}"/>
              </a:ext>
            </a:extLst>
          </p:cNvPr>
          <p:cNvSpPr>
            <a:spLocks noGrp="1"/>
          </p:cNvSpPr>
          <p:nvPr>
            <p:ph type="title"/>
          </p:nvPr>
        </p:nvSpPr>
        <p:spPr>
          <a:xfrm>
            <a:off x="838200" y="397564"/>
            <a:ext cx="10515600" cy="838200"/>
          </a:xfrm>
        </p:spPr>
        <p:txBody>
          <a:bodyPr anchor="ctr">
            <a:normAutofit/>
          </a:bodyPr>
          <a:lstStyle/>
          <a:p>
            <a:r>
              <a:rPr lang="en-US" sz="4000" b="1" dirty="0"/>
              <a:t>Results</a:t>
            </a:r>
          </a:p>
        </p:txBody>
      </p:sp>
      <p:pic>
        <p:nvPicPr>
          <p:cNvPr id="5" name="Picture 4"/>
          <p:cNvPicPr>
            <a:picLocks noChangeAspect="1"/>
          </p:cNvPicPr>
          <p:nvPr/>
        </p:nvPicPr>
        <p:blipFill>
          <a:blip r:embed="rId2"/>
          <a:stretch>
            <a:fillRect/>
          </a:stretch>
        </p:blipFill>
        <p:spPr>
          <a:xfrm>
            <a:off x="10896601" y="0"/>
            <a:ext cx="1295399" cy="1025106"/>
          </a:xfrm>
          <a:prstGeom prst="rect">
            <a:avLst/>
          </a:prstGeom>
        </p:spPr>
      </p:pic>
      <p:sp>
        <p:nvSpPr>
          <p:cNvPr id="9" name="Google Shape;103;p2">
            <a:extLst>
              <a:ext uri="{FF2B5EF4-FFF2-40B4-BE49-F238E27FC236}">
                <a16:creationId xmlns:a16="http://schemas.microsoft.com/office/drawing/2014/main" id="{0C72E647-BB75-4562-84EC-168F976A7ED7}"/>
              </a:ext>
            </a:extLst>
          </p:cNvPr>
          <p:cNvSpPr txBox="1"/>
          <p:nvPr/>
        </p:nvSpPr>
        <p:spPr>
          <a:xfrm>
            <a:off x="76200" y="97615"/>
            <a:ext cx="4469295" cy="365125"/>
          </a:xfrm>
          <a:prstGeom prst="rect">
            <a:avLst/>
          </a:prstGeom>
          <a:noFill/>
          <a:ln>
            <a:noFill/>
          </a:ln>
        </p:spPr>
        <p:txBody>
          <a:bodyPr spcFirstLastPara="1" wrap="square" lIns="91425" tIns="45700" rIns="91425" bIns="45700" anchor="ctr" anchorCtr="0">
            <a:noAutofit/>
          </a:bodyPr>
          <a:lstStyle/>
          <a:p>
            <a:pPr algn="ctr"/>
            <a:r>
              <a:rPr lang="en-US" sz="1400" dirty="0">
                <a:solidFill>
                  <a:schemeClr val="bg1">
                    <a:lumMod val="50000"/>
                  </a:schemeClr>
                </a:solidFill>
              </a:rPr>
              <a:t>Pill Detection and Medical Chatbot for Disease prediction</a:t>
            </a:r>
          </a:p>
          <a:p>
            <a:pPr marL="0" marR="0" lvl="0" indent="0" algn="ctr" rtl="0">
              <a:spcBef>
                <a:spcPts val="0"/>
              </a:spcBef>
              <a:spcAft>
                <a:spcPts val="0"/>
              </a:spcAft>
              <a:buNone/>
            </a:pPr>
            <a:endParaRPr dirty="0"/>
          </a:p>
        </p:txBody>
      </p:sp>
      <p:sp>
        <p:nvSpPr>
          <p:cNvPr id="11" name="TextBox 10">
            <a:extLst>
              <a:ext uri="{FF2B5EF4-FFF2-40B4-BE49-F238E27FC236}">
                <a16:creationId xmlns:a16="http://schemas.microsoft.com/office/drawing/2014/main" id="{FD1E3CFA-2E47-4C38-856F-4E4B798577DF}"/>
              </a:ext>
            </a:extLst>
          </p:cNvPr>
          <p:cNvSpPr txBox="1"/>
          <p:nvPr/>
        </p:nvSpPr>
        <p:spPr>
          <a:xfrm>
            <a:off x="4823787" y="5543878"/>
            <a:ext cx="6096000" cy="369332"/>
          </a:xfrm>
          <a:prstGeom prst="rect">
            <a:avLst/>
          </a:prstGeom>
          <a:noFill/>
        </p:spPr>
        <p:txBody>
          <a:bodyPr wrap="square">
            <a:spAutoFit/>
          </a:bodyPr>
          <a:lstStyle/>
          <a:p>
            <a:r>
              <a:rPr lang="en-IN" b="1" dirty="0"/>
              <a:t>Fig 4. Pill Prediction Page</a:t>
            </a:r>
          </a:p>
        </p:txBody>
      </p:sp>
      <p:sp>
        <p:nvSpPr>
          <p:cNvPr id="12" name="Google Shape;102;p2">
            <a:extLst>
              <a:ext uri="{FF2B5EF4-FFF2-40B4-BE49-F238E27FC236}">
                <a16:creationId xmlns:a16="http://schemas.microsoft.com/office/drawing/2014/main" id="{B4FA0BA5-2934-4403-AAC3-CA9F76BDFF8B}"/>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Rohan_Satvik_Sudeepa_Sumanth</a:t>
            </a:r>
            <a:endParaRPr dirty="0"/>
          </a:p>
        </p:txBody>
      </p:sp>
      <p:pic>
        <p:nvPicPr>
          <p:cNvPr id="2" name="Picture 1">
            <a:extLst>
              <a:ext uri="{FF2B5EF4-FFF2-40B4-BE49-F238E27FC236}">
                <a16:creationId xmlns:a16="http://schemas.microsoft.com/office/drawing/2014/main" id="{464CD8A7-1334-015B-8E9D-6E7F59E33A06}"/>
              </a:ext>
            </a:extLst>
          </p:cNvPr>
          <p:cNvPicPr>
            <a:picLocks noChangeAspect="1"/>
          </p:cNvPicPr>
          <p:nvPr/>
        </p:nvPicPr>
        <p:blipFill>
          <a:blip r:embed="rId3"/>
          <a:stretch>
            <a:fillRect/>
          </a:stretch>
        </p:blipFill>
        <p:spPr>
          <a:xfrm>
            <a:off x="2495280" y="1812073"/>
            <a:ext cx="6547171" cy="3354845"/>
          </a:xfrm>
          <a:prstGeom prst="rect">
            <a:avLst/>
          </a:prstGeom>
        </p:spPr>
      </p:pic>
    </p:spTree>
    <p:extLst>
      <p:ext uri="{BB962C8B-B14F-4D97-AF65-F5344CB8AC3E}">
        <p14:creationId xmlns:p14="http://schemas.microsoft.com/office/powerpoint/2010/main" val="1451886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2A777E-0282-6A4F-94F8-1A6B97319AD4}"/>
              </a:ext>
            </a:extLst>
          </p:cNvPr>
          <p:cNvSpPr>
            <a:spLocks noGrp="1"/>
          </p:cNvSpPr>
          <p:nvPr>
            <p:ph type="title"/>
          </p:nvPr>
        </p:nvSpPr>
        <p:spPr>
          <a:xfrm>
            <a:off x="838200" y="318052"/>
            <a:ext cx="10515600" cy="838200"/>
          </a:xfrm>
        </p:spPr>
        <p:txBody>
          <a:bodyPr anchor="ctr">
            <a:normAutofit/>
          </a:bodyPr>
          <a:lstStyle/>
          <a:p>
            <a:r>
              <a:rPr lang="en-US" sz="4000" b="1" dirty="0"/>
              <a:t>Results</a:t>
            </a:r>
          </a:p>
        </p:txBody>
      </p:sp>
      <p:pic>
        <p:nvPicPr>
          <p:cNvPr id="5" name="Picture 4"/>
          <p:cNvPicPr>
            <a:picLocks noChangeAspect="1"/>
          </p:cNvPicPr>
          <p:nvPr/>
        </p:nvPicPr>
        <p:blipFill>
          <a:blip r:embed="rId2"/>
          <a:stretch>
            <a:fillRect/>
          </a:stretch>
        </p:blipFill>
        <p:spPr>
          <a:xfrm>
            <a:off x="10896601" y="0"/>
            <a:ext cx="1295399" cy="1025106"/>
          </a:xfrm>
          <a:prstGeom prst="rect">
            <a:avLst/>
          </a:prstGeom>
        </p:spPr>
      </p:pic>
      <p:sp>
        <p:nvSpPr>
          <p:cNvPr id="9" name="Google Shape;103;p2">
            <a:extLst>
              <a:ext uri="{FF2B5EF4-FFF2-40B4-BE49-F238E27FC236}">
                <a16:creationId xmlns:a16="http://schemas.microsoft.com/office/drawing/2014/main" id="{0C72E647-BB75-4562-84EC-168F976A7ED7}"/>
              </a:ext>
            </a:extLst>
          </p:cNvPr>
          <p:cNvSpPr txBox="1"/>
          <p:nvPr/>
        </p:nvSpPr>
        <p:spPr>
          <a:xfrm>
            <a:off x="76200" y="97615"/>
            <a:ext cx="4469295"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dirty="0">
                <a:solidFill>
                  <a:schemeClr val="bg1">
                    <a:lumMod val="50000"/>
                  </a:schemeClr>
                </a:solidFill>
              </a:rPr>
              <a:t>Pill Detection and Medical Chatbot for Disease prediction</a:t>
            </a:r>
          </a:p>
        </p:txBody>
      </p:sp>
      <p:sp>
        <p:nvSpPr>
          <p:cNvPr id="12" name="Google Shape;102;p2">
            <a:extLst>
              <a:ext uri="{FF2B5EF4-FFF2-40B4-BE49-F238E27FC236}">
                <a16:creationId xmlns:a16="http://schemas.microsoft.com/office/drawing/2014/main" id="{B6506E22-0D9D-4F61-B02C-E387ED84FE51}"/>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Rohan_Satvik_Sudeepa_Sumanth</a:t>
            </a:r>
            <a:endParaRPr dirty="0"/>
          </a:p>
        </p:txBody>
      </p:sp>
      <p:pic>
        <p:nvPicPr>
          <p:cNvPr id="2" name="Picture 1">
            <a:extLst>
              <a:ext uri="{FF2B5EF4-FFF2-40B4-BE49-F238E27FC236}">
                <a16:creationId xmlns:a16="http://schemas.microsoft.com/office/drawing/2014/main" id="{88EA16CB-0E18-BA44-FB17-1CF9A75E266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7736" y="1474304"/>
            <a:ext cx="7616527" cy="3613693"/>
          </a:xfrm>
          <a:prstGeom prst="rect">
            <a:avLst/>
          </a:prstGeom>
          <a:noFill/>
        </p:spPr>
      </p:pic>
      <p:sp>
        <p:nvSpPr>
          <p:cNvPr id="7" name="TextBox 6">
            <a:extLst>
              <a:ext uri="{FF2B5EF4-FFF2-40B4-BE49-F238E27FC236}">
                <a16:creationId xmlns:a16="http://schemas.microsoft.com/office/drawing/2014/main" id="{5066130A-1DB0-F345-53F5-AEBD1DEE67E3}"/>
              </a:ext>
            </a:extLst>
          </p:cNvPr>
          <p:cNvSpPr txBox="1"/>
          <p:nvPr/>
        </p:nvSpPr>
        <p:spPr>
          <a:xfrm>
            <a:off x="3047999" y="5352841"/>
            <a:ext cx="6096000" cy="369332"/>
          </a:xfrm>
          <a:prstGeom prst="rect">
            <a:avLst/>
          </a:prstGeom>
          <a:noFill/>
        </p:spPr>
        <p:txBody>
          <a:bodyPr wrap="square">
            <a:spAutoFit/>
          </a:bodyPr>
          <a:lstStyle/>
          <a:p>
            <a:pPr marL="885190" marR="908050" algn="ctr">
              <a:spcAft>
                <a:spcPts val="0"/>
              </a:spcAft>
            </a:pPr>
            <a:r>
              <a:rPr lang="en-US" sz="1800" b="1" dirty="0">
                <a:solidFill>
                  <a:srgbClr val="000009"/>
                </a:solidFill>
                <a:effectLst/>
                <a:latin typeface="Times New Roman" panose="02020603050405020304" pitchFamily="18" charset="0"/>
                <a:ea typeface="Times New Roman" panose="02020603050405020304" pitchFamily="18" charset="0"/>
              </a:rPr>
              <a:t>Fig 6. Disease Prediction Home Page</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99700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2A777E-0282-6A4F-94F8-1A6B97319AD4}"/>
              </a:ext>
            </a:extLst>
          </p:cNvPr>
          <p:cNvSpPr>
            <a:spLocks noGrp="1"/>
          </p:cNvSpPr>
          <p:nvPr>
            <p:ph type="title"/>
          </p:nvPr>
        </p:nvSpPr>
        <p:spPr>
          <a:xfrm>
            <a:off x="838200" y="291548"/>
            <a:ext cx="10515600" cy="838200"/>
          </a:xfrm>
        </p:spPr>
        <p:txBody>
          <a:bodyPr anchor="ctr">
            <a:normAutofit/>
          </a:bodyPr>
          <a:lstStyle/>
          <a:p>
            <a:r>
              <a:rPr lang="en-US" sz="4000" b="1" dirty="0"/>
              <a:t>Results</a:t>
            </a:r>
          </a:p>
        </p:txBody>
      </p:sp>
      <p:pic>
        <p:nvPicPr>
          <p:cNvPr id="5" name="Picture 4"/>
          <p:cNvPicPr>
            <a:picLocks noChangeAspect="1"/>
          </p:cNvPicPr>
          <p:nvPr/>
        </p:nvPicPr>
        <p:blipFill>
          <a:blip r:embed="rId2"/>
          <a:stretch>
            <a:fillRect/>
          </a:stretch>
        </p:blipFill>
        <p:spPr>
          <a:xfrm>
            <a:off x="10896601" y="0"/>
            <a:ext cx="1295399" cy="1025106"/>
          </a:xfrm>
          <a:prstGeom prst="rect">
            <a:avLst/>
          </a:prstGeom>
        </p:spPr>
      </p:pic>
      <p:sp>
        <p:nvSpPr>
          <p:cNvPr id="9" name="Google Shape;103;p2">
            <a:extLst>
              <a:ext uri="{FF2B5EF4-FFF2-40B4-BE49-F238E27FC236}">
                <a16:creationId xmlns:a16="http://schemas.microsoft.com/office/drawing/2014/main" id="{0C72E647-BB75-4562-84EC-168F976A7ED7}"/>
              </a:ext>
            </a:extLst>
          </p:cNvPr>
          <p:cNvSpPr txBox="1"/>
          <p:nvPr/>
        </p:nvSpPr>
        <p:spPr>
          <a:xfrm>
            <a:off x="76200" y="97615"/>
            <a:ext cx="4469295"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dirty="0">
                <a:solidFill>
                  <a:schemeClr val="bg1">
                    <a:lumMod val="50000"/>
                  </a:schemeClr>
                </a:solidFill>
              </a:rPr>
              <a:t>Pill Detection and Medical Chatbot for Disease prediction</a:t>
            </a:r>
          </a:p>
        </p:txBody>
      </p:sp>
      <p:sp>
        <p:nvSpPr>
          <p:cNvPr id="11" name="Google Shape;102;p2">
            <a:extLst>
              <a:ext uri="{FF2B5EF4-FFF2-40B4-BE49-F238E27FC236}">
                <a16:creationId xmlns:a16="http://schemas.microsoft.com/office/drawing/2014/main" id="{0B40D115-FE68-40C1-90B5-CE1FB08DA10C}"/>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Rohan_Satvik_Sudeepa_Sumanth</a:t>
            </a:r>
            <a:endParaRPr dirty="0"/>
          </a:p>
        </p:txBody>
      </p:sp>
      <p:pic>
        <p:nvPicPr>
          <p:cNvPr id="2" name="Picture 1">
            <a:extLst>
              <a:ext uri="{FF2B5EF4-FFF2-40B4-BE49-F238E27FC236}">
                <a16:creationId xmlns:a16="http://schemas.microsoft.com/office/drawing/2014/main" id="{869CF842-BD4A-AB41-D7B8-1AD066EDC48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11138" y="1578692"/>
            <a:ext cx="7343679" cy="3754882"/>
          </a:xfrm>
          <a:prstGeom prst="rect">
            <a:avLst/>
          </a:prstGeom>
          <a:noFill/>
        </p:spPr>
      </p:pic>
      <p:sp>
        <p:nvSpPr>
          <p:cNvPr id="7" name="TextBox 6">
            <a:extLst>
              <a:ext uri="{FF2B5EF4-FFF2-40B4-BE49-F238E27FC236}">
                <a16:creationId xmlns:a16="http://schemas.microsoft.com/office/drawing/2014/main" id="{8F1B914D-872B-BE00-D466-33500BD2C12E}"/>
              </a:ext>
            </a:extLst>
          </p:cNvPr>
          <p:cNvSpPr txBox="1"/>
          <p:nvPr/>
        </p:nvSpPr>
        <p:spPr>
          <a:xfrm>
            <a:off x="2470542" y="5446105"/>
            <a:ext cx="6096000" cy="400110"/>
          </a:xfrm>
          <a:prstGeom prst="rect">
            <a:avLst/>
          </a:prstGeom>
          <a:noFill/>
        </p:spPr>
        <p:txBody>
          <a:bodyPr wrap="square">
            <a:spAutoFit/>
          </a:bodyPr>
          <a:lstStyle/>
          <a:p>
            <a:r>
              <a:rPr lang="en-US" sz="2000" dirty="0">
                <a:effectLst/>
                <a:latin typeface="Times New Roman" panose="02020603050405020304" pitchFamily="18" charset="0"/>
                <a:ea typeface="Times New Roman" panose="02020603050405020304" pitchFamily="18" charset="0"/>
              </a:rPr>
              <a:t> </a:t>
            </a:r>
            <a:r>
              <a:rPr lang="en-US" sz="1800" b="1" dirty="0">
                <a:solidFill>
                  <a:srgbClr val="000009"/>
                </a:solidFill>
                <a:effectLst/>
                <a:latin typeface="Times New Roman" panose="02020603050405020304" pitchFamily="18" charset="0"/>
                <a:ea typeface="Times New Roman" panose="02020603050405020304" pitchFamily="18" charset="0"/>
              </a:rPr>
              <a:t>Fig</a:t>
            </a:r>
            <a:r>
              <a:rPr lang="en-US" sz="1800" b="1" spc="-5" dirty="0">
                <a:solidFill>
                  <a:srgbClr val="000009"/>
                </a:solidFill>
                <a:effectLst/>
                <a:latin typeface="Times New Roman" panose="02020603050405020304" pitchFamily="18" charset="0"/>
                <a:ea typeface="Times New Roman" panose="02020603050405020304" pitchFamily="18" charset="0"/>
              </a:rPr>
              <a:t> </a:t>
            </a:r>
            <a:r>
              <a:rPr lang="en-US" sz="1800" b="1" dirty="0">
                <a:solidFill>
                  <a:srgbClr val="000009"/>
                </a:solidFill>
                <a:effectLst/>
                <a:latin typeface="Times New Roman" panose="02020603050405020304" pitchFamily="18" charset="0"/>
                <a:ea typeface="Times New Roman" panose="02020603050405020304" pitchFamily="18" charset="0"/>
              </a:rPr>
              <a:t>7. Additional symptoms and number of days input  page</a:t>
            </a:r>
            <a:endParaRPr lang="en-IN" dirty="0"/>
          </a:p>
        </p:txBody>
      </p:sp>
    </p:spTree>
    <p:extLst>
      <p:ext uri="{BB962C8B-B14F-4D97-AF65-F5344CB8AC3E}">
        <p14:creationId xmlns:p14="http://schemas.microsoft.com/office/powerpoint/2010/main" val="1624148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2A777E-0282-6A4F-94F8-1A6B97319AD4}"/>
              </a:ext>
            </a:extLst>
          </p:cNvPr>
          <p:cNvSpPr>
            <a:spLocks noGrp="1"/>
          </p:cNvSpPr>
          <p:nvPr>
            <p:ph type="title"/>
          </p:nvPr>
        </p:nvSpPr>
        <p:spPr>
          <a:xfrm>
            <a:off x="838200" y="397564"/>
            <a:ext cx="10515600" cy="838200"/>
          </a:xfrm>
        </p:spPr>
        <p:txBody>
          <a:bodyPr anchor="ctr">
            <a:normAutofit/>
          </a:bodyPr>
          <a:lstStyle/>
          <a:p>
            <a:r>
              <a:rPr lang="en-US" sz="4000" b="1" dirty="0"/>
              <a:t>Results</a:t>
            </a:r>
          </a:p>
        </p:txBody>
      </p:sp>
      <p:pic>
        <p:nvPicPr>
          <p:cNvPr id="5" name="Picture 4"/>
          <p:cNvPicPr>
            <a:picLocks noChangeAspect="1"/>
          </p:cNvPicPr>
          <p:nvPr/>
        </p:nvPicPr>
        <p:blipFill>
          <a:blip r:embed="rId2"/>
          <a:stretch>
            <a:fillRect/>
          </a:stretch>
        </p:blipFill>
        <p:spPr>
          <a:xfrm>
            <a:off x="10896601" y="0"/>
            <a:ext cx="1295399" cy="1025106"/>
          </a:xfrm>
          <a:prstGeom prst="rect">
            <a:avLst/>
          </a:prstGeom>
        </p:spPr>
      </p:pic>
      <p:sp>
        <p:nvSpPr>
          <p:cNvPr id="9" name="Google Shape;103;p2">
            <a:extLst>
              <a:ext uri="{FF2B5EF4-FFF2-40B4-BE49-F238E27FC236}">
                <a16:creationId xmlns:a16="http://schemas.microsoft.com/office/drawing/2014/main" id="{0C72E647-BB75-4562-84EC-168F976A7ED7}"/>
              </a:ext>
            </a:extLst>
          </p:cNvPr>
          <p:cNvSpPr txBox="1"/>
          <p:nvPr/>
        </p:nvSpPr>
        <p:spPr>
          <a:xfrm>
            <a:off x="-43070" y="147428"/>
            <a:ext cx="4469295"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dirty="0">
                <a:solidFill>
                  <a:schemeClr val="bg1">
                    <a:lumMod val="50000"/>
                  </a:schemeClr>
                </a:solidFill>
              </a:rPr>
              <a:t>Pill Detection and Medical Chatbot for Disease prediction</a:t>
            </a:r>
          </a:p>
        </p:txBody>
      </p:sp>
      <p:sp>
        <p:nvSpPr>
          <p:cNvPr id="11" name="Google Shape;102;p2">
            <a:extLst>
              <a:ext uri="{FF2B5EF4-FFF2-40B4-BE49-F238E27FC236}">
                <a16:creationId xmlns:a16="http://schemas.microsoft.com/office/drawing/2014/main" id="{7F35523F-F38A-41A7-A203-E6DC32E28576}"/>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Rohan_Satvik_Sudeepa_Sumanth</a:t>
            </a:r>
            <a:endParaRPr dirty="0"/>
          </a:p>
        </p:txBody>
      </p:sp>
      <p:pic>
        <p:nvPicPr>
          <p:cNvPr id="2" name="Picture 1">
            <a:extLst>
              <a:ext uri="{FF2B5EF4-FFF2-40B4-BE49-F238E27FC236}">
                <a16:creationId xmlns:a16="http://schemas.microsoft.com/office/drawing/2014/main" id="{A52E6433-32A6-4946-1253-09339B1288E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34278" y="1397843"/>
            <a:ext cx="7878349" cy="4062313"/>
          </a:xfrm>
          <a:prstGeom prst="rect">
            <a:avLst/>
          </a:prstGeom>
          <a:noFill/>
        </p:spPr>
      </p:pic>
      <p:sp>
        <p:nvSpPr>
          <p:cNvPr id="7" name="TextBox 6">
            <a:extLst>
              <a:ext uri="{FF2B5EF4-FFF2-40B4-BE49-F238E27FC236}">
                <a16:creationId xmlns:a16="http://schemas.microsoft.com/office/drawing/2014/main" id="{B9E0DB8F-B53E-8BB8-4815-8E3953125542}"/>
              </a:ext>
            </a:extLst>
          </p:cNvPr>
          <p:cNvSpPr txBox="1"/>
          <p:nvPr/>
        </p:nvSpPr>
        <p:spPr>
          <a:xfrm>
            <a:off x="4253947" y="5695641"/>
            <a:ext cx="6096000" cy="369332"/>
          </a:xfrm>
          <a:prstGeom prst="rect">
            <a:avLst/>
          </a:prstGeom>
          <a:noFill/>
        </p:spPr>
        <p:txBody>
          <a:bodyPr wrap="square">
            <a:spAutoFit/>
          </a:bodyPr>
          <a:lstStyle/>
          <a:p>
            <a:pPr>
              <a:tabLst>
                <a:tab pos="2087880" algn="l"/>
              </a:tabLst>
            </a:pPr>
            <a:r>
              <a:rPr lang="en-US" sz="1800" b="1" dirty="0">
                <a:effectLst/>
                <a:latin typeface="Times New Roman" panose="02020603050405020304" pitchFamily="18" charset="0"/>
                <a:ea typeface="Times New Roman" panose="02020603050405020304" pitchFamily="18" charset="0"/>
              </a:rPr>
              <a:t>Fig 8.Health </a:t>
            </a:r>
            <a:r>
              <a:rPr lang="en-US" sz="1800" b="1" dirty="0" err="1">
                <a:effectLst/>
                <a:latin typeface="Times New Roman" panose="02020603050405020304" pitchFamily="18" charset="0"/>
                <a:ea typeface="Times New Roman" panose="02020603050405020304" pitchFamily="18" charset="0"/>
              </a:rPr>
              <a:t>Analyis</a:t>
            </a:r>
            <a:r>
              <a:rPr lang="en-US" sz="1800" b="1" dirty="0">
                <a:effectLst/>
                <a:latin typeface="Times New Roman" panose="02020603050405020304" pitchFamily="18" charset="0"/>
                <a:ea typeface="Times New Roman" panose="02020603050405020304" pitchFamily="18" charset="0"/>
              </a:rPr>
              <a:t> page</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56865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8CF295-690E-7449-BE41-244C2E535261}"/>
              </a:ext>
            </a:extLst>
          </p:cNvPr>
          <p:cNvSpPr>
            <a:spLocks noGrp="1"/>
          </p:cNvSpPr>
          <p:nvPr>
            <p:ph type="title"/>
          </p:nvPr>
        </p:nvSpPr>
        <p:spPr>
          <a:xfrm>
            <a:off x="838200" y="1"/>
            <a:ext cx="10515600" cy="838200"/>
          </a:xfrm>
        </p:spPr>
        <p:txBody>
          <a:bodyPr anchor="ctr">
            <a:normAutofit fontScale="90000"/>
          </a:bodyPr>
          <a:lstStyle/>
          <a:p>
            <a:br>
              <a:rPr lang="en-US" sz="4000" b="1" dirty="0"/>
            </a:br>
            <a:br>
              <a:rPr lang="en-US" sz="4000" b="1" dirty="0"/>
            </a:br>
            <a:r>
              <a:rPr lang="en-US" sz="4000" b="1" dirty="0"/>
              <a:t>Conclusion and Future work</a:t>
            </a:r>
          </a:p>
        </p:txBody>
      </p:sp>
      <p:pic>
        <p:nvPicPr>
          <p:cNvPr id="5" name="Picture 4"/>
          <p:cNvPicPr>
            <a:picLocks noChangeAspect="1"/>
          </p:cNvPicPr>
          <p:nvPr/>
        </p:nvPicPr>
        <p:blipFill>
          <a:blip r:embed="rId2"/>
          <a:stretch>
            <a:fillRect/>
          </a:stretch>
        </p:blipFill>
        <p:spPr>
          <a:xfrm>
            <a:off x="10896601" y="0"/>
            <a:ext cx="1295399" cy="1025106"/>
          </a:xfrm>
          <a:prstGeom prst="rect">
            <a:avLst/>
          </a:prstGeom>
        </p:spPr>
      </p:pic>
      <p:sp>
        <p:nvSpPr>
          <p:cNvPr id="7" name="Footer Placeholder 1"/>
          <p:cNvSpPr>
            <a:spLocks noGrp="1"/>
          </p:cNvSpPr>
          <p:nvPr>
            <p:ph type="ftr" sz="quarter" idx="11"/>
          </p:nvPr>
        </p:nvSpPr>
        <p:spPr>
          <a:xfrm>
            <a:off x="4038600" y="6356350"/>
            <a:ext cx="4114800" cy="365125"/>
          </a:xfrm>
        </p:spPr>
        <p:txBody>
          <a:bodyPr/>
          <a:lstStyle/>
          <a:p>
            <a:r>
              <a:rPr lang="en-US"/>
              <a:t>Rohan_Satvik_Sudeepa_Sumanth</a:t>
            </a:r>
            <a:endParaRPr lang="en-US" dirty="0"/>
          </a:p>
        </p:txBody>
      </p:sp>
      <p:sp>
        <p:nvSpPr>
          <p:cNvPr id="9" name="Google Shape;103;p2">
            <a:extLst>
              <a:ext uri="{FF2B5EF4-FFF2-40B4-BE49-F238E27FC236}">
                <a16:creationId xmlns:a16="http://schemas.microsoft.com/office/drawing/2014/main" id="{14F75407-1243-4177-A984-247EBECAC60D}"/>
              </a:ext>
            </a:extLst>
          </p:cNvPr>
          <p:cNvSpPr txBox="1"/>
          <p:nvPr/>
        </p:nvSpPr>
        <p:spPr>
          <a:xfrm>
            <a:off x="76200" y="97615"/>
            <a:ext cx="4469295"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dirty="0">
                <a:solidFill>
                  <a:schemeClr val="bg1">
                    <a:lumMod val="50000"/>
                  </a:schemeClr>
                </a:solidFill>
              </a:rPr>
              <a:t>Pill Detection and Medical Chatbot for Disease prediction</a:t>
            </a:r>
          </a:p>
        </p:txBody>
      </p:sp>
      <p:sp>
        <p:nvSpPr>
          <p:cNvPr id="3" name="Content Placeholder 2">
            <a:extLst>
              <a:ext uri="{FF2B5EF4-FFF2-40B4-BE49-F238E27FC236}">
                <a16:creationId xmlns:a16="http://schemas.microsoft.com/office/drawing/2014/main" id="{8B8051E7-5461-4401-BC63-40569237B636}"/>
              </a:ext>
            </a:extLst>
          </p:cNvPr>
          <p:cNvSpPr>
            <a:spLocks noGrp="1"/>
          </p:cNvSpPr>
          <p:nvPr>
            <p:ph idx="1"/>
          </p:nvPr>
        </p:nvSpPr>
        <p:spPr>
          <a:xfrm>
            <a:off x="478302" y="1477108"/>
            <a:ext cx="10875498" cy="4879242"/>
          </a:xfrm>
        </p:spPr>
        <p:txBody>
          <a:bodyPr>
            <a:normAutofit fontScale="92500"/>
          </a:bodyPr>
          <a:lstStyle/>
          <a:p>
            <a:pPr marL="0" indent="0">
              <a:lnSpc>
                <a:spcPct val="120000"/>
              </a:lnSpc>
              <a:buNone/>
            </a:pPr>
            <a:r>
              <a:rPr lang="en-US" sz="2200" dirty="0">
                <a:effectLst/>
                <a:latin typeface="Times New Roman" panose="02020603050405020304" pitchFamily="18" charset="0"/>
                <a:ea typeface="Times New Roman" panose="02020603050405020304" pitchFamily="18" charset="0"/>
              </a:rPr>
              <a:t>In conclusion, the integration of image-based pill detection and disease prediction in this project marks a significant advancement in healthcare technology. Leveraging the power of image recognition algorithms, the system demonstrates remarkable accuracy in identifying and classifying pills based on visual information. Furthermore, the seamless incorporation of disease prediction enhances the project's utility by providing a holistic approach to healthcare management. This innovative solution holds great promise in streamlining medication adherence and facilitating early disease detection, ultimately contributing to improved patient outcomes and healthcare efficiency. As technology continues to evolve, the synergistic combination of image analysis and predictive modeling showcases the potential to revolutionize personalized medicine and enhance the overall quality of healthcare delivery.</a:t>
            </a:r>
            <a:endParaRPr lang="en-IN" sz="2200" dirty="0">
              <a:effectLst/>
              <a:latin typeface="Times New Roman" panose="02020603050405020304" pitchFamily="18" charset="0"/>
              <a:ea typeface="Times New Roman" panose="02020603050405020304" pitchFamily="18" charset="0"/>
            </a:endParaRPr>
          </a:p>
          <a:p>
            <a:pPr marL="0" indent="0">
              <a:lnSpc>
                <a:spcPct val="120000"/>
              </a:lnSpc>
              <a:buNone/>
            </a:pPr>
            <a:r>
              <a:rPr lang="en-US" sz="2200" dirty="0">
                <a:effectLst/>
                <a:latin typeface="Times New Roman" panose="02020603050405020304" pitchFamily="18" charset="0"/>
                <a:ea typeface="Times New Roman" panose="02020603050405020304" pitchFamily="18" charset="0"/>
              </a:rPr>
              <a:t> </a:t>
            </a:r>
            <a:endParaRPr lang="en-IN" sz="2200" dirty="0">
              <a:effectLst/>
              <a:latin typeface="Times New Roman" panose="02020603050405020304" pitchFamily="18" charset="0"/>
              <a:ea typeface="Times New Roman" panose="02020603050405020304" pitchFamily="18" charset="0"/>
            </a:endParaRPr>
          </a:p>
          <a:p>
            <a:pPr marL="0" indent="0">
              <a:lnSpc>
                <a:spcPct val="120000"/>
              </a:lnSpc>
              <a:buNone/>
            </a:pPr>
            <a:r>
              <a:rPr lang="en-US" sz="2200" dirty="0">
                <a:effectLst/>
                <a:latin typeface="Times New Roman" panose="02020603050405020304" pitchFamily="18" charset="0"/>
                <a:ea typeface="Times New Roman" panose="02020603050405020304" pitchFamily="18" charset="0"/>
              </a:rPr>
              <a:t>In future we are trying to integrate finding doctors based on the disease predicted and increase the accuracy for pill detection. </a:t>
            </a:r>
            <a:endParaRPr lang="en-IN" sz="2200" dirty="0">
              <a:effectLst/>
              <a:latin typeface="Times New Roman" panose="02020603050405020304" pitchFamily="18" charset="0"/>
              <a:ea typeface="Times New Roman" panose="02020603050405020304" pitchFamily="18" charset="0"/>
            </a:endParaRPr>
          </a:p>
          <a:p>
            <a:endParaRPr lang="en-US" sz="2400" dirty="0"/>
          </a:p>
          <a:p>
            <a:pPr algn="just"/>
            <a:endParaRPr lang="en-IN"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E08C6C-E09C-ED47-908F-1BF251EF2E3E}"/>
              </a:ext>
            </a:extLst>
          </p:cNvPr>
          <p:cNvSpPr>
            <a:spLocks noGrp="1"/>
          </p:cNvSpPr>
          <p:nvPr>
            <p:ph type="title"/>
          </p:nvPr>
        </p:nvSpPr>
        <p:spPr>
          <a:xfrm>
            <a:off x="838200" y="1"/>
            <a:ext cx="10515600" cy="838200"/>
          </a:xfrm>
        </p:spPr>
        <p:txBody>
          <a:bodyPr anchor="ctr">
            <a:normAutofit fontScale="90000"/>
          </a:bodyPr>
          <a:lstStyle/>
          <a:p>
            <a:br>
              <a:rPr lang="en-US" sz="4000" b="1" dirty="0"/>
            </a:br>
            <a:br>
              <a:rPr lang="en-US" sz="4000" b="1" dirty="0"/>
            </a:br>
            <a:r>
              <a:rPr lang="en-US" sz="4000" b="1" dirty="0"/>
              <a:t>References</a:t>
            </a:r>
            <a:endParaRPr lang="en-US" b="1" dirty="0"/>
          </a:p>
        </p:txBody>
      </p:sp>
      <p:pic>
        <p:nvPicPr>
          <p:cNvPr id="5" name="Picture 4"/>
          <p:cNvPicPr>
            <a:picLocks noChangeAspect="1"/>
          </p:cNvPicPr>
          <p:nvPr/>
        </p:nvPicPr>
        <p:blipFill>
          <a:blip r:embed="rId2"/>
          <a:stretch>
            <a:fillRect/>
          </a:stretch>
        </p:blipFill>
        <p:spPr>
          <a:xfrm>
            <a:off x="10896601" y="0"/>
            <a:ext cx="1295399" cy="1025106"/>
          </a:xfrm>
          <a:prstGeom prst="rect">
            <a:avLst/>
          </a:prstGeom>
        </p:spPr>
      </p:pic>
      <p:sp>
        <p:nvSpPr>
          <p:cNvPr id="7" name="Footer Placeholder 1"/>
          <p:cNvSpPr>
            <a:spLocks noGrp="1"/>
          </p:cNvSpPr>
          <p:nvPr>
            <p:ph type="ftr" sz="quarter" idx="11"/>
          </p:nvPr>
        </p:nvSpPr>
        <p:spPr>
          <a:xfrm>
            <a:off x="4038600" y="6356350"/>
            <a:ext cx="4114800" cy="365125"/>
          </a:xfrm>
        </p:spPr>
        <p:txBody>
          <a:bodyPr/>
          <a:lstStyle/>
          <a:p>
            <a:r>
              <a:rPr lang="en-US"/>
              <a:t>Rohan_Satvik_Sudeepa_Sumanth</a:t>
            </a:r>
            <a:endParaRPr lang="en-US" dirty="0"/>
          </a:p>
        </p:txBody>
      </p:sp>
      <p:sp>
        <p:nvSpPr>
          <p:cNvPr id="11" name="TextBox 10">
            <a:extLst>
              <a:ext uri="{FF2B5EF4-FFF2-40B4-BE49-F238E27FC236}">
                <a16:creationId xmlns:a16="http://schemas.microsoft.com/office/drawing/2014/main" id="{C6E30C9C-ED0E-4667-B310-E1BD10343DBA}"/>
              </a:ext>
            </a:extLst>
          </p:cNvPr>
          <p:cNvSpPr txBox="1"/>
          <p:nvPr/>
        </p:nvSpPr>
        <p:spPr>
          <a:xfrm>
            <a:off x="556592" y="1294611"/>
            <a:ext cx="10340010" cy="5039841"/>
          </a:xfrm>
          <a:prstGeom prst="rect">
            <a:avLst/>
          </a:prstGeom>
          <a:noFill/>
        </p:spPr>
        <p:txBody>
          <a:bodyPr wrap="square">
            <a:spAutoFit/>
          </a:bodyPr>
          <a:lstStyle/>
          <a:p>
            <a:pPr marR="148590" algn="just">
              <a:tabLst>
                <a:tab pos="367030" algn="l"/>
              </a:tabLst>
            </a:pPr>
            <a:r>
              <a:rPr lang="en-US" sz="2000" dirty="0">
                <a:effectLst/>
                <a:latin typeface="Times New Roman" panose="02020603050405020304" pitchFamily="18" charset="0"/>
                <a:ea typeface="Times New Roman" panose="02020603050405020304" pitchFamily="18" charset="0"/>
              </a:rPr>
              <a:t>[1]. </a:t>
            </a:r>
            <a:r>
              <a:rPr lang="en-US" sz="2000" dirty="0" err="1">
                <a:effectLst/>
                <a:latin typeface="Times New Roman" panose="02020603050405020304" pitchFamily="18" charset="0"/>
                <a:ea typeface="Times New Roman" panose="02020603050405020304" pitchFamily="18" charset="0"/>
              </a:rPr>
              <a:t>Ayanouz</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Soufyane</a:t>
            </a:r>
            <a:r>
              <a:rPr lang="en-US" sz="2000" dirty="0">
                <a:effectLst/>
                <a:latin typeface="Times New Roman" panose="02020603050405020304" pitchFamily="18" charset="0"/>
                <a:ea typeface="Times New Roman" panose="02020603050405020304" pitchFamily="18" charset="0"/>
              </a:rPr>
              <a:t> &amp; </a:t>
            </a:r>
            <a:r>
              <a:rPr lang="en-US" sz="2000" dirty="0" err="1">
                <a:effectLst/>
                <a:latin typeface="Times New Roman" panose="02020603050405020304" pitchFamily="18" charset="0"/>
                <a:ea typeface="Times New Roman" panose="02020603050405020304" pitchFamily="18" charset="0"/>
              </a:rPr>
              <a:t>Anouar</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Abdelhakim</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Boudhir</a:t>
            </a:r>
            <a:r>
              <a:rPr lang="en-US" sz="2000" dirty="0">
                <a:effectLst/>
                <a:latin typeface="Times New Roman" panose="02020603050405020304" pitchFamily="18" charset="0"/>
                <a:ea typeface="Times New Roman" panose="02020603050405020304" pitchFamily="18" charset="0"/>
              </a:rPr>
              <a:t> &amp; </a:t>
            </a:r>
            <a:r>
              <a:rPr lang="en-US" sz="2000" dirty="0" err="1">
                <a:effectLst/>
                <a:latin typeface="Times New Roman" panose="02020603050405020304" pitchFamily="18" charset="0"/>
                <a:ea typeface="Times New Roman" panose="02020603050405020304" pitchFamily="18" charset="0"/>
              </a:rPr>
              <a:t>Benhmed</a:t>
            </a:r>
            <a:r>
              <a:rPr lang="en-US" sz="2000" dirty="0">
                <a:effectLst/>
                <a:latin typeface="Times New Roman" panose="02020603050405020304" pitchFamily="18" charset="0"/>
                <a:ea typeface="Times New Roman" panose="02020603050405020304" pitchFamily="18" charset="0"/>
              </a:rPr>
              <a:t>, Mohammed. (2020). A Smart Chatbot Architecture based NLP and Machine Learning for Health Care Assistance. 10.1145/3386723.3387897. </a:t>
            </a:r>
            <a:endParaRPr lang="en-IN" sz="2000" dirty="0">
              <a:effectLst/>
              <a:latin typeface="Times New Roman" panose="02020603050405020304" pitchFamily="18" charset="0"/>
              <a:ea typeface="Times New Roman" panose="02020603050405020304" pitchFamily="18" charset="0"/>
            </a:endParaRPr>
          </a:p>
          <a:p>
            <a:pPr marR="148590" algn="just">
              <a:tabLst>
                <a:tab pos="367030" algn="l"/>
              </a:tabLst>
            </a:pPr>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R="148590" algn="just">
              <a:tabLst>
                <a:tab pos="367030" algn="l"/>
              </a:tabLst>
            </a:pPr>
            <a:r>
              <a:rPr lang="en-US" sz="2000" dirty="0">
                <a:effectLst/>
                <a:latin typeface="Times New Roman" panose="02020603050405020304" pitchFamily="18" charset="0"/>
                <a:ea typeface="Times New Roman" panose="02020603050405020304" pitchFamily="18" charset="0"/>
              </a:rPr>
              <a:t>[2]. Wang, Yu, Javier Ribera, Chang Liu, Sri Kalyan Yarlagadda and </a:t>
            </a:r>
            <a:r>
              <a:rPr lang="en-US" sz="2000" dirty="0" err="1">
                <a:effectLst/>
                <a:latin typeface="Times New Roman" panose="02020603050405020304" pitchFamily="18" charset="0"/>
                <a:ea typeface="Times New Roman" panose="02020603050405020304" pitchFamily="18" charset="0"/>
              </a:rPr>
              <a:t>Fengqing</a:t>
            </a:r>
            <a:r>
              <a:rPr lang="en-US" sz="2000" dirty="0">
                <a:effectLst/>
                <a:latin typeface="Times New Roman" panose="02020603050405020304" pitchFamily="18" charset="0"/>
                <a:ea typeface="Times New Roman" panose="02020603050405020304" pitchFamily="18" charset="0"/>
              </a:rPr>
              <a:t> Maggie Zhu. “Pill Recognition Using Minimal Labeled Data.” 2017 IEEE Third International Conference on Multimedia Big Data (</a:t>
            </a:r>
            <a:r>
              <a:rPr lang="en-US" sz="2000" dirty="0" err="1">
                <a:effectLst/>
                <a:latin typeface="Times New Roman" panose="02020603050405020304" pitchFamily="18" charset="0"/>
                <a:ea typeface="Times New Roman" panose="02020603050405020304" pitchFamily="18" charset="0"/>
              </a:rPr>
              <a:t>BigMM</a:t>
            </a:r>
            <a:r>
              <a:rPr lang="en-US" sz="2000" dirty="0">
                <a:effectLst/>
                <a:latin typeface="Times New Roman" panose="02020603050405020304" pitchFamily="18" charset="0"/>
                <a:ea typeface="Times New Roman" panose="02020603050405020304" pitchFamily="18" charset="0"/>
              </a:rPr>
              <a:t>) (2017): 346-353.’</a:t>
            </a:r>
            <a:endParaRPr lang="en-IN" sz="2000" dirty="0">
              <a:effectLst/>
              <a:latin typeface="Times New Roman" panose="02020603050405020304" pitchFamily="18" charset="0"/>
              <a:ea typeface="Times New Roman" panose="02020603050405020304" pitchFamily="18" charset="0"/>
            </a:endParaRPr>
          </a:p>
          <a:p>
            <a:pPr marR="148590" algn="just">
              <a:tabLst>
                <a:tab pos="367030" algn="l"/>
              </a:tabLst>
            </a:pPr>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R="148590" algn="just">
              <a:tabLst>
                <a:tab pos="367030" algn="l"/>
              </a:tabLst>
            </a:pPr>
            <a:r>
              <a:rPr lang="en-US" sz="2000" dirty="0">
                <a:effectLst/>
                <a:latin typeface="Times New Roman" panose="02020603050405020304" pitchFamily="18" charset="0"/>
                <a:ea typeface="Times New Roman" panose="02020603050405020304" pitchFamily="18" charset="0"/>
              </a:rPr>
              <a:t> [3]. S. Chakraborty et al., "An AI-Based Medical Chatbot Model for Infectious Disease Prediction," in IEEE Access, vol. 10, pp. 128469-128483, 2022, </a:t>
            </a:r>
            <a:r>
              <a:rPr lang="en-US" sz="2000" dirty="0" err="1">
                <a:effectLst/>
                <a:latin typeface="Times New Roman" panose="02020603050405020304" pitchFamily="18" charset="0"/>
                <a:ea typeface="Times New Roman" panose="02020603050405020304" pitchFamily="18" charset="0"/>
              </a:rPr>
              <a:t>doi</a:t>
            </a:r>
            <a:r>
              <a:rPr lang="en-US" sz="2000" dirty="0">
                <a:effectLst/>
                <a:latin typeface="Times New Roman" panose="02020603050405020304" pitchFamily="18" charset="0"/>
                <a:ea typeface="Times New Roman" panose="02020603050405020304" pitchFamily="18" charset="0"/>
              </a:rPr>
              <a:t>: 10.1109/ACCESS.2022.3227208. </a:t>
            </a:r>
            <a:endParaRPr lang="en-IN" sz="2000" dirty="0">
              <a:effectLst/>
              <a:latin typeface="Times New Roman" panose="02020603050405020304" pitchFamily="18" charset="0"/>
              <a:ea typeface="Times New Roman" panose="02020603050405020304" pitchFamily="18" charset="0"/>
            </a:endParaRPr>
          </a:p>
          <a:p>
            <a:pPr marR="148590" algn="just">
              <a:tabLst>
                <a:tab pos="367030" algn="l"/>
              </a:tabLst>
            </a:pPr>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R="148590" algn="just">
              <a:tabLst>
                <a:tab pos="367030" algn="l"/>
              </a:tabLst>
            </a:pPr>
            <a:r>
              <a:rPr lang="en-US" sz="2000" dirty="0">
                <a:effectLst/>
                <a:latin typeface="Times New Roman" panose="02020603050405020304" pitchFamily="18" charset="0"/>
                <a:ea typeface="Times New Roman" panose="02020603050405020304" pitchFamily="18" charset="0"/>
              </a:rPr>
              <a:t>[4]. J. J. </a:t>
            </a:r>
            <a:r>
              <a:rPr lang="en-US" sz="2000" dirty="0" err="1">
                <a:effectLst/>
                <a:latin typeface="Times New Roman" panose="02020603050405020304" pitchFamily="18" charset="0"/>
                <a:ea typeface="Times New Roman" panose="02020603050405020304" pitchFamily="18" charset="0"/>
              </a:rPr>
              <a:t>Caban</a:t>
            </a:r>
            <a:r>
              <a:rPr lang="en-US" sz="2000" dirty="0">
                <a:effectLst/>
                <a:latin typeface="Times New Roman" panose="02020603050405020304" pitchFamily="18" charset="0"/>
                <a:ea typeface="Times New Roman" panose="02020603050405020304" pitchFamily="18" charset="0"/>
              </a:rPr>
              <a:t>, A. </a:t>
            </a:r>
            <a:r>
              <a:rPr lang="en-US" sz="2000" dirty="0" err="1">
                <a:effectLst/>
                <a:latin typeface="Times New Roman" panose="02020603050405020304" pitchFamily="18" charset="0"/>
                <a:ea typeface="Times New Roman" panose="02020603050405020304" pitchFamily="18" charset="0"/>
              </a:rPr>
              <a:t>Rosebrock</a:t>
            </a:r>
            <a:r>
              <a:rPr lang="en-US" sz="2000" dirty="0">
                <a:effectLst/>
                <a:latin typeface="Times New Roman" panose="02020603050405020304" pitchFamily="18" charset="0"/>
                <a:ea typeface="Times New Roman" panose="02020603050405020304" pitchFamily="18" charset="0"/>
              </a:rPr>
              <a:t> and T. S. Yoo, "Automatic identification of prescription drugs using shape distribution models," 2012 19th IEEE International Conference on Image Processing, Orlando, FL, USA, 2012, pp. 1005-1008, </a:t>
            </a:r>
            <a:r>
              <a:rPr lang="en-US" sz="2000" dirty="0" err="1">
                <a:effectLst/>
                <a:latin typeface="Times New Roman" panose="02020603050405020304" pitchFamily="18" charset="0"/>
                <a:ea typeface="Times New Roman" panose="02020603050405020304" pitchFamily="18" charset="0"/>
              </a:rPr>
              <a:t>doi</a:t>
            </a:r>
            <a:r>
              <a:rPr lang="en-US" sz="2000" dirty="0">
                <a:effectLst/>
                <a:latin typeface="Times New Roman" panose="02020603050405020304" pitchFamily="18" charset="0"/>
                <a:ea typeface="Times New Roman" panose="02020603050405020304" pitchFamily="18" charset="0"/>
              </a:rPr>
              <a:t>: 10.1109/ICIP.2012.6467032</a:t>
            </a: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US" sz="2150" b="0" i="0" u="none" strike="noStrike" baseline="0" dirty="0">
              <a:solidFill>
                <a:srgbClr val="000000"/>
              </a:solidFill>
            </a:endParaRPr>
          </a:p>
        </p:txBody>
      </p:sp>
      <p:sp>
        <p:nvSpPr>
          <p:cNvPr id="12" name="Google Shape;103;p2">
            <a:extLst>
              <a:ext uri="{FF2B5EF4-FFF2-40B4-BE49-F238E27FC236}">
                <a16:creationId xmlns:a16="http://schemas.microsoft.com/office/drawing/2014/main" id="{66BEF159-2D6E-42BD-A19E-D5F56217E5B9}"/>
              </a:ext>
            </a:extLst>
          </p:cNvPr>
          <p:cNvSpPr txBox="1"/>
          <p:nvPr/>
        </p:nvSpPr>
        <p:spPr>
          <a:xfrm>
            <a:off x="76200" y="97615"/>
            <a:ext cx="4469295"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dirty="0">
                <a:solidFill>
                  <a:schemeClr val="bg1">
                    <a:lumMod val="50000"/>
                  </a:schemeClr>
                </a:solidFill>
              </a:rPr>
              <a:t>Pill Detection and Medical Chatbot for Disease prediction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E08C6C-E09C-ED47-908F-1BF251EF2E3E}"/>
              </a:ext>
            </a:extLst>
          </p:cNvPr>
          <p:cNvSpPr>
            <a:spLocks noGrp="1"/>
          </p:cNvSpPr>
          <p:nvPr>
            <p:ph type="title"/>
          </p:nvPr>
        </p:nvSpPr>
        <p:spPr>
          <a:xfrm>
            <a:off x="838200" y="1"/>
            <a:ext cx="10515600" cy="838200"/>
          </a:xfrm>
        </p:spPr>
        <p:txBody>
          <a:bodyPr anchor="ctr">
            <a:normAutofit fontScale="90000"/>
          </a:bodyPr>
          <a:lstStyle/>
          <a:p>
            <a:br>
              <a:rPr lang="en-US" sz="4000" b="1" dirty="0"/>
            </a:br>
            <a:br>
              <a:rPr lang="en-US" sz="4000" b="1" dirty="0"/>
            </a:br>
            <a:r>
              <a:rPr lang="en-US" sz="4000" b="1" dirty="0"/>
              <a:t>References</a:t>
            </a:r>
            <a:endParaRPr lang="en-US" b="1" dirty="0"/>
          </a:p>
        </p:txBody>
      </p:sp>
      <p:pic>
        <p:nvPicPr>
          <p:cNvPr id="5" name="Picture 4"/>
          <p:cNvPicPr>
            <a:picLocks noChangeAspect="1"/>
          </p:cNvPicPr>
          <p:nvPr/>
        </p:nvPicPr>
        <p:blipFill>
          <a:blip r:embed="rId2"/>
          <a:stretch>
            <a:fillRect/>
          </a:stretch>
        </p:blipFill>
        <p:spPr>
          <a:xfrm>
            <a:off x="10896601" y="0"/>
            <a:ext cx="1295399" cy="1025106"/>
          </a:xfrm>
          <a:prstGeom prst="rect">
            <a:avLst/>
          </a:prstGeom>
        </p:spPr>
      </p:pic>
      <p:sp>
        <p:nvSpPr>
          <p:cNvPr id="7" name="Footer Placeholder 1"/>
          <p:cNvSpPr>
            <a:spLocks noGrp="1"/>
          </p:cNvSpPr>
          <p:nvPr>
            <p:ph type="ftr" sz="quarter" idx="11"/>
          </p:nvPr>
        </p:nvSpPr>
        <p:spPr>
          <a:xfrm>
            <a:off x="4038600" y="6356350"/>
            <a:ext cx="4114800" cy="365125"/>
          </a:xfrm>
        </p:spPr>
        <p:txBody>
          <a:bodyPr/>
          <a:lstStyle/>
          <a:p>
            <a:r>
              <a:rPr lang="en-US"/>
              <a:t>Rohan_Satvik_Sudeepa_Sumanth</a:t>
            </a:r>
            <a:endParaRPr lang="en-US" dirty="0"/>
          </a:p>
        </p:txBody>
      </p:sp>
      <p:sp>
        <p:nvSpPr>
          <p:cNvPr id="11" name="TextBox 10">
            <a:extLst>
              <a:ext uri="{FF2B5EF4-FFF2-40B4-BE49-F238E27FC236}">
                <a16:creationId xmlns:a16="http://schemas.microsoft.com/office/drawing/2014/main" id="{C6E30C9C-ED0E-4667-B310-E1BD10343DBA}"/>
              </a:ext>
            </a:extLst>
          </p:cNvPr>
          <p:cNvSpPr txBox="1"/>
          <p:nvPr/>
        </p:nvSpPr>
        <p:spPr>
          <a:xfrm>
            <a:off x="556591" y="1122720"/>
            <a:ext cx="10797209" cy="5655394"/>
          </a:xfrm>
          <a:prstGeom prst="rect">
            <a:avLst/>
          </a:prstGeom>
          <a:noFill/>
        </p:spPr>
        <p:txBody>
          <a:bodyPr wrap="square">
            <a:spAutoFit/>
          </a:bodyPr>
          <a:lstStyle/>
          <a:p>
            <a:pPr marR="148590" algn="just">
              <a:tabLst>
                <a:tab pos="367030" algn="l"/>
              </a:tabLst>
            </a:pPr>
            <a:r>
              <a:rPr lang="en-US" sz="2000" dirty="0">
                <a:effectLst/>
                <a:latin typeface="Times New Roman" panose="02020603050405020304" pitchFamily="18" charset="0"/>
                <a:ea typeface="Times New Roman" panose="02020603050405020304" pitchFamily="18" charset="0"/>
              </a:rPr>
              <a:t>[5]. Y. -Y. Ou, A. -C. Tsai, J. -F. Wang and J. Lin, "Automatic Drug Pills Detection based on Convolution Neural Network," 2018 International Conference on Orange Technologies (ICOT),Nusa Dua, Bali, Indonesia, 2018, pp. 1-4, </a:t>
            </a:r>
            <a:r>
              <a:rPr lang="en-US" sz="2000" dirty="0" err="1">
                <a:effectLst/>
                <a:latin typeface="Times New Roman" panose="02020603050405020304" pitchFamily="18" charset="0"/>
                <a:ea typeface="Times New Roman" panose="02020603050405020304" pitchFamily="18" charset="0"/>
              </a:rPr>
              <a:t>doi</a:t>
            </a:r>
            <a:r>
              <a:rPr lang="en-US" sz="2000" dirty="0">
                <a:effectLst/>
                <a:latin typeface="Times New Roman" panose="02020603050405020304" pitchFamily="18" charset="0"/>
                <a:ea typeface="Times New Roman" panose="02020603050405020304" pitchFamily="18" charset="0"/>
              </a:rPr>
              <a:t>: 10.1109/ICOT.2018.8705849</a:t>
            </a:r>
            <a:endParaRPr lang="en-IN" sz="2000" dirty="0">
              <a:effectLst/>
              <a:latin typeface="Times New Roman" panose="02020603050405020304" pitchFamily="18" charset="0"/>
              <a:ea typeface="Times New Roman" panose="02020603050405020304" pitchFamily="18" charset="0"/>
            </a:endParaRPr>
          </a:p>
          <a:p>
            <a:pPr marR="148590" algn="just">
              <a:tabLst>
                <a:tab pos="367030" algn="l"/>
              </a:tabLst>
            </a:pPr>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R="148590" algn="just">
              <a:tabLst>
                <a:tab pos="367030" algn="l"/>
              </a:tabLst>
            </a:pPr>
            <a:r>
              <a:rPr lang="en-US" sz="2000" dirty="0">
                <a:effectLst/>
                <a:latin typeface="Times New Roman" panose="02020603050405020304" pitchFamily="18" charset="0"/>
                <a:ea typeface="Times New Roman" panose="02020603050405020304" pitchFamily="18" charset="0"/>
              </a:rPr>
              <a:t>[6]. P. I. </a:t>
            </a:r>
            <a:r>
              <a:rPr lang="en-US" sz="2000" dirty="0" err="1">
                <a:effectLst/>
                <a:latin typeface="Times New Roman" panose="02020603050405020304" pitchFamily="18" charset="0"/>
                <a:ea typeface="Times New Roman" panose="02020603050405020304" pitchFamily="18" charset="0"/>
              </a:rPr>
              <a:t>Prayitno</a:t>
            </a:r>
            <a:r>
              <a:rPr lang="en-US" sz="2000" dirty="0">
                <a:effectLst/>
                <a:latin typeface="Times New Roman" panose="02020603050405020304" pitchFamily="18" charset="0"/>
                <a:ea typeface="Times New Roman" panose="02020603050405020304" pitchFamily="18" charset="0"/>
              </a:rPr>
              <a:t>, R. P. </a:t>
            </a:r>
            <a:r>
              <a:rPr lang="en-US" sz="2000" dirty="0" err="1">
                <a:effectLst/>
                <a:latin typeface="Times New Roman" panose="02020603050405020304" pitchFamily="18" charset="0"/>
                <a:ea typeface="Times New Roman" panose="02020603050405020304" pitchFamily="18" charset="0"/>
              </a:rPr>
              <a:t>Pujo</a:t>
            </a:r>
            <a:r>
              <a:rPr lang="en-US" sz="2000" dirty="0">
                <a:effectLst/>
                <a:latin typeface="Times New Roman" panose="02020603050405020304" pitchFamily="18" charset="0"/>
                <a:ea typeface="Times New Roman" panose="02020603050405020304" pitchFamily="18" charset="0"/>
              </a:rPr>
              <a:t> Leksono, F. Chai, R. </a:t>
            </a:r>
            <a:r>
              <a:rPr lang="en-US" sz="2000" dirty="0" err="1">
                <a:effectLst/>
                <a:latin typeface="Times New Roman" panose="02020603050405020304" pitchFamily="18" charset="0"/>
                <a:ea typeface="Times New Roman" panose="02020603050405020304" pitchFamily="18" charset="0"/>
              </a:rPr>
              <a:t>Aldy</a:t>
            </a:r>
            <a:r>
              <a:rPr lang="en-US" sz="2000" dirty="0">
                <a:effectLst/>
                <a:latin typeface="Times New Roman" panose="02020603050405020304" pitchFamily="18" charset="0"/>
                <a:ea typeface="Times New Roman" panose="02020603050405020304" pitchFamily="18" charset="0"/>
              </a:rPr>
              <a:t> and W. </a:t>
            </a:r>
            <a:r>
              <a:rPr lang="en-US" sz="2000" dirty="0" err="1">
                <a:effectLst/>
                <a:latin typeface="Times New Roman" panose="02020603050405020304" pitchFamily="18" charset="0"/>
                <a:ea typeface="Times New Roman" panose="02020603050405020304" pitchFamily="18" charset="0"/>
              </a:rPr>
              <a:t>Budiharto</a:t>
            </a:r>
            <a:r>
              <a:rPr lang="en-US" sz="2000" dirty="0">
                <a:effectLst/>
                <a:latin typeface="Times New Roman" panose="02020603050405020304" pitchFamily="18" charset="0"/>
                <a:ea typeface="Times New Roman" panose="02020603050405020304" pitchFamily="18" charset="0"/>
              </a:rPr>
              <a:t>, "Health Chatbot Using Natural Language Processing for Disease Prediction and Treatment," 2021 1st International Conference on Computer Science and Artificial Intelligence (ICCSAI), Jakarta, Indonesia, 2021, pp. 62-67, </a:t>
            </a:r>
            <a:r>
              <a:rPr lang="en-US" sz="2000" dirty="0" err="1">
                <a:effectLst/>
                <a:latin typeface="Times New Roman" panose="02020603050405020304" pitchFamily="18" charset="0"/>
                <a:ea typeface="Times New Roman" panose="02020603050405020304" pitchFamily="18" charset="0"/>
              </a:rPr>
              <a:t>doi</a:t>
            </a:r>
            <a:r>
              <a:rPr lang="en-US" sz="2000" dirty="0">
                <a:effectLst/>
                <a:latin typeface="Times New Roman" panose="02020603050405020304" pitchFamily="18" charset="0"/>
                <a:ea typeface="Times New Roman" panose="02020603050405020304" pitchFamily="18" charset="0"/>
              </a:rPr>
              <a:t>: 10.1109/ICCSAI53272.2021.9609784.</a:t>
            </a:r>
            <a:endParaRPr lang="en-IN" sz="2000" dirty="0">
              <a:effectLst/>
              <a:latin typeface="Times New Roman" panose="02020603050405020304" pitchFamily="18" charset="0"/>
              <a:ea typeface="Times New Roman" panose="02020603050405020304" pitchFamily="18" charset="0"/>
            </a:endParaRPr>
          </a:p>
          <a:p>
            <a:endParaRPr lang="en-US" sz="2000" dirty="0">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[7] P. Srivastava and N. Singh, "Automatized Medical Chatbot (</a:t>
            </a:r>
            <a:r>
              <a:rPr lang="en-US" sz="2000" dirty="0" err="1">
                <a:effectLst/>
                <a:latin typeface="Times New Roman" panose="02020603050405020304" pitchFamily="18" charset="0"/>
                <a:ea typeface="Times New Roman" panose="02020603050405020304" pitchFamily="18" charset="0"/>
              </a:rPr>
              <a:t>Medibot</a:t>
            </a:r>
            <a:r>
              <a:rPr lang="en-US" sz="2000" dirty="0">
                <a:effectLst/>
                <a:latin typeface="Times New Roman" panose="02020603050405020304" pitchFamily="18" charset="0"/>
                <a:ea typeface="Times New Roman" panose="02020603050405020304" pitchFamily="18" charset="0"/>
              </a:rPr>
              <a:t>)," 2020 International Conference on Power Electronics &amp; IoT Applications in Renewable Energy and its Control (PARC), Mathura, India, 2020, pp. 351-354, </a:t>
            </a:r>
            <a:r>
              <a:rPr lang="en-US" sz="2000" dirty="0" err="1">
                <a:effectLst/>
                <a:latin typeface="Times New Roman" panose="02020603050405020304" pitchFamily="18" charset="0"/>
                <a:ea typeface="Times New Roman" panose="02020603050405020304" pitchFamily="18" charset="0"/>
              </a:rPr>
              <a:t>doi</a:t>
            </a:r>
            <a:r>
              <a:rPr lang="en-US" sz="2000" dirty="0">
                <a:effectLst/>
                <a:latin typeface="Times New Roman" panose="02020603050405020304" pitchFamily="18" charset="0"/>
                <a:ea typeface="Times New Roman" panose="02020603050405020304" pitchFamily="18" charset="0"/>
              </a:rPr>
              <a:t>: 10.1109/PARC49193.2020.236624 </a:t>
            </a:r>
            <a:endParaRPr lang="en-IN" sz="2000" dirty="0">
              <a:effectLst/>
              <a:latin typeface="Times New Roman" panose="02020603050405020304" pitchFamily="18" charset="0"/>
              <a:ea typeface="Times New Roman" panose="02020603050405020304" pitchFamily="18" charset="0"/>
            </a:endParaRPr>
          </a:p>
          <a:p>
            <a:pPr algn="just"/>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algn="just"/>
            <a:r>
              <a:rPr lang="en-US" sz="2000" dirty="0">
                <a:effectLst/>
                <a:latin typeface="Times New Roman" panose="02020603050405020304" pitchFamily="18" charset="0"/>
                <a:ea typeface="Times New Roman" panose="02020603050405020304" pitchFamily="18" charset="0"/>
              </a:rPr>
              <a:t>[8]. L. </a:t>
            </a:r>
            <a:r>
              <a:rPr lang="en-US" sz="2000" dirty="0" err="1">
                <a:effectLst/>
                <a:latin typeface="Times New Roman" panose="02020603050405020304" pitchFamily="18" charset="0"/>
                <a:ea typeface="Times New Roman" panose="02020603050405020304" pitchFamily="18" charset="0"/>
              </a:rPr>
              <a:t>Athota</a:t>
            </a:r>
            <a:r>
              <a:rPr lang="en-US" sz="2000" dirty="0">
                <a:effectLst/>
                <a:latin typeface="Times New Roman" panose="02020603050405020304" pitchFamily="18" charset="0"/>
                <a:ea typeface="Times New Roman" panose="02020603050405020304" pitchFamily="18" charset="0"/>
              </a:rPr>
              <a:t>, V. K. Shukla, N. Pandey and A. Rana, "Chatbot for Healthcare System Using Artificial Intelligence," 2020 8th International Conference on Reliability, Infocom Technologies and Optimization (Trends and Future Directions) (ICRITO), Noida, India, 2020, pp. 619-622, </a:t>
            </a:r>
            <a:r>
              <a:rPr lang="en-US" sz="2000" dirty="0" err="1">
                <a:effectLst/>
                <a:latin typeface="Times New Roman" panose="02020603050405020304" pitchFamily="18" charset="0"/>
                <a:ea typeface="Times New Roman" panose="02020603050405020304" pitchFamily="18" charset="0"/>
              </a:rPr>
              <a:t>doi</a:t>
            </a:r>
            <a:r>
              <a:rPr lang="en-US" sz="2000" dirty="0">
                <a:effectLst/>
                <a:latin typeface="Times New Roman" panose="02020603050405020304" pitchFamily="18" charset="0"/>
                <a:ea typeface="Times New Roman" panose="02020603050405020304" pitchFamily="18" charset="0"/>
              </a:rPr>
              <a:t>: 10.1109/ICRITO48877.2020.9197833. </a:t>
            </a:r>
            <a:endParaRPr lang="en-IN" sz="2000" dirty="0">
              <a:effectLst/>
              <a:latin typeface="Times New Roman" panose="02020603050405020304" pitchFamily="18" charset="0"/>
              <a:ea typeface="Times New Roman" panose="02020603050405020304" pitchFamily="18" charset="0"/>
            </a:endParaRPr>
          </a:p>
          <a:p>
            <a:endParaRPr lang="en-US" sz="2150" b="0" i="0" u="none" strike="noStrike" baseline="0" dirty="0">
              <a:solidFill>
                <a:srgbClr val="000000"/>
              </a:solidFill>
            </a:endParaRPr>
          </a:p>
        </p:txBody>
      </p:sp>
      <p:sp>
        <p:nvSpPr>
          <p:cNvPr id="8" name="Google Shape;103;p2">
            <a:extLst>
              <a:ext uri="{FF2B5EF4-FFF2-40B4-BE49-F238E27FC236}">
                <a16:creationId xmlns:a16="http://schemas.microsoft.com/office/drawing/2014/main" id="{ABC60467-DA94-410A-A518-53FFB96B4C7A}"/>
              </a:ext>
            </a:extLst>
          </p:cNvPr>
          <p:cNvSpPr txBox="1"/>
          <p:nvPr/>
        </p:nvSpPr>
        <p:spPr>
          <a:xfrm>
            <a:off x="76200" y="97615"/>
            <a:ext cx="4469295"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dirty="0">
                <a:solidFill>
                  <a:schemeClr val="bg1">
                    <a:lumMod val="50000"/>
                  </a:schemeClr>
                </a:solidFill>
              </a:rPr>
              <a:t>Pill Detection and Medical Chatbot for Disease prediction</a:t>
            </a:r>
          </a:p>
        </p:txBody>
      </p:sp>
    </p:spTree>
    <p:extLst>
      <p:ext uri="{BB962C8B-B14F-4D97-AF65-F5344CB8AC3E}">
        <p14:creationId xmlns:p14="http://schemas.microsoft.com/office/powerpoint/2010/main" val="2881561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E08C6C-E09C-ED47-908F-1BF251EF2E3E}"/>
              </a:ext>
            </a:extLst>
          </p:cNvPr>
          <p:cNvSpPr>
            <a:spLocks noGrp="1"/>
          </p:cNvSpPr>
          <p:nvPr>
            <p:ph type="title"/>
          </p:nvPr>
        </p:nvSpPr>
        <p:spPr>
          <a:xfrm>
            <a:off x="838200" y="1"/>
            <a:ext cx="10515600" cy="838200"/>
          </a:xfrm>
        </p:spPr>
        <p:txBody>
          <a:bodyPr anchor="ctr">
            <a:normAutofit fontScale="90000"/>
          </a:bodyPr>
          <a:lstStyle/>
          <a:p>
            <a:br>
              <a:rPr lang="en-US" sz="4000" b="1" dirty="0"/>
            </a:br>
            <a:br>
              <a:rPr lang="en-US" sz="4000" b="1" dirty="0"/>
            </a:br>
            <a:r>
              <a:rPr lang="en-US" sz="4000" b="1" dirty="0"/>
              <a:t>References</a:t>
            </a:r>
            <a:endParaRPr lang="en-US" b="1" dirty="0"/>
          </a:p>
        </p:txBody>
      </p:sp>
      <p:pic>
        <p:nvPicPr>
          <p:cNvPr id="5" name="Picture 4"/>
          <p:cNvPicPr>
            <a:picLocks noChangeAspect="1"/>
          </p:cNvPicPr>
          <p:nvPr/>
        </p:nvPicPr>
        <p:blipFill>
          <a:blip r:embed="rId2"/>
          <a:stretch>
            <a:fillRect/>
          </a:stretch>
        </p:blipFill>
        <p:spPr>
          <a:xfrm>
            <a:off x="10896601" y="0"/>
            <a:ext cx="1295399" cy="1025106"/>
          </a:xfrm>
          <a:prstGeom prst="rect">
            <a:avLst/>
          </a:prstGeom>
        </p:spPr>
      </p:pic>
      <p:sp>
        <p:nvSpPr>
          <p:cNvPr id="7" name="Footer Placeholder 1"/>
          <p:cNvSpPr>
            <a:spLocks noGrp="1"/>
          </p:cNvSpPr>
          <p:nvPr>
            <p:ph type="ftr" sz="quarter" idx="11"/>
          </p:nvPr>
        </p:nvSpPr>
        <p:spPr>
          <a:xfrm>
            <a:off x="4038600" y="6356350"/>
            <a:ext cx="4114800" cy="365125"/>
          </a:xfrm>
        </p:spPr>
        <p:txBody>
          <a:bodyPr/>
          <a:lstStyle/>
          <a:p>
            <a:r>
              <a:rPr lang="en-US"/>
              <a:t>Rohan_Satvik_Sudeepa_Sumanth</a:t>
            </a:r>
            <a:endParaRPr lang="en-US" dirty="0"/>
          </a:p>
        </p:txBody>
      </p:sp>
      <p:sp>
        <p:nvSpPr>
          <p:cNvPr id="8" name="Google Shape;103;p2">
            <a:extLst>
              <a:ext uri="{FF2B5EF4-FFF2-40B4-BE49-F238E27FC236}">
                <a16:creationId xmlns:a16="http://schemas.microsoft.com/office/drawing/2014/main" id="{ABC60467-DA94-410A-A518-53FFB96B4C7A}"/>
              </a:ext>
            </a:extLst>
          </p:cNvPr>
          <p:cNvSpPr txBox="1"/>
          <p:nvPr/>
        </p:nvSpPr>
        <p:spPr>
          <a:xfrm>
            <a:off x="76200" y="97615"/>
            <a:ext cx="4469295"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dirty="0">
                <a:solidFill>
                  <a:schemeClr val="bg1">
                    <a:lumMod val="50000"/>
                  </a:schemeClr>
                </a:solidFill>
              </a:rPr>
              <a:t>Pill Detection and Medical Chatbot for Disease prediction</a:t>
            </a:r>
          </a:p>
        </p:txBody>
      </p:sp>
      <p:sp>
        <p:nvSpPr>
          <p:cNvPr id="3" name="TextBox 2">
            <a:extLst>
              <a:ext uri="{FF2B5EF4-FFF2-40B4-BE49-F238E27FC236}">
                <a16:creationId xmlns:a16="http://schemas.microsoft.com/office/drawing/2014/main" id="{087E48E7-74A7-7762-8132-CD87B98FEE48}"/>
              </a:ext>
            </a:extLst>
          </p:cNvPr>
          <p:cNvSpPr txBox="1"/>
          <p:nvPr/>
        </p:nvSpPr>
        <p:spPr>
          <a:xfrm>
            <a:off x="569843" y="1351722"/>
            <a:ext cx="11039061" cy="5382499"/>
          </a:xfrm>
          <a:prstGeom prst="rect">
            <a:avLst/>
          </a:prstGeom>
          <a:noFill/>
        </p:spPr>
        <p:txBody>
          <a:bodyPr wrap="square">
            <a:spAutoFit/>
          </a:bodyPr>
          <a:lstStyle/>
          <a:p>
            <a:pPr algn="just"/>
            <a:r>
              <a:rPr lang="en-US" sz="2000" dirty="0">
                <a:effectLst/>
                <a:latin typeface="Times New Roman" panose="02020603050405020304" pitchFamily="18" charset="0"/>
                <a:ea typeface="Times New Roman" panose="02020603050405020304" pitchFamily="18" charset="0"/>
              </a:rPr>
              <a:t>[9] P. -T. Wu, T. -Y. Sun, J. -C. Lin and C. -L. Chin, "Round Pill Shape Recognition System Based on AY Deep Learning Model," 2022 IEEE International Conference on Consumer Electronics - Taiwan, Taipei, Taiwan, 2022, pp. 553-554, </a:t>
            </a:r>
            <a:r>
              <a:rPr lang="en-US" sz="2000" dirty="0" err="1">
                <a:effectLst/>
                <a:latin typeface="Times New Roman" panose="02020603050405020304" pitchFamily="18" charset="0"/>
                <a:ea typeface="Times New Roman" panose="02020603050405020304" pitchFamily="18" charset="0"/>
              </a:rPr>
              <a:t>doi</a:t>
            </a:r>
            <a:r>
              <a:rPr lang="en-US" sz="2000" dirty="0">
                <a:effectLst/>
                <a:latin typeface="Times New Roman" panose="02020603050405020304" pitchFamily="18" charset="0"/>
                <a:ea typeface="Times New Roman" panose="02020603050405020304" pitchFamily="18" charset="0"/>
              </a:rPr>
              <a:t>: 10.1109/ICCE-Taiwan55306.2022.9869124.</a:t>
            </a:r>
            <a:endParaRPr lang="en-IN" sz="2000" dirty="0">
              <a:effectLst/>
              <a:latin typeface="Times New Roman" panose="02020603050405020304" pitchFamily="18" charset="0"/>
              <a:ea typeface="Times New Roman" panose="02020603050405020304" pitchFamily="18" charset="0"/>
            </a:endParaRPr>
          </a:p>
          <a:p>
            <a:pPr algn="just"/>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algn="just"/>
            <a:r>
              <a:rPr lang="en-US" sz="2000" dirty="0">
                <a:effectLst/>
                <a:latin typeface="Times New Roman" panose="02020603050405020304" pitchFamily="18" charset="0"/>
                <a:ea typeface="Times New Roman" panose="02020603050405020304" pitchFamily="18" charset="0"/>
              </a:rPr>
              <a:t> [10]. P. </a:t>
            </a:r>
            <a:r>
              <a:rPr lang="en-US" sz="2000" dirty="0" err="1">
                <a:effectLst/>
                <a:latin typeface="Times New Roman" panose="02020603050405020304" pitchFamily="18" charset="0"/>
                <a:ea typeface="Times New Roman" panose="02020603050405020304" pitchFamily="18" charset="0"/>
              </a:rPr>
              <a:t>Anandan</a:t>
            </a:r>
            <a:r>
              <a:rPr lang="en-US" sz="2000" dirty="0">
                <a:effectLst/>
                <a:latin typeface="Times New Roman" panose="02020603050405020304" pitchFamily="18" charset="0"/>
                <a:ea typeface="Times New Roman" panose="02020603050405020304" pitchFamily="18" charset="0"/>
              </a:rPr>
              <a:t>, S. Kokila, S. Elango, P. Gopinath and P. </a:t>
            </a:r>
            <a:r>
              <a:rPr lang="en-US" sz="2000" dirty="0" err="1">
                <a:effectLst/>
                <a:latin typeface="Times New Roman" panose="02020603050405020304" pitchFamily="18" charset="0"/>
                <a:ea typeface="Times New Roman" panose="02020603050405020304" pitchFamily="18" charset="0"/>
              </a:rPr>
              <a:t>Sudarsan</a:t>
            </a:r>
            <a:r>
              <a:rPr lang="en-US" sz="2000" dirty="0">
                <a:effectLst/>
                <a:latin typeface="Times New Roman" panose="02020603050405020304" pitchFamily="18" charset="0"/>
                <a:ea typeface="Times New Roman" panose="02020603050405020304" pitchFamily="18" charset="0"/>
              </a:rPr>
              <a:t>, "Artificial Intelligence based Chat Bot for Patient Health Care," 2022 International Conference on Computer Communication and Informatics (ICCCI), Coimbatore, India, 2022, pp. 1-4, </a:t>
            </a:r>
            <a:r>
              <a:rPr lang="en-US" sz="2000" dirty="0" err="1">
                <a:effectLst/>
                <a:latin typeface="Times New Roman" panose="02020603050405020304" pitchFamily="18" charset="0"/>
                <a:ea typeface="Times New Roman" panose="02020603050405020304" pitchFamily="18" charset="0"/>
              </a:rPr>
              <a:t>doi</a:t>
            </a:r>
            <a:r>
              <a:rPr lang="en-US" sz="2000" dirty="0">
                <a:effectLst/>
                <a:latin typeface="Times New Roman" panose="02020603050405020304" pitchFamily="18" charset="0"/>
                <a:ea typeface="Times New Roman" panose="02020603050405020304" pitchFamily="18" charset="0"/>
              </a:rPr>
              <a:t>: 10.1109/ICCCI54379.2022.9740912. </a:t>
            </a:r>
            <a:endParaRPr lang="en-IN" sz="2000" dirty="0">
              <a:effectLst/>
              <a:latin typeface="Times New Roman" panose="02020603050405020304" pitchFamily="18" charset="0"/>
              <a:ea typeface="Times New Roman" panose="02020603050405020304" pitchFamily="18" charset="0"/>
            </a:endParaRPr>
          </a:p>
          <a:p>
            <a:pPr algn="just"/>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algn="just"/>
            <a:r>
              <a:rPr lang="en-US" sz="2000" dirty="0">
                <a:effectLst/>
                <a:latin typeface="Times New Roman" panose="02020603050405020304" pitchFamily="18" charset="0"/>
                <a:ea typeface="Times New Roman" panose="02020603050405020304" pitchFamily="18" charset="0"/>
              </a:rPr>
              <a:t>[11]. L. S. Cordeiro, J. S. Lima, A. I. Rocha Ribeiro, F. N. </a:t>
            </a:r>
            <a:r>
              <a:rPr lang="en-US" sz="2000" dirty="0" err="1">
                <a:effectLst/>
                <a:latin typeface="Times New Roman" panose="02020603050405020304" pitchFamily="18" charset="0"/>
                <a:ea typeface="Times New Roman" panose="02020603050405020304" pitchFamily="18" charset="0"/>
              </a:rPr>
              <a:t>Bezerra</a:t>
            </a:r>
            <a:r>
              <a:rPr lang="en-US" sz="2000" dirty="0">
                <a:effectLst/>
                <a:latin typeface="Times New Roman" panose="02020603050405020304" pitchFamily="18" charset="0"/>
                <a:ea typeface="Times New Roman" panose="02020603050405020304" pitchFamily="18" charset="0"/>
              </a:rPr>
              <a:t>, P. P. </a:t>
            </a:r>
            <a:r>
              <a:rPr lang="en-US" sz="2000" dirty="0" err="1">
                <a:effectLst/>
                <a:latin typeface="Times New Roman" panose="02020603050405020304" pitchFamily="18" charset="0"/>
                <a:ea typeface="Times New Roman" panose="02020603050405020304" pitchFamily="18" charset="0"/>
              </a:rPr>
              <a:t>Rebouças</a:t>
            </a:r>
            <a:r>
              <a:rPr lang="en-US" sz="2000" dirty="0">
                <a:effectLst/>
                <a:latin typeface="Times New Roman" panose="02020603050405020304" pitchFamily="18" charset="0"/>
                <a:ea typeface="Times New Roman" panose="02020603050405020304" pitchFamily="18" charset="0"/>
              </a:rPr>
              <a:t> Filho and A. R. Rocha Neto, "Pill Image Classification using Machine Learning," 2019 8th Brazilian Conference on Intelligent Systems (BRACIS), Salvador, Brazil, 2019, pp. 556-561, </a:t>
            </a:r>
            <a:r>
              <a:rPr lang="en-US" sz="2000" dirty="0" err="1">
                <a:effectLst/>
                <a:latin typeface="Times New Roman" panose="02020603050405020304" pitchFamily="18" charset="0"/>
                <a:ea typeface="Times New Roman" panose="02020603050405020304" pitchFamily="18" charset="0"/>
              </a:rPr>
              <a:t>doi</a:t>
            </a:r>
            <a:r>
              <a:rPr lang="en-US" sz="2000" dirty="0">
                <a:effectLst/>
                <a:latin typeface="Times New Roman" panose="02020603050405020304" pitchFamily="18" charset="0"/>
                <a:ea typeface="Times New Roman" panose="02020603050405020304" pitchFamily="18" charset="0"/>
              </a:rPr>
              <a:t>: 10.1109/BRACIS.2019.00103 </a:t>
            </a:r>
            <a:endParaRPr lang="en-IN" sz="2000" dirty="0">
              <a:effectLst/>
              <a:latin typeface="Times New Roman" panose="02020603050405020304" pitchFamily="18" charset="0"/>
              <a:ea typeface="Times New Roman" panose="02020603050405020304" pitchFamily="18" charset="0"/>
            </a:endParaRPr>
          </a:p>
          <a:p>
            <a:pPr algn="just"/>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algn="just"/>
            <a:r>
              <a:rPr lang="en-US" sz="2000" dirty="0">
                <a:effectLst/>
                <a:latin typeface="Times New Roman" panose="02020603050405020304" pitchFamily="18" charset="0"/>
                <a:ea typeface="Times New Roman" panose="02020603050405020304" pitchFamily="18" charset="0"/>
              </a:rPr>
              <a:t>[12] J. Liu, M. Zhu, T. Cai, D. Kong and Y. Xing, "Intelligent Tablet Detection System Based on Capsule Neural Network," 2022 IEEE 2nd International Conference on Power, Electronics and Computer Applications (ICPECA), Shenyang, China, 2022, pp. 665-669, </a:t>
            </a:r>
            <a:r>
              <a:rPr lang="en-US" sz="2000" dirty="0" err="1">
                <a:effectLst/>
                <a:latin typeface="Times New Roman" panose="02020603050405020304" pitchFamily="18" charset="0"/>
                <a:ea typeface="Times New Roman" panose="02020603050405020304" pitchFamily="18" charset="0"/>
              </a:rPr>
              <a:t>doi</a:t>
            </a:r>
            <a:r>
              <a:rPr lang="en-US" sz="2000" dirty="0">
                <a:effectLst/>
                <a:latin typeface="Times New Roman" panose="02020603050405020304" pitchFamily="18" charset="0"/>
                <a:ea typeface="Times New Roman" panose="02020603050405020304" pitchFamily="18" charset="0"/>
              </a:rPr>
              <a:t>: 10.1109/ICPECA53709.2022.9719182.</a:t>
            </a:r>
            <a:endParaRPr lang="en-IN" sz="20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49020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1638300" y="2514600"/>
            <a:ext cx="8915400" cy="4572000"/>
          </a:xfrm>
          <a:prstGeom prst="rect">
            <a:avLst/>
          </a:prstGeom>
        </p:spPr>
        <p:txBody>
          <a:bodyPr/>
          <a:lstStyle/>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p:txBody>
      </p:sp>
      <p:sp>
        <p:nvSpPr>
          <p:cNvPr id="2" name="Title 1">
            <a:extLst>
              <a:ext uri="{FF2B5EF4-FFF2-40B4-BE49-F238E27FC236}">
                <a16:creationId xmlns:a16="http://schemas.microsoft.com/office/drawing/2014/main" id="{BAD5292B-CC31-AB47-A74C-6756015895B1}"/>
              </a:ext>
            </a:extLst>
          </p:cNvPr>
          <p:cNvSpPr>
            <a:spLocks noGrp="1"/>
          </p:cNvSpPr>
          <p:nvPr>
            <p:ph type="title"/>
          </p:nvPr>
        </p:nvSpPr>
        <p:spPr/>
        <p:txBody>
          <a:bodyPr/>
          <a:lstStyle/>
          <a:p>
            <a:r>
              <a:rPr lang="en-US" sz="4000" b="1" dirty="0"/>
              <a:t>Outline</a:t>
            </a:r>
            <a:endParaRPr lang="en-US" b="1" dirty="0"/>
          </a:p>
        </p:txBody>
      </p:sp>
      <p:sp>
        <p:nvSpPr>
          <p:cNvPr id="3" name="Content Placeholder 2">
            <a:extLst>
              <a:ext uri="{FF2B5EF4-FFF2-40B4-BE49-F238E27FC236}">
                <a16:creationId xmlns:a16="http://schemas.microsoft.com/office/drawing/2014/main" id="{F6596B33-B7A9-A041-9748-FCC5C6AC8DD4}"/>
              </a:ext>
            </a:extLst>
          </p:cNvPr>
          <p:cNvSpPr>
            <a:spLocks noGrp="1"/>
          </p:cNvSpPr>
          <p:nvPr>
            <p:ph idx="1"/>
          </p:nvPr>
        </p:nvSpPr>
        <p:spPr>
          <a:xfrm>
            <a:off x="838200" y="1639887"/>
            <a:ext cx="10515600" cy="4351338"/>
          </a:xfrm>
        </p:spPr>
        <p:txBody>
          <a:bodyPr>
            <a:noAutofit/>
          </a:bodyPr>
          <a:lstStyle/>
          <a:p>
            <a:pPr marL="685791" indent="-342900" algn="just" eaLnBrk="0" hangingPunct="0">
              <a:spcBef>
                <a:spcPts val="0"/>
              </a:spcBef>
              <a:spcAft>
                <a:spcPts val="0"/>
              </a:spcAft>
              <a:buFont typeface="Wingdings" pitchFamily="2" charset="2"/>
              <a:buChar char="§"/>
              <a:defRPr/>
            </a:pPr>
            <a:r>
              <a:rPr lang="en-US" sz="3000" dirty="0">
                <a:ea typeface="Trebuchet MS"/>
                <a:cs typeface="Trebuchet MS"/>
                <a:sym typeface="Trebuchet MS"/>
              </a:rPr>
              <a:t>Abstract</a:t>
            </a:r>
          </a:p>
          <a:p>
            <a:pPr marL="685791" indent="-342900" algn="just" eaLnBrk="0" hangingPunct="0">
              <a:spcBef>
                <a:spcPts val="0"/>
              </a:spcBef>
              <a:spcAft>
                <a:spcPts val="0"/>
              </a:spcAft>
              <a:buFont typeface="Wingdings" pitchFamily="2" charset="2"/>
              <a:buChar char="§"/>
              <a:defRPr/>
            </a:pPr>
            <a:r>
              <a:rPr lang="en-US" sz="3000" dirty="0">
                <a:ea typeface="Trebuchet MS"/>
                <a:cs typeface="Trebuchet MS"/>
                <a:sym typeface="Trebuchet MS"/>
              </a:rPr>
              <a:t>Team Roles and Responsibilities. </a:t>
            </a:r>
          </a:p>
          <a:p>
            <a:pPr marL="685791" indent="-342900" algn="just" eaLnBrk="0" hangingPunct="0">
              <a:spcBef>
                <a:spcPts val="0"/>
              </a:spcBef>
              <a:spcAft>
                <a:spcPts val="0"/>
              </a:spcAft>
              <a:buFont typeface="Wingdings" pitchFamily="2" charset="2"/>
              <a:buChar char="§"/>
              <a:defRPr/>
            </a:pPr>
            <a:r>
              <a:rPr lang="en-US" sz="3000" dirty="0">
                <a:ea typeface="Trebuchet MS"/>
                <a:cs typeface="Trebuchet MS"/>
                <a:sym typeface="Trebuchet MS"/>
              </a:rPr>
              <a:t>Summary of Methodology </a:t>
            </a:r>
          </a:p>
          <a:p>
            <a:pPr marL="685791" indent="-342900" algn="just" eaLnBrk="0" hangingPunct="0">
              <a:spcBef>
                <a:spcPts val="0"/>
              </a:spcBef>
              <a:spcAft>
                <a:spcPts val="0"/>
              </a:spcAft>
              <a:buFont typeface="Wingdings" pitchFamily="2" charset="2"/>
              <a:buChar char="§"/>
              <a:defRPr/>
            </a:pPr>
            <a:r>
              <a:rPr lang="en-US" sz="3000" dirty="0">
                <a:ea typeface="Trebuchet MS"/>
                <a:cs typeface="Trebuchet MS"/>
                <a:sym typeface="Trebuchet MS"/>
              </a:rPr>
              <a:t>Design Description</a:t>
            </a:r>
          </a:p>
          <a:p>
            <a:pPr marL="685791" indent="-342900" algn="just" eaLnBrk="0" hangingPunct="0">
              <a:spcBef>
                <a:spcPts val="0"/>
              </a:spcBef>
              <a:spcAft>
                <a:spcPts val="0"/>
              </a:spcAft>
              <a:buFont typeface="Wingdings" pitchFamily="2" charset="2"/>
              <a:buChar char="§"/>
              <a:defRPr/>
            </a:pPr>
            <a:r>
              <a:rPr lang="en-US" sz="3000" dirty="0">
                <a:ea typeface="Trebuchet MS"/>
                <a:cs typeface="Trebuchet MS"/>
                <a:sym typeface="Trebuchet MS"/>
              </a:rPr>
              <a:t>Project Demonstration and Walkthrough</a:t>
            </a:r>
          </a:p>
          <a:p>
            <a:pPr marL="685791" indent="-342900" algn="just" eaLnBrk="0" hangingPunct="0">
              <a:spcBef>
                <a:spcPts val="0"/>
              </a:spcBef>
              <a:spcAft>
                <a:spcPts val="0"/>
              </a:spcAft>
              <a:buFont typeface="Wingdings" pitchFamily="2" charset="2"/>
              <a:buChar char="§"/>
              <a:defRPr/>
            </a:pPr>
            <a:r>
              <a:rPr lang="en-US" sz="3000" dirty="0">
                <a:ea typeface="Trebuchet MS"/>
                <a:cs typeface="Trebuchet MS"/>
                <a:sym typeface="Trebuchet MS"/>
              </a:rPr>
              <a:t>Results</a:t>
            </a:r>
          </a:p>
          <a:p>
            <a:pPr marL="685791" indent="-342900" algn="just" eaLnBrk="0" hangingPunct="0">
              <a:spcBef>
                <a:spcPts val="0"/>
              </a:spcBef>
              <a:spcAft>
                <a:spcPts val="0"/>
              </a:spcAft>
              <a:buFont typeface="Wingdings" pitchFamily="2" charset="2"/>
              <a:buChar char="§"/>
              <a:defRPr/>
            </a:pPr>
            <a:r>
              <a:rPr lang="en-US" sz="3000" dirty="0">
                <a:ea typeface="Trebuchet MS"/>
                <a:cs typeface="Trebuchet MS"/>
                <a:sym typeface="Trebuchet MS"/>
              </a:rPr>
              <a:t>Conclusion and Future Work</a:t>
            </a:r>
          </a:p>
          <a:p>
            <a:pPr marL="685791" indent="-342900" algn="just" eaLnBrk="0" hangingPunct="0">
              <a:spcBef>
                <a:spcPts val="0"/>
              </a:spcBef>
              <a:spcAft>
                <a:spcPts val="0"/>
              </a:spcAft>
              <a:buFont typeface="Wingdings" pitchFamily="2" charset="2"/>
              <a:buChar char="§"/>
              <a:defRPr/>
            </a:pPr>
            <a:r>
              <a:rPr lang="en-US" sz="3000" dirty="0">
                <a:ea typeface="Trebuchet MS"/>
                <a:cs typeface="Trebuchet MS"/>
                <a:sym typeface="Trebuchet MS"/>
              </a:rPr>
              <a:t>References</a:t>
            </a:r>
          </a:p>
        </p:txBody>
      </p:sp>
      <p:pic>
        <p:nvPicPr>
          <p:cNvPr id="5" name="Picture 4"/>
          <p:cNvPicPr>
            <a:picLocks noChangeAspect="1"/>
          </p:cNvPicPr>
          <p:nvPr/>
        </p:nvPicPr>
        <p:blipFill>
          <a:blip r:embed="rId3"/>
          <a:stretch>
            <a:fillRect/>
          </a:stretch>
        </p:blipFill>
        <p:spPr>
          <a:xfrm>
            <a:off x="10896601" y="0"/>
            <a:ext cx="1295399" cy="1025106"/>
          </a:xfrm>
          <a:prstGeom prst="rect">
            <a:avLst/>
          </a:prstGeom>
        </p:spPr>
      </p:pic>
      <p:sp>
        <p:nvSpPr>
          <p:cNvPr id="7" name="Footer Placeholder 1"/>
          <p:cNvSpPr>
            <a:spLocks noGrp="1"/>
          </p:cNvSpPr>
          <p:nvPr>
            <p:ph type="ftr" sz="quarter" idx="11"/>
          </p:nvPr>
        </p:nvSpPr>
        <p:spPr>
          <a:xfrm>
            <a:off x="4038600" y="6356350"/>
            <a:ext cx="4114800" cy="365125"/>
          </a:xfrm>
        </p:spPr>
        <p:txBody>
          <a:bodyPr/>
          <a:lstStyle/>
          <a:p>
            <a:r>
              <a:rPr lang="en-US"/>
              <a:t>Rohan_Satvik_Sudeepa_Sumanth</a:t>
            </a:r>
            <a:endParaRPr lang="en-US" dirty="0"/>
          </a:p>
        </p:txBody>
      </p:sp>
      <p:sp>
        <p:nvSpPr>
          <p:cNvPr id="9" name="Google Shape;103;p2">
            <a:extLst>
              <a:ext uri="{FF2B5EF4-FFF2-40B4-BE49-F238E27FC236}">
                <a16:creationId xmlns:a16="http://schemas.microsoft.com/office/drawing/2014/main" id="{0089A41E-7C58-4E1E-BF4A-B100D921304E}"/>
              </a:ext>
            </a:extLst>
          </p:cNvPr>
          <p:cNvSpPr txBox="1"/>
          <p:nvPr/>
        </p:nvSpPr>
        <p:spPr>
          <a:xfrm>
            <a:off x="76200" y="97615"/>
            <a:ext cx="4469295"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dirty="0">
                <a:solidFill>
                  <a:schemeClr val="bg1">
                    <a:lumMod val="50000"/>
                  </a:schemeClr>
                </a:solidFill>
              </a:rPr>
              <a:t>Pill Detection and Medical Chatbot for Disease prediction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E08C6C-E09C-ED47-908F-1BF251EF2E3E}"/>
              </a:ext>
            </a:extLst>
          </p:cNvPr>
          <p:cNvSpPr>
            <a:spLocks noGrp="1"/>
          </p:cNvSpPr>
          <p:nvPr>
            <p:ph type="title"/>
          </p:nvPr>
        </p:nvSpPr>
        <p:spPr>
          <a:xfrm>
            <a:off x="838200" y="1"/>
            <a:ext cx="10515600" cy="838200"/>
          </a:xfrm>
        </p:spPr>
        <p:txBody>
          <a:bodyPr anchor="ctr">
            <a:normAutofit fontScale="90000"/>
          </a:bodyPr>
          <a:lstStyle/>
          <a:p>
            <a:br>
              <a:rPr lang="en-US" sz="4000" b="1" dirty="0"/>
            </a:br>
            <a:br>
              <a:rPr lang="en-US" sz="4000" b="1" dirty="0"/>
            </a:br>
            <a:r>
              <a:rPr lang="en-US" sz="4000" b="1" dirty="0"/>
              <a:t>References</a:t>
            </a:r>
            <a:endParaRPr lang="en-US" b="1" dirty="0"/>
          </a:p>
        </p:txBody>
      </p:sp>
      <p:pic>
        <p:nvPicPr>
          <p:cNvPr id="5" name="Picture 4"/>
          <p:cNvPicPr>
            <a:picLocks noChangeAspect="1"/>
          </p:cNvPicPr>
          <p:nvPr/>
        </p:nvPicPr>
        <p:blipFill>
          <a:blip r:embed="rId2"/>
          <a:stretch>
            <a:fillRect/>
          </a:stretch>
        </p:blipFill>
        <p:spPr>
          <a:xfrm>
            <a:off x="10896601" y="0"/>
            <a:ext cx="1295399" cy="1025106"/>
          </a:xfrm>
          <a:prstGeom prst="rect">
            <a:avLst/>
          </a:prstGeom>
        </p:spPr>
      </p:pic>
      <p:sp>
        <p:nvSpPr>
          <p:cNvPr id="7" name="Footer Placeholder 1"/>
          <p:cNvSpPr>
            <a:spLocks noGrp="1"/>
          </p:cNvSpPr>
          <p:nvPr>
            <p:ph type="ftr" sz="quarter" idx="11"/>
          </p:nvPr>
        </p:nvSpPr>
        <p:spPr>
          <a:xfrm>
            <a:off x="4038600" y="6356350"/>
            <a:ext cx="4114800" cy="365125"/>
          </a:xfrm>
        </p:spPr>
        <p:txBody>
          <a:bodyPr/>
          <a:lstStyle/>
          <a:p>
            <a:r>
              <a:rPr lang="en-US"/>
              <a:t>Rohan_Satvik_Sudeepa_Sumanth</a:t>
            </a:r>
            <a:endParaRPr lang="en-US" dirty="0"/>
          </a:p>
        </p:txBody>
      </p:sp>
      <p:sp>
        <p:nvSpPr>
          <p:cNvPr id="8" name="Google Shape;103;p2">
            <a:extLst>
              <a:ext uri="{FF2B5EF4-FFF2-40B4-BE49-F238E27FC236}">
                <a16:creationId xmlns:a16="http://schemas.microsoft.com/office/drawing/2014/main" id="{ABC60467-DA94-410A-A518-53FFB96B4C7A}"/>
              </a:ext>
            </a:extLst>
          </p:cNvPr>
          <p:cNvSpPr txBox="1"/>
          <p:nvPr/>
        </p:nvSpPr>
        <p:spPr>
          <a:xfrm>
            <a:off x="76200" y="97615"/>
            <a:ext cx="4469295"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dirty="0">
                <a:solidFill>
                  <a:schemeClr val="bg1">
                    <a:lumMod val="50000"/>
                  </a:schemeClr>
                </a:solidFill>
              </a:rPr>
              <a:t>Pill Detection and Medical Chatbot for Disease prediction</a:t>
            </a:r>
          </a:p>
        </p:txBody>
      </p:sp>
      <p:sp>
        <p:nvSpPr>
          <p:cNvPr id="3" name="TextBox 2">
            <a:extLst>
              <a:ext uri="{FF2B5EF4-FFF2-40B4-BE49-F238E27FC236}">
                <a16:creationId xmlns:a16="http://schemas.microsoft.com/office/drawing/2014/main" id="{087E48E7-74A7-7762-8132-CD87B98FEE48}"/>
              </a:ext>
            </a:extLst>
          </p:cNvPr>
          <p:cNvSpPr txBox="1"/>
          <p:nvPr/>
        </p:nvSpPr>
        <p:spPr>
          <a:xfrm>
            <a:off x="569843" y="1351722"/>
            <a:ext cx="11039061" cy="4151393"/>
          </a:xfrm>
          <a:prstGeom prst="rect">
            <a:avLst/>
          </a:prstGeom>
          <a:noFill/>
        </p:spPr>
        <p:txBody>
          <a:bodyPr wrap="square">
            <a:spAutoFit/>
          </a:bodyPr>
          <a:lstStyle/>
          <a:p>
            <a:pPr marL="394335" marR="147955" indent="-271780" algn="just">
              <a:tabLst>
                <a:tab pos="434340" algn="l"/>
              </a:tabLst>
            </a:pPr>
            <a:r>
              <a:rPr lang="en-US" sz="2000" dirty="0">
                <a:effectLst/>
                <a:latin typeface="Times New Roman" panose="02020603050405020304" pitchFamily="18" charset="0"/>
                <a:ea typeface="Times New Roman" panose="02020603050405020304" pitchFamily="18" charset="0"/>
              </a:rPr>
              <a:t>[13] </a:t>
            </a:r>
            <a:r>
              <a:rPr lang="en-US" sz="2000" dirty="0" err="1">
                <a:effectLst/>
                <a:latin typeface="Times New Roman" panose="02020603050405020304" pitchFamily="18" charset="0"/>
                <a:ea typeface="Times New Roman" panose="02020603050405020304" pitchFamily="18" charset="0"/>
              </a:rPr>
              <a:t>Suntronsuk</a:t>
            </a:r>
            <a:r>
              <a:rPr lang="en-US" sz="2000" dirty="0">
                <a:effectLst/>
                <a:latin typeface="Times New Roman" panose="02020603050405020304" pitchFamily="18" charset="0"/>
                <a:ea typeface="Times New Roman" panose="02020603050405020304" pitchFamily="18" charset="0"/>
              </a:rPr>
              <a:t>, S., &amp; </a:t>
            </a:r>
            <a:r>
              <a:rPr lang="en-US" sz="2000" dirty="0" err="1">
                <a:effectLst/>
                <a:latin typeface="Times New Roman" panose="02020603050405020304" pitchFamily="18" charset="0"/>
                <a:ea typeface="Times New Roman" panose="02020603050405020304" pitchFamily="18" charset="0"/>
              </a:rPr>
              <a:t>Ratanotayanon</a:t>
            </a:r>
            <a:r>
              <a:rPr lang="en-US" sz="2000" dirty="0">
                <a:effectLst/>
                <a:latin typeface="Times New Roman" panose="02020603050405020304" pitchFamily="18" charset="0"/>
                <a:ea typeface="Times New Roman" panose="02020603050405020304" pitchFamily="18" charset="0"/>
              </a:rPr>
              <a:t>, S. (2016). Pill image binarization for detecting text imprints. 2016 13th International Joint Conference on Computer Science and Software Engineering (JCSSE). doi:10.1109/jcsse.2016.7748859 10.1109/JCSSE.2016.7748859</a:t>
            </a:r>
            <a:endParaRPr lang="en-IN" sz="2000" dirty="0">
              <a:effectLst/>
              <a:latin typeface="Times New Roman" panose="02020603050405020304" pitchFamily="18" charset="0"/>
              <a:ea typeface="Times New Roman" panose="02020603050405020304" pitchFamily="18" charset="0"/>
            </a:endParaRPr>
          </a:p>
          <a:p>
            <a:pPr marL="394335" marR="147955" indent="-271780" algn="just">
              <a:tabLst>
                <a:tab pos="434340" algn="l"/>
              </a:tabLst>
            </a:pPr>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L="394335" marR="147955" indent="-271780" algn="just">
              <a:tabLst>
                <a:tab pos="434340" algn="l"/>
              </a:tabLst>
            </a:pPr>
            <a:r>
              <a:rPr lang="en-US" sz="2000" dirty="0">
                <a:effectLst/>
                <a:latin typeface="Times New Roman" panose="02020603050405020304" pitchFamily="18" charset="0"/>
                <a:ea typeface="Times New Roman" panose="02020603050405020304" pitchFamily="18" charset="0"/>
              </a:rPr>
              <a:t>[14]</a:t>
            </a:r>
            <a:r>
              <a:rPr lang="en-US" sz="2000" dirty="0" err="1">
                <a:effectLst/>
                <a:latin typeface="Times New Roman" panose="02020603050405020304" pitchFamily="18" charset="0"/>
                <a:ea typeface="Times New Roman" panose="02020603050405020304" pitchFamily="18" charset="0"/>
              </a:rPr>
              <a:t>Suntronsuk</a:t>
            </a:r>
            <a:r>
              <a:rPr lang="en-US" sz="2000" dirty="0">
                <a:effectLst/>
                <a:latin typeface="Times New Roman" panose="02020603050405020304" pitchFamily="18" charset="0"/>
                <a:ea typeface="Times New Roman" panose="02020603050405020304" pitchFamily="18" charset="0"/>
              </a:rPr>
              <a:t>, S., &amp; </a:t>
            </a:r>
            <a:r>
              <a:rPr lang="en-US" sz="2000" dirty="0" err="1">
                <a:effectLst/>
                <a:latin typeface="Times New Roman" panose="02020603050405020304" pitchFamily="18" charset="0"/>
                <a:ea typeface="Times New Roman" panose="02020603050405020304" pitchFamily="18" charset="0"/>
              </a:rPr>
              <a:t>Ratanotayanon</a:t>
            </a:r>
            <a:r>
              <a:rPr lang="en-US" sz="2000" dirty="0">
                <a:effectLst/>
                <a:latin typeface="Times New Roman" panose="02020603050405020304" pitchFamily="18" charset="0"/>
                <a:ea typeface="Times New Roman" panose="02020603050405020304" pitchFamily="18" charset="0"/>
              </a:rPr>
              <a:t>, S. (2017). Automatic text imprint analysis from pill images. 2017 9th International Conference on Knowledge and Smart Technology (KST). doi:10.1109/kst.2017.7886081</a:t>
            </a:r>
            <a:endParaRPr lang="en-IN" sz="2000" dirty="0">
              <a:effectLst/>
              <a:latin typeface="Times New Roman" panose="02020603050405020304" pitchFamily="18" charset="0"/>
              <a:ea typeface="Times New Roman" panose="02020603050405020304" pitchFamily="18" charset="0"/>
            </a:endParaRPr>
          </a:p>
          <a:p>
            <a:pPr marL="394335" marR="147955" indent="-271780" algn="just">
              <a:tabLst>
                <a:tab pos="434340" algn="l"/>
              </a:tabLst>
            </a:pPr>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L="394335" marR="147955" indent="-271780" algn="just">
              <a:tabLst>
                <a:tab pos="434340" algn="l"/>
              </a:tabLst>
            </a:pPr>
            <a:r>
              <a:rPr lang="en-US" sz="2000" dirty="0">
                <a:effectLst/>
                <a:latin typeface="Times New Roman" panose="02020603050405020304" pitchFamily="18" charset="0"/>
                <a:ea typeface="Times New Roman" panose="02020603050405020304" pitchFamily="18" charset="0"/>
              </a:rPr>
              <a:t> [15] R. B. Mathew, S. Varghese, S. E. Joy and S. S. Alex, "Chatbot for Disease Prediction and Treatment Recommendation using Machine Learning," 2019 3rd International Conference on Trends in Electronics and Informatics (ICOEI), Tirunelveli, India, 2019, pp. 851-856, </a:t>
            </a:r>
            <a:r>
              <a:rPr lang="en-US" sz="2000" dirty="0" err="1">
                <a:effectLst/>
                <a:latin typeface="Times New Roman" panose="02020603050405020304" pitchFamily="18" charset="0"/>
                <a:ea typeface="Times New Roman" panose="02020603050405020304" pitchFamily="18" charset="0"/>
              </a:rPr>
              <a:t>doi</a:t>
            </a:r>
            <a:r>
              <a:rPr lang="en-US" sz="2000" dirty="0">
                <a:effectLst/>
                <a:latin typeface="Times New Roman" panose="02020603050405020304" pitchFamily="18" charset="0"/>
                <a:ea typeface="Times New Roman" panose="02020603050405020304" pitchFamily="18" charset="0"/>
              </a:rPr>
              <a:t>: 10.1109/ICOEI.2019.8862707</a:t>
            </a:r>
            <a:endParaRPr lang="en-IN" sz="20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161409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65501" y="2971800"/>
            <a:ext cx="3164392" cy="830997"/>
          </a:xfrm>
          <a:prstGeom prst="rect">
            <a:avLst/>
          </a:prstGeom>
        </p:spPr>
        <p:txBody>
          <a:bodyPr wrap="none">
            <a:spAutoFit/>
          </a:bodyPr>
          <a:lstStyle/>
          <a:p>
            <a:pPr algn="r"/>
            <a:r>
              <a:rPr lang="en-US" sz="4800" b="1" dirty="0">
                <a:solidFill>
                  <a:srgbClr val="FF0000"/>
                </a:solidFill>
                <a:latin typeface="Trebuchet MS" pitchFamily="34" charset="0"/>
              </a:rPr>
              <a:t>Thank You</a:t>
            </a:r>
          </a:p>
        </p:txBody>
      </p:sp>
      <p:sp>
        <p:nvSpPr>
          <p:cNvPr id="2" name="Footer Placeholder 1">
            <a:extLst>
              <a:ext uri="{FF2B5EF4-FFF2-40B4-BE49-F238E27FC236}">
                <a16:creationId xmlns:a16="http://schemas.microsoft.com/office/drawing/2014/main" id="{D97246AC-7A35-B168-C238-EC5C3B2D78B0}"/>
              </a:ext>
            </a:extLst>
          </p:cNvPr>
          <p:cNvSpPr>
            <a:spLocks noGrp="1"/>
          </p:cNvSpPr>
          <p:nvPr>
            <p:ph type="ftr" sz="quarter" idx="11"/>
          </p:nvPr>
        </p:nvSpPr>
        <p:spPr/>
        <p:txBody>
          <a:bodyPr/>
          <a:lstStyle/>
          <a:p>
            <a:r>
              <a:rPr lang="en-US"/>
              <a:t>Rohan_Satvik_Sudeepa_Sumanth</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24622-B528-EA4F-949F-3D5DE9B76307}"/>
              </a:ext>
            </a:extLst>
          </p:cNvPr>
          <p:cNvSpPr>
            <a:spLocks noGrp="1"/>
          </p:cNvSpPr>
          <p:nvPr>
            <p:ph type="title"/>
          </p:nvPr>
        </p:nvSpPr>
        <p:spPr>
          <a:xfrm>
            <a:off x="838200" y="206099"/>
            <a:ext cx="10515600" cy="1325563"/>
          </a:xfrm>
        </p:spPr>
        <p:txBody>
          <a:bodyPr anchor="ctr">
            <a:normAutofit/>
          </a:bodyPr>
          <a:lstStyle/>
          <a:p>
            <a:r>
              <a:rPr lang="en-US" sz="4000" b="1" dirty="0"/>
              <a:t>Abstract</a:t>
            </a:r>
            <a:endParaRPr lang="en-US" b="1" dirty="0"/>
          </a:p>
        </p:txBody>
      </p:sp>
      <p:sp>
        <p:nvSpPr>
          <p:cNvPr id="10" name="Content Placeholder 2"/>
          <p:cNvSpPr txBox="1">
            <a:spLocks/>
          </p:cNvSpPr>
          <p:nvPr/>
        </p:nvSpPr>
        <p:spPr>
          <a:xfrm>
            <a:off x="2057400" y="2209800"/>
            <a:ext cx="8077200" cy="4191000"/>
          </a:xfrm>
          <a:prstGeom prst="rect">
            <a:avLst/>
          </a:prstGeom>
        </p:spPr>
        <p:txBody>
          <a:bodyPr/>
          <a:lstStyle/>
          <a:p>
            <a:pPr marL="685791" indent="-342900" algn="just" eaLnBrk="0" hangingPunct="0">
              <a:spcBef>
                <a:spcPts val="0"/>
              </a:spcBef>
              <a:spcAft>
                <a:spcPts val="0"/>
              </a:spcAft>
              <a:defRPr/>
            </a:pPr>
            <a:endParaRPr lang="en-IN" sz="2400" dirty="0">
              <a:solidFill>
                <a:srgbClr val="0033CC"/>
              </a:solidFill>
              <a:latin typeface="Trebuchet MS"/>
              <a:ea typeface="Trebuchet MS"/>
              <a:cs typeface="Trebuchet MS"/>
              <a:sym typeface="Trebuchet MS"/>
            </a:endParaRPr>
          </a:p>
        </p:txBody>
      </p:sp>
      <p:pic>
        <p:nvPicPr>
          <p:cNvPr id="5" name="Picture 4"/>
          <p:cNvPicPr>
            <a:picLocks noChangeAspect="1"/>
          </p:cNvPicPr>
          <p:nvPr/>
        </p:nvPicPr>
        <p:blipFill>
          <a:blip r:embed="rId3"/>
          <a:stretch>
            <a:fillRect/>
          </a:stretch>
        </p:blipFill>
        <p:spPr>
          <a:xfrm>
            <a:off x="10896601" y="0"/>
            <a:ext cx="1295399" cy="1025106"/>
          </a:xfrm>
          <a:prstGeom prst="rect">
            <a:avLst/>
          </a:prstGeom>
        </p:spPr>
      </p:pic>
      <p:sp>
        <p:nvSpPr>
          <p:cNvPr id="8" name="Google Shape;103;p2">
            <a:extLst>
              <a:ext uri="{FF2B5EF4-FFF2-40B4-BE49-F238E27FC236}">
                <a16:creationId xmlns:a16="http://schemas.microsoft.com/office/drawing/2014/main" id="{73B73E41-8FCE-4F69-848F-B8BE879E15BD}"/>
              </a:ext>
            </a:extLst>
          </p:cNvPr>
          <p:cNvSpPr txBox="1"/>
          <p:nvPr/>
        </p:nvSpPr>
        <p:spPr>
          <a:xfrm>
            <a:off x="76200" y="97615"/>
            <a:ext cx="4469295" cy="365125"/>
          </a:xfrm>
          <a:prstGeom prst="rect">
            <a:avLst/>
          </a:prstGeom>
          <a:noFill/>
          <a:ln>
            <a:noFill/>
          </a:ln>
        </p:spPr>
        <p:txBody>
          <a:bodyPr spcFirstLastPara="1" wrap="square" lIns="91425" tIns="45700" rIns="91425" bIns="45700" anchor="ctr" anchorCtr="0">
            <a:noAutofit/>
          </a:bodyPr>
          <a:lstStyle/>
          <a:p>
            <a:pPr algn="ctr"/>
            <a:r>
              <a:rPr lang="en-US" sz="1400" dirty="0">
                <a:solidFill>
                  <a:schemeClr val="bg1">
                    <a:lumMod val="50000"/>
                  </a:schemeClr>
                </a:solidFill>
              </a:rPr>
              <a:t>Pill Detection and Medical Chatbot for Disease prediction</a:t>
            </a:r>
          </a:p>
          <a:p>
            <a:pPr marL="0" marR="0" lvl="0" indent="0" algn="ctr" rtl="0">
              <a:spcBef>
                <a:spcPts val="0"/>
              </a:spcBef>
              <a:spcAft>
                <a:spcPts val="0"/>
              </a:spcAft>
              <a:buNone/>
            </a:pPr>
            <a:endParaRPr dirty="0"/>
          </a:p>
        </p:txBody>
      </p:sp>
      <p:sp>
        <p:nvSpPr>
          <p:cNvPr id="11" name="Google Shape;102;p2">
            <a:extLst>
              <a:ext uri="{FF2B5EF4-FFF2-40B4-BE49-F238E27FC236}">
                <a16:creationId xmlns:a16="http://schemas.microsoft.com/office/drawing/2014/main" id="{B478EAF2-E2BD-4C3E-AE7E-721746B28A8B}"/>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Rohan_Satvik_Sudeepa_Sumanth</a:t>
            </a:r>
            <a:endParaRPr dirty="0"/>
          </a:p>
        </p:txBody>
      </p:sp>
      <p:sp>
        <p:nvSpPr>
          <p:cNvPr id="9" name="TextBox 8">
            <a:extLst>
              <a:ext uri="{FF2B5EF4-FFF2-40B4-BE49-F238E27FC236}">
                <a16:creationId xmlns:a16="http://schemas.microsoft.com/office/drawing/2014/main" id="{42581689-6971-4F91-9ED5-07B786DA774D}"/>
              </a:ext>
            </a:extLst>
          </p:cNvPr>
          <p:cNvSpPr txBox="1"/>
          <p:nvPr/>
        </p:nvSpPr>
        <p:spPr>
          <a:xfrm>
            <a:off x="397565" y="1133590"/>
            <a:ext cx="10956235" cy="5355312"/>
          </a:xfrm>
          <a:prstGeom prst="rect">
            <a:avLst/>
          </a:prstGeom>
          <a:noFill/>
        </p:spPr>
        <p:txBody>
          <a:bodyPr wrap="square">
            <a:spAutoFit/>
          </a:bodyPr>
          <a:lstStyle/>
          <a:p>
            <a:pPr marL="12700" algn="just">
              <a:spcBef>
                <a:spcPts val="25"/>
              </a:spcBef>
              <a:spcAft>
                <a:spcPts val="0"/>
              </a:spcAft>
            </a:pPr>
            <a:r>
              <a:rPr lang="en-US" sz="2000" dirty="0">
                <a:effectLst/>
                <a:latin typeface="Times New Roman" panose="02020603050405020304" pitchFamily="18" charset="0"/>
                <a:ea typeface="Times New Roman" panose="02020603050405020304" pitchFamily="18" charset="0"/>
              </a:rPr>
              <a:t>This research introduces an innovative framework that combines image processing techniques for pill detection and machine learning algorithms for disease prediction. The primary objective is to develop a comprehensive system that can analyze images of medication, identify pills accurately. The pill detection component employs advanced computer vision algorithms to recognize and classify pills from images, ensuring a reliable and efficient identification process. By seamlessly integrating this pill detection module with disease prediction models, the proposed framework aims to enhance medication adherence monitoring and provide early insights into potential health risks associated with specific medications.</a:t>
            </a:r>
          </a:p>
          <a:p>
            <a:pPr marL="12700" algn="just">
              <a:spcBef>
                <a:spcPts val="25"/>
              </a:spcBef>
              <a:spcAft>
                <a:spcPts val="0"/>
              </a:spcAft>
            </a:pPr>
            <a:endParaRPr lang="en-IN" sz="2000" dirty="0">
              <a:effectLst/>
              <a:latin typeface="Times New Roman" panose="02020603050405020304" pitchFamily="18" charset="0"/>
              <a:ea typeface="Times New Roman" panose="02020603050405020304" pitchFamily="18" charset="0"/>
            </a:endParaRPr>
          </a:p>
          <a:p>
            <a:pPr marL="12700" algn="just">
              <a:spcBef>
                <a:spcPts val="25"/>
              </a:spcBef>
              <a:spcAft>
                <a:spcPts val="0"/>
              </a:spcAft>
            </a:pPr>
            <a:r>
              <a:rPr lang="en-US" sz="2000" dirty="0">
                <a:effectLst/>
                <a:latin typeface="Times New Roman" panose="02020603050405020304" pitchFamily="18" charset="0"/>
                <a:ea typeface="Times New Roman" panose="02020603050405020304" pitchFamily="18" charset="0"/>
              </a:rPr>
              <a:t> The pill detection system utilizes convolutional neural networks (CNNs) to extract meaningful features from pill images, enabling robust classification of various shapes, colors, and imprints. This approach ensures the system's adaptability to a wide range of medications commonly prescribed for different diseases. Moreover, the integration of disease prediction models, trained on comprehensive healthcare datasets, enables the framework to establish correlations between prescribed medications and potential health outcomes. By leveraging machine learning techniques, the system can identify patterns and associations that may not be apparent through traditional medical assessments, thereby contributing to more personalized and proactive healthcare.</a:t>
            </a:r>
            <a:endParaRPr lang="en-IN" sz="2000" dirty="0">
              <a:effectLst/>
              <a:latin typeface="Times New Roman" panose="02020603050405020304" pitchFamily="18" charset="0"/>
              <a:ea typeface="Times New Roman" panose="02020603050405020304" pitchFamily="18" charset="0"/>
            </a:endParaRPr>
          </a:p>
          <a:p>
            <a:pPr algn="just"/>
            <a:endParaRPr lang="en-IN" sz="2200" dirty="0"/>
          </a:p>
        </p:txBody>
      </p:sp>
    </p:spTree>
    <p:extLst>
      <p:ext uri="{BB962C8B-B14F-4D97-AF65-F5344CB8AC3E}">
        <p14:creationId xmlns:p14="http://schemas.microsoft.com/office/powerpoint/2010/main" val="3811030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1828800" y="1600200"/>
            <a:ext cx="8991600" cy="4191000"/>
          </a:xfrm>
          <a:prstGeom prst="rect">
            <a:avLst/>
          </a:prstGeom>
        </p:spPr>
        <p:txBody>
          <a:bodyPr/>
          <a:lstStyle/>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buFont typeface="Wingdings" pitchFamily="2" charset="2"/>
              <a:buChar char="§"/>
              <a:defRPr/>
            </a:pPr>
            <a:endParaRPr lang="en-IN" sz="24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p:txBody>
      </p:sp>
      <p:sp>
        <p:nvSpPr>
          <p:cNvPr id="2" name="Title 1">
            <a:extLst>
              <a:ext uri="{FF2B5EF4-FFF2-40B4-BE49-F238E27FC236}">
                <a16:creationId xmlns:a16="http://schemas.microsoft.com/office/drawing/2014/main" id="{82725624-7576-4249-AF09-53610429C32E}"/>
              </a:ext>
            </a:extLst>
          </p:cNvPr>
          <p:cNvSpPr>
            <a:spLocks noGrp="1"/>
          </p:cNvSpPr>
          <p:nvPr>
            <p:ph type="title"/>
          </p:nvPr>
        </p:nvSpPr>
        <p:spPr/>
        <p:txBody>
          <a:bodyPr>
            <a:normAutofit/>
          </a:bodyPr>
          <a:lstStyle/>
          <a:p>
            <a:r>
              <a:rPr lang="en-US" sz="4000" b="1" dirty="0"/>
              <a:t>Summary of Methodology</a:t>
            </a:r>
          </a:p>
        </p:txBody>
      </p:sp>
      <p:pic>
        <p:nvPicPr>
          <p:cNvPr id="5" name="Picture 4"/>
          <p:cNvPicPr>
            <a:picLocks noChangeAspect="1"/>
          </p:cNvPicPr>
          <p:nvPr/>
        </p:nvPicPr>
        <p:blipFill>
          <a:blip r:embed="rId3"/>
          <a:stretch>
            <a:fillRect/>
          </a:stretch>
        </p:blipFill>
        <p:spPr>
          <a:xfrm>
            <a:off x="10896601" y="0"/>
            <a:ext cx="1295399" cy="1025106"/>
          </a:xfrm>
          <a:prstGeom prst="rect">
            <a:avLst/>
          </a:prstGeom>
        </p:spPr>
      </p:pic>
      <p:sp>
        <p:nvSpPr>
          <p:cNvPr id="8" name="Google Shape;103;p2">
            <a:extLst>
              <a:ext uri="{FF2B5EF4-FFF2-40B4-BE49-F238E27FC236}">
                <a16:creationId xmlns:a16="http://schemas.microsoft.com/office/drawing/2014/main" id="{64999AE6-8EAE-4112-8AA0-5E9D80C57AD0}"/>
              </a:ext>
            </a:extLst>
          </p:cNvPr>
          <p:cNvSpPr txBox="1"/>
          <p:nvPr/>
        </p:nvSpPr>
        <p:spPr>
          <a:xfrm>
            <a:off x="76200" y="97615"/>
            <a:ext cx="5502965" cy="366211"/>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dirty="0">
                <a:solidFill>
                  <a:schemeClr val="bg1">
                    <a:lumMod val="50000"/>
                  </a:schemeClr>
                </a:solidFill>
              </a:rPr>
              <a:t>Pill Detection and Medical Chatbot for Disease prediction</a:t>
            </a:r>
            <a:endParaRPr sz="1400" dirty="0">
              <a:solidFill>
                <a:schemeClr val="bg1">
                  <a:lumMod val="50000"/>
                </a:schemeClr>
              </a:solidFill>
            </a:endParaRPr>
          </a:p>
        </p:txBody>
      </p:sp>
      <p:sp>
        <p:nvSpPr>
          <p:cNvPr id="11" name="Google Shape;102;p2">
            <a:extLst>
              <a:ext uri="{FF2B5EF4-FFF2-40B4-BE49-F238E27FC236}">
                <a16:creationId xmlns:a16="http://schemas.microsoft.com/office/drawing/2014/main" id="{6B361B34-F884-46F1-B010-35EA343F27B2}"/>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Rohan_Satvik_Sudeepa_Sumanth</a:t>
            </a:r>
            <a:endParaRPr/>
          </a:p>
        </p:txBody>
      </p:sp>
      <p:sp>
        <p:nvSpPr>
          <p:cNvPr id="12" name="TextBox 11">
            <a:extLst>
              <a:ext uri="{FF2B5EF4-FFF2-40B4-BE49-F238E27FC236}">
                <a16:creationId xmlns:a16="http://schemas.microsoft.com/office/drawing/2014/main" id="{A2CA49CA-7DC2-4D0A-ABDC-27DB057DE3D5}"/>
              </a:ext>
            </a:extLst>
          </p:cNvPr>
          <p:cNvSpPr txBox="1"/>
          <p:nvPr/>
        </p:nvSpPr>
        <p:spPr>
          <a:xfrm>
            <a:off x="4264856" y="5606534"/>
            <a:ext cx="6098344" cy="369332"/>
          </a:xfrm>
          <a:prstGeom prst="rect">
            <a:avLst/>
          </a:prstGeom>
          <a:noFill/>
        </p:spPr>
        <p:txBody>
          <a:bodyPr wrap="square">
            <a:spAutoFit/>
          </a:bodyPr>
          <a:lstStyle/>
          <a:p>
            <a:r>
              <a:rPr lang="en-US" b="1" dirty="0"/>
              <a:t>Fig 1. System Architecture</a:t>
            </a:r>
            <a:endParaRPr lang="en-IN" b="1" dirty="0"/>
          </a:p>
        </p:txBody>
      </p:sp>
      <p:pic>
        <p:nvPicPr>
          <p:cNvPr id="3" name="Picture 2">
            <a:extLst>
              <a:ext uri="{FF2B5EF4-FFF2-40B4-BE49-F238E27FC236}">
                <a16:creationId xmlns:a16="http://schemas.microsoft.com/office/drawing/2014/main" id="{4669246E-0A11-395B-33DC-83CB95C2CAC3}"/>
              </a:ext>
            </a:extLst>
          </p:cNvPr>
          <p:cNvPicPr>
            <a:picLocks noChangeAspect="1"/>
          </p:cNvPicPr>
          <p:nvPr/>
        </p:nvPicPr>
        <p:blipFill>
          <a:blip r:embed="rId4"/>
          <a:stretch>
            <a:fillRect/>
          </a:stretch>
        </p:blipFill>
        <p:spPr>
          <a:xfrm>
            <a:off x="2431249" y="1784866"/>
            <a:ext cx="6759097" cy="3441184"/>
          </a:xfrm>
          <a:prstGeom prst="rect">
            <a:avLst/>
          </a:prstGeom>
        </p:spPr>
      </p:pic>
    </p:spTree>
    <p:extLst>
      <p:ext uri="{BB962C8B-B14F-4D97-AF65-F5344CB8AC3E}">
        <p14:creationId xmlns:p14="http://schemas.microsoft.com/office/powerpoint/2010/main" val="3811030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1828800" y="1600200"/>
            <a:ext cx="8991600" cy="4191000"/>
          </a:xfrm>
          <a:prstGeom prst="rect">
            <a:avLst/>
          </a:prstGeom>
        </p:spPr>
        <p:txBody>
          <a:bodyPr/>
          <a:lstStyle/>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buFont typeface="Wingdings" pitchFamily="2" charset="2"/>
              <a:buChar char="§"/>
              <a:defRPr/>
            </a:pPr>
            <a:endParaRPr lang="en-IN" sz="24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p:txBody>
      </p:sp>
      <p:sp>
        <p:nvSpPr>
          <p:cNvPr id="2" name="Title 1">
            <a:extLst>
              <a:ext uri="{FF2B5EF4-FFF2-40B4-BE49-F238E27FC236}">
                <a16:creationId xmlns:a16="http://schemas.microsoft.com/office/drawing/2014/main" id="{82725624-7576-4249-AF09-53610429C32E}"/>
              </a:ext>
            </a:extLst>
          </p:cNvPr>
          <p:cNvSpPr>
            <a:spLocks noGrp="1"/>
          </p:cNvSpPr>
          <p:nvPr>
            <p:ph type="title"/>
          </p:nvPr>
        </p:nvSpPr>
        <p:spPr/>
        <p:txBody>
          <a:bodyPr>
            <a:normAutofit/>
          </a:bodyPr>
          <a:lstStyle/>
          <a:p>
            <a:r>
              <a:rPr lang="en-US" sz="4000" b="1" dirty="0"/>
              <a:t>Summary of Methodology</a:t>
            </a:r>
          </a:p>
        </p:txBody>
      </p:sp>
      <p:pic>
        <p:nvPicPr>
          <p:cNvPr id="5" name="Picture 4"/>
          <p:cNvPicPr>
            <a:picLocks noChangeAspect="1"/>
          </p:cNvPicPr>
          <p:nvPr/>
        </p:nvPicPr>
        <p:blipFill>
          <a:blip r:embed="rId3"/>
          <a:stretch>
            <a:fillRect/>
          </a:stretch>
        </p:blipFill>
        <p:spPr>
          <a:xfrm>
            <a:off x="10896601" y="0"/>
            <a:ext cx="1295399" cy="1025106"/>
          </a:xfrm>
          <a:prstGeom prst="rect">
            <a:avLst/>
          </a:prstGeom>
        </p:spPr>
      </p:pic>
      <p:sp>
        <p:nvSpPr>
          <p:cNvPr id="8" name="Google Shape;103;p2">
            <a:extLst>
              <a:ext uri="{FF2B5EF4-FFF2-40B4-BE49-F238E27FC236}">
                <a16:creationId xmlns:a16="http://schemas.microsoft.com/office/drawing/2014/main" id="{64999AE6-8EAE-4112-8AA0-5E9D80C57AD0}"/>
              </a:ext>
            </a:extLst>
          </p:cNvPr>
          <p:cNvSpPr txBox="1"/>
          <p:nvPr/>
        </p:nvSpPr>
        <p:spPr>
          <a:xfrm>
            <a:off x="76200" y="97615"/>
            <a:ext cx="4469295"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dirty="0">
                <a:solidFill>
                  <a:schemeClr val="bg1">
                    <a:lumMod val="50000"/>
                  </a:schemeClr>
                </a:solidFill>
              </a:rPr>
              <a:t>Pill Detection and Medical Chatbot for Disease prediction</a:t>
            </a:r>
          </a:p>
        </p:txBody>
      </p:sp>
      <p:sp>
        <p:nvSpPr>
          <p:cNvPr id="11" name="Google Shape;102;p2">
            <a:extLst>
              <a:ext uri="{FF2B5EF4-FFF2-40B4-BE49-F238E27FC236}">
                <a16:creationId xmlns:a16="http://schemas.microsoft.com/office/drawing/2014/main" id="{6B361B34-F884-46F1-B010-35EA343F27B2}"/>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Rohan_Satvik_Sudeepa_Sumanth</a:t>
            </a:r>
            <a:endParaRPr dirty="0"/>
          </a:p>
        </p:txBody>
      </p:sp>
      <p:sp>
        <p:nvSpPr>
          <p:cNvPr id="13" name="TextBox 12">
            <a:extLst>
              <a:ext uri="{FF2B5EF4-FFF2-40B4-BE49-F238E27FC236}">
                <a16:creationId xmlns:a16="http://schemas.microsoft.com/office/drawing/2014/main" id="{BACBCADF-A521-4F85-9B18-A23798CA5F50}"/>
              </a:ext>
            </a:extLst>
          </p:cNvPr>
          <p:cNvSpPr txBox="1"/>
          <p:nvPr/>
        </p:nvSpPr>
        <p:spPr>
          <a:xfrm>
            <a:off x="553534" y="1390231"/>
            <a:ext cx="10515600" cy="4401205"/>
          </a:xfrm>
          <a:prstGeom prst="rect">
            <a:avLst/>
          </a:prstGeom>
          <a:noFill/>
        </p:spPr>
        <p:txBody>
          <a:bodyPr wrap="square">
            <a:spAutoFit/>
          </a:bodyPr>
          <a:lstStyle/>
          <a:p>
            <a:pPr marL="883920" marR="577850" algn="just">
              <a:spcBef>
                <a:spcPts val="425"/>
              </a:spcBef>
              <a:spcAft>
                <a:spcPts val="0"/>
              </a:spcAft>
            </a:pPr>
            <a:r>
              <a:rPr lang="en-US" sz="2000" b="0" dirty="0">
                <a:solidFill>
                  <a:srgbClr val="000009"/>
                </a:solidFill>
                <a:effectLst/>
                <a:latin typeface="Times New Roman" panose="02020603050405020304" pitchFamily="18" charset="0"/>
                <a:ea typeface="Times New Roman" panose="02020603050405020304" pitchFamily="18" charset="0"/>
              </a:rPr>
              <a:t>The methodology for disease prediction using decision trees involves a systematic approach to harness the power of machine learning algorithms in healthcare. The process begins with data collection, where relevant medical information is gathered from diverse sources, including patient records, laboratory results, and demographic details. The next step involves data preprocessing, where the collected information is cleaned, organized, and transformed into a suitable format for analysis. Feature selection is crucial in identifying the most influential variables for accurate predictions. These algorithms iteratively partition the data based on the most discriminative features, creating a tree-like structure that represents decision rules. Model evaluation and validation follow, ensuring the predictive accuracy and generalization of the model to new, unseen data. The resulting decision tree can serve as a valuable tool for clinicians in predicting disease outcomes, aiding in early diagnosis and personalized treatment strategies. Regular updates and refinement of the model with new data contribute to its ongoing effectiveness in disease prediction.</a:t>
            </a:r>
            <a:endParaRPr lang="en-IN" sz="20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27789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1828800" y="1600200"/>
            <a:ext cx="8991600" cy="4191000"/>
          </a:xfrm>
          <a:prstGeom prst="rect">
            <a:avLst/>
          </a:prstGeom>
        </p:spPr>
        <p:txBody>
          <a:bodyPr/>
          <a:lstStyle/>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buFont typeface="Wingdings" pitchFamily="2" charset="2"/>
              <a:buChar char="§"/>
              <a:defRPr/>
            </a:pPr>
            <a:endParaRPr lang="en-IN" sz="24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p:txBody>
      </p:sp>
      <p:sp>
        <p:nvSpPr>
          <p:cNvPr id="2" name="Title 1">
            <a:extLst>
              <a:ext uri="{FF2B5EF4-FFF2-40B4-BE49-F238E27FC236}">
                <a16:creationId xmlns:a16="http://schemas.microsoft.com/office/drawing/2014/main" id="{82725624-7576-4249-AF09-53610429C32E}"/>
              </a:ext>
            </a:extLst>
          </p:cNvPr>
          <p:cNvSpPr>
            <a:spLocks noGrp="1"/>
          </p:cNvSpPr>
          <p:nvPr>
            <p:ph type="title"/>
          </p:nvPr>
        </p:nvSpPr>
        <p:spPr>
          <a:xfrm>
            <a:off x="838200" y="125974"/>
            <a:ext cx="10515600" cy="1325563"/>
          </a:xfrm>
        </p:spPr>
        <p:txBody>
          <a:bodyPr>
            <a:normAutofit/>
          </a:bodyPr>
          <a:lstStyle/>
          <a:p>
            <a:r>
              <a:rPr lang="en-US" sz="4000" b="1" dirty="0"/>
              <a:t>Summary of Methodology</a:t>
            </a:r>
          </a:p>
        </p:txBody>
      </p:sp>
      <p:pic>
        <p:nvPicPr>
          <p:cNvPr id="5" name="Picture 4"/>
          <p:cNvPicPr>
            <a:picLocks noChangeAspect="1"/>
          </p:cNvPicPr>
          <p:nvPr/>
        </p:nvPicPr>
        <p:blipFill>
          <a:blip r:embed="rId3"/>
          <a:stretch>
            <a:fillRect/>
          </a:stretch>
        </p:blipFill>
        <p:spPr>
          <a:xfrm>
            <a:off x="10896601" y="0"/>
            <a:ext cx="1295399" cy="1025106"/>
          </a:xfrm>
          <a:prstGeom prst="rect">
            <a:avLst/>
          </a:prstGeom>
        </p:spPr>
      </p:pic>
      <p:sp>
        <p:nvSpPr>
          <p:cNvPr id="8" name="Google Shape;103;p2">
            <a:extLst>
              <a:ext uri="{FF2B5EF4-FFF2-40B4-BE49-F238E27FC236}">
                <a16:creationId xmlns:a16="http://schemas.microsoft.com/office/drawing/2014/main" id="{64999AE6-8EAE-4112-8AA0-5E9D80C57AD0}"/>
              </a:ext>
            </a:extLst>
          </p:cNvPr>
          <p:cNvSpPr txBox="1"/>
          <p:nvPr/>
        </p:nvSpPr>
        <p:spPr>
          <a:xfrm>
            <a:off x="76200" y="97615"/>
            <a:ext cx="4469295" cy="365125"/>
          </a:xfrm>
          <a:prstGeom prst="rect">
            <a:avLst/>
          </a:prstGeom>
          <a:noFill/>
          <a:ln>
            <a:noFill/>
          </a:ln>
        </p:spPr>
        <p:txBody>
          <a:bodyPr spcFirstLastPara="1" wrap="square" lIns="91425" tIns="45700" rIns="91425" bIns="45700" anchor="ctr" anchorCtr="0">
            <a:noAutofit/>
          </a:bodyPr>
          <a:lstStyle/>
          <a:p>
            <a:pPr algn="ctr"/>
            <a:r>
              <a:rPr lang="en-US" sz="1400" dirty="0">
                <a:solidFill>
                  <a:schemeClr val="bg1">
                    <a:lumMod val="50000"/>
                  </a:schemeClr>
                </a:solidFill>
              </a:rPr>
              <a:t>Pill Detection and Medical Chatbot for Disease prediction</a:t>
            </a:r>
          </a:p>
          <a:p>
            <a:pPr marL="0" marR="0" lvl="0" indent="0" algn="ctr" rtl="0">
              <a:spcBef>
                <a:spcPts val="0"/>
              </a:spcBef>
              <a:spcAft>
                <a:spcPts val="0"/>
              </a:spcAft>
              <a:buNone/>
            </a:pPr>
            <a:endParaRPr dirty="0"/>
          </a:p>
        </p:txBody>
      </p:sp>
      <p:sp>
        <p:nvSpPr>
          <p:cNvPr id="11" name="Google Shape;102;p2">
            <a:extLst>
              <a:ext uri="{FF2B5EF4-FFF2-40B4-BE49-F238E27FC236}">
                <a16:creationId xmlns:a16="http://schemas.microsoft.com/office/drawing/2014/main" id="{6B361B34-F884-46F1-B010-35EA343F27B2}"/>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Rohan_Satvik_Sudeepa_Sumanth</a:t>
            </a:r>
            <a:endParaRPr/>
          </a:p>
        </p:txBody>
      </p:sp>
      <p:sp>
        <p:nvSpPr>
          <p:cNvPr id="4" name="TextBox 3">
            <a:extLst>
              <a:ext uri="{FF2B5EF4-FFF2-40B4-BE49-F238E27FC236}">
                <a16:creationId xmlns:a16="http://schemas.microsoft.com/office/drawing/2014/main" id="{57C35454-3C0C-35AB-4476-B64539672AB3}"/>
              </a:ext>
            </a:extLst>
          </p:cNvPr>
          <p:cNvSpPr txBox="1"/>
          <p:nvPr/>
        </p:nvSpPr>
        <p:spPr>
          <a:xfrm>
            <a:off x="430695" y="1451537"/>
            <a:ext cx="11403495" cy="3754874"/>
          </a:xfrm>
          <a:prstGeom prst="rect">
            <a:avLst/>
          </a:prstGeom>
          <a:noFill/>
        </p:spPr>
        <p:txBody>
          <a:bodyPr wrap="square" rtlCol="0">
            <a:spAutoFit/>
          </a:bodyPr>
          <a:lstStyle/>
          <a:p>
            <a:r>
              <a:rPr lang="en-US" sz="2000" b="0" dirty="0">
                <a:effectLst/>
                <a:latin typeface="Times New Roman" panose="02020603050405020304" pitchFamily="18" charset="0"/>
                <a:ea typeface="Times New Roman" panose="02020603050405020304" pitchFamily="18" charset="0"/>
              </a:rPr>
              <a:t>The methodology for pill detection using images involves a systematic process that combines computer vision techniques and machine learning algorithms to accurately identify and classify pills from visual data. The first step typically involves data collection, where a diverse dataset of pill images is gathered to train the model. Preprocessing techniques, such as image normalization and augmentation, are applied to enhance the dataset's quality and variety. Subsequently, a Convolutional Neural Network (CNN) or a similar deep learning architecture is trained on the prepared dataset to learn the distinctive features of different pill types. The trained model is then fine-tuned and optimized to improve its accuracy. During the testing phase, new images are fed into the model, and its predictions are evaluated against ground truth labels. Post-processing steps, such as thresholding and filtering, may be applied to enhance the final results. Continuous refinement and validation of the model ensure its effectiveness in real-world scenarios, contributing to the reliable detection of pills using images.</a:t>
            </a:r>
            <a:endParaRPr lang="en-IN" sz="2000" b="1"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449537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1828800" y="1828800"/>
            <a:ext cx="8915400" cy="4211931"/>
          </a:xfrm>
          <a:prstGeom prst="rect">
            <a:avLst/>
          </a:prstGeom>
        </p:spPr>
        <p:txBody>
          <a:bodyPr/>
          <a:lstStyle/>
          <a:p>
            <a:pPr marL="685791" indent="-342900" algn="just" eaLnBrk="0" hangingPunct="0">
              <a:spcBef>
                <a:spcPts val="0"/>
              </a:spcBef>
              <a:spcAft>
                <a:spcPts val="0"/>
              </a:spcAft>
              <a:buFont typeface="Wingdings" pitchFamily="2" charset="2"/>
              <a:buChar char="§"/>
              <a:defRPr/>
            </a:pPr>
            <a:endParaRPr lang="en-IN" sz="2400" dirty="0">
              <a:solidFill>
                <a:srgbClr val="0033CC"/>
              </a:solidFill>
              <a:latin typeface="Trebuchet MS"/>
              <a:ea typeface="Trebuchet MS"/>
              <a:cs typeface="Trebuchet MS"/>
              <a:sym typeface="Trebuchet MS"/>
            </a:endParaRPr>
          </a:p>
        </p:txBody>
      </p:sp>
      <p:sp>
        <p:nvSpPr>
          <p:cNvPr id="2" name="Title 1">
            <a:extLst>
              <a:ext uri="{FF2B5EF4-FFF2-40B4-BE49-F238E27FC236}">
                <a16:creationId xmlns:a16="http://schemas.microsoft.com/office/drawing/2014/main" id="{EE86F100-603C-BE48-B7E1-53F46E6090D7}"/>
              </a:ext>
            </a:extLst>
          </p:cNvPr>
          <p:cNvSpPr>
            <a:spLocks noGrp="1"/>
          </p:cNvSpPr>
          <p:nvPr>
            <p:ph type="title"/>
          </p:nvPr>
        </p:nvSpPr>
        <p:spPr>
          <a:xfrm>
            <a:off x="838200" y="153091"/>
            <a:ext cx="10515600" cy="1325563"/>
          </a:xfrm>
        </p:spPr>
        <p:txBody>
          <a:bodyPr>
            <a:normAutofit/>
          </a:bodyPr>
          <a:lstStyle/>
          <a:p>
            <a:r>
              <a:rPr lang="en-US" sz="4000" b="1" dirty="0"/>
              <a:t>Implementation</a:t>
            </a:r>
          </a:p>
        </p:txBody>
      </p:sp>
      <p:pic>
        <p:nvPicPr>
          <p:cNvPr id="5" name="Picture 4"/>
          <p:cNvPicPr>
            <a:picLocks noChangeAspect="1"/>
          </p:cNvPicPr>
          <p:nvPr/>
        </p:nvPicPr>
        <p:blipFill>
          <a:blip r:embed="rId3"/>
          <a:stretch>
            <a:fillRect/>
          </a:stretch>
        </p:blipFill>
        <p:spPr>
          <a:xfrm>
            <a:off x="10896601" y="0"/>
            <a:ext cx="1295399" cy="1025106"/>
          </a:xfrm>
          <a:prstGeom prst="rect">
            <a:avLst/>
          </a:prstGeom>
        </p:spPr>
      </p:pic>
      <p:sp>
        <p:nvSpPr>
          <p:cNvPr id="8" name="Google Shape;103;p2">
            <a:extLst>
              <a:ext uri="{FF2B5EF4-FFF2-40B4-BE49-F238E27FC236}">
                <a16:creationId xmlns:a16="http://schemas.microsoft.com/office/drawing/2014/main" id="{1041A49E-A317-4EB7-BD02-5796D2AF64A3}"/>
              </a:ext>
            </a:extLst>
          </p:cNvPr>
          <p:cNvSpPr txBox="1"/>
          <p:nvPr/>
        </p:nvSpPr>
        <p:spPr>
          <a:xfrm>
            <a:off x="76200" y="97615"/>
            <a:ext cx="4469295" cy="365125"/>
          </a:xfrm>
          <a:prstGeom prst="rect">
            <a:avLst/>
          </a:prstGeom>
          <a:noFill/>
          <a:ln>
            <a:noFill/>
          </a:ln>
        </p:spPr>
        <p:txBody>
          <a:bodyPr spcFirstLastPara="1" wrap="square" lIns="91425" tIns="45700" rIns="91425" bIns="45700" anchor="ctr" anchorCtr="0">
            <a:noAutofit/>
          </a:bodyPr>
          <a:lstStyle/>
          <a:p>
            <a:pPr algn="ctr"/>
            <a:r>
              <a:rPr lang="en-US" sz="1400" dirty="0">
                <a:solidFill>
                  <a:schemeClr val="bg1">
                    <a:lumMod val="50000"/>
                  </a:schemeClr>
                </a:solidFill>
              </a:rPr>
              <a:t>Pill Detection and Medical Chatbot for Disease prediction</a:t>
            </a:r>
          </a:p>
          <a:p>
            <a:pPr marL="0" marR="0" lvl="0" indent="0" algn="ctr" rtl="0">
              <a:spcBef>
                <a:spcPts val="0"/>
              </a:spcBef>
              <a:spcAft>
                <a:spcPts val="0"/>
              </a:spcAft>
              <a:buNone/>
            </a:pPr>
            <a:endParaRPr dirty="0"/>
          </a:p>
        </p:txBody>
      </p:sp>
      <p:sp>
        <p:nvSpPr>
          <p:cNvPr id="9" name="Google Shape;102;p2">
            <a:extLst>
              <a:ext uri="{FF2B5EF4-FFF2-40B4-BE49-F238E27FC236}">
                <a16:creationId xmlns:a16="http://schemas.microsoft.com/office/drawing/2014/main" id="{43ADD3A3-ACE0-45ED-860E-4128EBDAFDF4}"/>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Rohan_Satvik_Sudeepa_Sumanth</a:t>
            </a:r>
            <a:endParaRPr dirty="0"/>
          </a:p>
        </p:txBody>
      </p:sp>
      <p:sp>
        <p:nvSpPr>
          <p:cNvPr id="13" name="TextBox 12">
            <a:extLst>
              <a:ext uri="{FF2B5EF4-FFF2-40B4-BE49-F238E27FC236}">
                <a16:creationId xmlns:a16="http://schemas.microsoft.com/office/drawing/2014/main" id="{672A3D31-3306-4A34-9EC1-C4573BA2DA56}"/>
              </a:ext>
            </a:extLst>
          </p:cNvPr>
          <p:cNvSpPr txBox="1"/>
          <p:nvPr/>
        </p:nvSpPr>
        <p:spPr>
          <a:xfrm>
            <a:off x="251792" y="1347881"/>
            <a:ext cx="10886658" cy="4883388"/>
          </a:xfrm>
          <a:prstGeom prst="rect">
            <a:avLst/>
          </a:prstGeom>
          <a:noFill/>
        </p:spPr>
        <p:txBody>
          <a:bodyPr wrap="square">
            <a:spAutoFit/>
          </a:bodyPr>
          <a:lstStyle/>
          <a:p>
            <a:r>
              <a:rPr lang="en-US" sz="2800" b="1" dirty="0">
                <a:solidFill>
                  <a:srgbClr val="000000"/>
                </a:solidFill>
              </a:rPr>
              <a:t>Pill detection</a:t>
            </a:r>
            <a:endParaRPr lang="en-US" sz="2800" b="1" i="0" u="none" strike="noStrike" baseline="0" dirty="0">
              <a:solidFill>
                <a:srgbClr val="000000"/>
              </a:solidFill>
            </a:endParaRPr>
          </a:p>
          <a:p>
            <a:pPr marL="883920" marR="908050">
              <a:spcBef>
                <a:spcPts val="1285"/>
              </a:spcBef>
              <a:spcAft>
                <a:spcPts val="0"/>
              </a:spcAft>
              <a:tabLst>
                <a:tab pos="525145" algn="l"/>
              </a:tabLst>
            </a:pPr>
            <a:r>
              <a:rPr lang="en-US" sz="2000" dirty="0">
                <a:latin typeface="Times New Roman" panose="02020603050405020304" pitchFamily="18" charset="0"/>
                <a:ea typeface="Times New Roman" panose="02020603050405020304" pitchFamily="18" charset="0"/>
              </a:rPr>
              <a:t>Input: The image of pill we want to predict as shown.</a:t>
            </a:r>
            <a:endParaRPr lang="en-IN" sz="2000" b="1" dirty="0">
              <a:latin typeface="Times New Roman" panose="02020603050405020304" pitchFamily="18" charset="0"/>
              <a:ea typeface="Times New Roman" panose="02020603050405020304" pitchFamily="18" charset="0"/>
            </a:endParaRPr>
          </a:p>
          <a:p>
            <a:pPr marL="883920" marR="908050">
              <a:spcBef>
                <a:spcPts val="1285"/>
              </a:spcBef>
              <a:spcAft>
                <a:spcPts val="0"/>
              </a:spcAft>
              <a:tabLst>
                <a:tab pos="525145" algn="l"/>
              </a:tabLst>
            </a:pPr>
            <a:r>
              <a:rPr lang="en-US" sz="2000" dirty="0" err="1">
                <a:latin typeface="Times New Roman" panose="02020603050405020304" pitchFamily="18" charset="0"/>
                <a:ea typeface="Times New Roman" panose="02020603050405020304" pitchFamily="18" charset="0"/>
              </a:rPr>
              <a:t>Output:The</a:t>
            </a:r>
            <a:r>
              <a:rPr lang="en-US" sz="2000" dirty="0">
                <a:latin typeface="Times New Roman" panose="02020603050405020304" pitchFamily="18" charset="0"/>
                <a:ea typeface="Times New Roman" panose="02020603050405020304" pitchFamily="18" charset="0"/>
              </a:rPr>
              <a:t> name of the pill uploaded.</a:t>
            </a:r>
          </a:p>
          <a:p>
            <a:pPr marL="883920" marR="908050">
              <a:spcBef>
                <a:spcPts val="1285"/>
              </a:spcBef>
              <a:spcAft>
                <a:spcPts val="0"/>
              </a:spcAft>
              <a:tabLst>
                <a:tab pos="525145" algn="l"/>
              </a:tabLst>
            </a:pPr>
            <a:r>
              <a:rPr lang="en-US" sz="2000" dirty="0">
                <a:solidFill>
                  <a:srgbClr val="000009"/>
                </a:solidFill>
                <a:latin typeface="Times New Roman" panose="02020603050405020304" pitchFamily="18" charset="0"/>
                <a:ea typeface="Times New Roman" panose="02020603050405020304" pitchFamily="18" charset="0"/>
              </a:rPr>
              <a:t>The steps to construct the model are:</a:t>
            </a:r>
            <a:endParaRPr lang="en-IN" sz="2000" b="1" dirty="0">
              <a:latin typeface="Times New Roman" panose="02020603050405020304" pitchFamily="18" charset="0"/>
              <a:ea typeface="Times New Roman" panose="02020603050405020304" pitchFamily="18" charset="0"/>
            </a:endParaRPr>
          </a:p>
          <a:p>
            <a:pPr marR="2237105"/>
            <a:r>
              <a:rPr lang="en-US" sz="2000" dirty="0">
                <a:latin typeface="Times New Roman" panose="02020603050405020304" pitchFamily="18" charset="0"/>
                <a:ea typeface="Times New Roman" panose="02020603050405020304" pitchFamily="18" charset="0"/>
              </a:rPr>
              <a:t>      	 1.Define constants and class names</a:t>
            </a:r>
            <a:endParaRPr lang="en-IN" sz="2000" dirty="0">
              <a:latin typeface="Times New Roman" panose="02020603050405020304" pitchFamily="18" charset="0"/>
              <a:ea typeface="Times New Roman" panose="02020603050405020304" pitchFamily="18" charset="0"/>
            </a:endParaRPr>
          </a:p>
          <a:p>
            <a:pPr marR="2237105"/>
            <a:r>
              <a:rPr lang="en-US" sz="2000" dirty="0">
                <a:latin typeface="Times New Roman" panose="02020603050405020304" pitchFamily="18" charset="0"/>
                <a:ea typeface="Times New Roman" panose="02020603050405020304" pitchFamily="18" charset="0"/>
              </a:rPr>
              <a:t>       	 2.Create a Sequential mode</a:t>
            </a:r>
            <a:endParaRPr lang="en-IN" sz="2000" dirty="0">
              <a:latin typeface="Times New Roman" panose="02020603050405020304" pitchFamily="18" charset="0"/>
              <a:ea typeface="Times New Roman" panose="02020603050405020304" pitchFamily="18" charset="0"/>
            </a:endParaRPr>
          </a:p>
          <a:p>
            <a:pPr marR="2237105"/>
            <a:r>
              <a:rPr lang="en-US" sz="2000" dirty="0">
                <a:latin typeface="Times New Roman" panose="02020603050405020304" pitchFamily="18" charset="0"/>
                <a:ea typeface="Times New Roman" panose="02020603050405020304" pitchFamily="18" charset="0"/>
              </a:rPr>
              <a:t>       	 3.Define the model architecture</a:t>
            </a:r>
            <a:endParaRPr lang="en-IN" sz="2000" dirty="0">
              <a:latin typeface="Times New Roman" panose="02020603050405020304" pitchFamily="18" charset="0"/>
              <a:ea typeface="Times New Roman" panose="02020603050405020304" pitchFamily="18" charset="0"/>
            </a:endParaRPr>
          </a:p>
          <a:p>
            <a:pPr marR="2237105"/>
            <a:r>
              <a:rPr lang="en-US" sz="2000" dirty="0">
                <a:latin typeface="Times New Roman" panose="02020603050405020304" pitchFamily="18" charset="0"/>
                <a:ea typeface="Times New Roman" panose="02020603050405020304" pitchFamily="18" charset="0"/>
              </a:rPr>
              <a:t>      	 4.Load pre-trained weights</a:t>
            </a:r>
            <a:endParaRPr lang="en-IN" sz="2000" dirty="0">
              <a:latin typeface="Times New Roman" panose="02020603050405020304" pitchFamily="18" charset="0"/>
              <a:ea typeface="Times New Roman" panose="02020603050405020304" pitchFamily="18" charset="0"/>
            </a:endParaRPr>
          </a:p>
          <a:p>
            <a:pPr marR="2237105"/>
            <a:r>
              <a:rPr lang="en-US" sz="2000" dirty="0">
                <a:latin typeface="Times New Roman" panose="02020603050405020304" pitchFamily="18" charset="0"/>
                <a:ea typeface="Times New Roman" panose="02020603050405020304" pitchFamily="18" charset="0"/>
              </a:rPr>
              <a:t>      	 5.Define a function for pill detection from an image file</a:t>
            </a:r>
            <a:endParaRPr lang="en-IN" sz="2000" dirty="0">
              <a:latin typeface="Times New Roman" panose="02020603050405020304" pitchFamily="18" charset="0"/>
              <a:ea typeface="Times New Roman" panose="02020603050405020304" pitchFamily="18" charset="0"/>
            </a:endParaRPr>
          </a:p>
          <a:p>
            <a:pPr marR="2237105"/>
            <a:r>
              <a:rPr lang="en-US" sz="2000" dirty="0">
                <a:latin typeface="Times New Roman" panose="02020603050405020304" pitchFamily="18" charset="0"/>
                <a:ea typeface="Times New Roman" panose="02020603050405020304" pitchFamily="18" charset="0"/>
              </a:rPr>
              <a:t>      	 6.Load and preprocess the image</a:t>
            </a:r>
            <a:endParaRPr lang="en-IN" sz="2000" dirty="0">
              <a:latin typeface="Times New Roman" panose="02020603050405020304" pitchFamily="18" charset="0"/>
              <a:ea typeface="Times New Roman" panose="02020603050405020304" pitchFamily="18" charset="0"/>
            </a:endParaRPr>
          </a:p>
          <a:p>
            <a:pPr marR="2237105"/>
            <a:r>
              <a:rPr lang="en-US" sz="2000" dirty="0">
                <a:latin typeface="Times New Roman" panose="02020603050405020304" pitchFamily="18" charset="0"/>
                <a:ea typeface="Times New Roman" panose="02020603050405020304" pitchFamily="18" charset="0"/>
              </a:rPr>
              <a:t>      	 7.Make predictions using the model</a:t>
            </a:r>
            <a:endParaRPr lang="en-IN" sz="2000" dirty="0">
              <a:latin typeface="Times New Roman" panose="02020603050405020304" pitchFamily="18" charset="0"/>
              <a:ea typeface="Times New Roman" panose="02020603050405020304" pitchFamily="18" charset="0"/>
            </a:endParaRPr>
          </a:p>
          <a:p>
            <a:pPr marR="2237105"/>
            <a:r>
              <a:rPr lang="en-US" sz="2000" dirty="0">
                <a:latin typeface="Times New Roman" panose="02020603050405020304" pitchFamily="18" charset="0"/>
                <a:ea typeface="Times New Roman" panose="02020603050405020304" pitchFamily="18" charset="0"/>
              </a:rPr>
              <a:t>      	 8.Visualize the image and display the prediction</a:t>
            </a:r>
            <a:endParaRPr lang="en-US" sz="2000" b="0" i="0" u="none" strike="noStrike" baseline="0" dirty="0">
              <a:solidFill>
                <a:srgbClr val="000000"/>
              </a:solidFill>
            </a:endParaRPr>
          </a:p>
          <a:p>
            <a:pPr marL="883920" marR="908050">
              <a:spcBef>
                <a:spcPts val="1285"/>
              </a:spcBef>
              <a:spcAft>
                <a:spcPts val="0"/>
              </a:spcAft>
              <a:tabLst>
                <a:tab pos="525145" algn="l"/>
              </a:tabLst>
            </a:pPr>
            <a:endParaRPr lang="en-IN" sz="2000" dirty="0"/>
          </a:p>
        </p:txBody>
      </p:sp>
    </p:spTree>
    <p:extLst>
      <p:ext uri="{BB962C8B-B14F-4D97-AF65-F5344CB8AC3E}">
        <p14:creationId xmlns:p14="http://schemas.microsoft.com/office/powerpoint/2010/main" val="4205369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1828800" y="1828800"/>
            <a:ext cx="8915400" cy="4211931"/>
          </a:xfrm>
          <a:prstGeom prst="rect">
            <a:avLst/>
          </a:prstGeom>
        </p:spPr>
        <p:txBody>
          <a:bodyPr/>
          <a:lstStyle/>
          <a:p>
            <a:pPr marL="685791" indent="-342900" algn="just" eaLnBrk="0" hangingPunct="0">
              <a:spcBef>
                <a:spcPts val="0"/>
              </a:spcBef>
              <a:spcAft>
                <a:spcPts val="0"/>
              </a:spcAft>
              <a:buFont typeface="Wingdings" pitchFamily="2" charset="2"/>
              <a:buChar char="§"/>
              <a:defRPr/>
            </a:pPr>
            <a:endParaRPr lang="en-IN" sz="2400" dirty="0">
              <a:solidFill>
                <a:srgbClr val="0033CC"/>
              </a:solidFill>
              <a:latin typeface="Trebuchet MS"/>
              <a:ea typeface="Trebuchet MS"/>
              <a:cs typeface="Trebuchet MS"/>
              <a:sym typeface="Trebuchet MS"/>
            </a:endParaRPr>
          </a:p>
        </p:txBody>
      </p:sp>
      <p:sp>
        <p:nvSpPr>
          <p:cNvPr id="2" name="Title 1">
            <a:extLst>
              <a:ext uri="{FF2B5EF4-FFF2-40B4-BE49-F238E27FC236}">
                <a16:creationId xmlns:a16="http://schemas.microsoft.com/office/drawing/2014/main" id="{EE86F100-603C-BE48-B7E1-53F46E6090D7}"/>
              </a:ext>
            </a:extLst>
          </p:cNvPr>
          <p:cNvSpPr>
            <a:spLocks noGrp="1"/>
          </p:cNvSpPr>
          <p:nvPr>
            <p:ph type="title"/>
          </p:nvPr>
        </p:nvSpPr>
        <p:spPr>
          <a:xfrm>
            <a:off x="838200" y="153091"/>
            <a:ext cx="10515600" cy="1325563"/>
          </a:xfrm>
        </p:spPr>
        <p:txBody>
          <a:bodyPr>
            <a:normAutofit/>
          </a:bodyPr>
          <a:lstStyle/>
          <a:p>
            <a:r>
              <a:rPr lang="en-US" sz="4000" b="1" dirty="0"/>
              <a:t>Pseudocode</a:t>
            </a:r>
          </a:p>
        </p:txBody>
      </p:sp>
      <p:pic>
        <p:nvPicPr>
          <p:cNvPr id="5" name="Picture 4"/>
          <p:cNvPicPr>
            <a:picLocks noChangeAspect="1"/>
          </p:cNvPicPr>
          <p:nvPr/>
        </p:nvPicPr>
        <p:blipFill>
          <a:blip r:embed="rId3"/>
          <a:stretch>
            <a:fillRect/>
          </a:stretch>
        </p:blipFill>
        <p:spPr>
          <a:xfrm>
            <a:off x="10896601" y="0"/>
            <a:ext cx="1295399" cy="1025106"/>
          </a:xfrm>
          <a:prstGeom prst="rect">
            <a:avLst/>
          </a:prstGeom>
        </p:spPr>
      </p:pic>
      <p:sp>
        <p:nvSpPr>
          <p:cNvPr id="8" name="Google Shape;103;p2">
            <a:extLst>
              <a:ext uri="{FF2B5EF4-FFF2-40B4-BE49-F238E27FC236}">
                <a16:creationId xmlns:a16="http://schemas.microsoft.com/office/drawing/2014/main" id="{1041A49E-A317-4EB7-BD02-5796D2AF64A3}"/>
              </a:ext>
            </a:extLst>
          </p:cNvPr>
          <p:cNvSpPr txBox="1"/>
          <p:nvPr/>
        </p:nvSpPr>
        <p:spPr>
          <a:xfrm>
            <a:off x="76200" y="97615"/>
            <a:ext cx="4469295"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dirty="0">
                <a:solidFill>
                  <a:schemeClr val="bg1">
                    <a:lumMod val="50000"/>
                  </a:schemeClr>
                </a:solidFill>
              </a:rPr>
              <a:t>Pill Detection and Medical Chatbot for Disease prediction</a:t>
            </a:r>
          </a:p>
        </p:txBody>
      </p:sp>
      <p:sp>
        <p:nvSpPr>
          <p:cNvPr id="9" name="Google Shape;102;p2">
            <a:extLst>
              <a:ext uri="{FF2B5EF4-FFF2-40B4-BE49-F238E27FC236}">
                <a16:creationId xmlns:a16="http://schemas.microsoft.com/office/drawing/2014/main" id="{43ADD3A3-ACE0-45ED-860E-4128EBDAFDF4}"/>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Rohan_Satvik_Sudeepa_Sumanth</a:t>
            </a:r>
            <a:endParaRPr/>
          </a:p>
        </p:txBody>
      </p:sp>
      <p:sp>
        <p:nvSpPr>
          <p:cNvPr id="11" name="TextBox 10">
            <a:extLst>
              <a:ext uri="{FF2B5EF4-FFF2-40B4-BE49-F238E27FC236}">
                <a16:creationId xmlns:a16="http://schemas.microsoft.com/office/drawing/2014/main" id="{BEF72AD4-C881-42B5-818F-3D35DD8B8BAD}"/>
              </a:ext>
            </a:extLst>
          </p:cNvPr>
          <p:cNvSpPr txBox="1"/>
          <p:nvPr/>
        </p:nvSpPr>
        <p:spPr>
          <a:xfrm>
            <a:off x="473766" y="1180165"/>
            <a:ext cx="9067800" cy="5262979"/>
          </a:xfrm>
          <a:prstGeom prst="rect">
            <a:avLst/>
          </a:prstGeom>
          <a:noFill/>
        </p:spPr>
        <p:txBody>
          <a:bodyPr wrap="square">
            <a:spAutoFit/>
          </a:bodyPr>
          <a:lstStyle/>
          <a:p>
            <a:r>
              <a:rPr lang="en-US" sz="2800" b="1" i="0" u="none" strike="noStrike" baseline="0" dirty="0">
                <a:solidFill>
                  <a:srgbClr val="000000"/>
                </a:solidFill>
                <a:latin typeface="Times New Roman" panose="02020603050405020304" pitchFamily="18" charset="0"/>
              </a:rPr>
              <a:t>Disease Prediction</a:t>
            </a:r>
          </a:p>
          <a:p>
            <a:endParaRPr lang="en-US" sz="2400" dirty="0">
              <a:solidFill>
                <a:srgbClr val="000000"/>
              </a:solidFill>
              <a:latin typeface="Times New Roman" panose="02020603050405020304" pitchFamily="18" charset="0"/>
            </a:endParaRPr>
          </a:p>
          <a:p>
            <a:pPr marR="2237105"/>
            <a:r>
              <a:rPr lang="en-US" sz="2000" dirty="0">
                <a:solidFill>
                  <a:srgbClr val="000000"/>
                </a:solidFill>
                <a:effectLst/>
                <a:latin typeface="Times New Roman" panose="02020603050405020304" pitchFamily="18" charset="0"/>
                <a:ea typeface="Times New Roman" panose="02020603050405020304" pitchFamily="18" charset="0"/>
              </a:rPr>
              <a:t>In</a:t>
            </a:r>
            <a:r>
              <a:rPr lang="en-US" sz="2000" dirty="0">
                <a:solidFill>
                  <a:srgbClr val="000000"/>
                </a:solidFill>
                <a:latin typeface="Times New Roman" panose="02020603050405020304" pitchFamily="18" charset="0"/>
                <a:ea typeface="Times New Roman" panose="02020603050405020304" pitchFamily="18" charset="0"/>
              </a:rPr>
              <a:t>pu</a:t>
            </a:r>
            <a:r>
              <a:rPr lang="en-US" sz="2000" dirty="0">
                <a:solidFill>
                  <a:srgbClr val="000009"/>
                </a:solidFill>
                <a:effectLst/>
                <a:latin typeface="Times New Roman" panose="02020603050405020304" pitchFamily="18" charset="0"/>
                <a:ea typeface="Times New Roman" panose="02020603050405020304" pitchFamily="18" charset="0"/>
              </a:rPr>
              <a:t>t:</a:t>
            </a:r>
            <a:r>
              <a:rPr lang="en-US" sz="2000" spc="-5" dirty="0">
                <a:solidFill>
                  <a:srgbClr val="000009"/>
                </a:solidFill>
                <a:effectLst/>
                <a:latin typeface="Times New Roman" panose="02020603050405020304" pitchFamily="18" charset="0"/>
                <a:ea typeface="Times New Roman" panose="02020603050405020304" pitchFamily="18" charset="0"/>
              </a:rPr>
              <a:t> The symptoms patients are facing. </a:t>
            </a:r>
          </a:p>
          <a:p>
            <a:pPr marR="2237105"/>
            <a:endParaRPr lang="en-IN" sz="2000" dirty="0">
              <a:effectLst/>
              <a:latin typeface="Times New Roman" panose="02020603050405020304" pitchFamily="18" charset="0"/>
              <a:ea typeface="Times New Roman" panose="02020603050405020304" pitchFamily="18" charset="0"/>
            </a:endParaRPr>
          </a:p>
          <a:p>
            <a:pPr marR="2237105"/>
            <a:r>
              <a:rPr lang="en-US" sz="2000" dirty="0">
                <a:solidFill>
                  <a:srgbClr val="000009"/>
                </a:solidFill>
                <a:effectLst/>
                <a:latin typeface="Times New Roman" panose="02020603050405020304" pitchFamily="18" charset="0"/>
                <a:ea typeface="Times New Roman" panose="02020603050405020304" pitchFamily="18" charset="0"/>
              </a:rPr>
              <a:t>Output:</a:t>
            </a:r>
            <a:r>
              <a:rPr lang="en-US" sz="2000" spc="-5" dirty="0">
                <a:solidFill>
                  <a:srgbClr val="000009"/>
                </a:solidFill>
                <a:effectLst/>
                <a:latin typeface="Times New Roman" panose="02020603050405020304" pitchFamily="18" charset="0"/>
                <a:ea typeface="Times New Roman" panose="02020603050405020304" pitchFamily="18" charset="0"/>
              </a:rPr>
              <a:t> </a:t>
            </a:r>
            <a:r>
              <a:rPr lang="en-US" sz="2000" dirty="0">
                <a:solidFill>
                  <a:srgbClr val="000009"/>
                </a:solidFill>
                <a:effectLst/>
                <a:latin typeface="Times New Roman" panose="02020603050405020304" pitchFamily="18" charset="0"/>
                <a:ea typeface="Times New Roman" panose="02020603050405020304" pitchFamily="18" charset="0"/>
              </a:rPr>
              <a:t>The disease and the diagnosis the patients.</a:t>
            </a:r>
            <a:endParaRPr lang="en-IN" sz="2000" dirty="0">
              <a:effectLst/>
              <a:latin typeface="Times New Roman" panose="02020603050405020304" pitchFamily="18" charset="0"/>
              <a:ea typeface="Times New Roman" panose="02020603050405020304" pitchFamily="18" charset="0"/>
            </a:endParaRPr>
          </a:p>
          <a:p>
            <a:pPr marR="2237105"/>
            <a:r>
              <a:rPr lang="en-US" sz="2000" spc="-5" dirty="0">
                <a:solidFill>
                  <a:srgbClr val="000009"/>
                </a:solidFill>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R="2237105"/>
            <a:r>
              <a:rPr lang="en-US" sz="2000" dirty="0">
                <a:effectLst/>
                <a:latin typeface="Times New Roman" panose="02020603050405020304" pitchFamily="18" charset="0"/>
                <a:ea typeface="Times New Roman" panose="02020603050405020304" pitchFamily="18" charset="0"/>
              </a:rPr>
              <a:t>The steps to construct the models are:</a:t>
            </a:r>
            <a:endParaRPr lang="en-IN" sz="2000" dirty="0">
              <a:effectLst/>
              <a:latin typeface="Times New Roman" panose="02020603050405020304" pitchFamily="18" charset="0"/>
              <a:ea typeface="Times New Roman" panose="02020603050405020304" pitchFamily="18" charset="0"/>
            </a:endParaRPr>
          </a:p>
          <a:p>
            <a:pPr marL="342900" marR="2237105" lvl="0" indent="-342900">
              <a:spcAft>
                <a:spcPts val="0"/>
              </a:spcAft>
              <a:buFont typeface="+mj-lt"/>
              <a:buAutoNum type="arabicPeriod"/>
            </a:pPr>
            <a:r>
              <a:rPr lang="en-US" sz="2000" dirty="0">
                <a:solidFill>
                  <a:srgbClr val="000009"/>
                </a:solidFill>
                <a:effectLst/>
                <a:latin typeface="Times New Roman" panose="02020603050405020304" pitchFamily="18" charset="0"/>
                <a:ea typeface="Times New Roman" panose="02020603050405020304" pitchFamily="18" charset="0"/>
              </a:rPr>
              <a:t>Data loading and preprocessing</a:t>
            </a:r>
            <a:endParaRPr lang="en-IN" sz="2000" dirty="0">
              <a:effectLst/>
              <a:latin typeface="Times New Roman" panose="02020603050405020304" pitchFamily="18" charset="0"/>
              <a:ea typeface="Times New Roman" panose="02020603050405020304" pitchFamily="18" charset="0"/>
            </a:endParaRPr>
          </a:p>
          <a:p>
            <a:pPr marL="342900" marR="2237105" lvl="0" indent="-342900">
              <a:spcAft>
                <a:spcPts val="0"/>
              </a:spcAft>
              <a:buFont typeface="+mj-lt"/>
              <a:buAutoNum type="arabicPeriod"/>
            </a:pPr>
            <a:r>
              <a:rPr lang="en-US" sz="2000" dirty="0">
                <a:effectLst/>
                <a:latin typeface="Times New Roman" panose="02020603050405020304" pitchFamily="18" charset="0"/>
                <a:ea typeface="Times New Roman" panose="02020603050405020304" pitchFamily="18" charset="0"/>
              </a:rPr>
              <a:t>Extract features and target variable</a:t>
            </a:r>
            <a:endParaRPr lang="en-IN" sz="2000" dirty="0">
              <a:effectLst/>
              <a:latin typeface="Times New Roman" panose="02020603050405020304" pitchFamily="18" charset="0"/>
              <a:ea typeface="Times New Roman" panose="02020603050405020304" pitchFamily="18" charset="0"/>
            </a:endParaRPr>
          </a:p>
          <a:p>
            <a:pPr marL="342900" marR="2237105" lvl="0" indent="-342900">
              <a:spcAft>
                <a:spcPts val="0"/>
              </a:spcAft>
              <a:buFont typeface="+mj-lt"/>
              <a:buAutoNum type="arabicPeriod"/>
            </a:pPr>
            <a:r>
              <a:rPr lang="en-US" sz="2000" dirty="0">
                <a:effectLst/>
                <a:latin typeface="Times New Roman" panose="02020603050405020304" pitchFamily="18" charset="0"/>
                <a:ea typeface="Times New Roman" panose="02020603050405020304" pitchFamily="18" charset="0"/>
              </a:rPr>
              <a:t>Label encoding</a:t>
            </a:r>
            <a:endParaRPr lang="en-IN" sz="2000" dirty="0">
              <a:effectLst/>
              <a:latin typeface="Times New Roman" panose="02020603050405020304" pitchFamily="18" charset="0"/>
              <a:ea typeface="Times New Roman" panose="02020603050405020304" pitchFamily="18" charset="0"/>
            </a:endParaRPr>
          </a:p>
          <a:p>
            <a:pPr marL="342900" marR="2237105" lvl="0" indent="-342900">
              <a:spcAft>
                <a:spcPts val="0"/>
              </a:spcAft>
              <a:buFont typeface="+mj-lt"/>
              <a:buAutoNum type="arabicPeriod"/>
            </a:pPr>
            <a:r>
              <a:rPr lang="en-US" sz="2000" dirty="0">
                <a:effectLst/>
                <a:latin typeface="Times New Roman" panose="02020603050405020304" pitchFamily="18" charset="0"/>
                <a:ea typeface="Times New Roman" panose="02020603050405020304" pitchFamily="18" charset="0"/>
              </a:rPr>
              <a:t>Train-test split</a:t>
            </a:r>
            <a:endParaRPr lang="en-IN" sz="2000" dirty="0">
              <a:effectLst/>
              <a:latin typeface="Times New Roman" panose="02020603050405020304" pitchFamily="18" charset="0"/>
              <a:ea typeface="Times New Roman" panose="02020603050405020304" pitchFamily="18" charset="0"/>
            </a:endParaRPr>
          </a:p>
          <a:p>
            <a:pPr marL="342900" marR="2237105" lvl="0" indent="-342900">
              <a:spcAft>
                <a:spcPts val="0"/>
              </a:spcAft>
              <a:buFont typeface="+mj-lt"/>
              <a:buAutoNum type="arabicPeriod"/>
            </a:pPr>
            <a:r>
              <a:rPr lang="en-US" sz="2000" dirty="0">
                <a:effectLst/>
                <a:latin typeface="Times New Roman" panose="02020603050405020304" pitchFamily="18" charset="0"/>
                <a:ea typeface="Times New Roman" panose="02020603050405020304" pitchFamily="18" charset="0"/>
              </a:rPr>
              <a:t>Train Decision Tree Classifier</a:t>
            </a:r>
            <a:endParaRPr lang="en-IN" sz="2000" dirty="0">
              <a:effectLst/>
              <a:latin typeface="Times New Roman" panose="02020603050405020304" pitchFamily="18" charset="0"/>
              <a:ea typeface="Times New Roman" panose="02020603050405020304" pitchFamily="18" charset="0"/>
            </a:endParaRPr>
          </a:p>
          <a:p>
            <a:pPr marL="342900" marR="2237105" lvl="0" indent="-342900">
              <a:spcAft>
                <a:spcPts val="0"/>
              </a:spcAft>
              <a:buFont typeface="+mj-lt"/>
              <a:buAutoNum type="arabicPeriod"/>
            </a:pPr>
            <a:r>
              <a:rPr lang="en-US" sz="2000" dirty="0">
                <a:effectLst/>
                <a:latin typeface="Times New Roman" panose="02020603050405020304" pitchFamily="18" charset="0"/>
                <a:ea typeface="Times New Roman" panose="02020603050405020304" pitchFamily="18" charset="0"/>
              </a:rPr>
              <a:t> Cross-validation</a:t>
            </a:r>
            <a:endParaRPr lang="en-IN" sz="2000" dirty="0">
              <a:effectLst/>
              <a:latin typeface="Times New Roman" panose="02020603050405020304" pitchFamily="18" charset="0"/>
              <a:ea typeface="Times New Roman" panose="02020603050405020304" pitchFamily="18" charset="0"/>
            </a:endParaRPr>
          </a:p>
          <a:p>
            <a:pPr marL="342900" marR="2237105" lvl="0" indent="-342900">
              <a:spcAft>
                <a:spcPts val="0"/>
              </a:spcAft>
              <a:buFont typeface="+mj-lt"/>
              <a:buAutoNum type="arabicPeriod"/>
            </a:pPr>
            <a:r>
              <a:rPr lang="en-US" sz="2000" dirty="0">
                <a:effectLst/>
                <a:latin typeface="Times New Roman" panose="02020603050405020304" pitchFamily="18" charset="0"/>
                <a:ea typeface="Times New Roman" panose="02020603050405020304" pitchFamily="18" charset="0"/>
              </a:rPr>
              <a:t>Symptom mapping and prediction</a:t>
            </a:r>
            <a:endParaRPr lang="en-IN" sz="2000" dirty="0">
              <a:effectLst/>
              <a:latin typeface="Times New Roman" panose="02020603050405020304" pitchFamily="18" charset="0"/>
              <a:ea typeface="Times New Roman" panose="02020603050405020304" pitchFamily="18" charset="0"/>
            </a:endParaRPr>
          </a:p>
          <a:p>
            <a:pPr marL="342900" marR="2237105" lvl="0" indent="-342900">
              <a:spcAft>
                <a:spcPts val="0"/>
              </a:spcAft>
              <a:buFont typeface="+mj-lt"/>
              <a:buAutoNum type="arabicPeriod"/>
            </a:pPr>
            <a:r>
              <a:rPr lang="en-US" sz="2000" dirty="0">
                <a:effectLst/>
                <a:latin typeface="Times New Roman" panose="02020603050405020304" pitchFamily="18" charset="0"/>
                <a:ea typeface="Times New Roman" panose="02020603050405020304" pitchFamily="18" charset="0"/>
              </a:rPr>
              <a:t> Disease information retrieval</a:t>
            </a:r>
            <a:endParaRPr lang="en-IN" sz="2000" dirty="0">
              <a:effectLst/>
              <a:latin typeface="Times New Roman" panose="02020603050405020304" pitchFamily="18" charset="0"/>
              <a:ea typeface="Times New Roman" panose="02020603050405020304" pitchFamily="18" charset="0"/>
            </a:endParaRPr>
          </a:p>
          <a:p>
            <a:endParaRPr lang="en-IN" sz="2400" dirty="0"/>
          </a:p>
        </p:txBody>
      </p:sp>
    </p:spTree>
    <p:extLst>
      <p:ext uri="{BB962C8B-B14F-4D97-AF65-F5344CB8AC3E}">
        <p14:creationId xmlns:p14="http://schemas.microsoft.com/office/powerpoint/2010/main" val="3483058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2A777E-0282-6A4F-94F8-1A6B97319AD4}"/>
              </a:ext>
            </a:extLst>
          </p:cNvPr>
          <p:cNvSpPr>
            <a:spLocks noGrp="1"/>
          </p:cNvSpPr>
          <p:nvPr>
            <p:ph type="title"/>
          </p:nvPr>
        </p:nvSpPr>
        <p:spPr>
          <a:xfrm>
            <a:off x="838200" y="397564"/>
            <a:ext cx="10515600" cy="838200"/>
          </a:xfrm>
        </p:spPr>
        <p:txBody>
          <a:bodyPr anchor="ctr">
            <a:normAutofit/>
          </a:bodyPr>
          <a:lstStyle/>
          <a:p>
            <a:r>
              <a:rPr lang="en-US" sz="4000" b="1" dirty="0"/>
              <a:t>Results</a:t>
            </a:r>
          </a:p>
        </p:txBody>
      </p:sp>
      <p:pic>
        <p:nvPicPr>
          <p:cNvPr id="5" name="Picture 4"/>
          <p:cNvPicPr>
            <a:picLocks noChangeAspect="1"/>
          </p:cNvPicPr>
          <p:nvPr/>
        </p:nvPicPr>
        <p:blipFill>
          <a:blip r:embed="rId3"/>
          <a:stretch>
            <a:fillRect/>
          </a:stretch>
        </p:blipFill>
        <p:spPr>
          <a:xfrm>
            <a:off x="10896601" y="0"/>
            <a:ext cx="1295399" cy="1025106"/>
          </a:xfrm>
          <a:prstGeom prst="rect">
            <a:avLst/>
          </a:prstGeom>
        </p:spPr>
      </p:pic>
      <p:sp>
        <p:nvSpPr>
          <p:cNvPr id="9" name="Google Shape;103;p2">
            <a:extLst>
              <a:ext uri="{FF2B5EF4-FFF2-40B4-BE49-F238E27FC236}">
                <a16:creationId xmlns:a16="http://schemas.microsoft.com/office/drawing/2014/main" id="{0C72E647-BB75-4562-84EC-168F976A7ED7}"/>
              </a:ext>
            </a:extLst>
          </p:cNvPr>
          <p:cNvSpPr txBox="1"/>
          <p:nvPr/>
        </p:nvSpPr>
        <p:spPr>
          <a:xfrm>
            <a:off x="76200" y="97615"/>
            <a:ext cx="4469295" cy="365125"/>
          </a:xfrm>
          <a:prstGeom prst="rect">
            <a:avLst/>
          </a:prstGeom>
          <a:noFill/>
          <a:ln>
            <a:noFill/>
          </a:ln>
        </p:spPr>
        <p:txBody>
          <a:bodyPr spcFirstLastPara="1" wrap="square" lIns="91425" tIns="45700" rIns="91425" bIns="45700" anchor="ctr" anchorCtr="0">
            <a:noAutofit/>
          </a:bodyPr>
          <a:lstStyle/>
          <a:p>
            <a:pPr algn="ctr"/>
            <a:r>
              <a:rPr lang="en-US" sz="1400" dirty="0">
                <a:solidFill>
                  <a:schemeClr val="bg1">
                    <a:lumMod val="50000"/>
                  </a:schemeClr>
                </a:solidFill>
              </a:rPr>
              <a:t>Pill Detection and Medical Chatbot for Disease prediction</a:t>
            </a:r>
          </a:p>
          <a:p>
            <a:pPr marL="0" marR="0" lvl="0" indent="0" algn="ctr" rtl="0">
              <a:spcBef>
                <a:spcPts val="0"/>
              </a:spcBef>
              <a:spcAft>
                <a:spcPts val="0"/>
              </a:spcAft>
              <a:buNone/>
            </a:pPr>
            <a:endParaRPr dirty="0"/>
          </a:p>
        </p:txBody>
      </p:sp>
      <p:sp>
        <p:nvSpPr>
          <p:cNvPr id="12" name="TextBox 11">
            <a:extLst>
              <a:ext uri="{FF2B5EF4-FFF2-40B4-BE49-F238E27FC236}">
                <a16:creationId xmlns:a16="http://schemas.microsoft.com/office/drawing/2014/main" id="{2A8F7FAC-46D0-45E1-A962-23E99C119A45}"/>
              </a:ext>
            </a:extLst>
          </p:cNvPr>
          <p:cNvSpPr txBox="1"/>
          <p:nvPr/>
        </p:nvSpPr>
        <p:spPr>
          <a:xfrm>
            <a:off x="4459460" y="5814041"/>
            <a:ext cx="2841674" cy="369332"/>
          </a:xfrm>
          <a:prstGeom prst="rect">
            <a:avLst/>
          </a:prstGeom>
          <a:noFill/>
        </p:spPr>
        <p:txBody>
          <a:bodyPr wrap="square" anchor="ctr">
            <a:spAutoFit/>
          </a:bodyPr>
          <a:lstStyle/>
          <a:p>
            <a:pPr algn="ctr"/>
            <a:r>
              <a:rPr lang="en-IN" b="1" dirty="0"/>
              <a:t>Fig 1. Accuracy of model</a:t>
            </a:r>
          </a:p>
        </p:txBody>
      </p:sp>
      <p:sp>
        <p:nvSpPr>
          <p:cNvPr id="13" name="Google Shape;102;p2">
            <a:extLst>
              <a:ext uri="{FF2B5EF4-FFF2-40B4-BE49-F238E27FC236}">
                <a16:creationId xmlns:a16="http://schemas.microsoft.com/office/drawing/2014/main" id="{3AE59833-AFE6-44D8-B7AC-8AFDA9F93D88}"/>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Rohan_Satvik_Sudeepa_Sumanth</a:t>
            </a:r>
            <a:endParaRPr dirty="0"/>
          </a:p>
        </p:txBody>
      </p:sp>
      <p:pic>
        <p:nvPicPr>
          <p:cNvPr id="2" name="Picture 1">
            <a:extLst>
              <a:ext uri="{FF2B5EF4-FFF2-40B4-BE49-F238E27FC236}">
                <a16:creationId xmlns:a16="http://schemas.microsoft.com/office/drawing/2014/main" id="{214DC723-4313-D86D-5D33-ECBD7E8621C6}"/>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92075" y="1692889"/>
            <a:ext cx="7976444" cy="3581476"/>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655</TotalTime>
  <Words>2275</Words>
  <Application>Microsoft Office PowerPoint</Application>
  <PresentationFormat>Widescreen</PresentationFormat>
  <Paragraphs>176</Paragraphs>
  <Slides>21</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Times New Roman</vt:lpstr>
      <vt:lpstr>Trebuchet MS</vt:lpstr>
      <vt:lpstr>Wingdings</vt:lpstr>
      <vt:lpstr>Office Theme</vt:lpstr>
      <vt:lpstr>PowerPoint Presentation</vt:lpstr>
      <vt:lpstr>Outline</vt:lpstr>
      <vt:lpstr>Abstract</vt:lpstr>
      <vt:lpstr>Summary of Methodology</vt:lpstr>
      <vt:lpstr>Summary of Methodology</vt:lpstr>
      <vt:lpstr>Summary of Methodology</vt:lpstr>
      <vt:lpstr>Implementation</vt:lpstr>
      <vt:lpstr>Pseudocode</vt:lpstr>
      <vt:lpstr>Results</vt:lpstr>
      <vt:lpstr>Results</vt:lpstr>
      <vt:lpstr>Results</vt:lpstr>
      <vt:lpstr>Results</vt:lpstr>
      <vt:lpstr>Results</vt:lpstr>
      <vt:lpstr>Results</vt:lpstr>
      <vt:lpstr>Results</vt:lpstr>
      <vt:lpstr>  Conclusion and Future work</vt:lpstr>
      <vt:lpstr>  References</vt:lpstr>
      <vt:lpstr>  References</vt:lpstr>
      <vt:lpstr>  References</vt:lpstr>
      <vt:lpstr>  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Sumanth Chandrakantha</cp:lastModifiedBy>
  <cp:revision>26</cp:revision>
  <dcterms:created xsi:type="dcterms:W3CDTF">2023-02-02T07:40:50Z</dcterms:created>
  <dcterms:modified xsi:type="dcterms:W3CDTF">2023-12-01T18:43:23Z</dcterms:modified>
</cp:coreProperties>
</file>