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3"/>
  </p:sldMasterIdLst>
  <p:notesMasterIdLst>
    <p:notesMasterId r:id="rId5"/>
  </p:notesMasterIdLst>
  <p:sldIdLst>
    <p:sldId id="256" r:id="rId4"/>
    <p:sldId id="274" r:id="rId6"/>
    <p:sldId id="257" r:id="rId7"/>
    <p:sldId id="258" r:id="rId8"/>
    <p:sldId id="275" r:id="rId9"/>
    <p:sldId id="259" r:id="rId10"/>
    <p:sldId id="279" r:id="rId11"/>
    <p:sldId id="300" r:id="rId12"/>
    <p:sldId id="280" r:id="rId13"/>
    <p:sldId id="301" r:id="rId14"/>
    <p:sldId id="260" r:id="rId15"/>
    <p:sldId id="276" r:id="rId16"/>
    <p:sldId id="261" r:id="rId17"/>
    <p:sldId id="262" r:id="rId18"/>
    <p:sldId id="263" r:id="rId19"/>
    <p:sldId id="264" r:id="rId20"/>
    <p:sldId id="265" r:id="rId21"/>
    <p:sldId id="266" r:id="rId22"/>
    <p:sldId id="267" r:id="rId23"/>
    <p:sldId id="268" r:id="rId24"/>
    <p:sldId id="269" r:id="rId25"/>
    <p:sldId id="270" r:id="rId26"/>
    <p:sldId id="271" r:id="rId27"/>
    <p:sldId id="302" r:id="rId28"/>
    <p:sldId id="306" r:id="rId29"/>
    <p:sldId id="303" r:id="rId30"/>
    <p:sldId id="305" r:id="rId31"/>
    <p:sldId id="304" r:id="rId32"/>
    <p:sldId id="272" r:id="rId33"/>
  </p:sldIdLst>
  <p:sldSz cx="9144000" cy="5143500"/>
  <p:notesSz cx="5143500" cy="9144000"/>
  <p:custDataLst>
    <p:tags r:id="rId37"/>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gs" Target="tags/tag44.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建立视图</a:t>
            </a:r>
            <a:endParaRPr lang="en-US" dirty="0"/>
          </a:p>
          <a:p>
            <a:r>
              <a:rPr lang="en-US" dirty="0"/>
              <a:t>- **演员合作视图**</a:t>
            </a:r>
            <a:endParaRPr lang="en-US" dirty="0"/>
          </a:p>
          <a:p>
            <a:r>
              <a:rPr lang="en-US" dirty="0"/>
              <a:t>  建立演员与演员之间合作的视图，字段包括：</a:t>
            </a:r>
            <a:endParaRPr lang="en-US" dirty="0"/>
          </a:p>
          <a:p>
            <a:r>
              <a:rPr lang="en-US" dirty="0"/>
              <a:t>  - 演员1的 `ID`</a:t>
            </a:r>
            <a:endParaRPr lang="en-US" dirty="0"/>
          </a:p>
          <a:p>
            <a:r>
              <a:rPr lang="en-US" dirty="0"/>
              <a:t>  - 演员2的 `ID`</a:t>
            </a:r>
            <a:endParaRPr lang="en-US" dirty="0"/>
          </a:p>
          <a:p>
            <a:r>
              <a:rPr lang="en-US" dirty="0"/>
              <a:t>  - 合作电影的 `ID`</a:t>
            </a:r>
            <a:endParaRPr lang="en-US" dirty="0"/>
          </a:p>
          <a:p>
            <a:r>
              <a:rPr lang="en-US" dirty="0"/>
              <a:t>- **演员与导演合作视图**</a:t>
            </a:r>
            <a:endParaRPr lang="en-US" dirty="0"/>
          </a:p>
          <a:p>
            <a:r>
              <a:rPr lang="en-US" dirty="0"/>
              <a:t>  建立演员与导演之间合作的视图，字段包括：</a:t>
            </a:r>
            <a:endParaRPr lang="en-US" dirty="0"/>
          </a:p>
          <a:p>
            <a:r>
              <a:rPr lang="en-US" dirty="0"/>
              <a:t>  - 演员的 `ID`</a:t>
            </a:r>
            <a:endParaRPr lang="en-US" dirty="0"/>
          </a:p>
          <a:p>
            <a:r>
              <a:rPr lang="en-US" dirty="0"/>
              <a:t>  - 导演的 `ID`</a:t>
            </a:r>
            <a:endParaRPr lang="en-US" dirty="0"/>
          </a:p>
          <a:p>
            <a:r>
              <a:rPr lang="en-US" dirty="0"/>
              <a:t>  - 合作电影的 `ID`</a:t>
            </a:r>
            <a:endParaRPr lang="en-US" dirty="0"/>
          </a:p>
          <a:p>
            <a:endParaRPr lang="en-US" dirty="0"/>
          </a:p>
          <a:p>
            <a:r>
              <a:rPr lang="en-US" dirty="0"/>
              <a:t>PreAggregation 表设计**</a:t>
            </a:r>
            <a:endParaRPr lang="en-US" dirty="0"/>
          </a:p>
          <a:p>
            <a:r>
              <a:rPr lang="en-US" dirty="0"/>
              <a:t>为了进一步提升查询性能，我们设计了一些 `PreAggregation` 表，将耗时的计算过程放在服务器负载较小时进行。</a:t>
            </a:r>
            <a:endParaRPr lang="en-US" dirty="0"/>
          </a:p>
          <a:p>
            <a:endParaRPr lang="en-US" dirty="0"/>
          </a:p>
          <a:p>
            <a:r>
              <a:rPr lang="en-US" dirty="0"/>
              <a:t>在 `MovieGenreStatistics` 表中，我们提前汇总了各电影类别的电影总数，以加速查询某类别的电影统计数据。</a:t>
            </a:r>
            <a:endParaRPr lang="en-US" dirty="0"/>
          </a:p>
          <a:p>
            <a:r>
              <a:rPr lang="en-US" dirty="0"/>
              <a:t>在 `MovieActorDirectorCollaborations` 表中，我们提前计算了演员与导演之间的合作次数，以便快速查询哪些演员和导演经常合作。</a:t>
            </a:r>
            <a:endParaRPr lang="en-US" dirty="0"/>
          </a:p>
          <a:p>
            <a:r>
              <a:rPr lang="en-US" dirty="0"/>
              <a:t>对于如上两张表，我们采用 MySQL 的事件进行更新，在每天凌晨时将执行更新任务，以确保不影响平时业务的执行。</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适用查询范围</a:t>
            </a:r>
            <a:endParaRPr lang="en-US" dirty="0"/>
          </a:p>
          <a:p>
            <a:r>
              <a:rPr lang="en-US" dirty="0"/>
              <a:t>分布式数据库专注于处理大规模数据和高并发访问，适用于需要高可用性和横向扩展的场景，如大数据处理、分布式日志存储和互联网应用。</a:t>
            </a:r>
            <a:endParaRPr lang="en-US" dirty="0"/>
          </a:p>
          <a:p>
            <a:endParaRPr lang="en-US" dirty="0"/>
          </a:p>
          <a:p>
            <a:r>
              <a:rPr lang="en-US" dirty="0"/>
              <a:t>**主要功能优势：**</a:t>
            </a:r>
            <a:endParaRPr lang="en-US" dirty="0"/>
          </a:p>
          <a:p>
            <a:endParaRPr lang="en-US" dirty="0"/>
          </a:p>
          <a:p>
            <a:r>
              <a:rPr lang="en-US" dirty="0"/>
              <a:t>- **扩展性强**：支持水平扩展，允许数据分布在多个节点上并在多个节点并行处理查询，从而提高系统的吞吐量和性能。特别是在库表分布于不同节点时，分布式数据库能高效地处理分布式事务，确保数据的一致性和完整性。</a:t>
            </a:r>
            <a:endParaRPr lang="en-US" dirty="0"/>
          </a:p>
          <a:p>
            <a:endParaRPr lang="en-US" dirty="0"/>
          </a:p>
          <a:p>
            <a:r>
              <a:rPr lang="en-US" dirty="0"/>
              <a:t>- **负载均衡**：通过负载均衡机制动态分配查询压力，确保每个节点都在其容量范围内运行，同时优化查询执行计划以高效利用分布式环境的计算资源。</a:t>
            </a:r>
            <a:endParaRPr lang="en-US" dirty="0"/>
          </a:p>
          <a:p>
            <a:endParaRPr lang="en-US" dirty="0"/>
          </a:p>
          <a:p>
            <a:r>
              <a:rPr lang="en-US" dirty="0"/>
              <a:t>- **高效索引**：支持在不同节点上创建和维护索引，有效减少数据传输，提高查询效率。这对于分布式查询尤为重要。</a:t>
            </a:r>
            <a:endParaRPr lang="en-US" dirty="0"/>
          </a:p>
          <a:p>
            <a:endParaRPr lang="en-US" dirty="0"/>
          </a:p>
          <a:p>
            <a:r>
              <a:rPr lang="en-US" dirty="0"/>
              <a:t>- **容错性高**：具备备容错能力，在节点故障或网络中断的情况下，系统能够继续运行。这包括数据备份和故障转移等机制，保证系统的高可用性。</a:t>
            </a:r>
            <a:endParaRPr lang="en-US" dirty="0"/>
          </a:p>
          <a:p>
            <a:endParaRPr lang="en-US" dirty="0"/>
          </a:p>
          <a:p>
            <a:r>
              <a:rPr lang="en-US" dirty="0"/>
              <a:t>- **容量弹性**：支持在不同物理设备间存储数据，通过增加节点解决容量瓶颈，实现系统的横向扩展。</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在本项目中，采用 Hive 和 Hadoop 作为分布式数据库，使用1个 Namenode 和1个 Datanode 的伪分布式架构，并以 MapReduce 作为计算引擎，HDFS 作为存储系统。集群的元数据存储使用 PostgreSQL，并配置在 Docker 上，同时尝试集成 SparkSQL 计算框架。</a:t>
            </a:r>
            <a:endParaRPr lang="en-US" dirty="0"/>
          </a:p>
          <a:p>
            <a:endParaRPr lang="en-US" dirty="0"/>
          </a:p>
          <a:p>
            <a:r>
              <a:rPr lang="en-US" dirty="0"/>
              <a:t>#### 存储优化工作</a:t>
            </a:r>
            <a:endParaRPr lang="en-US" dirty="0"/>
          </a:p>
          <a:p>
            <a:endParaRPr lang="en-US" dirty="0"/>
          </a:p>
          <a:p>
            <a:r>
              <a:rPr lang="en-US" dirty="0"/>
              <a:t>- 将关系型数据库中的视图转为实际表，不仅复用了原有代码，还减少了演员与演员、演员与导演之间的连接操作，从而加速了查询。</a:t>
            </a:r>
            <a:endParaRPr lang="en-US" dirty="0"/>
          </a:p>
          <a:p>
            <a:r>
              <a:rPr lang="en-US" dirty="0"/>
              <a:t>- 采用与关系型数据库相同的表结构，通过引入冗余字段避免了复杂的连接操作，并设置了相同的索引以优化查询性能。</a:t>
            </a:r>
            <a:endParaRPr lang="en-US" dirty="0"/>
          </a:p>
          <a:p>
            <a:r>
              <a:rPr lang="en-US" dirty="0"/>
              <a:t>- 通过建立外部表来管理存储在外部的数据，数据库仅保存元数据，而实际数据存储在文件系统中。这种方法允许在数据存储位置直接进行查询，减少了数据的传输，提高了查询效率，避免了数据移动可能带来的性能瓶颈。</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适用查询范围</a:t>
            </a:r>
            <a:endParaRPr lang="en-US" dirty="0"/>
          </a:p>
          <a:p>
            <a:endParaRPr lang="en-US" dirty="0"/>
          </a:p>
          <a:p>
            <a:r>
              <a:rPr lang="en-US" dirty="0"/>
              <a:t>图数据库专注于处理**图形化数据**，主要用于节点和边之间关系的高效处理，能够灵活支持复杂关系型数据的查询，尤其在面对大量、复杂、动态的网状数据时表现出色。同时，图数据库具备实时增删改查、可视化、高可用和备份恢复功能，并严格遵循 ACID 事务特性。</a:t>
            </a:r>
            <a:endParaRPr lang="en-US" dirty="0"/>
          </a:p>
          <a:p>
            <a:endParaRPr lang="en-US" dirty="0"/>
          </a:p>
          <a:p>
            <a:r>
              <a:rPr lang="en-US" dirty="0"/>
              <a:t>**主要功能优势：**</a:t>
            </a:r>
            <a:endParaRPr lang="en-US" dirty="0"/>
          </a:p>
          <a:p>
            <a:r>
              <a:rPr lang="en-US" dirty="0"/>
              <a:t>- **复杂关系查询**：图数据库能够快速处理复杂节点间的关系，如查找邻居节点或共同连接点。在项目中，当查询演员与导演之间的关系时，关系型数据库通常逻辑复杂且效率较低，而图数据库能以简单的查询语句快速、高效地获取节点之间的关系。</a:t>
            </a:r>
            <a:endParaRPr lang="en-US" dirty="0"/>
          </a:p>
          <a:p>
            <a:endParaRPr lang="en-US" dirty="0"/>
          </a:p>
          <a:p>
            <a:r>
              <a:rPr lang="en-US" dirty="0"/>
              <a:t>- **路径发现**：支持查找任意两个节点之间的最短路径，并集成多种图算法，能够有效分析图中关键节点、社区结构，应用于路径规划、网络分析及依赖关系分析等场景。</a:t>
            </a:r>
            <a:endParaRPr lang="en-US" dirty="0"/>
          </a:p>
          <a:p>
            <a:endParaRPr lang="en-US" dirty="0"/>
          </a:p>
          <a:p>
            <a:r>
              <a:rPr lang="en-US" dirty="0"/>
              <a:t>- **递归查询**：图数据库支持递归查询，便于追踪节点到自身的路径，这在存储和处理复杂关系数据时非常高效，传统关系型数据库难以轻松实现这一功能，尤其在查找自循环关系时，图数据库更具优势。</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本项目中，我们使用Neo4j进行图数据库的存储。在Neo4j中，节点和关系存储的数据如下：</a:t>
            </a:r>
            <a:endParaRPr lang="en-US" dirty="0"/>
          </a:p>
          <a:p>
            <a:endParaRPr lang="en-US" dirty="0"/>
          </a:p>
          <a:p>
            <a:r>
              <a:rPr lang="en-US" dirty="0"/>
              <a:t>**节点类型（Node Labels）：**</a:t>
            </a:r>
            <a:endParaRPr lang="en-US" dirty="0"/>
          </a:p>
          <a:p>
            <a:endParaRPr lang="en-US" dirty="0"/>
          </a:p>
          <a:p>
            <a:r>
              <a:rPr lang="en-US" dirty="0"/>
              <a:t>1. **Actor（演员）**</a:t>
            </a:r>
            <a:endParaRPr lang="en-US" dirty="0"/>
          </a:p>
          <a:p>
            <a:r>
              <a:rPr lang="en-US" dirty="0"/>
              <a:t>   - `actor_uuid`：演员的唯一标识符（UUID）</a:t>
            </a:r>
            <a:endParaRPr lang="en-US" dirty="0"/>
          </a:p>
          <a:p>
            <a:r>
              <a:rPr lang="en-US" dirty="0"/>
              <a:t>   - `actor_name`：演员的名字</a:t>
            </a:r>
            <a:endParaRPr lang="en-US" dirty="0"/>
          </a:p>
          <a:p>
            <a:r>
              <a:rPr lang="en-US" dirty="0"/>
              <a:t>2. **Director（导演）**</a:t>
            </a:r>
            <a:endParaRPr lang="en-US" dirty="0"/>
          </a:p>
          <a:p>
            <a:r>
              <a:rPr lang="en-US" dirty="0"/>
              <a:t>   - `director_uuid`: 导演的唯一标识符（UUID）</a:t>
            </a:r>
            <a:endParaRPr lang="en-US" dirty="0"/>
          </a:p>
          <a:p>
            <a:r>
              <a:rPr lang="en-US" dirty="0"/>
              <a:t>   - `director_name`: 导演的名字</a:t>
            </a:r>
            <a:endParaRPr lang="en-US" dirty="0"/>
          </a:p>
          <a:p>
            <a:r>
              <a:rPr lang="en-US" dirty="0"/>
              <a:t>3. **Movie（电影）**</a:t>
            </a:r>
            <a:endParaRPr lang="en-US" dirty="0"/>
          </a:p>
          <a:p>
            <a:r>
              <a:rPr lang="en-US" dirty="0"/>
              <a:t>   - `movie_id`: 电影的唯一标识符（ID）</a:t>
            </a:r>
            <a:endParaRPr lang="en-US" dirty="0"/>
          </a:p>
          <a:p>
            <a:r>
              <a:rPr lang="en-US" dirty="0"/>
              <a:t>   - `movie_title`: 电影的标题</a:t>
            </a:r>
            <a:endParaRPr lang="en-US" dirty="0"/>
          </a:p>
          <a:p>
            <a:r>
              <a:rPr lang="en-US" dirty="0"/>
              <a:t>   - `movie_review_num`: 电影的评论数量</a:t>
            </a:r>
            <a:endParaRPr lang="en-US" dirty="0"/>
          </a:p>
          <a:p>
            <a:r>
              <a:rPr lang="en-US" dirty="0"/>
              <a:t>4. **Genre（电影类型）**</a:t>
            </a:r>
            <a:endParaRPr lang="en-US" dirty="0"/>
          </a:p>
          <a:p>
            <a:r>
              <a:rPr lang="en-US" dirty="0"/>
              <a:t>   - `genre_uuid`：类型的唯一标识符（UUID）</a:t>
            </a:r>
            <a:endParaRPr lang="en-US" dirty="0"/>
          </a:p>
          <a:p>
            <a:r>
              <a:rPr lang="en-US" dirty="0"/>
              <a:t>   - `genre_name`：类型名称</a:t>
            </a:r>
            <a:endParaRPr lang="en-US" dirty="0"/>
          </a:p>
          <a:p>
            <a:endParaRPr lang="en-US" dirty="0"/>
          </a:p>
          <a:p>
            <a:r>
              <a:rPr lang="en-US" dirty="0"/>
              <a:t>**关系类型（Relationship Types）：**</a:t>
            </a:r>
            <a:endParaRPr lang="en-US" dirty="0"/>
          </a:p>
          <a:p>
            <a:endParaRPr lang="en-US" dirty="0"/>
          </a:p>
          <a:p>
            <a:r>
              <a:rPr lang="en-US" dirty="0"/>
              <a:t>1. **ACTED（参演）**</a:t>
            </a:r>
            <a:endParaRPr lang="en-US" dirty="0"/>
          </a:p>
          <a:p>
            <a:r>
              <a:rPr lang="en-US" dirty="0"/>
              <a:t>   - 连接演员(Actor)和电影(Movie)</a:t>
            </a:r>
            <a:endParaRPr lang="en-US" dirty="0"/>
          </a:p>
          <a:p>
            <a:r>
              <a:rPr lang="en-US" dirty="0"/>
              <a:t>   - 表示一个演员参演了某部电影</a:t>
            </a:r>
            <a:endParaRPr lang="en-US" dirty="0"/>
          </a:p>
          <a:p>
            <a:endParaRPr lang="en-US" dirty="0"/>
          </a:p>
          <a:p>
            <a:r>
              <a:rPr lang="en-US" dirty="0"/>
              <a:t>2. **DIRECT（执导）**</a:t>
            </a:r>
            <a:endParaRPr lang="en-US" dirty="0"/>
          </a:p>
          <a:p>
            <a:r>
              <a:rPr lang="en-US" dirty="0"/>
              <a:t>   - 连接导演(Director)和电影(Movie)</a:t>
            </a:r>
            <a:endParaRPr lang="en-US" dirty="0"/>
          </a:p>
          <a:p>
            <a:r>
              <a:rPr lang="en-US" dirty="0"/>
              <a:t>   - 表示一个导演执导了某部电影</a:t>
            </a:r>
            <a:endParaRPr lang="en-US" dirty="0"/>
          </a:p>
          <a:p>
            <a:endParaRPr lang="en-US" dirty="0"/>
          </a:p>
          <a:p>
            <a:r>
              <a:rPr lang="en-US" dirty="0"/>
              <a:t>3. **HAS_GENRE（拥有类型）**</a:t>
            </a:r>
            <a:endParaRPr lang="en-US" dirty="0"/>
          </a:p>
          <a:p>
            <a:r>
              <a:rPr lang="en-US" dirty="0"/>
              <a:t>   - 连接电影(Movie)和类型(Genre)</a:t>
            </a:r>
            <a:endParaRPr lang="en-US" dirty="0"/>
          </a:p>
          <a:p>
            <a:r>
              <a:rPr lang="en-US" dirty="0"/>
              <a:t>   - 表示一部电影属于某种类型或流派</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在爬取数据的过程中：</a:t>
            </a:r>
            <a:endParaRPr lang="en-US" dirty="0"/>
          </a:p>
          <a:p>
            <a:r>
              <a:rPr lang="en-US" dirty="0"/>
              <a:t>   - 为保证数据爬取的效率与便捷性，我们使用 `aiohttp` 这一 HTTP 库请求获取网页数据，并采用多线程并行爬取多个页面。</a:t>
            </a:r>
            <a:endParaRPr lang="en-US" dirty="0"/>
          </a:p>
          <a:p>
            <a:r>
              <a:rPr lang="en-US" dirty="0"/>
              <a:t>   - 为避免反爬操作，我们使用 `fake_useragent` 生成随机请求头，并引入重试机制，将失败的请求加入重试队列，确保能够成功获取数据。</a:t>
            </a:r>
            <a:endParaRPr lang="en-US" dirty="0"/>
          </a:p>
          <a:p>
            <a:r>
              <a:rPr lang="en-US" dirty="0"/>
              <a:t>   - 通过随机函数生成 `cookie`，避免同一 `cookie` 请求频率过高触发反爬机制。</a:t>
            </a:r>
            <a:endParaRPr lang="en-US" dirty="0"/>
          </a:p>
          <a:p>
            <a:r>
              <a:rPr lang="en-US" dirty="0"/>
              <a:t>   - 小组成员之间采用多种方式爬取数据，互相补充以确保完整的网页数据，避免信息遗漏。</a:t>
            </a:r>
            <a:endParaRPr lang="en-US" dirty="0"/>
          </a:p>
          <a:p>
            <a:endParaRPr lang="en-US" dirty="0"/>
          </a:p>
          <a:p>
            <a:r>
              <a:rPr lang="en-US" dirty="0"/>
              <a:t>2. 筛选出 `Movies &amp; TV` 和 `Prime Video` 标签的数据，后续筛掉 `TV` 数据。</a:t>
            </a:r>
            <a:endParaRPr lang="en-US" dirty="0"/>
          </a:p>
          <a:p>
            <a:endParaRPr lang="en-US" dirty="0"/>
          </a:p>
          <a:p>
            <a:r>
              <a:rPr lang="en-US" dirty="0"/>
              <a:t>3. 使用 `lxml` 的 `xpath` 功能从网页中提取数据，对不同类型的网页使用不同 `xpath` 标签尝试提取数据，以保证能够从网页中正确提取出数据。</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将所有收集到的数据合并到一个文件中，并按 ASIN 去重，避免数据重复或遗漏。</a:t>
            </a:r>
            <a:endParaRPr lang="en-US" dirty="0"/>
          </a:p>
          <a:p>
            <a:endParaRPr lang="en-US" dirty="0"/>
          </a:p>
          <a:p>
            <a:r>
              <a:rPr lang="en-US" dirty="0"/>
              <a:t>2. 去除明显错误的数据，如演员、导演、语言等多项字段中缺失超过 2/3 以上的数据。</a:t>
            </a:r>
            <a:endParaRPr lang="en-US" dirty="0"/>
          </a:p>
          <a:p>
            <a:endParaRPr lang="en-US" dirty="0"/>
          </a:p>
          <a:p>
            <a:r>
              <a:rPr lang="en-US" dirty="0"/>
              <a:t>3. 去除人名中多余的引号等符号。</a:t>
            </a:r>
            <a:endParaRPr lang="en-US" dirty="0"/>
          </a:p>
          <a:p>
            <a:endParaRPr lang="en-US" dirty="0"/>
          </a:p>
          <a:p>
            <a:r>
              <a:rPr lang="en-US" dirty="0"/>
              <a:t>4. 去除电影数据集中的无关信息，包括电影名称中的引号与版本信息等，并将多个空格合并为一个以规范化数据。</a:t>
            </a:r>
            <a:endParaRPr lang="en-US" dirty="0"/>
          </a:p>
          <a:p>
            <a:endParaRPr lang="en-US" dirty="0"/>
          </a:p>
          <a:p>
            <a:r>
              <a:rPr lang="en-US" dirty="0"/>
              <a:t>5. 根据处理得到的电影 ASIN，筛选出评论中与电影相关的评论。</a:t>
            </a:r>
            <a:endParaRPr lang="en-US" dirty="0"/>
          </a:p>
          <a:p>
            <a:endParaRPr lang="en-US" dirty="0"/>
          </a:p>
          <a:p>
            <a:r>
              <a:rPr lang="en-US" dirty="0"/>
              <a:t>6. 对于缺失上映时间的电影，使用评论中该电影的最早评论时间作为上映时间。</a:t>
            </a:r>
            <a:endParaRPr lang="en-US" dirty="0"/>
          </a:p>
          <a:p>
            <a:endParaRPr lang="en-US" dirty="0"/>
          </a:p>
          <a:p>
            <a:r>
              <a:rPr lang="en-US" dirty="0"/>
              <a:t>7. 合并同一名字的不同表示方式，建立映射关系后，根据映射关系替换姓名，确保同一名字使用相同的表示方式。</a:t>
            </a:r>
            <a:endParaRPr lang="en-US" dirty="0"/>
          </a:p>
          <a:p>
            <a:endParaRPr lang="en-US" dirty="0"/>
          </a:p>
          <a:p>
            <a:r>
              <a:rPr lang="en-US" dirty="0"/>
              <a:t>8. 最后进行电影信息的去重，我们将电影名称相同且导演相同的认定为同一部电影，数据集中仅保留相同电影中的第一项。保留电影到最终版本的映射关系，以建立数据血缘关系。</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**网页结构及关键信息命名差异**  </a:t>
            </a:r>
            <a:endParaRPr lang="en-US" dirty="0"/>
          </a:p>
          <a:p>
            <a:r>
              <a:rPr lang="en-US" dirty="0"/>
              <a:t>   网页结构或命名的差异可能导致爬取数据不完整或出现错误，直接影响数据质量。</a:t>
            </a:r>
            <a:endParaRPr lang="en-US" dirty="0"/>
          </a:p>
          <a:p>
            <a:endParaRPr lang="en-US" dirty="0"/>
          </a:p>
          <a:p>
            <a:r>
              <a:rPr lang="en-US" dirty="0"/>
              <a:t>2. **单一数据源的局限性**  </a:t>
            </a:r>
            <a:endParaRPr lang="en-US" dirty="0"/>
          </a:p>
          <a:p>
            <a:r>
              <a:rPr lang="en-US" dirty="0"/>
              <a:t>   数据主要来源于单一平台，因平台信息本身不完整且未完全使用第三方数据源补充（如豆瓣和 TMDB），受到接口请求限制或数据重复爬取的影响，导致数据质量受损。</a:t>
            </a:r>
            <a:endParaRPr lang="en-US" dirty="0"/>
          </a:p>
          <a:p>
            <a:endParaRPr lang="en-US" dirty="0"/>
          </a:p>
          <a:p>
            <a:r>
              <a:rPr lang="en-US" dirty="0"/>
              <a:t>3. **数据库设计缺陷**  </a:t>
            </a:r>
            <a:endParaRPr lang="en-US" dirty="0"/>
          </a:p>
          <a:p>
            <a:r>
              <a:rPr lang="en-US" dirty="0"/>
              <a:t>   数据库设计可能存在不足，导致数据在录入时无法有效校验，出现数据重复或不完整的情况。</a:t>
            </a:r>
            <a:endParaRPr lang="en-US" dirty="0"/>
          </a:p>
          <a:p>
            <a:endParaRPr lang="en-US" dirty="0"/>
          </a:p>
          <a:p>
            <a:r>
              <a:rPr lang="en-US" dirty="0"/>
              <a:t>4. **反爬机制影响**  </a:t>
            </a:r>
            <a:endParaRPr lang="en-US" dirty="0"/>
          </a:p>
          <a:p>
            <a:r>
              <a:rPr lang="en-US" dirty="0"/>
              <a:t>   Amazon 的反爬机制对爬虫工作构成阻碍，尽管已解决验证码问题，但部分页面的 detail 数据被隐藏，导致需要重新爬取，影响数据完整性。</a:t>
            </a:r>
            <a:endParaRPr lang="en-US" dirty="0"/>
          </a:p>
          <a:p>
            <a:endParaRPr lang="en-US" dirty="0"/>
          </a:p>
          <a:p>
            <a:r>
              <a:rPr lang="en-US" dirty="0"/>
              <a:t>5. **网络不稳定性**  </a:t>
            </a:r>
            <a:endParaRPr lang="en-US" dirty="0"/>
          </a:p>
          <a:p>
            <a:r>
              <a:rPr lang="en-US" dirty="0"/>
              <a:t>   网络连接的不稳定或中断可能导致爬取过程中的部分数据丢失。</a:t>
            </a:r>
            <a:endParaRPr lang="en-US" dirty="0"/>
          </a:p>
          <a:p>
            <a:endParaRPr lang="en-US" dirty="0"/>
          </a:p>
          <a:p>
            <a:r>
              <a:rPr lang="en-US" dirty="0"/>
              <a:t>6. **数据模型和格式差异**  </a:t>
            </a:r>
            <a:endParaRPr lang="en-US" dirty="0"/>
          </a:p>
          <a:p>
            <a:r>
              <a:rPr lang="en-US" dirty="0"/>
              <a:t>   不同数据源的数据模型和格式不一致，需要进行转换和验证，但转换过程中可能进一步影响数据质量。</a:t>
            </a:r>
            <a:endParaRPr lang="en-US" dirty="0"/>
          </a:p>
          <a:p>
            <a:endParaRPr lang="en-US" dirty="0"/>
          </a:p>
          <a:p>
            <a:r>
              <a:rPr lang="en-US" dirty="0"/>
              <a:t>7. **数据处理环节问题**  </a:t>
            </a:r>
            <a:endParaRPr lang="en-US" dirty="0"/>
          </a:p>
          <a:p>
            <a:r>
              <a:rPr lang="en-US" dirty="0"/>
              <a:t>   数据清洗、转换和装载过程中，可能因逻辑混乱而引发数据丢失、重复或失真等问题。此外，在更新和重处理数据时，也可能因人为偏差造成数据质量问题。</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**数据质量管理**</a:t>
            </a:r>
            <a:endParaRPr lang="en-US" dirty="0"/>
          </a:p>
          <a:p>
            <a:r>
              <a:rPr lang="en-US" dirty="0"/>
              <a:t>   数据血缘可用于监控和评估数据质量，通过追踪数据流动路径，快速定位数据质量问题的根本原因和发生位置，便于实时修复与改进。</a:t>
            </a:r>
            <a:endParaRPr lang="en-US" dirty="0"/>
          </a:p>
          <a:p>
            <a:endParaRPr lang="en-US" dirty="0"/>
          </a:p>
          <a:p>
            <a:r>
              <a:rPr lang="en-US" dirty="0"/>
              <a:t>2. **合规性和审计**</a:t>
            </a:r>
            <a:endParaRPr lang="en-US" dirty="0"/>
          </a:p>
          <a:p>
            <a:r>
              <a:rPr lang="en-US" dirty="0"/>
              <a:t>   在遵循法规和行业标准的场景下，数据血缘能够追踪敏感数据的处理路径，确保数据处理的合规性。同时，审计人员可借助数据血缘验证数据准确性和完整性，提升数据可信度。</a:t>
            </a:r>
            <a:endParaRPr lang="en-US" dirty="0"/>
          </a:p>
          <a:p>
            <a:endParaRPr lang="en-US" dirty="0"/>
          </a:p>
          <a:p>
            <a:r>
              <a:rPr lang="en-US" dirty="0"/>
              <a:t>3. **数据治理**</a:t>
            </a:r>
            <a:endParaRPr lang="en-US" dirty="0"/>
          </a:p>
          <a:p>
            <a:r>
              <a:rPr lang="en-US" dirty="0"/>
              <a:t>   数据血缘是数据治理中的关键部分，可帮助识别数据生成、修改和使用的全流程。通过清晰的数据追踪，支持数据治理政策、标准化规则的制定和执行。</a:t>
            </a:r>
            <a:endParaRPr lang="en-US" dirty="0"/>
          </a:p>
          <a:p>
            <a:endParaRPr lang="en-US" dirty="0"/>
          </a:p>
          <a:p>
            <a:r>
              <a:rPr lang="en-US" dirty="0"/>
              <a:t>4. **故障排查和性能优化**</a:t>
            </a:r>
            <a:endParaRPr lang="en-US" dirty="0"/>
          </a:p>
          <a:p>
            <a:r>
              <a:rPr lang="en-US" dirty="0"/>
              <a:t>   当数据处理链路中发生故障或性能下降时，数据血缘能够协助快速识别问题根源，通过追踪数据流路径，优化处理节点或排除系统故障，提高整体性能。</a:t>
            </a:r>
            <a:endParaRPr lang="en-US" dirty="0"/>
          </a:p>
          <a:p>
            <a:endParaRPr lang="en-US" dirty="0"/>
          </a:p>
          <a:p>
            <a:r>
              <a:rPr lang="en-US" dirty="0"/>
              <a:t>5. **变更管理**</a:t>
            </a:r>
            <a:endParaRPr lang="en-US" dirty="0"/>
          </a:p>
          <a:p>
            <a:r>
              <a:rPr lang="en-US" dirty="0"/>
              <a:t>   当数据架构或处理逻辑需要调整时，数据血缘可评估变更的影响范围，确保变更过程中的风险最小化。</a:t>
            </a:r>
            <a:endParaRPr lang="en-US" dirty="0"/>
          </a:p>
          <a:p>
            <a:endParaRPr lang="en-US" dirty="0"/>
          </a:p>
          <a:p>
            <a:r>
              <a:rPr lang="en-US" dirty="0"/>
              <a:t>6. **数据资产管理**</a:t>
            </a:r>
            <a:endParaRPr lang="en-US" dirty="0"/>
          </a:p>
          <a:p>
            <a:r>
              <a:rPr lang="en-US" dirty="0"/>
              <a:t>   数据血缘有助于全面了解数据资产的流转路径，支持资源分配优化。它可以帮助识别哪些数据资源被频繁使用，哪些资源被闲置，以实现更高效的数据管理。</a:t>
            </a:r>
            <a:endParaRPr lang="en-US" dirty="0"/>
          </a:p>
          <a:p>
            <a:endParaRPr lang="en-US" dirty="0"/>
          </a:p>
          <a:p>
            <a:r>
              <a:rPr lang="en-US" dirty="0"/>
              <a:t>7. **数据安全**</a:t>
            </a:r>
            <a:endParaRPr lang="en-US" dirty="0"/>
          </a:p>
          <a:p>
            <a:r>
              <a:rPr lang="en-US" dirty="0"/>
              <a:t>   数据血缘能追踪敏感数据的流动路径，帮助明确敏感数据的暴露风险并加强安全防护。同时，可追踪数据泄露事件的源头并快速采取应对措施。</a:t>
            </a:r>
            <a:endParaRPr lang="en-US" dirty="0"/>
          </a:p>
          <a:p>
            <a:endParaRPr lang="en-US" dirty="0"/>
          </a:p>
          <a:p>
            <a:r>
              <a:rPr lang="en-US" dirty="0"/>
              <a:t>8. **业务影响分析**</a:t>
            </a:r>
            <a:endParaRPr lang="en-US" dirty="0"/>
          </a:p>
          <a:p>
            <a:r>
              <a:rPr lang="en-US" dirty="0"/>
              <a:t>   在业务变更或系统升级时，数据血缘能够分析变更对下游业务流程的影响，支持变更方案的制定与实施，从而最大限度降低业务风险。</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星型模型使用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本次项目采用星型模型结构，在数据存储上我们通过引入一定的数据冗余，换取了更好的查询性能。通过围绕事实表 `Movie` 建立一系列的维度表，将 `Movie` 的属性拆分到不同维度表中，简化了查询的复杂度，优化了查询的性能。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b. 字段设置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在 `Review` 表中，我们将记录评论时间信息的 `time` 时间戳字段的类型设计为了 `bigint`，而不是常见的 `datetime` 类型。这一决策主要基于以下考量：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**平台兼容性**：采用 `bigint` 类型确保了数据能在不同数据库系统与编程语言之间保持一致性与互操作性。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**空间效率**：相较于 `datetime` 类型，`bigint` 所需的存储空间更小，这对于规模较大的评论表 `Review` 而言尤为重要，能够有效降低存储成本。</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而在 `Movie` 表中，我们将评分相关的 `imdb_score` 字段设计为了 `float` 类型，这样的选择主要出于如下考量：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**节省资源**：相较与 `double` 类型，`float` 所占用的存储空间更小，有助于优化存储资源的利用。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**精度适配**：考虑到电影评分并不需要较高的数值精度，`float` 类型足以满足需求，也可以避免不必要的复杂性。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c. 冗余存储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在电影表中，我们添加了 `review_num` 评论数量字段，通过添加这一冗余存储，避免在查询最受欢迎的演员组合时与评论表进行联接操作，从而提升查询性能。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此外我们将电影的发布时间单独抽象为一张表，将电影的发布时间拆分为多个字段，而不是直接存储电影发布时间的时间戳，这样在分别根据年、月、日查询电影时，可以减少对数据的处理，简化了操作流程，也提高了查询的性能。</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4F7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4F7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9" Type="http://schemas.openxmlformats.org/officeDocument/2006/relationships/notesSlide" Target="../notesSlides/notesSlide11.xml"/><Relationship Id="rId18" Type="http://schemas.openxmlformats.org/officeDocument/2006/relationships/slideLayout" Target="../slideLayouts/slideLayout1.xml"/><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3" Type="http://schemas.openxmlformats.org/officeDocument/2006/relationships/notesSlide" Target="../notesSlides/notesSlide13.xml"/><Relationship Id="rId22" Type="http://schemas.openxmlformats.org/officeDocument/2006/relationships/slideLayout" Target="../slideLayouts/slideLayout1.xml"/><Relationship Id="rId21" Type="http://schemas.openxmlformats.org/officeDocument/2006/relationships/tags" Target="../tags/tag43.xml"/><Relationship Id="rId20" Type="http://schemas.openxmlformats.org/officeDocument/2006/relationships/tags" Target="../tags/tag42.xml"/><Relationship Id="rId2" Type="http://schemas.openxmlformats.org/officeDocument/2006/relationships/tags" Target="../tags/tag24.xml"/><Relationship Id="rId19" Type="http://schemas.openxmlformats.org/officeDocument/2006/relationships/tags" Target="../tags/tag41.xml"/><Relationship Id="rId18" Type="http://schemas.openxmlformats.org/officeDocument/2006/relationships/tags" Target="../tags/tag40.xml"/><Relationship Id="rId17" Type="http://schemas.openxmlformats.org/officeDocument/2006/relationships/tags" Target="../tags/tag39.xml"/><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4.jpe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notesSlide" Target="../notesSlides/notesSlide3.xml"/><Relationship Id="rId10"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10.xml"/><Relationship Id="rId2" Type="http://schemas.openxmlformats.org/officeDocument/2006/relationships/image" Target="../media/image5.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6492" y="1399938"/>
            <a:ext cx="3768559" cy="81597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600" b="1" kern="0" spc="144"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数据存储与管理</a:t>
            </a:r>
            <a:endParaRPr lang="en-US" sz="3600" b="1" kern="0" spc="144"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3" name="Text 1"/>
          <p:cNvSpPr/>
          <p:nvPr/>
        </p:nvSpPr>
        <p:spPr>
          <a:xfrm>
            <a:off x="562367" y="2087021"/>
            <a:ext cx="3467259" cy="5029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期末答辩报告</a:t>
            </a:r>
            <a:endPar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4" name="Text 2"/>
          <p:cNvSpPr/>
          <p:nvPr/>
        </p:nvSpPr>
        <p:spPr>
          <a:xfrm>
            <a:off x="562367" y="3135533"/>
            <a:ext cx="2051588" cy="123761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2253721 陈茁扬</a:t>
            </a:r>
            <a:endPar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nSpc>
                <a:spcPct val="113000"/>
              </a:lnSpc>
              <a:spcBef>
                <a:spcPts val="375"/>
              </a:spcBef>
              <a:buNone/>
            </a:pPr>
            <a:r>
              <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2254198 段子涛</a:t>
            </a:r>
            <a:endPar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nSpc>
                <a:spcPct val="113000"/>
              </a:lnSpc>
              <a:spcBef>
                <a:spcPts val="375"/>
              </a:spcBef>
              <a:buNone/>
            </a:pPr>
            <a:r>
              <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2251528 王浩然</a:t>
            </a:r>
            <a:endPar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nSpc>
                <a:spcPct val="113000"/>
              </a:lnSpc>
              <a:spcBef>
                <a:spcPts val="375"/>
              </a:spcBef>
              <a:buNone/>
            </a:pPr>
            <a:r>
              <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2253206 韩明洋</a:t>
            </a:r>
            <a:endPar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055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关系型数据库-MySQL</a:t>
            </a:r>
            <a:endParaRPr lang="en-US" sz="1440" dirty="0"/>
          </a:p>
        </p:txBody>
      </p:sp>
      <p:sp>
        <p:nvSpPr>
          <p:cNvPr id="19" name="文本框 18"/>
          <p:cNvSpPr txBox="1"/>
          <p:nvPr/>
        </p:nvSpPr>
        <p:spPr>
          <a:xfrm>
            <a:off x="-241300" y="802005"/>
            <a:ext cx="4826635" cy="2729230"/>
          </a:xfrm>
          <a:prstGeom prst="rect">
            <a:avLst/>
          </a:prstGeom>
          <a:noFill/>
        </p:spPr>
        <p:txBody>
          <a:bodyPr wrap="square" rtlCol="0">
            <a:spAutoFit/>
          </a:bodyPr>
          <a:lstStyle/>
          <a:p>
            <a:pPr marL="742950" lvl="1" indent="-285750" algn="just">
              <a:lnSpc>
                <a:spcPct val="130000"/>
              </a:lnSpc>
              <a:spcBef>
                <a:spcPts val="0"/>
              </a:spcBef>
              <a:spcAft>
                <a:spcPts val="0"/>
              </a:spcAft>
              <a:buClr>
                <a:srgbClr val="6C92C0"/>
              </a:buClr>
              <a:buSzPct val="50000"/>
              <a:buFont typeface="Wingdings" panose="05000000000000000000" pitchFamily="2" charset="2"/>
              <a:buChar char="l"/>
            </a:pPr>
            <a:r>
              <a:rPr lang="zh-CN" altLang="en-US" sz="1200" b="1" dirty="0">
                <a:solidFill>
                  <a:srgbClr val="6C92C0"/>
                </a:solidFill>
                <a:latin typeface="微软雅黑" panose="020B0503020204020204" pitchFamily="34" charset="-122"/>
                <a:ea typeface="微软雅黑" panose="020B0503020204020204" pitchFamily="34" charset="-122"/>
              </a:rPr>
              <a:t>建立视图 </a:t>
            </a:r>
            <a:endParaRPr lang="zh-CN" altLang="en-US" sz="1200" b="1" dirty="0">
              <a:solidFill>
                <a:srgbClr val="6C92C0"/>
              </a:solidFill>
              <a:latin typeface="微软雅黑" panose="020B0503020204020204" pitchFamily="34" charset="-122"/>
              <a:ea typeface="微软雅黑" panose="020B0503020204020204" pitchFamily="34" charset="-122"/>
            </a:endParaRPr>
          </a:p>
          <a:p>
            <a:pPr marL="1200150" lvl="2" indent="-285750" algn="just">
              <a:lnSpc>
                <a:spcPct val="130000"/>
              </a:lnSpc>
              <a:spcBef>
                <a:spcPts val="0"/>
              </a:spcBef>
              <a:spcAft>
                <a:spcPts val="0"/>
              </a:spcAft>
              <a:buClr>
                <a:srgbClr val="6C92C0"/>
              </a:buClr>
              <a:buSzPct val="5000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建立演员和演员之间合作的视图，字段包括演员</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的</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、演员</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的</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以及合作的电影</a:t>
            </a:r>
            <a:r>
              <a:rPr lang="en-US" altLang="zh-CN" sz="1200" dirty="0">
                <a:latin typeface="微软雅黑" panose="020B0503020204020204" pitchFamily="34" charset="-122"/>
                <a:ea typeface="微软雅黑" panose="020B0503020204020204" pitchFamily="34" charset="-122"/>
              </a:rPr>
              <a:t>ID  </a:t>
            </a:r>
            <a:endParaRPr lang="en-US" altLang="zh-CN" sz="1200" dirty="0">
              <a:latin typeface="微软雅黑" panose="020B0503020204020204" pitchFamily="34" charset="-122"/>
              <a:ea typeface="微软雅黑" panose="020B0503020204020204" pitchFamily="34" charset="-122"/>
            </a:endParaRPr>
          </a:p>
          <a:p>
            <a:pPr marL="1200150" lvl="2" indent="-285750" algn="just">
              <a:lnSpc>
                <a:spcPct val="130000"/>
              </a:lnSpc>
              <a:spcBef>
                <a:spcPts val="0"/>
              </a:spcBef>
              <a:spcAft>
                <a:spcPts val="0"/>
              </a:spcAft>
              <a:buClr>
                <a:srgbClr val="6C92C0"/>
              </a:buClr>
              <a:buSzPct val="5000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建立演员和导演之间合作的视图，字段包括演员</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、导演</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以及合作的电影</a:t>
            </a:r>
            <a:r>
              <a:rPr lang="en-US" altLang="zh-CN" sz="1200" dirty="0">
                <a:latin typeface="微软雅黑" panose="020B0503020204020204" pitchFamily="34" charset="-122"/>
                <a:ea typeface="微软雅黑" panose="020B0503020204020204" pitchFamily="34" charset="-122"/>
              </a:rPr>
              <a:t>ID</a:t>
            </a:r>
            <a:endParaRPr lang="en-US" altLang="zh-CN" sz="1200" dirty="0">
              <a:latin typeface="微软雅黑" panose="020B0503020204020204" pitchFamily="34" charset="-122"/>
              <a:ea typeface="微软雅黑" panose="020B0503020204020204" pitchFamily="34" charset="-122"/>
            </a:endParaRPr>
          </a:p>
          <a:p>
            <a:pPr marL="742950" lvl="1" indent="-285750" algn="just">
              <a:lnSpc>
                <a:spcPct val="130000"/>
              </a:lnSpc>
              <a:spcBef>
                <a:spcPts val="0"/>
              </a:spcBef>
              <a:spcAft>
                <a:spcPts val="0"/>
              </a:spcAft>
              <a:buClr>
                <a:srgbClr val="6C92C0"/>
              </a:buClr>
              <a:buSzPct val="50000"/>
              <a:buFont typeface="Wingdings" panose="05000000000000000000" pitchFamily="2" charset="2"/>
              <a:buChar char="l"/>
            </a:pPr>
            <a:r>
              <a:rPr lang="zh-CN" altLang="en-US" sz="1200" b="1" dirty="0">
                <a:solidFill>
                  <a:srgbClr val="6C92C0"/>
                </a:solidFill>
                <a:latin typeface="微软雅黑" panose="020B0503020204020204" pitchFamily="34" charset="-122"/>
                <a:ea typeface="微软雅黑" panose="020B0503020204020204" pitchFamily="34" charset="-122"/>
              </a:rPr>
              <a:t>建立Preaggregation表</a:t>
            </a:r>
            <a:endParaRPr lang="zh-CN" altLang="en-US" sz="1200" b="1" dirty="0">
              <a:solidFill>
                <a:srgbClr val="6C92C0"/>
              </a:solidFill>
              <a:latin typeface="微软雅黑" panose="020B0503020204020204" pitchFamily="34" charset="-122"/>
              <a:ea typeface="微软雅黑" panose="020B0503020204020204" pitchFamily="34" charset="-122"/>
            </a:endParaRPr>
          </a:p>
          <a:p>
            <a:pPr marL="1200150" lvl="2" indent="-285750" algn="just">
              <a:lnSpc>
                <a:spcPct val="130000"/>
              </a:lnSpc>
              <a:spcBef>
                <a:spcPts val="0"/>
              </a:spcBef>
              <a:spcAft>
                <a:spcPts val="0"/>
              </a:spcAft>
              <a:buClr>
                <a:srgbClr val="6C92C0"/>
              </a:buClr>
              <a:buSzPct val="5000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建立</a:t>
            </a:r>
            <a:r>
              <a:rPr lang="en-US" altLang="zh-CN" sz="1200" dirty="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MovieGenreStatistics</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表，汇总各电影类别的电影总数，加速查询某类别的电影统计数据</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00150" lvl="2" indent="-285750" algn="just">
              <a:lnSpc>
                <a:spcPct val="130000"/>
              </a:lnSpc>
              <a:spcBef>
                <a:spcPts val="0"/>
              </a:spcBef>
              <a:spcAft>
                <a:spcPts val="0"/>
              </a:spcAft>
              <a:buClr>
                <a:srgbClr val="6C92C0"/>
              </a:buClr>
              <a:buSzPct val="50000"/>
              <a:buFont typeface="Wingdings" panose="05000000000000000000" pitchFamily="2" charset="2"/>
              <a:buChar char="l"/>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建立</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MovieActorDirectorCollaborations</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表，提前计算演员与导演之间的合作次数，以便快速查询哪些演员和导演经常合作</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2"/>
          <a:stretch>
            <a:fillRect/>
          </a:stretch>
        </p:blipFill>
        <p:spPr>
          <a:xfrm>
            <a:off x="4643755" y="3263265"/>
            <a:ext cx="4251960" cy="1379855"/>
          </a:xfrm>
          <a:prstGeom prst="rect">
            <a:avLst/>
          </a:prstGeom>
        </p:spPr>
      </p:pic>
      <p:pic>
        <p:nvPicPr>
          <p:cNvPr id="3" name="图片 2"/>
          <p:cNvPicPr>
            <a:picLocks noChangeAspect="1"/>
          </p:cNvPicPr>
          <p:nvPr/>
        </p:nvPicPr>
        <p:blipFill>
          <a:blip r:embed="rId3"/>
          <a:stretch>
            <a:fillRect/>
          </a:stretch>
        </p:blipFill>
        <p:spPr>
          <a:xfrm>
            <a:off x="4643755" y="2395855"/>
            <a:ext cx="4361180" cy="711200"/>
          </a:xfrm>
          <a:prstGeom prst="rect">
            <a:avLst/>
          </a:prstGeom>
        </p:spPr>
      </p:pic>
      <p:pic>
        <p:nvPicPr>
          <p:cNvPr id="5" name="图片 4"/>
          <p:cNvPicPr>
            <a:picLocks noChangeAspect="1"/>
          </p:cNvPicPr>
          <p:nvPr/>
        </p:nvPicPr>
        <p:blipFill>
          <a:blip r:embed="rId4"/>
          <a:stretch>
            <a:fillRect/>
          </a:stretch>
        </p:blipFill>
        <p:spPr>
          <a:xfrm>
            <a:off x="673735" y="3490595"/>
            <a:ext cx="3300095" cy="1585595"/>
          </a:xfrm>
          <a:prstGeom prst="rect">
            <a:avLst/>
          </a:prstGeom>
        </p:spPr>
      </p:pic>
      <p:pic>
        <p:nvPicPr>
          <p:cNvPr id="6" name="图片 5"/>
          <p:cNvPicPr>
            <a:picLocks noChangeAspect="1"/>
          </p:cNvPicPr>
          <p:nvPr/>
        </p:nvPicPr>
        <p:blipFill>
          <a:blip r:embed="rId5"/>
          <a:stretch>
            <a:fillRect/>
          </a:stretch>
        </p:blipFill>
        <p:spPr>
          <a:xfrm>
            <a:off x="4646295" y="836930"/>
            <a:ext cx="4358640" cy="452120"/>
          </a:xfrm>
          <a:prstGeom prst="rect">
            <a:avLst/>
          </a:prstGeom>
        </p:spPr>
      </p:pic>
      <p:pic>
        <p:nvPicPr>
          <p:cNvPr id="7" name="图片 6"/>
          <p:cNvPicPr>
            <a:picLocks noChangeAspect="1"/>
          </p:cNvPicPr>
          <p:nvPr/>
        </p:nvPicPr>
        <p:blipFill>
          <a:blip r:embed="rId6"/>
          <a:stretch>
            <a:fillRect/>
          </a:stretch>
        </p:blipFill>
        <p:spPr>
          <a:xfrm>
            <a:off x="4648835" y="1417320"/>
            <a:ext cx="4358640" cy="600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分布式数据库-Hive+hadoop</a:t>
            </a:r>
            <a:endParaRPr lang="en-US" sz="1440" dirty="0"/>
          </a:p>
        </p:txBody>
      </p:sp>
      <p:pic>
        <p:nvPicPr>
          <p:cNvPr id="3" name="Image 0" descr="preencoded.png"/>
          <p:cNvPicPr>
            <a:picLocks noChangeAspect="1"/>
          </p:cNvPicPr>
          <p:nvPr/>
        </p:nvPicPr>
        <p:blipFill>
          <a:blip r:embed="rId2">
            <a:alphaModFix amt="60000"/>
          </a:blip>
          <a:stretch>
            <a:fillRect/>
          </a:stretch>
        </p:blipFill>
        <p:spPr>
          <a:xfrm>
            <a:off x="0" y="886688"/>
            <a:ext cx="4523239" cy="4053616"/>
          </a:xfrm>
          <a:prstGeom prst="rect">
            <a:avLst/>
          </a:prstGeom>
        </p:spPr>
      </p:pic>
      <p:pic>
        <p:nvPicPr>
          <p:cNvPr id="4" name="Image 1" descr="preencoded.png"/>
          <p:cNvPicPr>
            <a:picLocks noChangeAspect="1"/>
          </p:cNvPicPr>
          <p:nvPr/>
        </p:nvPicPr>
        <p:blipFill>
          <a:blip r:embed="rId3">
            <a:alphaModFix amt="80000"/>
          </a:blip>
          <a:stretch>
            <a:fillRect/>
          </a:stretch>
        </p:blipFill>
        <p:spPr>
          <a:xfrm>
            <a:off x="0" y="903148"/>
            <a:ext cx="4523239" cy="4398546"/>
          </a:xfrm>
          <a:prstGeom prst="rect">
            <a:avLst/>
          </a:prstGeom>
        </p:spPr>
      </p:pic>
      <p:pic>
        <p:nvPicPr>
          <p:cNvPr id="5" name="Image 2" descr="preencoded.png"/>
          <p:cNvPicPr>
            <a:picLocks noChangeAspect="1"/>
          </p:cNvPicPr>
          <p:nvPr/>
        </p:nvPicPr>
        <p:blipFill>
          <a:blip r:embed="rId4"/>
          <a:stretch>
            <a:fillRect/>
          </a:stretch>
        </p:blipFill>
        <p:spPr>
          <a:xfrm>
            <a:off x="0" y="1009529"/>
            <a:ext cx="4523239" cy="4523239"/>
          </a:xfrm>
          <a:prstGeom prst="rect">
            <a:avLst/>
          </a:prstGeom>
        </p:spPr>
      </p:pic>
      <p:sp>
        <p:nvSpPr>
          <p:cNvPr id="6" name="Text 1"/>
          <p:cNvSpPr/>
          <p:nvPr>
            <p:custDataLst>
              <p:tags r:id="rId5"/>
            </p:custDataLst>
          </p:nvPr>
        </p:nvSpPr>
        <p:spPr>
          <a:xfrm>
            <a:off x="4122902" y="1005089"/>
            <a:ext cx="4389120" cy="456565"/>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2D609C"/>
                </a:solidFill>
                <a:latin typeface="微软雅黑" panose="020B0503020204020204" pitchFamily="34" charset="-122"/>
                <a:ea typeface="微软雅黑" panose="020B0503020204020204" pitchFamily="34" charset="-122"/>
                <a:cs typeface="微软雅黑" panose="020B0503020204020204" pitchFamily="34" charset="-120"/>
              </a:rPr>
              <a:t>扩展性强</a:t>
            </a:r>
            <a:endParaRPr lang="en-US" sz="1730" b="1" dirty="0">
              <a:solidFill>
                <a:srgbClr val="2D609C"/>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7" name="Text 2"/>
          <p:cNvSpPr/>
          <p:nvPr>
            <p:custDataLst>
              <p:tags r:id="rId6"/>
            </p:custDataLst>
          </p:nvPr>
        </p:nvSpPr>
        <p:spPr>
          <a:xfrm>
            <a:off x="4122902" y="1306841"/>
            <a:ext cx="4476025" cy="98679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分布式数据库专注于处理大规模数据和高并发访问，适用于需要高可用性和横向扩展的场景，如大数据处理、分布式日志存储和互联网应用。</a:t>
            </a:r>
            <a:endPar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8" name="Text 3"/>
          <p:cNvSpPr/>
          <p:nvPr>
            <p:custDataLst>
              <p:tags r:id="rId7"/>
            </p:custDataLst>
          </p:nvPr>
        </p:nvSpPr>
        <p:spPr>
          <a:xfrm>
            <a:off x="4122902" y="2360534"/>
            <a:ext cx="4389120" cy="456565"/>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2D609C"/>
                </a:solidFill>
                <a:latin typeface="微软雅黑" panose="020B0503020204020204" pitchFamily="34" charset="-122"/>
                <a:ea typeface="微软雅黑" panose="020B0503020204020204" pitchFamily="34" charset="-122"/>
                <a:cs typeface="微软雅黑" panose="020B0503020204020204" pitchFamily="34" charset="-120"/>
              </a:rPr>
              <a:t>高效索引</a:t>
            </a:r>
            <a:endParaRPr lang="en-US" sz="1730" b="1" dirty="0">
              <a:solidFill>
                <a:srgbClr val="2D609C"/>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9" name="Text 4"/>
          <p:cNvSpPr/>
          <p:nvPr>
            <p:custDataLst>
              <p:tags r:id="rId8"/>
            </p:custDataLst>
          </p:nvPr>
        </p:nvSpPr>
        <p:spPr>
          <a:xfrm>
            <a:off x="4122902" y="2656800"/>
            <a:ext cx="4476025" cy="72136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对常用查询字段建立单列和组合索引，这一策略有效加速了查询操作，提高了分布式数据库在高并发访问场景下的响应速度和效率。</a:t>
            </a:r>
            <a:endParaRPr lang="en-US" sz="1440" dirty="0"/>
          </a:p>
        </p:txBody>
      </p:sp>
      <p:sp>
        <p:nvSpPr>
          <p:cNvPr id="10" name="Text 5"/>
          <p:cNvSpPr/>
          <p:nvPr>
            <p:custDataLst>
              <p:tags r:id="rId9"/>
            </p:custDataLst>
          </p:nvPr>
        </p:nvSpPr>
        <p:spPr>
          <a:xfrm>
            <a:off x="4122115" y="3522635"/>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2D609C"/>
                </a:solidFill>
                <a:latin typeface="微软雅黑" panose="020B0503020204020204" pitchFamily="34" charset="-122"/>
                <a:ea typeface="微软雅黑" panose="020B0503020204020204" pitchFamily="34" charset="-122"/>
                <a:cs typeface="微软雅黑" panose="020B0503020204020204" pitchFamily="34" charset="-120"/>
              </a:rPr>
              <a:t>容错性与容量弹性</a:t>
            </a:r>
            <a:endParaRPr lang="en-US" sz="1440" dirty="0"/>
          </a:p>
        </p:txBody>
      </p:sp>
      <p:sp>
        <p:nvSpPr>
          <p:cNvPr id="11" name="Text 6"/>
          <p:cNvSpPr/>
          <p:nvPr>
            <p:custDataLst>
              <p:tags r:id="rId10"/>
            </p:custDataLst>
          </p:nvPr>
        </p:nvSpPr>
        <p:spPr>
          <a:xfrm>
            <a:off x="4122902" y="3824695"/>
            <a:ext cx="4476025" cy="98679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分布式数据库具备高容错性，支持数据备份和故障转移机制，确保系统可靠性；同时，通过增加物理设备实现存储容量的弹性扩展，解决了瓶颈问题。</a:t>
            </a:r>
            <a:endParaRPr lang="en-US" sz="1440" dirty="0"/>
          </a:p>
        </p:txBody>
      </p:sp>
      <p:sp>
        <p:nvSpPr>
          <p:cNvPr id="12" name="Shape 7"/>
          <p:cNvSpPr/>
          <p:nvPr>
            <p:custDataLst>
              <p:tags r:id="rId11"/>
            </p:custDataLst>
          </p:nvPr>
        </p:nvSpPr>
        <p:spPr>
          <a:xfrm>
            <a:off x="2673371" y="1805964"/>
            <a:ext cx="499914" cy="0"/>
          </a:xfrm>
          <a:custGeom>
            <a:avLst/>
            <a:gdLst/>
            <a:ahLst/>
            <a:cxnLst/>
            <a:rect l="l" t="t" r="r" b="b"/>
            <a:pathLst>
              <a:path w="499914">
                <a:moveTo>
                  <a:pt x="0" y="0"/>
                </a:moveTo>
                <a:moveTo>
                  <a:pt x="0" y="0"/>
                </a:moveTo>
                <a:lnTo>
                  <a:pt x="499914" y="0"/>
                </a:lnTo>
              </a:path>
            </a:pathLst>
          </a:custGeom>
          <a:noFill/>
          <a:ln w="19050">
            <a:solidFill>
              <a:srgbClr val="00336F"/>
            </a:solidFill>
            <a:prstDash val="solid"/>
            <a:headEnd type="none"/>
            <a:tailEnd type="arrow"/>
          </a:ln>
        </p:spPr>
      </p:sp>
      <p:sp>
        <p:nvSpPr>
          <p:cNvPr id="13" name="Shape 8"/>
          <p:cNvSpPr/>
          <p:nvPr>
            <p:custDataLst>
              <p:tags r:id="rId12"/>
            </p:custDataLst>
          </p:nvPr>
        </p:nvSpPr>
        <p:spPr>
          <a:xfrm>
            <a:off x="3162037" y="2856649"/>
            <a:ext cx="350493" cy="0"/>
          </a:xfrm>
          <a:custGeom>
            <a:avLst/>
            <a:gdLst/>
            <a:ahLst/>
            <a:cxnLst/>
            <a:rect l="l" t="t" r="r" b="b"/>
            <a:pathLst>
              <a:path w="350493">
                <a:moveTo>
                  <a:pt x="0" y="0"/>
                </a:moveTo>
                <a:moveTo>
                  <a:pt x="0" y="0"/>
                </a:moveTo>
                <a:lnTo>
                  <a:pt x="350493" y="0"/>
                </a:lnTo>
              </a:path>
            </a:pathLst>
          </a:custGeom>
          <a:noFill/>
          <a:ln w="19050">
            <a:solidFill>
              <a:srgbClr val="00336F"/>
            </a:solidFill>
            <a:prstDash val="solid"/>
            <a:headEnd type="none"/>
            <a:tailEnd type="arrow"/>
          </a:ln>
        </p:spPr>
      </p:sp>
      <p:sp>
        <p:nvSpPr>
          <p:cNvPr id="14" name="Shape 9"/>
          <p:cNvSpPr/>
          <p:nvPr>
            <p:custDataLst>
              <p:tags r:id="rId13"/>
            </p:custDataLst>
          </p:nvPr>
        </p:nvSpPr>
        <p:spPr>
          <a:xfrm>
            <a:off x="2804600" y="4003258"/>
            <a:ext cx="1103131" cy="0"/>
          </a:xfrm>
          <a:custGeom>
            <a:avLst/>
            <a:gdLst/>
            <a:ahLst/>
            <a:cxnLst/>
            <a:rect l="l" t="t" r="r" b="b"/>
            <a:pathLst>
              <a:path w="1103131">
                <a:moveTo>
                  <a:pt x="0" y="0"/>
                </a:moveTo>
                <a:moveTo>
                  <a:pt x="0" y="0"/>
                </a:moveTo>
                <a:lnTo>
                  <a:pt x="1103131" y="0"/>
                </a:lnTo>
              </a:path>
            </a:pathLst>
          </a:custGeom>
          <a:noFill/>
          <a:ln w="19050">
            <a:solidFill>
              <a:srgbClr val="00336F"/>
            </a:solidFill>
            <a:prstDash val="solid"/>
            <a:headEnd type="none"/>
            <a:tailEnd type="arrow"/>
          </a:ln>
        </p:spPr>
      </p:sp>
      <p:sp>
        <p:nvSpPr>
          <p:cNvPr id="15" name="Text 10"/>
          <p:cNvSpPr/>
          <p:nvPr>
            <p:custDataLst>
              <p:tags r:id="rId14"/>
            </p:custDataLst>
          </p:nvPr>
        </p:nvSpPr>
        <p:spPr>
          <a:xfrm>
            <a:off x="1838595" y="1558724"/>
            <a:ext cx="794446"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6" name="Text 11"/>
          <p:cNvSpPr/>
          <p:nvPr>
            <p:custDataLst>
              <p:tags r:id="rId15"/>
            </p:custDataLst>
          </p:nvPr>
        </p:nvSpPr>
        <p:spPr>
          <a:xfrm>
            <a:off x="1605529" y="2616316"/>
            <a:ext cx="1312181"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7" name="Text 12"/>
          <p:cNvSpPr/>
          <p:nvPr>
            <p:custDataLst>
              <p:tags r:id="rId16"/>
            </p:custDataLst>
          </p:nvPr>
        </p:nvSpPr>
        <p:spPr>
          <a:xfrm>
            <a:off x="1426313" y="3754199"/>
            <a:ext cx="1670613"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2" name="Text 6"/>
          <p:cNvSpPr/>
          <p:nvPr>
            <p:custDataLst>
              <p:tags r:id="rId17"/>
            </p:custDataLst>
          </p:nvPr>
        </p:nvSpPr>
        <p:spPr>
          <a:xfrm>
            <a:off x="191770" y="843280"/>
            <a:ext cx="1594485" cy="466725"/>
          </a:xfrm>
          <a:prstGeom prst="rect">
            <a:avLst/>
          </a:prstGeom>
          <a:noFill/>
        </p:spPr>
        <p:txBody>
          <a:bodyPr wrap="square" lIns="95250" tIns="95250" rIns="95250" bIns="95250" rtlCol="0" anchor="ctr">
            <a:spAutoFit/>
          </a:bodyPr>
          <a:p>
            <a:pPr marL="0" indent="0" algn="ctr">
              <a:lnSpc>
                <a:spcPct val="113000"/>
              </a:lnSpc>
              <a:spcBef>
                <a:spcPts val="375"/>
              </a:spcBef>
              <a:buNone/>
            </a:pPr>
            <a:r>
              <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适用查询</a:t>
            </a:r>
            <a:r>
              <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范围</a:t>
            </a:r>
            <a:endPar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分布式数据库-Hive+hadoop</a:t>
            </a:r>
            <a:endParaRPr lang="en-US" sz="1440" dirty="0"/>
          </a:p>
        </p:txBody>
      </p:sp>
      <p:sp>
        <p:nvSpPr>
          <p:cNvPr id="18" name="文本框 17"/>
          <p:cNvSpPr txBox="1"/>
          <p:nvPr/>
        </p:nvSpPr>
        <p:spPr>
          <a:xfrm>
            <a:off x="543560" y="865505"/>
            <a:ext cx="4213860" cy="3954780"/>
          </a:xfrm>
          <a:prstGeom prst="rect">
            <a:avLst/>
          </a:prstGeom>
          <a:noFill/>
        </p:spPr>
        <p:txBody>
          <a:bodyPr wrap="square" rtlCol="0" anchor="t">
            <a:noAutofit/>
          </a:bodyPr>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在本项目中，采用 Hive 和 Hadoop 作为分布式数据库，使用1个 Namenode 和1个 Datanode 的伪分布式架构，并以 MapReduce 作为计算引擎，HDFS 作为存储系统。集群的元数据存储使用 PostgreSQL，并配置在 Docker 上，同时尝试集成 SparkSQL 计算框架。</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我们的分布式数据库的表结构与关系型数据库相似，但将原本的关系型数据库视图 `actor_actor` 和 `director_actor` 转换为实际的外部表，这样加速了演员之间以及演员与导演之间关系的查询。</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所有的分布式数据库表都使用外部表，这对于大数据处理场景是一种优化，因为可以在数据本地进行查询处理，从而减少数据移动的需求。</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4877435" y="1183640"/>
            <a:ext cx="3810000" cy="27768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图数据库-Neo4j</a:t>
            </a:r>
            <a:endParaRPr lang="en-US" sz="1440" dirty="0"/>
          </a:p>
        </p:txBody>
      </p:sp>
      <p:sp>
        <p:nvSpPr>
          <p:cNvPr id="3" name="Shape 1"/>
          <p:cNvSpPr/>
          <p:nvPr>
            <p:custDataLst>
              <p:tags r:id="rId2"/>
            </p:custDataLst>
          </p:nvPr>
        </p:nvSpPr>
        <p:spPr>
          <a:xfrm>
            <a:off x="429475" y="979273"/>
            <a:ext cx="8184444" cy="3578175"/>
          </a:xfrm>
          <a:custGeom>
            <a:avLst/>
            <a:gdLst/>
            <a:ahLst/>
            <a:cxnLst/>
            <a:rect l="l" t="t" r="r" b="b"/>
            <a:pathLst>
              <a:path w="8184444" h="3578175">
                <a:moveTo>
                  <a:pt x="0" y="0"/>
                </a:moveTo>
                <a:moveTo>
                  <a:pt x="0" y="0"/>
                </a:moveTo>
                <a:lnTo>
                  <a:pt x="8184444" y="0"/>
                </a:lnTo>
                <a:lnTo>
                  <a:pt x="8184444" y="3578175"/>
                </a:lnTo>
                <a:lnTo>
                  <a:pt x="0" y="3578175"/>
                </a:lnTo>
                <a:close/>
              </a:path>
            </a:pathLst>
          </a:custGeom>
          <a:solidFill>
            <a:srgbClr val="000000">
              <a:alpha val="0"/>
            </a:srgbClr>
          </a:solidFill>
        </p:spPr>
      </p:sp>
      <p:sp>
        <p:nvSpPr>
          <p:cNvPr id="4" name="Shape 2"/>
          <p:cNvSpPr/>
          <p:nvPr>
            <p:custDataLst>
              <p:tags r:id="rId3"/>
            </p:custDataLst>
          </p:nvPr>
        </p:nvSpPr>
        <p:spPr>
          <a:xfrm>
            <a:off x="1057755" y="1346973"/>
            <a:ext cx="2191977" cy="3217037"/>
          </a:xfrm>
          <a:custGeom>
            <a:avLst/>
            <a:gdLst/>
            <a:ahLst/>
            <a:cxnLst/>
            <a:rect l="l" t="t" r="r" b="b"/>
            <a:pathLst>
              <a:path w="2191977" h="3217037">
                <a:moveTo>
                  <a:pt x="204724" y="0"/>
                </a:moveTo>
                <a:moveTo>
                  <a:pt x="204724" y="0"/>
                </a:moveTo>
                <a:lnTo>
                  <a:pt x="1987252" y="0"/>
                </a:lnTo>
                <a:quadBezTo>
                  <a:pt x="2191977" y="0"/>
                  <a:pt x="2191977" y="220827"/>
                </a:quadBezTo>
                <a:lnTo>
                  <a:pt x="2191977" y="2996210"/>
                </a:lnTo>
                <a:quadBezTo>
                  <a:pt x="2191977" y="3217037"/>
                  <a:pt x="1987252" y="3217037"/>
                </a:quadBezTo>
                <a:lnTo>
                  <a:pt x="204724" y="3217037"/>
                </a:lnTo>
                <a:quadBezTo>
                  <a:pt x="0" y="3217037"/>
                  <a:pt x="0" y="2996210"/>
                </a:quadBezTo>
                <a:lnTo>
                  <a:pt x="0" y="220827"/>
                </a:lnTo>
                <a:quadBezTo>
                  <a:pt x="0" y="0"/>
                  <a:pt x="204724" y="0"/>
                </a:quadBezTo>
                <a:close/>
              </a:path>
            </a:pathLst>
          </a:custGeom>
          <a:solidFill>
            <a:srgbClr val="00336F">
              <a:alpha val="10000"/>
            </a:srgbClr>
          </a:solidFill>
          <a:ln w="9525">
            <a:solidFill>
              <a:srgbClr val="00336F"/>
            </a:solidFill>
            <a:prstDash val="solid"/>
          </a:ln>
        </p:spPr>
      </p:sp>
      <p:sp>
        <p:nvSpPr>
          <p:cNvPr id="5" name="Shape 3"/>
          <p:cNvSpPr/>
          <p:nvPr>
            <p:custDataLst>
              <p:tags r:id="rId4"/>
            </p:custDataLst>
          </p:nvPr>
        </p:nvSpPr>
        <p:spPr>
          <a:xfrm rot="5400000">
            <a:off x="738465" y="1626249"/>
            <a:ext cx="423666" cy="220184"/>
          </a:xfrm>
          <a:custGeom>
            <a:avLst/>
            <a:gdLst/>
            <a:ahLst/>
            <a:cxnLst/>
            <a:rect l="l" t="t" r="r" b="b"/>
            <a:pathLst>
              <a:path w="423666" h="220184">
                <a:moveTo>
                  <a:pt x="110092" y="0"/>
                </a:moveTo>
                <a:moveTo>
                  <a:pt x="110092" y="0"/>
                </a:moveTo>
                <a:lnTo>
                  <a:pt x="313574" y="0"/>
                </a:lnTo>
                <a:quadBezTo>
                  <a:pt x="423666" y="0"/>
                  <a:pt x="423666" y="110092"/>
                </a:quadBezTo>
                <a:lnTo>
                  <a:pt x="423666" y="110092"/>
                </a:lnTo>
                <a:quadBezTo>
                  <a:pt x="423666" y="220184"/>
                  <a:pt x="313574" y="220184"/>
                </a:quadBezTo>
                <a:lnTo>
                  <a:pt x="110092" y="220184"/>
                </a:lnTo>
                <a:quadBezTo>
                  <a:pt x="0" y="220184"/>
                  <a:pt x="0" y="110092"/>
                </a:quadBezTo>
                <a:lnTo>
                  <a:pt x="0" y="110092"/>
                </a:lnTo>
                <a:quadBezTo>
                  <a:pt x="0" y="0"/>
                  <a:pt x="110092" y="0"/>
                </a:quadBezTo>
                <a:close/>
              </a:path>
            </a:pathLst>
          </a:custGeom>
          <a:solidFill>
            <a:srgbClr val="002460"/>
          </a:solidFill>
        </p:spPr>
      </p:sp>
      <p:sp>
        <p:nvSpPr>
          <p:cNvPr id="6" name="Shape 4"/>
          <p:cNvSpPr/>
          <p:nvPr>
            <p:custDataLst>
              <p:tags r:id="rId5"/>
            </p:custDataLst>
          </p:nvPr>
        </p:nvSpPr>
        <p:spPr>
          <a:xfrm>
            <a:off x="841314" y="1460237"/>
            <a:ext cx="1095138" cy="367710"/>
          </a:xfrm>
          <a:custGeom>
            <a:avLst/>
            <a:gdLst/>
            <a:ahLst/>
            <a:cxnLst/>
            <a:rect l="l" t="t" r="r" b="b"/>
            <a:pathLst>
              <a:path w="1095138" h="367710">
                <a:moveTo>
                  <a:pt x="183855" y="0"/>
                </a:moveTo>
                <a:moveTo>
                  <a:pt x="183855" y="0"/>
                </a:moveTo>
                <a:lnTo>
                  <a:pt x="911282" y="0"/>
                </a:lnTo>
                <a:quadBezTo>
                  <a:pt x="1095138" y="0"/>
                  <a:pt x="1095138" y="183855"/>
                </a:quadBezTo>
                <a:lnTo>
                  <a:pt x="1095138" y="183855"/>
                </a:lnTo>
                <a:quadBezTo>
                  <a:pt x="1095138" y="367710"/>
                  <a:pt x="911282" y="367710"/>
                </a:quadBezTo>
                <a:lnTo>
                  <a:pt x="183855" y="367710"/>
                </a:lnTo>
                <a:quadBezTo>
                  <a:pt x="0" y="367710"/>
                  <a:pt x="0" y="183855"/>
                </a:quadBezTo>
                <a:lnTo>
                  <a:pt x="0" y="183855"/>
                </a:lnTo>
                <a:quadBezTo>
                  <a:pt x="0" y="0"/>
                  <a:pt x="183855" y="0"/>
                </a:quadBezTo>
                <a:close/>
              </a:path>
            </a:pathLst>
          </a:custGeom>
          <a:solidFill>
            <a:srgbClr val="00336F"/>
          </a:solidFill>
        </p:spPr>
      </p:sp>
      <p:sp>
        <p:nvSpPr>
          <p:cNvPr id="7" name="Text 5"/>
          <p:cNvSpPr/>
          <p:nvPr>
            <p:custDataLst>
              <p:tags r:id="rId6"/>
            </p:custDataLst>
          </p:nvPr>
        </p:nvSpPr>
        <p:spPr>
          <a:xfrm>
            <a:off x="841314" y="1346912"/>
            <a:ext cx="1095138"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8" name="Text 6"/>
          <p:cNvSpPr/>
          <p:nvPr>
            <p:custDataLst>
              <p:tags r:id="rId7"/>
            </p:custDataLst>
          </p:nvPr>
        </p:nvSpPr>
        <p:spPr>
          <a:xfrm>
            <a:off x="1057755" y="1827947"/>
            <a:ext cx="2194560" cy="58521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复杂关系查询</a:t>
            </a:r>
            <a:endParaRPr lang="en-US" sz="1440" dirty="0"/>
          </a:p>
        </p:txBody>
      </p:sp>
      <p:sp>
        <p:nvSpPr>
          <p:cNvPr id="9" name="Text 7"/>
          <p:cNvSpPr/>
          <p:nvPr>
            <p:custDataLst>
              <p:tags r:id="rId8"/>
            </p:custDataLst>
          </p:nvPr>
        </p:nvSpPr>
        <p:spPr>
          <a:xfrm>
            <a:off x="1057755" y="2409946"/>
            <a:ext cx="2191977" cy="1517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图数据库在处理节点间复杂关系方面表现出色，能够快速识别并查询节点间的邻居关系或共同连接点，极大地提高了数据检索的效率和准确性。</a:t>
            </a:r>
            <a:endParaRPr lang="en-US" sz="1440" dirty="0"/>
          </a:p>
        </p:txBody>
      </p:sp>
      <p:sp>
        <p:nvSpPr>
          <p:cNvPr id="10" name="Shape 8"/>
          <p:cNvSpPr/>
          <p:nvPr>
            <p:custDataLst>
              <p:tags r:id="rId9"/>
            </p:custDataLst>
          </p:nvPr>
        </p:nvSpPr>
        <p:spPr>
          <a:xfrm>
            <a:off x="6111817" y="1346973"/>
            <a:ext cx="2191977" cy="3217037"/>
          </a:xfrm>
          <a:custGeom>
            <a:avLst/>
            <a:gdLst/>
            <a:ahLst/>
            <a:cxnLst/>
            <a:rect l="l" t="t" r="r" b="b"/>
            <a:pathLst>
              <a:path w="2191977" h="3217037">
                <a:moveTo>
                  <a:pt x="204724" y="0"/>
                </a:moveTo>
                <a:moveTo>
                  <a:pt x="204724" y="0"/>
                </a:moveTo>
                <a:lnTo>
                  <a:pt x="1987252" y="0"/>
                </a:lnTo>
                <a:quadBezTo>
                  <a:pt x="2191977" y="0"/>
                  <a:pt x="2191977" y="220827"/>
                </a:quadBezTo>
                <a:lnTo>
                  <a:pt x="2191977" y="2996210"/>
                </a:lnTo>
                <a:quadBezTo>
                  <a:pt x="2191977" y="3217037"/>
                  <a:pt x="1987252" y="3217037"/>
                </a:quadBezTo>
                <a:lnTo>
                  <a:pt x="204724" y="3217037"/>
                </a:lnTo>
                <a:quadBezTo>
                  <a:pt x="0" y="3217037"/>
                  <a:pt x="0" y="2996210"/>
                </a:quadBezTo>
                <a:lnTo>
                  <a:pt x="0" y="220827"/>
                </a:lnTo>
                <a:quadBezTo>
                  <a:pt x="0" y="0"/>
                  <a:pt x="204724" y="0"/>
                </a:quadBezTo>
                <a:close/>
              </a:path>
            </a:pathLst>
          </a:custGeom>
          <a:solidFill>
            <a:srgbClr val="00336F">
              <a:alpha val="10000"/>
            </a:srgbClr>
          </a:solidFill>
          <a:ln w="9525">
            <a:solidFill>
              <a:srgbClr val="00336F"/>
            </a:solidFill>
            <a:prstDash val="solid"/>
          </a:ln>
        </p:spPr>
      </p:sp>
      <p:sp>
        <p:nvSpPr>
          <p:cNvPr id="11" name="Shape 9"/>
          <p:cNvSpPr/>
          <p:nvPr>
            <p:custDataLst>
              <p:tags r:id="rId10"/>
            </p:custDataLst>
          </p:nvPr>
        </p:nvSpPr>
        <p:spPr>
          <a:xfrm rot="5400000">
            <a:off x="5792528" y="1626297"/>
            <a:ext cx="423666" cy="220184"/>
          </a:xfrm>
          <a:custGeom>
            <a:avLst/>
            <a:gdLst/>
            <a:ahLst/>
            <a:cxnLst/>
            <a:rect l="l" t="t" r="r" b="b"/>
            <a:pathLst>
              <a:path w="423666" h="220184">
                <a:moveTo>
                  <a:pt x="110092" y="0"/>
                </a:moveTo>
                <a:moveTo>
                  <a:pt x="110092" y="0"/>
                </a:moveTo>
                <a:lnTo>
                  <a:pt x="313574" y="0"/>
                </a:lnTo>
                <a:quadBezTo>
                  <a:pt x="423666" y="0"/>
                  <a:pt x="423666" y="110092"/>
                </a:quadBezTo>
                <a:lnTo>
                  <a:pt x="423666" y="110092"/>
                </a:lnTo>
                <a:quadBezTo>
                  <a:pt x="423666" y="220184"/>
                  <a:pt x="313574" y="220184"/>
                </a:quadBezTo>
                <a:lnTo>
                  <a:pt x="110092" y="220184"/>
                </a:lnTo>
                <a:quadBezTo>
                  <a:pt x="0" y="220184"/>
                  <a:pt x="0" y="110092"/>
                </a:quadBezTo>
                <a:lnTo>
                  <a:pt x="0" y="110092"/>
                </a:lnTo>
                <a:quadBezTo>
                  <a:pt x="0" y="0"/>
                  <a:pt x="110092" y="0"/>
                </a:quadBezTo>
                <a:close/>
              </a:path>
            </a:pathLst>
          </a:custGeom>
          <a:solidFill>
            <a:srgbClr val="002460"/>
          </a:solidFill>
        </p:spPr>
      </p:sp>
      <p:sp>
        <p:nvSpPr>
          <p:cNvPr id="12" name="Shape 10"/>
          <p:cNvSpPr/>
          <p:nvPr>
            <p:custDataLst>
              <p:tags r:id="rId11"/>
            </p:custDataLst>
          </p:nvPr>
        </p:nvSpPr>
        <p:spPr>
          <a:xfrm>
            <a:off x="5895376" y="1460285"/>
            <a:ext cx="1095138" cy="367710"/>
          </a:xfrm>
          <a:custGeom>
            <a:avLst/>
            <a:gdLst/>
            <a:ahLst/>
            <a:cxnLst/>
            <a:rect l="l" t="t" r="r" b="b"/>
            <a:pathLst>
              <a:path w="1095138" h="367710">
                <a:moveTo>
                  <a:pt x="183855" y="0"/>
                </a:moveTo>
                <a:moveTo>
                  <a:pt x="183855" y="0"/>
                </a:moveTo>
                <a:lnTo>
                  <a:pt x="911282" y="0"/>
                </a:lnTo>
                <a:quadBezTo>
                  <a:pt x="1095138" y="0"/>
                  <a:pt x="1095138" y="183855"/>
                </a:quadBezTo>
                <a:lnTo>
                  <a:pt x="1095138" y="183855"/>
                </a:lnTo>
                <a:quadBezTo>
                  <a:pt x="1095138" y="367710"/>
                  <a:pt x="911282" y="367710"/>
                </a:quadBezTo>
                <a:lnTo>
                  <a:pt x="183855" y="367710"/>
                </a:lnTo>
                <a:quadBezTo>
                  <a:pt x="0" y="367710"/>
                  <a:pt x="0" y="183855"/>
                </a:quadBezTo>
                <a:lnTo>
                  <a:pt x="0" y="183855"/>
                </a:lnTo>
                <a:quadBezTo>
                  <a:pt x="0" y="0"/>
                  <a:pt x="183855" y="0"/>
                </a:quadBezTo>
                <a:close/>
              </a:path>
            </a:pathLst>
          </a:custGeom>
          <a:solidFill>
            <a:srgbClr val="00336F"/>
          </a:solidFill>
        </p:spPr>
      </p:sp>
      <p:sp>
        <p:nvSpPr>
          <p:cNvPr id="13" name="Text 11"/>
          <p:cNvSpPr/>
          <p:nvPr>
            <p:custDataLst>
              <p:tags r:id="rId12"/>
            </p:custDataLst>
          </p:nvPr>
        </p:nvSpPr>
        <p:spPr>
          <a:xfrm>
            <a:off x="5895376" y="1346960"/>
            <a:ext cx="1095138"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4" name="Text 12"/>
          <p:cNvSpPr/>
          <p:nvPr>
            <p:custDataLst>
              <p:tags r:id="rId13"/>
            </p:custDataLst>
          </p:nvPr>
        </p:nvSpPr>
        <p:spPr>
          <a:xfrm>
            <a:off x="6111817" y="1827947"/>
            <a:ext cx="2194560" cy="58521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递归查询能力</a:t>
            </a:r>
            <a:endParaRPr lang="en-US" sz="1440" dirty="0"/>
          </a:p>
        </p:txBody>
      </p:sp>
      <p:sp>
        <p:nvSpPr>
          <p:cNvPr id="15" name="Text 13"/>
          <p:cNvSpPr/>
          <p:nvPr>
            <p:custDataLst>
              <p:tags r:id="rId14"/>
            </p:custDataLst>
          </p:nvPr>
        </p:nvSpPr>
        <p:spPr>
          <a:xfrm>
            <a:off x="6111817" y="2409946"/>
            <a:ext cx="2191977" cy="1517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图数据库支持递归查询功能，使得追踪节点到自身的路径变得简单高效，这对于存储和处理具有复杂关系的数据尤为重要。</a:t>
            </a:r>
            <a:endParaRPr lang="en-US" sz="1440" dirty="0"/>
          </a:p>
        </p:txBody>
      </p:sp>
      <p:sp>
        <p:nvSpPr>
          <p:cNvPr id="16" name="Shape 14"/>
          <p:cNvSpPr/>
          <p:nvPr>
            <p:custDataLst>
              <p:tags r:id="rId15"/>
            </p:custDataLst>
          </p:nvPr>
        </p:nvSpPr>
        <p:spPr>
          <a:xfrm>
            <a:off x="3584744" y="1346800"/>
            <a:ext cx="2191817" cy="3217382"/>
          </a:xfrm>
          <a:custGeom>
            <a:avLst/>
            <a:gdLst/>
            <a:ahLst/>
            <a:cxnLst/>
            <a:rect l="l" t="t" r="r" b="b"/>
            <a:pathLst>
              <a:path w="2191817" h="3217382">
                <a:moveTo>
                  <a:pt x="204709" y="0"/>
                </a:moveTo>
                <a:moveTo>
                  <a:pt x="204709" y="0"/>
                </a:moveTo>
                <a:lnTo>
                  <a:pt x="1987108" y="0"/>
                </a:lnTo>
                <a:quadBezTo>
                  <a:pt x="2191817" y="0"/>
                  <a:pt x="2191817" y="220811"/>
                </a:quadBezTo>
                <a:lnTo>
                  <a:pt x="2191817" y="2996571"/>
                </a:lnTo>
                <a:quadBezTo>
                  <a:pt x="2191817" y="3217382"/>
                  <a:pt x="1987108" y="3217382"/>
                </a:quadBezTo>
                <a:lnTo>
                  <a:pt x="204709" y="3217382"/>
                </a:lnTo>
                <a:quadBezTo>
                  <a:pt x="0" y="3217382"/>
                  <a:pt x="0" y="2996571"/>
                </a:quadBezTo>
                <a:lnTo>
                  <a:pt x="0" y="220811"/>
                </a:lnTo>
                <a:quadBezTo>
                  <a:pt x="0" y="0"/>
                  <a:pt x="204709" y="0"/>
                </a:quadBezTo>
                <a:close/>
              </a:path>
            </a:pathLst>
          </a:custGeom>
          <a:solidFill>
            <a:srgbClr val="00336F">
              <a:alpha val="10000"/>
            </a:srgbClr>
          </a:solidFill>
          <a:ln w="9525">
            <a:solidFill>
              <a:srgbClr val="00336F"/>
            </a:solidFill>
            <a:prstDash val="solid"/>
          </a:ln>
        </p:spPr>
      </p:sp>
      <p:sp>
        <p:nvSpPr>
          <p:cNvPr id="17" name="Text 15"/>
          <p:cNvSpPr/>
          <p:nvPr>
            <p:custDataLst>
              <p:tags r:id="rId16"/>
            </p:custDataLst>
          </p:nvPr>
        </p:nvSpPr>
        <p:spPr>
          <a:xfrm>
            <a:off x="3584744" y="1827947"/>
            <a:ext cx="2194560" cy="58521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路径发现与分析</a:t>
            </a:r>
            <a:endParaRPr lang="en-US" sz="1440" dirty="0"/>
          </a:p>
        </p:txBody>
      </p:sp>
      <p:sp>
        <p:nvSpPr>
          <p:cNvPr id="18" name="Text 16"/>
          <p:cNvSpPr/>
          <p:nvPr>
            <p:custDataLst>
              <p:tags r:id="rId17"/>
            </p:custDataLst>
          </p:nvPr>
        </p:nvSpPr>
        <p:spPr>
          <a:xfrm>
            <a:off x="3584744" y="2409946"/>
            <a:ext cx="2191817" cy="1517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通过支持最短路径查找及多种图算法的集成，图数据库能有效分析图中的关键节点和社区结构，为网络数据分析提供强大的工具。</a:t>
            </a:r>
            <a:endParaRPr lang="en-US" sz="1440" dirty="0"/>
          </a:p>
        </p:txBody>
      </p:sp>
      <p:sp>
        <p:nvSpPr>
          <p:cNvPr id="19" name="Shape 17"/>
          <p:cNvSpPr/>
          <p:nvPr>
            <p:custDataLst>
              <p:tags r:id="rId18"/>
            </p:custDataLst>
          </p:nvPr>
        </p:nvSpPr>
        <p:spPr>
          <a:xfrm rot="5400000">
            <a:off x="3265497" y="1626249"/>
            <a:ext cx="423666" cy="220184"/>
          </a:xfrm>
          <a:custGeom>
            <a:avLst/>
            <a:gdLst/>
            <a:ahLst/>
            <a:cxnLst/>
            <a:rect l="l" t="t" r="r" b="b"/>
            <a:pathLst>
              <a:path w="423666" h="220184">
                <a:moveTo>
                  <a:pt x="110092" y="0"/>
                </a:moveTo>
                <a:moveTo>
                  <a:pt x="110092" y="0"/>
                </a:moveTo>
                <a:lnTo>
                  <a:pt x="313574" y="0"/>
                </a:lnTo>
                <a:quadBezTo>
                  <a:pt x="423666" y="0"/>
                  <a:pt x="423666" y="110092"/>
                </a:quadBezTo>
                <a:lnTo>
                  <a:pt x="423666" y="110092"/>
                </a:lnTo>
                <a:quadBezTo>
                  <a:pt x="423666" y="220184"/>
                  <a:pt x="313574" y="220184"/>
                </a:quadBezTo>
                <a:lnTo>
                  <a:pt x="110092" y="220184"/>
                </a:lnTo>
                <a:quadBezTo>
                  <a:pt x="0" y="220184"/>
                  <a:pt x="0" y="110092"/>
                </a:quadBezTo>
                <a:lnTo>
                  <a:pt x="0" y="110092"/>
                </a:lnTo>
                <a:quadBezTo>
                  <a:pt x="0" y="0"/>
                  <a:pt x="110092" y="0"/>
                </a:quadBezTo>
                <a:close/>
              </a:path>
            </a:pathLst>
          </a:custGeom>
          <a:solidFill>
            <a:srgbClr val="96C9FF"/>
          </a:solidFill>
        </p:spPr>
      </p:sp>
      <p:sp>
        <p:nvSpPr>
          <p:cNvPr id="20" name="Shape 18"/>
          <p:cNvSpPr/>
          <p:nvPr>
            <p:custDataLst>
              <p:tags r:id="rId19"/>
            </p:custDataLst>
          </p:nvPr>
        </p:nvSpPr>
        <p:spPr>
          <a:xfrm>
            <a:off x="3368345" y="1460237"/>
            <a:ext cx="1095138" cy="367710"/>
          </a:xfrm>
          <a:custGeom>
            <a:avLst/>
            <a:gdLst/>
            <a:ahLst/>
            <a:cxnLst/>
            <a:rect l="l" t="t" r="r" b="b"/>
            <a:pathLst>
              <a:path w="1095138" h="367710">
                <a:moveTo>
                  <a:pt x="183855" y="0"/>
                </a:moveTo>
                <a:moveTo>
                  <a:pt x="183855" y="0"/>
                </a:moveTo>
                <a:lnTo>
                  <a:pt x="911282" y="0"/>
                </a:lnTo>
                <a:quadBezTo>
                  <a:pt x="1095138" y="0"/>
                  <a:pt x="1095138" y="183855"/>
                </a:quadBezTo>
                <a:lnTo>
                  <a:pt x="1095138" y="183855"/>
                </a:lnTo>
                <a:quadBezTo>
                  <a:pt x="1095138" y="367710"/>
                  <a:pt x="911282" y="367710"/>
                </a:quadBezTo>
                <a:lnTo>
                  <a:pt x="183855" y="367710"/>
                </a:lnTo>
                <a:quadBezTo>
                  <a:pt x="0" y="367710"/>
                  <a:pt x="0" y="183855"/>
                </a:quadBezTo>
                <a:lnTo>
                  <a:pt x="0" y="183855"/>
                </a:lnTo>
                <a:quadBezTo>
                  <a:pt x="0" y="0"/>
                  <a:pt x="183855" y="0"/>
                </a:quadBezTo>
                <a:close/>
              </a:path>
            </a:pathLst>
          </a:custGeom>
          <a:solidFill>
            <a:srgbClr val="4B7EBA"/>
          </a:solidFill>
        </p:spPr>
      </p:sp>
      <p:sp>
        <p:nvSpPr>
          <p:cNvPr id="21" name="Text 19"/>
          <p:cNvSpPr/>
          <p:nvPr>
            <p:custDataLst>
              <p:tags r:id="rId20"/>
            </p:custDataLst>
          </p:nvPr>
        </p:nvSpPr>
        <p:spPr>
          <a:xfrm>
            <a:off x="3368345" y="1346912"/>
            <a:ext cx="1095138"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2" name="Text 6"/>
          <p:cNvSpPr/>
          <p:nvPr>
            <p:custDataLst>
              <p:tags r:id="rId21"/>
            </p:custDataLst>
          </p:nvPr>
        </p:nvSpPr>
        <p:spPr>
          <a:xfrm>
            <a:off x="767715" y="843280"/>
            <a:ext cx="1594485" cy="466725"/>
          </a:xfrm>
          <a:prstGeom prst="rect">
            <a:avLst/>
          </a:prstGeom>
          <a:noFill/>
        </p:spPr>
        <p:txBody>
          <a:bodyPr wrap="square" lIns="95250" tIns="95250" rIns="95250" bIns="95250" rtlCol="0" anchor="ctr">
            <a:spAutoFit/>
          </a:bodyPr>
          <a:p>
            <a:pPr marL="0" indent="0" algn="ctr">
              <a:lnSpc>
                <a:spcPct val="113000"/>
              </a:lnSpc>
              <a:spcBef>
                <a:spcPts val="375"/>
              </a:spcBef>
              <a:buNone/>
            </a:pPr>
            <a:r>
              <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适用查询</a:t>
            </a:r>
            <a:r>
              <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范围</a:t>
            </a:r>
            <a:endPar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图数据库-Neo4j</a:t>
            </a:r>
            <a:endParaRPr lang="en-US" sz="1440" dirty="0"/>
          </a:p>
        </p:txBody>
      </p:sp>
      <p:sp>
        <p:nvSpPr>
          <p:cNvPr id="3" name="Text 1"/>
          <p:cNvSpPr/>
          <p:nvPr/>
        </p:nvSpPr>
        <p:spPr>
          <a:xfrm>
            <a:off x="4192180" y="983506"/>
            <a:ext cx="3063598" cy="53949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870" b="1" kern="0" spc="144"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存储字段选择</a:t>
            </a:r>
            <a:endParaRPr lang="en-US" sz="1440" dirty="0"/>
          </a:p>
        </p:txBody>
      </p:sp>
      <p:sp>
        <p:nvSpPr>
          <p:cNvPr id="4" name="Text 2"/>
          <p:cNvSpPr/>
          <p:nvPr/>
        </p:nvSpPr>
        <p:spPr>
          <a:xfrm>
            <a:off x="4192180" y="1378527"/>
            <a:ext cx="4212943" cy="1252220"/>
          </a:xfrm>
          <a:prstGeom prst="rect">
            <a:avLst/>
          </a:prstGeom>
          <a:noFill/>
        </p:spPr>
        <p:txBody>
          <a:bodyPr wrap="square" lIns="95250" tIns="95250" rIns="95250" bIns="95250" rtlCol="0" anchor="t">
            <a:spAutoFit/>
          </a:bodyPr>
          <a:lstStyle/>
          <a:p>
            <a:pPr marL="0" indent="0" algn="just">
              <a:lnSpc>
                <a:spcPct val="15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在数据库中只存储</a:t>
            </a:r>
            <a:r>
              <a:rPr lang="en-US" sz="11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4类节点</a:t>
            </a: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（演员、导演、电影、电影类型）以及</a:t>
            </a:r>
            <a:r>
              <a:rPr lang="en-US" sz="11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3种关系</a:t>
            </a: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（导演与电影间的执导关系、演员与电影之间的参演关系、电影类型的拥有关系），便于查询时快速进行计算。 </a:t>
            </a:r>
            <a:endParaRPr lang="en-US" sz="1440" dirty="0"/>
          </a:p>
          <a:p>
            <a:pPr marL="0" indent="0" algn="just">
              <a:lnSpc>
                <a:spcPct val="15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在数据库中电影节点中存储电影相关的评论数，便于统计。</a:t>
            </a:r>
            <a:endParaRPr lang="en-US" sz="1440" dirty="0"/>
          </a:p>
        </p:txBody>
      </p:sp>
      <p:sp>
        <p:nvSpPr>
          <p:cNvPr id="5" name="Text 3"/>
          <p:cNvSpPr/>
          <p:nvPr/>
        </p:nvSpPr>
        <p:spPr>
          <a:xfrm>
            <a:off x="4191852" y="2814008"/>
            <a:ext cx="3063926" cy="53949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870" b="1" kern="0" spc="144"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建立索引</a:t>
            </a:r>
            <a:endParaRPr lang="en-US" sz="1440" dirty="0"/>
          </a:p>
        </p:txBody>
      </p:sp>
      <p:sp>
        <p:nvSpPr>
          <p:cNvPr id="6" name="Text 4"/>
          <p:cNvSpPr/>
          <p:nvPr/>
        </p:nvSpPr>
        <p:spPr>
          <a:xfrm>
            <a:off x="4192180" y="3209007"/>
            <a:ext cx="4212943" cy="72136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对查询时4类节点中将会用到的字段建立索引，分别是演员名、演员名、电影名、电影风格</a:t>
            </a:r>
            <a:endParaRPr lang="en-US" sz="1440" dirty="0"/>
          </a:p>
        </p:txBody>
      </p:sp>
      <p:pic>
        <p:nvPicPr>
          <p:cNvPr id="7" name="Image 0" descr="https://sgw-dx.xf-yun.com/api/v1/sparkdesk/_173484417853215_WQu8Zj1734847906147-012990364656085496.png?authorization=c2ltcGxlLWp3dCBhaz1zcGFya2Rlc2s4MDAwMDAwMDAwMDE7ZXhwPTMzMTE2NDc5MDU7YWxnbz1obWFjLXNoYTI1NjtzaWc9UEphMFk0MDNHQ1JqRzhCZTFEbXR1dGNzcXJJVFNETGZja1RNVEpOSkNoOD0=&amp;x_location=7YfmxI7B7uKO7jlRxIftd60ZeXD="/>
          <p:cNvPicPr>
            <a:picLocks noChangeAspect="1"/>
          </p:cNvPicPr>
          <p:nvPr/>
        </p:nvPicPr>
        <p:blipFill>
          <a:blip r:embed="rId2"/>
          <a:srcRect b="36306"/>
          <a:stretch>
            <a:fillRect/>
          </a:stretch>
        </p:blipFill>
        <p:spPr>
          <a:xfrm>
            <a:off x="1072324" y="880149"/>
            <a:ext cx="2731305" cy="37263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94030" y="2245766"/>
            <a:ext cx="603504" cy="603504"/>
          </a:xfrm>
          <a:custGeom>
            <a:avLst/>
            <a:gdLst/>
            <a:ahLst/>
            <a:cxnLst/>
            <a:rect l="l" t="t" r="r" b="b"/>
            <a:pathLst>
              <a:path w="603504" h="603504">
                <a:moveTo>
                  <a:pt x="171362" y="0"/>
                </a:moveTo>
                <a:moveTo>
                  <a:pt x="171362" y="0"/>
                </a:moveTo>
                <a:lnTo>
                  <a:pt x="432142" y="0"/>
                </a:lnTo>
                <a:quadBezTo>
                  <a:pt x="603504" y="0"/>
                  <a:pt x="603504" y="171362"/>
                </a:quadBezTo>
                <a:lnTo>
                  <a:pt x="603504" y="432142"/>
                </a:lnTo>
                <a:quadBezTo>
                  <a:pt x="603504" y="603504"/>
                  <a:pt x="432142" y="603504"/>
                </a:quadBezTo>
                <a:lnTo>
                  <a:pt x="171362" y="603504"/>
                </a:lnTo>
                <a:quadBezTo>
                  <a:pt x="0" y="603504"/>
                  <a:pt x="0" y="432142"/>
                </a:quadBezTo>
                <a:lnTo>
                  <a:pt x="0" y="171362"/>
                </a:lnTo>
                <a:quadBezTo>
                  <a:pt x="0" y="0"/>
                  <a:pt x="171362" y="0"/>
                </a:quadBezTo>
                <a:close/>
              </a:path>
            </a:pathLst>
          </a:custGeom>
          <a:solidFill>
            <a:srgbClr val="00336F"/>
          </a:solidFill>
        </p:spPr>
      </p:sp>
      <p:sp>
        <p:nvSpPr>
          <p:cNvPr id="3" name="Shape 1"/>
          <p:cNvSpPr/>
          <p:nvPr/>
        </p:nvSpPr>
        <p:spPr>
          <a:xfrm>
            <a:off x="0" y="2095805"/>
            <a:ext cx="182880" cy="903427"/>
          </a:xfrm>
          <a:custGeom>
            <a:avLst/>
            <a:gdLst/>
            <a:ahLst/>
            <a:cxnLst/>
            <a:rect l="l" t="t" r="r" b="b"/>
            <a:pathLst>
              <a:path w="182880" h="903427">
                <a:moveTo>
                  <a:pt x="0" y="0"/>
                </a:moveTo>
                <a:moveTo>
                  <a:pt x="0" y="0"/>
                </a:moveTo>
                <a:lnTo>
                  <a:pt x="182880" y="0"/>
                </a:lnTo>
                <a:lnTo>
                  <a:pt x="182880" y="903427"/>
                </a:lnTo>
                <a:lnTo>
                  <a:pt x="0" y="903427"/>
                </a:lnTo>
                <a:close/>
              </a:path>
            </a:pathLst>
          </a:custGeom>
          <a:solidFill>
            <a:srgbClr val="00336F"/>
          </a:solidFill>
        </p:spPr>
      </p:sp>
      <p:sp>
        <p:nvSpPr>
          <p:cNvPr id="4" name="Text 2"/>
          <p:cNvSpPr/>
          <p:nvPr/>
        </p:nvSpPr>
        <p:spPr>
          <a:xfrm>
            <a:off x="616306" y="2273198"/>
            <a:ext cx="74157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5" name="Text 3"/>
          <p:cNvSpPr/>
          <p:nvPr/>
        </p:nvSpPr>
        <p:spPr>
          <a:xfrm>
            <a:off x="1499318" y="2181758"/>
            <a:ext cx="704643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数据质量保证</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数据爬取</a:t>
            </a:r>
            <a:endParaRPr lang="en-US" sz="1440" dirty="0"/>
          </a:p>
        </p:txBody>
      </p:sp>
      <p:sp>
        <p:nvSpPr>
          <p:cNvPr id="3" name="Shape 1"/>
          <p:cNvSpPr/>
          <p:nvPr/>
        </p:nvSpPr>
        <p:spPr>
          <a:xfrm>
            <a:off x="5510252" y="2264253"/>
            <a:ext cx="2689524" cy="445315"/>
          </a:xfrm>
          <a:custGeom>
            <a:avLst/>
            <a:gdLst/>
            <a:ahLst/>
            <a:cxnLst/>
            <a:rect l="l" t="t" r="r" b="b"/>
            <a:pathLst>
              <a:path w="2689524" h="445315">
                <a:moveTo>
                  <a:pt x="0" y="0"/>
                </a:moveTo>
                <a:moveTo>
                  <a:pt x="0" y="0"/>
                </a:moveTo>
                <a:lnTo>
                  <a:pt x="2689524" y="0"/>
                </a:lnTo>
                <a:lnTo>
                  <a:pt x="2689524" y="445315"/>
                </a:lnTo>
                <a:lnTo>
                  <a:pt x="0" y="445315"/>
                </a:lnTo>
                <a:close/>
              </a:path>
            </a:pathLst>
          </a:custGeom>
          <a:solidFill>
            <a:srgbClr val="4B7EBA"/>
          </a:solidFill>
        </p:spPr>
      </p:sp>
      <p:sp>
        <p:nvSpPr>
          <p:cNvPr id="4" name="Shape 2"/>
          <p:cNvSpPr/>
          <p:nvPr/>
        </p:nvSpPr>
        <p:spPr>
          <a:xfrm rot="-8100000">
            <a:off x="7748355" y="2055442"/>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4B7EBA"/>
          </a:solidFill>
        </p:spPr>
      </p:sp>
      <p:sp>
        <p:nvSpPr>
          <p:cNvPr id="5" name="Shape 3"/>
          <p:cNvSpPr/>
          <p:nvPr/>
        </p:nvSpPr>
        <p:spPr>
          <a:xfrm>
            <a:off x="512622" y="1319563"/>
            <a:ext cx="7687154" cy="576734"/>
          </a:xfrm>
          <a:custGeom>
            <a:avLst/>
            <a:gdLst/>
            <a:ahLst/>
            <a:cxnLst/>
            <a:rect l="l" t="t" r="r" b="b"/>
            <a:pathLst>
              <a:path w="7687154" h="576734">
                <a:moveTo>
                  <a:pt x="0" y="0"/>
                </a:moveTo>
                <a:moveTo>
                  <a:pt x="0" y="0"/>
                </a:moveTo>
                <a:lnTo>
                  <a:pt x="7687154" y="0"/>
                </a:lnTo>
                <a:lnTo>
                  <a:pt x="7687154" y="576734"/>
                </a:lnTo>
                <a:lnTo>
                  <a:pt x="0" y="576734"/>
                </a:lnTo>
                <a:close/>
              </a:path>
            </a:pathLst>
          </a:custGeom>
          <a:solidFill>
            <a:srgbClr val="4B7EBA"/>
          </a:solidFill>
        </p:spPr>
      </p:sp>
      <p:sp>
        <p:nvSpPr>
          <p:cNvPr id="6" name="Shape 4"/>
          <p:cNvSpPr/>
          <p:nvPr/>
        </p:nvSpPr>
        <p:spPr>
          <a:xfrm rot="-8100000">
            <a:off x="7739211" y="1242170"/>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4B7EBA"/>
          </a:solidFill>
        </p:spPr>
      </p:sp>
      <p:sp>
        <p:nvSpPr>
          <p:cNvPr id="7" name="Shape 5"/>
          <p:cNvSpPr/>
          <p:nvPr/>
        </p:nvSpPr>
        <p:spPr>
          <a:xfrm rot="-8100000">
            <a:off x="7730067" y="1610126"/>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00336F"/>
          </a:solidFill>
        </p:spPr>
      </p:sp>
      <p:sp>
        <p:nvSpPr>
          <p:cNvPr id="8" name="Shape 6"/>
          <p:cNvSpPr/>
          <p:nvPr/>
        </p:nvSpPr>
        <p:spPr>
          <a:xfrm>
            <a:off x="521766" y="1903939"/>
            <a:ext cx="2511105" cy="1682799"/>
          </a:xfrm>
          <a:custGeom>
            <a:avLst/>
            <a:gdLst/>
            <a:ahLst/>
            <a:cxnLst/>
            <a:rect l="l" t="t" r="r" b="b"/>
            <a:pathLst>
              <a:path w="2511105" h="1682799">
                <a:moveTo>
                  <a:pt x="0" y="0"/>
                </a:moveTo>
                <a:moveTo>
                  <a:pt x="0" y="0"/>
                </a:moveTo>
                <a:lnTo>
                  <a:pt x="2511105" y="0"/>
                </a:lnTo>
                <a:lnTo>
                  <a:pt x="2511105" y="1682799"/>
                </a:lnTo>
                <a:lnTo>
                  <a:pt x="0" y="1682799"/>
                </a:lnTo>
                <a:close/>
              </a:path>
            </a:pathLst>
          </a:custGeom>
          <a:solidFill>
            <a:srgbClr val="000000">
              <a:alpha val="0"/>
            </a:srgbClr>
          </a:solidFill>
          <a:ln w="19050">
            <a:solidFill>
              <a:srgbClr val="4B7EBA"/>
            </a:solidFill>
            <a:prstDash val="solid"/>
          </a:ln>
        </p:spPr>
      </p:sp>
      <p:sp>
        <p:nvSpPr>
          <p:cNvPr id="9" name="Shape 7"/>
          <p:cNvSpPr/>
          <p:nvPr/>
        </p:nvSpPr>
        <p:spPr>
          <a:xfrm>
            <a:off x="3030749" y="2264253"/>
            <a:ext cx="2488647" cy="1682799"/>
          </a:xfrm>
          <a:custGeom>
            <a:avLst/>
            <a:gdLst/>
            <a:ahLst/>
            <a:cxnLst/>
            <a:rect l="l" t="t" r="r" b="b"/>
            <a:pathLst>
              <a:path w="2488647" h="1682799">
                <a:moveTo>
                  <a:pt x="0" y="0"/>
                </a:moveTo>
                <a:moveTo>
                  <a:pt x="0" y="0"/>
                </a:moveTo>
                <a:lnTo>
                  <a:pt x="2488647" y="0"/>
                </a:lnTo>
                <a:lnTo>
                  <a:pt x="2488647" y="1682799"/>
                </a:lnTo>
                <a:lnTo>
                  <a:pt x="0" y="1682799"/>
                </a:lnTo>
                <a:close/>
              </a:path>
            </a:pathLst>
          </a:custGeom>
          <a:solidFill>
            <a:srgbClr val="000000">
              <a:alpha val="0"/>
            </a:srgbClr>
          </a:solidFill>
          <a:ln w="19050">
            <a:solidFill>
              <a:srgbClr val="00336F"/>
            </a:solidFill>
            <a:prstDash val="solid"/>
          </a:ln>
        </p:spPr>
      </p:sp>
      <p:sp>
        <p:nvSpPr>
          <p:cNvPr id="10" name="Shape 8"/>
          <p:cNvSpPr/>
          <p:nvPr/>
        </p:nvSpPr>
        <p:spPr>
          <a:xfrm>
            <a:off x="5519396" y="2709569"/>
            <a:ext cx="2591353" cy="1682799"/>
          </a:xfrm>
          <a:custGeom>
            <a:avLst/>
            <a:gdLst/>
            <a:ahLst/>
            <a:cxnLst/>
            <a:rect l="l" t="t" r="r" b="b"/>
            <a:pathLst>
              <a:path w="2591353" h="1682799">
                <a:moveTo>
                  <a:pt x="0" y="0"/>
                </a:moveTo>
                <a:moveTo>
                  <a:pt x="0" y="0"/>
                </a:moveTo>
                <a:lnTo>
                  <a:pt x="2591353" y="0"/>
                </a:lnTo>
                <a:lnTo>
                  <a:pt x="2591353" y="1682799"/>
                </a:lnTo>
                <a:lnTo>
                  <a:pt x="0" y="1682799"/>
                </a:lnTo>
                <a:close/>
              </a:path>
            </a:pathLst>
          </a:custGeom>
          <a:solidFill>
            <a:srgbClr val="000000">
              <a:alpha val="0"/>
            </a:srgbClr>
          </a:solidFill>
          <a:ln w="19050">
            <a:solidFill>
              <a:srgbClr val="4B7EBA"/>
            </a:solidFill>
            <a:prstDash val="solid"/>
          </a:ln>
        </p:spPr>
      </p:sp>
      <p:sp>
        <p:nvSpPr>
          <p:cNvPr id="11" name="Text 9"/>
          <p:cNvSpPr/>
          <p:nvPr/>
        </p:nvSpPr>
        <p:spPr>
          <a:xfrm>
            <a:off x="602401" y="1406762"/>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使用`aiohttp`库</a:t>
            </a:r>
            <a:endParaRPr lang="en-US" sz="1440" dirty="0"/>
          </a:p>
        </p:txBody>
      </p:sp>
      <p:sp>
        <p:nvSpPr>
          <p:cNvPr id="12" name="Text 10"/>
          <p:cNvSpPr/>
          <p:nvPr/>
        </p:nvSpPr>
        <p:spPr>
          <a:xfrm>
            <a:off x="512622" y="1864695"/>
            <a:ext cx="2501961" cy="1517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为了提升数据获取的速度与效率，我们采用了`aiohttp`这一强大的HTTP库，通过多线程并行处理技术，实现了对多个网页的快速访问和数据抓取。</a:t>
            </a:r>
            <a:endParaRPr lang="en-US" sz="1440" dirty="0"/>
          </a:p>
        </p:txBody>
      </p:sp>
      <p:sp>
        <p:nvSpPr>
          <p:cNvPr id="13" name="Text 11"/>
          <p:cNvSpPr/>
          <p:nvPr/>
        </p:nvSpPr>
        <p:spPr>
          <a:xfrm>
            <a:off x="3017435" y="2264253"/>
            <a:ext cx="2501961" cy="1517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面对目标网站的反爬机制，我们采取了包括生成随机请求头、引入重试机制以及使用随机cookie等策略，有效避免了被识别为爬虫，确保了数据爬取的顺利进行。</a:t>
            </a:r>
            <a:endParaRPr lang="en-US" sz="1440" dirty="0"/>
          </a:p>
        </p:txBody>
      </p:sp>
      <p:sp>
        <p:nvSpPr>
          <p:cNvPr id="14" name="Text 12"/>
          <p:cNvSpPr/>
          <p:nvPr/>
        </p:nvSpPr>
        <p:spPr>
          <a:xfrm>
            <a:off x="5510252" y="2307233"/>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数据筛选与提取技术</a:t>
            </a:r>
            <a:endParaRPr lang="en-US" sz="1440" dirty="0"/>
          </a:p>
        </p:txBody>
      </p:sp>
      <p:sp>
        <p:nvSpPr>
          <p:cNvPr id="15" name="Text 13"/>
          <p:cNvSpPr/>
          <p:nvPr/>
        </p:nvSpPr>
        <p:spPr>
          <a:xfrm>
            <a:off x="5519396" y="2709569"/>
            <a:ext cx="2501961" cy="1517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我们专注于从爬取的数据中筛选出`Movies &amp; TV`标签下的相关内容，并利用`lxml`库的`xpath`功能精确提取所需信息，保证了数据的相关性和准确性。</a:t>
            </a:r>
            <a:endParaRPr lang="en-US" sz="1440" dirty="0"/>
          </a:p>
        </p:txBody>
      </p:sp>
      <p:sp>
        <p:nvSpPr>
          <p:cNvPr id="16" name="Shape 14"/>
          <p:cNvSpPr/>
          <p:nvPr/>
        </p:nvSpPr>
        <p:spPr>
          <a:xfrm>
            <a:off x="3023727" y="1687519"/>
            <a:ext cx="5176049" cy="576734"/>
          </a:xfrm>
          <a:custGeom>
            <a:avLst/>
            <a:gdLst/>
            <a:ahLst/>
            <a:cxnLst/>
            <a:rect l="l" t="t" r="r" b="b"/>
            <a:pathLst>
              <a:path w="5176049" h="576734">
                <a:moveTo>
                  <a:pt x="0" y="0"/>
                </a:moveTo>
                <a:moveTo>
                  <a:pt x="0" y="0"/>
                </a:moveTo>
                <a:lnTo>
                  <a:pt x="5176049" y="0"/>
                </a:lnTo>
                <a:lnTo>
                  <a:pt x="5176049" y="576734"/>
                </a:lnTo>
                <a:lnTo>
                  <a:pt x="0" y="576734"/>
                </a:lnTo>
                <a:close/>
              </a:path>
            </a:pathLst>
          </a:custGeom>
          <a:solidFill>
            <a:srgbClr val="00336F"/>
          </a:solidFill>
        </p:spPr>
      </p:sp>
      <p:sp>
        <p:nvSpPr>
          <p:cNvPr id="17" name="Text 15"/>
          <p:cNvSpPr/>
          <p:nvPr/>
        </p:nvSpPr>
        <p:spPr>
          <a:xfrm>
            <a:off x="3014583" y="1774718"/>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应对反爬措施的策略</a:t>
            </a:r>
            <a:endParaRPr lang="en-US" sz="14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数据清洗</a:t>
            </a:r>
            <a:endParaRPr lang="en-US" sz="1440" dirty="0"/>
          </a:p>
        </p:txBody>
      </p:sp>
      <p:pic>
        <p:nvPicPr>
          <p:cNvPr id="3" name="Image 0" descr="https://sgw-dx.xf-yun.com/api/v1/sparkdesk/_173484417853215_oRFvO61734846796426-012247712005645983.png?authorization=c2ltcGxlLWp3dCBhaz1zcGFya2Rlc2s4MDAwMDAwMDAwMDE7ZXhwPTMzMTE2NDY3OTU7YWxnbz1obWFjLXNoYTI1NjtzaWc9bHVCWGhjdFR3dHhyVndJVy9nQ29SZFA0aTNsYjNuOXFPdE1DUXdReG9hWT0=&amp;x_location=7YfmxI7B7uKO7jlRxIftd60ZeXD="/>
          <p:cNvPicPr>
            <a:picLocks noChangeAspect="1"/>
          </p:cNvPicPr>
          <p:nvPr/>
        </p:nvPicPr>
        <p:blipFill>
          <a:blip r:embed="rId2"/>
          <a:stretch>
            <a:fillRect/>
          </a:stretch>
        </p:blipFill>
        <p:spPr>
          <a:xfrm>
            <a:off x="393060" y="1094026"/>
            <a:ext cx="8357880" cy="295544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数据质量影响因素</a:t>
            </a:r>
            <a:endParaRPr lang="en-US" sz="1440" dirty="0"/>
          </a:p>
        </p:txBody>
      </p:sp>
      <p:pic>
        <p:nvPicPr>
          <p:cNvPr id="3" name="Image 0" descr="https://sgw-dx.xf-yun.com/api/v1/sparkdesk/_173484417853215_R5yyAu1734847165409-04581323159285662.png?authorization=c2ltcGxlLWp3dCBhaz1zcGFya2Rlc2s4MDAwMDAwMDAwMDE7ZXhwPTMzMTE2NDcxNjU7YWxnbz1obWFjLXNoYTI1NjtzaWc9Rzl6WjZ6UU5rTDg1RHhHVnlqR1E4WkRKWU11ZktOSVdSTFdYQ2Y3dkQrZz0=&amp;x_location=7YfmxI7B7uKO7jlRxIftd60ZeXD="/>
          <p:cNvPicPr>
            <a:picLocks noChangeAspect="1"/>
          </p:cNvPicPr>
          <p:nvPr/>
        </p:nvPicPr>
        <p:blipFill>
          <a:blip r:embed="rId2"/>
          <a:srcRect l="2857" t="17424" r="1905" b="6818"/>
          <a:stretch>
            <a:fillRect/>
          </a:stretch>
        </p:blipFill>
        <p:spPr>
          <a:xfrm>
            <a:off x="1183362" y="843558"/>
            <a:ext cx="6777276" cy="388771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94030" y="2245766"/>
            <a:ext cx="603504" cy="603504"/>
          </a:xfrm>
          <a:custGeom>
            <a:avLst/>
            <a:gdLst/>
            <a:ahLst/>
            <a:cxnLst/>
            <a:rect l="l" t="t" r="r" b="b"/>
            <a:pathLst>
              <a:path w="603504" h="603504">
                <a:moveTo>
                  <a:pt x="171362" y="0"/>
                </a:moveTo>
                <a:moveTo>
                  <a:pt x="171362" y="0"/>
                </a:moveTo>
                <a:lnTo>
                  <a:pt x="432142" y="0"/>
                </a:lnTo>
                <a:quadBezTo>
                  <a:pt x="603504" y="0"/>
                  <a:pt x="603504" y="171362"/>
                </a:quadBezTo>
                <a:lnTo>
                  <a:pt x="603504" y="432142"/>
                </a:lnTo>
                <a:quadBezTo>
                  <a:pt x="603504" y="603504"/>
                  <a:pt x="432142" y="603504"/>
                </a:quadBezTo>
                <a:lnTo>
                  <a:pt x="171362" y="603504"/>
                </a:lnTo>
                <a:quadBezTo>
                  <a:pt x="0" y="603504"/>
                  <a:pt x="0" y="432142"/>
                </a:quadBezTo>
                <a:lnTo>
                  <a:pt x="0" y="171362"/>
                </a:lnTo>
                <a:quadBezTo>
                  <a:pt x="0" y="0"/>
                  <a:pt x="171362" y="0"/>
                </a:quadBezTo>
                <a:close/>
              </a:path>
            </a:pathLst>
          </a:custGeom>
          <a:solidFill>
            <a:srgbClr val="00336F"/>
          </a:solidFill>
        </p:spPr>
      </p:sp>
      <p:sp>
        <p:nvSpPr>
          <p:cNvPr id="3" name="Shape 1"/>
          <p:cNvSpPr/>
          <p:nvPr/>
        </p:nvSpPr>
        <p:spPr>
          <a:xfrm>
            <a:off x="0" y="2095805"/>
            <a:ext cx="182880" cy="903427"/>
          </a:xfrm>
          <a:custGeom>
            <a:avLst/>
            <a:gdLst/>
            <a:ahLst/>
            <a:cxnLst/>
            <a:rect l="l" t="t" r="r" b="b"/>
            <a:pathLst>
              <a:path w="182880" h="903427">
                <a:moveTo>
                  <a:pt x="0" y="0"/>
                </a:moveTo>
                <a:moveTo>
                  <a:pt x="0" y="0"/>
                </a:moveTo>
                <a:lnTo>
                  <a:pt x="182880" y="0"/>
                </a:lnTo>
                <a:lnTo>
                  <a:pt x="182880" y="903427"/>
                </a:lnTo>
                <a:lnTo>
                  <a:pt x="0" y="903427"/>
                </a:lnTo>
                <a:close/>
              </a:path>
            </a:pathLst>
          </a:custGeom>
          <a:solidFill>
            <a:srgbClr val="00336F"/>
          </a:solidFill>
        </p:spPr>
      </p:sp>
      <p:sp>
        <p:nvSpPr>
          <p:cNvPr id="4" name="Text 2"/>
          <p:cNvSpPr/>
          <p:nvPr/>
        </p:nvSpPr>
        <p:spPr>
          <a:xfrm>
            <a:off x="616306" y="2273198"/>
            <a:ext cx="74157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5" name="Text 3"/>
          <p:cNvSpPr/>
          <p:nvPr/>
        </p:nvSpPr>
        <p:spPr>
          <a:xfrm>
            <a:off x="1499318" y="2181758"/>
            <a:ext cx="704643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数据血缘</a:t>
            </a:r>
            <a:endParaRPr lang="en-US" sz="14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aphicFrame>
        <p:nvGraphicFramePr>
          <p:cNvPr id="6" name="表格 5"/>
          <p:cNvGraphicFramePr/>
          <p:nvPr>
            <p:custDataLst>
              <p:tags r:id="rId2"/>
            </p:custDataLst>
          </p:nvPr>
        </p:nvGraphicFramePr>
        <p:xfrm>
          <a:off x="1156335" y="1459865"/>
          <a:ext cx="6731000" cy="2578100"/>
        </p:xfrm>
        <a:graphic>
          <a:graphicData uri="http://schemas.openxmlformats.org/drawingml/2006/table">
            <a:tbl>
              <a:tblPr firstRow="1" bandRow="1">
                <a:tableStyleId>{5C22544A-7EE6-4342-B048-85BDC9FD1C3A}</a:tableStyleId>
              </a:tblPr>
              <a:tblGrid>
                <a:gridCol w="2132330"/>
                <a:gridCol w="2468245"/>
                <a:gridCol w="2130425"/>
              </a:tblGrid>
              <a:tr h="544830">
                <a:tc>
                  <a:txBody>
                    <a:bodyPr/>
                    <a:p>
                      <a:pPr algn="ctr">
                        <a:lnSpc>
                          <a:spcPct val="120000"/>
                        </a:lnSpc>
                        <a:spcBef>
                          <a:spcPts val="0"/>
                        </a:spcBef>
                        <a:spcAft>
                          <a:spcPts val="0"/>
                        </a:spcAft>
                        <a:buNone/>
                      </a:pPr>
                      <a:r>
                        <a:rPr lang="zh-CN" altLang="en-US" sz="1800" spc="130">
                          <a:latin typeface="微软雅黑" panose="020B0503020204020204" pitchFamily="34" charset="-122"/>
                          <a:ea typeface="微软雅黑" panose="020B0503020204020204" pitchFamily="34" charset="-122"/>
                        </a:rPr>
                        <a:t>学号</a:t>
                      </a:r>
                      <a:endParaRPr lang="zh-CN" altLang="en-US" sz="1800" spc="13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800" spc="130">
                          <a:latin typeface="微软雅黑" panose="020B0503020204020204" pitchFamily="34" charset="-122"/>
                          <a:ea typeface="微软雅黑" panose="020B0503020204020204" pitchFamily="34" charset="-122"/>
                        </a:rPr>
                        <a:t>姓名</a:t>
                      </a:r>
                      <a:endParaRPr lang="zh-CN" altLang="en-US" sz="1800" spc="13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800" spc="130">
                          <a:latin typeface="微软雅黑" panose="020B0503020204020204" pitchFamily="34" charset="-122"/>
                          <a:ea typeface="微软雅黑" panose="020B0503020204020204" pitchFamily="34" charset="-122"/>
                        </a:rPr>
                        <a:t>百分比</a:t>
                      </a:r>
                      <a:endParaRPr lang="zh-CN" altLang="en-US" sz="1800" spc="130">
                        <a:latin typeface="微软雅黑" panose="020B0503020204020204" pitchFamily="34" charset="-122"/>
                        <a:ea typeface="微软雅黑" panose="020B0503020204020204" pitchFamily="34" charset="-122"/>
                      </a:endParaRPr>
                    </a:p>
                  </a:txBody>
                  <a:tcPr marL="177800" marR="177800" marT="107950" marB="107950" anchor="ctr"/>
                </a:tc>
              </a:tr>
              <a:tr h="508635">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2253721</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陈茁扬</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25%</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r>
              <a:tr h="508000">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2254198</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段子涛</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25%</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r>
              <a:tr h="508635">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2251528</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王浩然</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25%</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r>
              <a:tr h="508000">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2253206</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韩明洋</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25%</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r>
            </a:tbl>
          </a:graphicData>
        </a:graphic>
      </p:graphicFrame>
      <p:sp>
        <p:nvSpPr>
          <p:cNvPr id="7" name="Text 0"/>
          <p:cNvSpPr/>
          <p:nvPr/>
        </p:nvSpPr>
        <p:spPr>
          <a:xfrm>
            <a:off x="370709" y="535202"/>
            <a:ext cx="8080037" cy="640080"/>
          </a:xfrm>
          <a:prstGeom prst="rect">
            <a:avLst/>
          </a:prstGeom>
          <a:noFill/>
        </p:spPr>
        <p:txBody>
          <a:bodyPr wrap="square" lIns="95250" tIns="95250" rIns="95250" bIns="95250" rtlCol="0" anchor="t">
            <a:spAutoFit/>
          </a:bodyPr>
          <a:p>
            <a:pPr marL="0" indent="0">
              <a:lnSpc>
                <a:spcPct val="113000"/>
              </a:lnSpc>
              <a:spcBef>
                <a:spcPts val="375"/>
              </a:spcBef>
              <a:buNone/>
            </a:pP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小组成员及</a:t>
            </a: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贡献比例</a:t>
            </a:r>
            <a:endPar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场景概述</a:t>
            </a:r>
            <a:endParaRPr lang="en-US" sz="1440" dirty="0"/>
          </a:p>
        </p:txBody>
      </p:sp>
      <p:sp>
        <p:nvSpPr>
          <p:cNvPr id="3" name="Text 1"/>
          <p:cNvSpPr/>
          <p:nvPr/>
        </p:nvSpPr>
        <p:spPr>
          <a:xfrm>
            <a:off x="2752798" y="340638"/>
            <a:ext cx="5741980" cy="1186815"/>
          </a:xfrm>
          <a:prstGeom prst="rect">
            <a:avLst/>
          </a:prstGeom>
          <a:noFill/>
        </p:spPr>
        <p:txBody>
          <a:bodyPr wrap="square" lIns="95250" tIns="95250" rIns="95250" bIns="95250" rtlCol="0" anchor="t">
            <a:spAutoFit/>
          </a:bodyPr>
          <a:lstStyle/>
          <a:p>
            <a:pPr marL="0" indent="0">
              <a:lnSpc>
                <a:spcPct val="150000"/>
              </a:lnSpc>
              <a:spcBef>
                <a:spcPts val="375"/>
              </a:spcBef>
              <a:buNone/>
            </a:pPr>
            <a:r>
              <a:rPr lang="en-US" sz="144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数据血缘是一种记录和追踪数据流动路径的技术，用于了解数据在整个信息系统中的传递、转换和处理过程，广泛应用于数据治理、质量管理和风险控制等领域。</a:t>
            </a:r>
            <a:endParaRPr lang="en-US" sz="1440" dirty="0"/>
          </a:p>
        </p:txBody>
      </p:sp>
      <p:sp>
        <p:nvSpPr>
          <p:cNvPr id="4" name="Shape 2"/>
          <p:cNvSpPr/>
          <p:nvPr/>
        </p:nvSpPr>
        <p:spPr>
          <a:xfrm>
            <a:off x="589248" y="1676717"/>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00336F">
              <a:alpha val="10000"/>
            </a:srgbClr>
          </a:solidFill>
        </p:spPr>
      </p:sp>
      <p:sp>
        <p:nvSpPr>
          <p:cNvPr id="5" name="Shape 3"/>
          <p:cNvSpPr/>
          <p:nvPr/>
        </p:nvSpPr>
        <p:spPr>
          <a:xfrm>
            <a:off x="589248" y="1676717"/>
            <a:ext cx="1890757" cy="0"/>
          </a:xfrm>
          <a:custGeom>
            <a:avLst/>
            <a:gdLst/>
            <a:ahLst/>
            <a:cxnLst/>
            <a:rect l="l" t="t" r="r" b="b"/>
            <a:pathLst>
              <a:path w="1890757">
                <a:moveTo>
                  <a:pt x="0" y="0"/>
                </a:moveTo>
                <a:moveTo>
                  <a:pt x="0" y="0"/>
                </a:moveTo>
                <a:lnTo>
                  <a:pt x="1890757" y="0"/>
                </a:lnTo>
              </a:path>
            </a:pathLst>
          </a:custGeom>
          <a:noFill/>
          <a:ln w="38100">
            <a:solidFill>
              <a:srgbClr val="00336F"/>
            </a:solidFill>
            <a:prstDash val="solid"/>
            <a:headEnd type="none"/>
            <a:tailEnd type="none"/>
          </a:ln>
        </p:spPr>
      </p:sp>
      <p:sp>
        <p:nvSpPr>
          <p:cNvPr id="6" name="Text 4"/>
          <p:cNvSpPr/>
          <p:nvPr/>
        </p:nvSpPr>
        <p:spPr>
          <a:xfrm>
            <a:off x="1655252" y="2327607"/>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0336F">
                    <a:alpha val="10000"/>
                  </a:srgbClr>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Shape 5"/>
          <p:cNvSpPr/>
          <p:nvPr/>
        </p:nvSpPr>
        <p:spPr>
          <a:xfrm>
            <a:off x="2617935" y="1676717"/>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00336F">
              <a:alpha val="10000"/>
            </a:srgbClr>
          </a:solidFill>
        </p:spPr>
      </p:sp>
      <p:sp>
        <p:nvSpPr>
          <p:cNvPr id="8" name="Shape 6"/>
          <p:cNvSpPr/>
          <p:nvPr/>
        </p:nvSpPr>
        <p:spPr>
          <a:xfrm>
            <a:off x="2617935" y="1676717"/>
            <a:ext cx="1890757" cy="0"/>
          </a:xfrm>
          <a:custGeom>
            <a:avLst/>
            <a:gdLst/>
            <a:ahLst/>
            <a:cxnLst/>
            <a:rect l="l" t="t" r="r" b="b"/>
            <a:pathLst>
              <a:path w="1890757">
                <a:moveTo>
                  <a:pt x="0" y="0"/>
                </a:moveTo>
                <a:moveTo>
                  <a:pt x="0" y="0"/>
                </a:moveTo>
                <a:lnTo>
                  <a:pt x="1890757" y="0"/>
                </a:lnTo>
              </a:path>
            </a:pathLst>
          </a:custGeom>
          <a:noFill/>
          <a:ln w="38100">
            <a:solidFill>
              <a:srgbClr val="00336F"/>
            </a:solidFill>
            <a:prstDash val="solid"/>
            <a:headEnd type="none"/>
            <a:tailEnd type="none"/>
          </a:ln>
        </p:spPr>
      </p:sp>
      <p:sp>
        <p:nvSpPr>
          <p:cNvPr id="9" name="Text 7"/>
          <p:cNvSpPr/>
          <p:nvPr/>
        </p:nvSpPr>
        <p:spPr>
          <a:xfrm>
            <a:off x="3683940" y="2327607"/>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0336F">
                    <a:alpha val="10000"/>
                  </a:srgbClr>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 name="Shape 8"/>
          <p:cNvSpPr/>
          <p:nvPr/>
        </p:nvSpPr>
        <p:spPr>
          <a:xfrm>
            <a:off x="4646623" y="1676717"/>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00336F">
              <a:alpha val="10000"/>
            </a:srgbClr>
          </a:solidFill>
        </p:spPr>
      </p:sp>
      <p:sp>
        <p:nvSpPr>
          <p:cNvPr id="11" name="Shape 9"/>
          <p:cNvSpPr/>
          <p:nvPr/>
        </p:nvSpPr>
        <p:spPr>
          <a:xfrm>
            <a:off x="4646623" y="1676717"/>
            <a:ext cx="1890757" cy="0"/>
          </a:xfrm>
          <a:custGeom>
            <a:avLst/>
            <a:gdLst/>
            <a:ahLst/>
            <a:cxnLst/>
            <a:rect l="l" t="t" r="r" b="b"/>
            <a:pathLst>
              <a:path w="1890757">
                <a:moveTo>
                  <a:pt x="0" y="0"/>
                </a:moveTo>
                <a:moveTo>
                  <a:pt x="0" y="0"/>
                </a:moveTo>
                <a:lnTo>
                  <a:pt x="1890757" y="0"/>
                </a:lnTo>
              </a:path>
            </a:pathLst>
          </a:custGeom>
          <a:noFill/>
          <a:ln w="38100">
            <a:solidFill>
              <a:srgbClr val="00336F"/>
            </a:solidFill>
            <a:prstDash val="solid"/>
            <a:headEnd type="none"/>
            <a:tailEnd type="none"/>
          </a:ln>
        </p:spPr>
      </p:sp>
      <p:sp>
        <p:nvSpPr>
          <p:cNvPr id="12" name="Text 10"/>
          <p:cNvSpPr/>
          <p:nvPr/>
        </p:nvSpPr>
        <p:spPr>
          <a:xfrm>
            <a:off x="5712627" y="2327607"/>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0336F">
                    <a:alpha val="10000"/>
                  </a:srgbClr>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3" name="Shape 11"/>
          <p:cNvSpPr/>
          <p:nvPr/>
        </p:nvSpPr>
        <p:spPr>
          <a:xfrm>
            <a:off x="6675311" y="1676717"/>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00336F">
              <a:alpha val="10000"/>
            </a:srgbClr>
          </a:solidFill>
        </p:spPr>
      </p:sp>
      <p:sp>
        <p:nvSpPr>
          <p:cNvPr id="14" name="Shape 12"/>
          <p:cNvSpPr/>
          <p:nvPr/>
        </p:nvSpPr>
        <p:spPr>
          <a:xfrm>
            <a:off x="6675311" y="1676717"/>
            <a:ext cx="1890757" cy="0"/>
          </a:xfrm>
          <a:custGeom>
            <a:avLst/>
            <a:gdLst/>
            <a:ahLst/>
            <a:cxnLst/>
            <a:rect l="l" t="t" r="r" b="b"/>
            <a:pathLst>
              <a:path w="1890757">
                <a:moveTo>
                  <a:pt x="0" y="0"/>
                </a:moveTo>
                <a:moveTo>
                  <a:pt x="0" y="0"/>
                </a:moveTo>
                <a:lnTo>
                  <a:pt x="1890757" y="0"/>
                </a:lnTo>
              </a:path>
            </a:pathLst>
          </a:custGeom>
          <a:noFill/>
          <a:ln w="38100">
            <a:solidFill>
              <a:srgbClr val="00336F"/>
            </a:solidFill>
            <a:prstDash val="solid"/>
            <a:headEnd type="none"/>
            <a:tailEnd type="none"/>
          </a:ln>
        </p:spPr>
      </p:sp>
      <p:sp>
        <p:nvSpPr>
          <p:cNvPr id="15" name="Text 13"/>
          <p:cNvSpPr/>
          <p:nvPr/>
        </p:nvSpPr>
        <p:spPr>
          <a:xfrm>
            <a:off x="7741315" y="2327607"/>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0336F">
                    <a:alpha val="10000"/>
                  </a:srgbClr>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6" name="Text 14"/>
          <p:cNvSpPr/>
          <p:nvPr/>
        </p:nvSpPr>
        <p:spPr>
          <a:xfrm>
            <a:off x="634968" y="1695005"/>
            <a:ext cx="1481328" cy="84124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数据质量管理</a:t>
            </a:r>
            <a:endParaRPr lang="en-US" sz="1440" dirty="0"/>
          </a:p>
        </p:txBody>
      </p:sp>
      <p:sp>
        <p:nvSpPr>
          <p:cNvPr id="17" name="Text 15"/>
          <p:cNvSpPr/>
          <p:nvPr/>
        </p:nvSpPr>
        <p:spPr>
          <a:xfrm>
            <a:off x="2663655" y="1695005"/>
            <a:ext cx="1481328" cy="84124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合规性和审计</a:t>
            </a:r>
            <a:endParaRPr lang="en-US" sz="1440" dirty="0"/>
          </a:p>
        </p:txBody>
      </p:sp>
      <p:sp>
        <p:nvSpPr>
          <p:cNvPr id="18" name="Text 16"/>
          <p:cNvSpPr/>
          <p:nvPr/>
        </p:nvSpPr>
        <p:spPr>
          <a:xfrm>
            <a:off x="4692343" y="1695005"/>
            <a:ext cx="1481328"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数据治理</a:t>
            </a:r>
            <a:endParaRPr lang="en-US" sz="1440" dirty="0"/>
          </a:p>
        </p:txBody>
      </p:sp>
      <p:sp>
        <p:nvSpPr>
          <p:cNvPr id="19" name="Text 17"/>
          <p:cNvSpPr/>
          <p:nvPr/>
        </p:nvSpPr>
        <p:spPr>
          <a:xfrm>
            <a:off x="6721031" y="1695005"/>
            <a:ext cx="1481328" cy="84124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故障排查和性能优化</a:t>
            </a:r>
            <a:endParaRPr lang="en-US" sz="1440" dirty="0"/>
          </a:p>
        </p:txBody>
      </p:sp>
      <p:sp>
        <p:nvSpPr>
          <p:cNvPr id="20" name="Shape 18"/>
          <p:cNvSpPr/>
          <p:nvPr/>
        </p:nvSpPr>
        <p:spPr>
          <a:xfrm>
            <a:off x="589248" y="3205816"/>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4B7EBA">
              <a:alpha val="10000"/>
            </a:srgbClr>
          </a:solidFill>
        </p:spPr>
      </p:sp>
      <p:sp>
        <p:nvSpPr>
          <p:cNvPr id="21" name="Shape 19"/>
          <p:cNvSpPr/>
          <p:nvPr/>
        </p:nvSpPr>
        <p:spPr>
          <a:xfrm>
            <a:off x="589248" y="3205816"/>
            <a:ext cx="1890757" cy="0"/>
          </a:xfrm>
          <a:custGeom>
            <a:avLst/>
            <a:gdLst/>
            <a:ahLst/>
            <a:cxnLst/>
            <a:rect l="l" t="t" r="r" b="b"/>
            <a:pathLst>
              <a:path w="1890757">
                <a:moveTo>
                  <a:pt x="0" y="0"/>
                </a:moveTo>
                <a:moveTo>
                  <a:pt x="0" y="0"/>
                </a:moveTo>
                <a:lnTo>
                  <a:pt x="1890757" y="0"/>
                </a:lnTo>
              </a:path>
            </a:pathLst>
          </a:custGeom>
          <a:noFill/>
          <a:ln w="38100">
            <a:solidFill>
              <a:srgbClr val="4B7EBA"/>
            </a:solidFill>
            <a:prstDash val="solid"/>
            <a:headEnd type="none"/>
            <a:tailEnd type="none"/>
          </a:ln>
        </p:spPr>
      </p:sp>
      <p:sp>
        <p:nvSpPr>
          <p:cNvPr id="22" name="Text 20"/>
          <p:cNvSpPr/>
          <p:nvPr/>
        </p:nvSpPr>
        <p:spPr>
          <a:xfrm>
            <a:off x="1655252" y="3856706"/>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4B7EBA">
                    <a:alpha val="10000"/>
                  </a:srgbClr>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23" name="Shape 21"/>
          <p:cNvSpPr/>
          <p:nvPr/>
        </p:nvSpPr>
        <p:spPr>
          <a:xfrm>
            <a:off x="2617935" y="3205816"/>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4B7EBA">
              <a:alpha val="10000"/>
            </a:srgbClr>
          </a:solidFill>
        </p:spPr>
      </p:sp>
      <p:sp>
        <p:nvSpPr>
          <p:cNvPr id="24" name="Shape 22"/>
          <p:cNvSpPr/>
          <p:nvPr/>
        </p:nvSpPr>
        <p:spPr>
          <a:xfrm>
            <a:off x="2617935" y="3205816"/>
            <a:ext cx="1890757" cy="0"/>
          </a:xfrm>
          <a:custGeom>
            <a:avLst/>
            <a:gdLst/>
            <a:ahLst/>
            <a:cxnLst/>
            <a:rect l="l" t="t" r="r" b="b"/>
            <a:pathLst>
              <a:path w="1890757">
                <a:moveTo>
                  <a:pt x="0" y="0"/>
                </a:moveTo>
                <a:moveTo>
                  <a:pt x="0" y="0"/>
                </a:moveTo>
                <a:lnTo>
                  <a:pt x="1890757" y="0"/>
                </a:lnTo>
              </a:path>
            </a:pathLst>
          </a:custGeom>
          <a:noFill/>
          <a:ln w="38100">
            <a:solidFill>
              <a:srgbClr val="4B7EBA"/>
            </a:solidFill>
            <a:prstDash val="solid"/>
            <a:headEnd type="none"/>
            <a:tailEnd type="none"/>
          </a:ln>
        </p:spPr>
      </p:sp>
      <p:sp>
        <p:nvSpPr>
          <p:cNvPr id="25" name="Text 23"/>
          <p:cNvSpPr/>
          <p:nvPr/>
        </p:nvSpPr>
        <p:spPr>
          <a:xfrm>
            <a:off x="3683940" y="3856706"/>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4B7EBA">
                    <a:alpha val="10000"/>
                  </a:srgbClr>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26" name="Shape 24"/>
          <p:cNvSpPr/>
          <p:nvPr/>
        </p:nvSpPr>
        <p:spPr>
          <a:xfrm>
            <a:off x="4646623" y="3205816"/>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4B7EBA">
              <a:alpha val="10000"/>
            </a:srgbClr>
          </a:solidFill>
        </p:spPr>
      </p:sp>
      <p:sp>
        <p:nvSpPr>
          <p:cNvPr id="27" name="Shape 25"/>
          <p:cNvSpPr/>
          <p:nvPr/>
        </p:nvSpPr>
        <p:spPr>
          <a:xfrm>
            <a:off x="4646623" y="3205816"/>
            <a:ext cx="1890757" cy="0"/>
          </a:xfrm>
          <a:custGeom>
            <a:avLst/>
            <a:gdLst/>
            <a:ahLst/>
            <a:cxnLst/>
            <a:rect l="l" t="t" r="r" b="b"/>
            <a:pathLst>
              <a:path w="1890757">
                <a:moveTo>
                  <a:pt x="0" y="0"/>
                </a:moveTo>
                <a:moveTo>
                  <a:pt x="0" y="0"/>
                </a:moveTo>
                <a:lnTo>
                  <a:pt x="1890757" y="0"/>
                </a:lnTo>
              </a:path>
            </a:pathLst>
          </a:custGeom>
          <a:noFill/>
          <a:ln w="38100">
            <a:solidFill>
              <a:srgbClr val="4B7EBA"/>
            </a:solidFill>
            <a:prstDash val="solid"/>
            <a:headEnd type="none"/>
            <a:tailEnd type="none"/>
          </a:ln>
        </p:spPr>
      </p:sp>
      <p:sp>
        <p:nvSpPr>
          <p:cNvPr id="28" name="Text 26"/>
          <p:cNvSpPr/>
          <p:nvPr/>
        </p:nvSpPr>
        <p:spPr>
          <a:xfrm>
            <a:off x="5712627" y="3856706"/>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4B7EBA">
                    <a:alpha val="10000"/>
                  </a:srgbClr>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
        <p:nvSpPr>
          <p:cNvPr id="29" name="Shape 27"/>
          <p:cNvSpPr/>
          <p:nvPr/>
        </p:nvSpPr>
        <p:spPr>
          <a:xfrm>
            <a:off x="6675311" y="3205816"/>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4B7EBA">
              <a:alpha val="10000"/>
            </a:srgbClr>
          </a:solidFill>
        </p:spPr>
      </p:sp>
      <p:sp>
        <p:nvSpPr>
          <p:cNvPr id="30" name="Shape 28"/>
          <p:cNvSpPr/>
          <p:nvPr/>
        </p:nvSpPr>
        <p:spPr>
          <a:xfrm>
            <a:off x="6675311" y="3205816"/>
            <a:ext cx="1890757" cy="0"/>
          </a:xfrm>
          <a:custGeom>
            <a:avLst/>
            <a:gdLst/>
            <a:ahLst/>
            <a:cxnLst/>
            <a:rect l="l" t="t" r="r" b="b"/>
            <a:pathLst>
              <a:path w="1890757">
                <a:moveTo>
                  <a:pt x="0" y="0"/>
                </a:moveTo>
                <a:moveTo>
                  <a:pt x="0" y="0"/>
                </a:moveTo>
                <a:lnTo>
                  <a:pt x="1890757" y="0"/>
                </a:lnTo>
              </a:path>
            </a:pathLst>
          </a:custGeom>
          <a:noFill/>
          <a:ln w="38100">
            <a:solidFill>
              <a:srgbClr val="4B7EBA"/>
            </a:solidFill>
            <a:prstDash val="solid"/>
            <a:headEnd type="none"/>
            <a:tailEnd type="none"/>
          </a:ln>
        </p:spPr>
      </p:sp>
      <p:sp>
        <p:nvSpPr>
          <p:cNvPr id="31" name="Text 29"/>
          <p:cNvSpPr/>
          <p:nvPr/>
        </p:nvSpPr>
        <p:spPr>
          <a:xfrm>
            <a:off x="7741315" y="3856706"/>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4B7EBA">
                    <a:alpha val="10000"/>
                  </a:srgbClr>
                </a:solidFill>
                <a:latin typeface="微软雅黑" panose="020B0503020204020204" pitchFamily="34" charset="-122"/>
                <a:ea typeface="微软雅黑" panose="020B0503020204020204" pitchFamily="34" charset="-122"/>
                <a:cs typeface="微软雅黑" panose="020B0503020204020204" pitchFamily="34" charset="-120"/>
              </a:rPr>
              <a:t>08</a:t>
            </a:r>
            <a:endParaRPr lang="en-US" sz="1440" dirty="0"/>
          </a:p>
        </p:txBody>
      </p:sp>
      <p:sp>
        <p:nvSpPr>
          <p:cNvPr id="32" name="Text 30"/>
          <p:cNvSpPr/>
          <p:nvPr/>
        </p:nvSpPr>
        <p:spPr>
          <a:xfrm>
            <a:off x="634968" y="3224104"/>
            <a:ext cx="1481328"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4B7EBA"/>
                </a:solidFill>
                <a:latin typeface="微软雅黑" panose="020B0503020204020204" pitchFamily="34" charset="-122"/>
                <a:ea typeface="微软雅黑" panose="020B0503020204020204" pitchFamily="34" charset="-122"/>
                <a:cs typeface="微软雅黑" panose="020B0503020204020204" pitchFamily="34" charset="-120"/>
              </a:rPr>
              <a:t>变更管理</a:t>
            </a:r>
            <a:endParaRPr lang="en-US" sz="1440" dirty="0"/>
          </a:p>
        </p:txBody>
      </p:sp>
      <p:sp>
        <p:nvSpPr>
          <p:cNvPr id="33" name="Text 31"/>
          <p:cNvSpPr/>
          <p:nvPr/>
        </p:nvSpPr>
        <p:spPr>
          <a:xfrm>
            <a:off x="2663655" y="3224104"/>
            <a:ext cx="1481328" cy="84124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4B7EBA"/>
                </a:solidFill>
                <a:latin typeface="微软雅黑" panose="020B0503020204020204" pitchFamily="34" charset="-122"/>
                <a:ea typeface="微软雅黑" panose="020B0503020204020204" pitchFamily="34" charset="-122"/>
                <a:cs typeface="微软雅黑" panose="020B0503020204020204" pitchFamily="34" charset="-120"/>
              </a:rPr>
              <a:t>数据资产管理</a:t>
            </a:r>
            <a:endParaRPr lang="en-US" sz="1440" dirty="0"/>
          </a:p>
        </p:txBody>
      </p:sp>
      <p:sp>
        <p:nvSpPr>
          <p:cNvPr id="34" name="Text 32"/>
          <p:cNvSpPr/>
          <p:nvPr/>
        </p:nvSpPr>
        <p:spPr>
          <a:xfrm>
            <a:off x="4692343" y="3224104"/>
            <a:ext cx="1481328"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4B7EBA"/>
                </a:solidFill>
                <a:latin typeface="微软雅黑" panose="020B0503020204020204" pitchFamily="34" charset="-122"/>
                <a:ea typeface="微软雅黑" panose="020B0503020204020204" pitchFamily="34" charset="-122"/>
                <a:cs typeface="微软雅黑" panose="020B0503020204020204" pitchFamily="34" charset="-120"/>
              </a:rPr>
              <a:t>数据安全</a:t>
            </a:r>
            <a:endParaRPr lang="en-US" sz="1440" dirty="0"/>
          </a:p>
        </p:txBody>
      </p:sp>
      <p:sp>
        <p:nvSpPr>
          <p:cNvPr id="35" name="Text 33"/>
          <p:cNvSpPr/>
          <p:nvPr/>
        </p:nvSpPr>
        <p:spPr>
          <a:xfrm>
            <a:off x="6721031" y="3224104"/>
            <a:ext cx="1481328" cy="84124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4B7EBA"/>
                </a:solidFill>
                <a:latin typeface="微软雅黑" panose="020B0503020204020204" pitchFamily="34" charset="-122"/>
                <a:ea typeface="微软雅黑" panose="020B0503020204020204" pitchFamily="34" charset="-122"/>
                <a:cs typeface="微软雅黑" panose="020B0503020204020204" pitchFamily="34" charset="-120"/>
              </a:rPr>
              <a:t>业务影响分析</a:t>
            </a:r>
            <a:endParaRPr lang="en-US" sz="144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项目应用</a:t>
            </a:r>
            <a:endParaRPr lang="en-US" sz="1440" dirty="0"/>
          </a:p>
        </p:txBody>
      </p:sp>
      <p:pic>
        <p:nvPicPr>
          <p:cNvPr id="4" name="Image 0" descr="https://sgw-dx.xf-yun.com/api/v1/sparkdesk/_173484417853215_xjgVc81734845954810-023176926215983262.png?authorization=c2ltcGxlLWp3dCBhaz1zcGFya2Rlc2s4MDAwMDAwMDAwMDE7ZXhwPTMzMTE2NDU5NTQ7YWxnbz1obWFjLXNoYTI1NjtzaWc9dVluV0ZmcmpEbGNCUlFlK0lQbmlHZms0RnA2QVB2TnlDN2ZLbzl0emxQaz0=&amp;x_location=7YfmxI7B7uKO7jlRxIftd60ZeXD="/>
          <p:cNvPicPr>
            <a:picLocks noChangeAspect="1"/>
          </p:cNvPicPr>
          <p:nvPr/>
        </p:nvPicPr>
        <p:blipFill>
          <a:blip r:embed="rId2"/>
          <a:stretch>
            <a:fillRect/>
          </a:stretch>
        </p:blipFill>
        <p:spPr>
          <a:xfrm>
            <a:off x="5046452" y="187806"/>
            <a:ext cx="2120524" cy="4768516"/>
          </a:xfrm>
          <a:prstGeom prst="rect">
            <a:avLst/>
          </a:prstGeom>
          <a:ln w="12700" cmpd="sng">
            <a:solidFill>
              <a:schemeClr val="accent1">
                <a:shade val="50000"/>
              </a:schemeClr>
            </a:solidFill>
            <a:prstDash val="solid"/>
          </a:ln>
        </p:spPr>
      </p:pic>
      <p:sp>
        <p:nvSpPr>
          <p:cNvPr id="5" name="Text 1"/>
          <p:cNvSpPr/>
          <p:nvPr/>
        </p:nvSpPr>
        <p:spPr>
          <a:xfrm>
            <a:off x="785243" y="1843124"/>
            <a:ext cx="3216713" cy="49377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201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电影合并过程</a:t>
            </a:r>
            <a:endParaRPr lang="en-US" sz="1440" dirty="0"/>
          </a:p>
        </p:txBody>
      </p:sp>
      <p:sp>
        <p:nvSpPr>
          <p:cNvPr id="6" name="Text 2"/>
          <p:cNvSpPr/>
          <p:nvPr/>
        </p:nvSpPr>
        <p:spPr>
          <a:xfrm>
            <a:off x="785243" y="2426912"/>
            <a:ext cx="3216713" cy="1090295"/>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在本次项目中，我们为合并到一起的电影的ASIN建立了一张表来记录血缘关系，确保了最终数据来源的准确性和可追溯性。</a:t>
            </a:r>
            <a:endParaRPr lang="en-US" sz="144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项目应用</a:t>
            </a:r>
            <a:endParaRPr lang="en-US" sz="1440" dirty="0"/>
          </a:p>
        </p:txBody>
      </p:sp>
      <p:sp>
        <p:nvSpPr>
          <p:cNvPr id="4" name="Shape 1"/>
          <p:cNvSpPr/>
          <p:nvPr/>
        </p:nvSpPr>
        <p:spPr>
          <a:xfrm>
            <a:off x="836164" y="1861879"/>
            <a:ext cx="2808758" cy="457200"/>
          </a:xfrm>
          <a:custGeom>
            <a:avLst/>
            <a:gdLst/>
            <a:ahLst/>
            <a:cxnLst/>
            <a:rect l="l" t="t" r="r" b="b"/>
            <a:pathLst>
              <a:path w="2808758" h="457200">
                <a:moveTo>
                  <a:pt x="116760" y="0"/>
                </a:moveTo>
                <a:moveTo>
                  <a:pt x="116760" y="0"/>
                </a:moveTo>
                <a:lnTo>
                  <a:pt x="2691997" y="0"/>
                </a:lnTo>
                <a:quadBezTo>
                  <a:pt x="2808758" y="0"/>
                  <a:pt x="2808758" y="116760"/>
                </a:quadBezTo>
                <a:lnTo>
                  <a:pt x="2808758" y="340440"/>
                </a:lnTo>
                <a:quadBezTo>
                  <a:pt x="2808758" y="457200"/>
                  <a:pt x="2691997" y="457200"/>
                </a:quadBezTo>
                <a:lnTo>
                  <a:pt x="116760" y="457200"/>
                </a:lnTo>
                <a:quadBezTo>
                  <a:pt x="0" y="457200"/>
                  <a:pt x="0" y="340440"/>
                </a:quadBezTo>
                <a:lnTo>
                  <a:pt x="0" y="116760"/>
                </a:lnTo>
                <a:quadBezTo>
                  <a:pt x="0" y="0"/>
                  <a:pt x="116760" y="0"/>
                </a:quadBezTo>
                <a:close/>
              </a:path>
            </a:pathLst>
          </a:custGeom>
          <a:solidFill>
            <a:srgbClr val="00336F"/>
          </a:solidFill>
        </p:spPr>
      </p:sp>
      <p:sp>
        <p:nvSpPr>
          <p:cNvPr id="5" name="Text 2"/>
          <p:cNvSpPr/>
          <p:nvPr/>
        </p:nvSpPr>
        <p:spPr>
          <a:xfrm>
            <a:off x="836164" y="1807015"/>
            <a:ext cx="2808758" cy="512064"/>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7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导演来源记录</a:t>
            </a:r>
            <a:endParaRPr lang="en-US" sz="1440" dirty="0"/>
          </a:p>
        </p:txBody>
      </p:sp>
      <p:sp>
        <p:nvSpPr>
          <p:cNvPr id="6" name="Text 3"/>
          <p:cNvSpPr/>
          <p:nvPr/>
        </p:nvSpPr>
        <p:spPr>
          <a:xfrm>
            <a:off x="836164" y="2434883"/>
            <a:ext cx="2808758" cy="1390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295" kern="0" spc="144"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我们使用了一张单独的映射表来记录movie表中的导演的来源，这有助于我们更好地理解和分析导演与电影之间的关系。</a:t>
            </a:r>
            <a:endParaRPr lang="en-US" sz="1440" dirty="0"/>
          </a:p>
        </p:txBody>
      </p:sp>
      <p:pic>
        <p:nvPicPr>
          <p:cNvPr id="7" name="Image 0" descr="https://sgw-dx.xf-yun.com/api/v1/sparkdesk/_173484417853215_I7S2ir1734846196255-08898705102296343.png?authorization=c2ltcGxlLWp3dCBhaz1zcGFya2Rlc2s4MDAwMDAwMDAwMDE7ZXhwPTMzMTE2NDYxOTU7YWxnbz1obWFjLXNoYTI1NjtzaWc9MnFuWWE1N1VnNEVqWEdkeG9SMXJONU81cy9LK3BYNDlJNW9md3Z4Z3dnUT0=&amp;x_location=7YfmxI7B7uKO7jlRxIftd60ZeXD="/>
          <p:cNvPicPr>
            <a:picLocks noChangeAspect="1"/>
          </p:cNvPicPr>
          <p:nvPr/>
        </p:nvPicPr>
        <p:blipFill>
          <a:blip r:embed="rId2"/>
          <a:stretch>
            <a:fillRect/>
          </a:stretch>
        </p:blipFill>
        <p:spPr>
          <a:xfrm>
            <a:off x="4092635" y="675227"/>
            <a:ext cx="4412206" cy="3729059"/>
          </a:xfrm>
          <a:prstGeom prst="rect">
            <a:avLst/>
          </a:prstGeom>
          <a:ln w="12700" cmpd="sng">
            <a:solidFill>
              <a:schemeClr val="accent1">
                <a:shade val="50000"/>
              </a:schemeClr>
            </a:solidFill>
            <a:prstDash val="soli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94030" y="2245766"/>
            <a:ext cx="603504" cy="603504"/>
          </a:xfrm>
          <a:custGeom>
            <a:avLst/>
            <a:gdLst/>
            <a:ahLst/>
            <a:cxnLst/>
            <a:rect l="l" t="t" r="r" b="b"/>
            <a:pathLst>
              <a:path w="603504" h="603504">
                <a:moveTo>
                  <a:pt x="171362" y="0"/>
                </a:moveTo>
                <a:moveTo>
                  <a:pt x="171362" y="0"/>
                </a:moveTo>
                <a:lnTo>
                  <a:pt x="432142" y="0"/>
                </a:lnTo>
                <a:quadBezTo>
                  <a:pt x="603504" y="0"/>
                  <a:pt x="603504" y="171362"/>
                </a:quadBezTo>
                <a:lnTo>
                  <a:pt x="603504" y="432142"/>
                </a:lnTo>
                <a:quadBezTo>
                  <a:pt x="603504" y="603504"/>
                  <a:pt x="432142" y="603504"/>
                </a:quadBezTo>
                <a:lnTo>
                  <a:pt x="171362" y="603504"/>
                </a:lnTo>
                <a:quadBezTo>
                  <a:pt x="0" y="603504"/>
                  <a:pt x="0" y="432142"/>
                </a:quadBezTo>
                <a:lnTo>
                  <a:pt x="0" y="171362"/>
                </a:lnTo>
                <a:quadBezTo>
                  <a:pt x="0" y="0"/>
                  <a:pt x="171362" y="0"/>
                </a:quadBezTo>
                <a:close/>
              </a:path>
            </a:pathLst>
          </a:custGeom>
          <a:solidFill>
            <a:srgbClr val="00336F"/>
          </a:solidFill>
        </p:spPr>
      </p:sp>
      <p:sp>
        <p:nvSpPr>
          <p:cNvPr id="3" name="Shape 1"/>
          <p:cNvSpPr/>
          <p:nvPr/>
        </p:nvSpPr>
        <p:spPr>
          <a:xfrm>
            <a:off x="0" y="2095805"/>
            <a:ext cx="182880" cy="903427"/>
          </a:xfrm>
          <a:custGeom>
            <a:avLst/>
            <a:gdLst/>
            <a:ahLst/>
            <a:cxnLst/>
            <a:rect l="l" t="t" r="r" b="b"/>
            <a:pathLst>
              <a:path w="182880" h="903427">
                <a:moveTo>
                  <a:pt x="0" y="0"/>
                </a:moveTo>
                <a:moveTo>
                  <a:pt x="0" y="0"/>
                </a:moveTo>
                <a:lnTo>
                  <a:pt x="182880" y="0"/>
                </a:lnTo>
                <a:lnTo>
                  <a:pt x="182880" y="903427"/>
                </a:lnTo>
                <a:lnTo>
                  <a:pt x="0" y="903427"/>
                </a:lnTo>
                <a:close/>
              </a:path>
            </a:pathLst>
          </a:custGeom>
          <a:solidFill>
            <a:srgbClr val="00336F"/>
          </a:solidFill>
        </p:spPr>
      </p:sp>
      <p:sp>
        <p:nvSpPr>
          <p:cNvPr id="4" name="Text 2"/>
          <p:cNvSpPr/>
          <p:nvPr/>
        </p:nvSpPr>
        <p:spPr>
          <a:xfrm>
            <a:off x="616306" y="2273198"/>
            <a:ext cx="74157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5" name="Text 3"/>
          <p:cNvSpPr/>
          <p:nvPr/>
        </p:nvSpPr>
        <p:spPr>
          <a:xfrm>
            <a:off x="1499318" y="2181758"/>
            <a:ext cx="704643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优化前后对比</a:t>
            </a:r>
            <a:endParaRPr lang="en-US" sz="144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36164" y="166902"/>
            <a:ext cx="8080037" cy="6400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组合查询</a:t>
            </a: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示例</a:t>
            </a:r>
            <a:endPar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8" name="图片 7"/>
          <p:cNvPicPr>
            <a:picLocks noChangeAspect="1"/>
          </p:cNvPicPr>
          <p:nvPr/>
        </p:nvPicPr>
        <p:blipFill>
          <a:blip r:embed="rId2"/>
          <a:srcRect l="3046" t="10540" r="1854" b="7823"/>
          <a:stretch>
            <a:fillRect/>
          </a:stretch>
        </p:blipFill>
        <p:spPr>
          <a:xfrm>
            <a:off x="172720" y="1432560"/>
            <a:ext cx="6854190" cy="3510280"/>
          </a:xfrm>
          <a:prstGeom prst="rect">
            <a:avLst/>
          </a:prstGeom>
        </p:spPr>
      </p:pic>
      <p:sp>
        <p:nvSpPr>
          <p:cNvPr id="7" name="文本框 6"/>
          <p:cNvSpPr txBox="1"/>
          <p:nvPr/>
        </p:nvSpPr>
        <p:spPr>
          <a:xfrm>
            <a:off x="836295" y="807085"/>
            <a:ext cx="7875270"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输入电影的名称，查询该电影的版本。返回电影名称，版本和语言，在右侧查询列表中以表格形式显示。如输入pop：</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也可以选择耗时对比查看 MySQL 数据库与分布式数据库速度对比。</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3"/>
          <a:srcRect r="7895"/>
          <a:stretch>
            <a:fillRect/>
          </a:stretch>
        </p:blipFill>
        <p:spPr>
          <a:xfrm>
            <a:off x="7026910" y="1826260"/>
            <a:ext cx="2037080" cy="2286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36164" y="166902"/>
            <a:ext cx="8080037" cy="6400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关系查询</a:t>
            </a: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示例</a:t>
            </a:r>
            <a:endPar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5" name="Text 2"/>
          <p:cNvSpPr/>
          <p:nvPr/>
        </p:nvSpPr>
        <p:spPr>
          <a:xfrm>
            <a:off x="1101725" y="986155"/>
            <a:ext cx="2808605" cy="475615"/>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zh-CN" altLang="en-US" sz="17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按条件查询</a:t>
            </a:r>
            <a:endParaRPr lang="en-US" altLang="zh-CN" sz="1440" dirty="0"/>
          </a:p>
        </p:txBody>
      </p:sp>
      <p:pic>
        <p:nvPicPr>
          <p:cNvPr id="15" name="图片 14"/>
          <p:cNvPicPr>
            <a:picLocks noChangeAspect="1"/>
          </p:cNvPicPr>
          <p:nvPr/>
        </p:nvPicPr>
        <p:blipFill>
          <a:blip r:embed="rId2"/>
          <a:srcRect l="2942" t="10293" r="10190" b="12509"/>
          <a:stretch>
            <a:fillRect/>
          </a:stretch>
        </p:blipFill>
        <p:spPr>
          <a:xfrm>
            <a:off x="127000" y="1402080"/>
            <a:ext cx="6728460" cy="3567430"/>
          </a:xfrm>
          <a:prstGeom prst="rect">
            <a:avLst/>
          </a:prstGeom>
        </p:spPr>
      </p:pic>
      <p:sp>
        <p:nvSpPr>
          <p:cNvPr id="7" name="文本框 6"/>
          <p:cNvSpPr txBox="1"/>
          <p:nvPr/>
        </p:nvSpPr>
        <p:spPr>
          <a:xfrm>
            <a:off x="836295" y="807085"/>
            <a:ext cx="7682230"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查询两个演员合作的次数，右边会显示合作者1和合作者2以及合作次数记录。</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也可以选择耗时对比查看图数据库与分布式数据库速度对比。</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6754495" y="1910715"/>
            <a:ext cx="2161540" cy="21488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36164" y="166902"/>
            <a:ext cx="8080037" cy="6400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关系型数据库优化对比</a:t>
            </a:r>
            <a:r>
              <a:rPr lang="en-US" altLang="zh-CN"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a:t>
            </a: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sym typeface="+mn-ea"/>
              </a:rPr>
              <a:t>预聚合表</a:t>
            </a:r>
            <a:endPar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12" name="图片 11"/>
          <p:cNvPicPr>
            <a:picLocks noChangeAspect="1"/>
          </p:cNvPicPr>
          <p:nvPr/>
        </p:nvPicPr>
        <p:blipFill>
          <a:blip r:embed="rId2"/>
          <a:srcRect l="6879" t="14404" r="-128" b="1035"/>
          <a:stretch>
            <a:fillRect/>
          </a:stretch>
        </p:blipFill>
        <p:spPr>
          <a:xfrm>
            <a:off x="4848860" y="1784985"/>
            <a:ext cx="2905760" cy="2800350"/>
          </a:xfrm>
          <a:prstGeom prst="rect">
            <a:avLst/>
          </a:prstGeom>
        </p:spPr>
      </p:pic>
      <p:pic>
        <p:nvPicPr>
          <p:cNvPr id="2" name="图片 1" descr="关系优化前"/>
          <p:cNvPicPr>
            <a:picLocks noChangeAspect="1"/>
          </p:cNvPicPr>
          <p:nvPr/>
        </p:nvPicPr>
        <p:blipFill>
          <a:blip r:embed="rId3"/>
          <a:srcRect l="11005" t="14063" r="4786" b="3642"/>
          <a:stretch>
            <a:fillRect/>
          </a:stretch>
        </p:blipFill>
        <p:spPr>
          <a:xfrm>
            <a:off x="1306195" y="1784985"/>
            <a:ext cx="3032125" cy="2795905"/>
          </a:xfrm>
          <a:prstGeom prst="rect">
            <a:avLst/>
          </a:prstGeom>
        </p:spPr>
      </p:pic>
      <p:sp>
        <p:nvSpPr>
          <p:cNvPr id="4" name="文本框 3"/>
          <p:cNvSpPr txBox="1"/>
          <p:nvPr/>
        </p:nvSpPr>
        <p:spPr>
          <a:xfrm>
            <a:off x="836295" y="807085"/>
            <a:ext cx="7622540" cy="798195"/>
          </a:xfrm>
          <a:prstGeom prst="rect">
            <a:avLst/>
          </a:prstGeom>
          <a:noFill/>
        </p:spPr>
        <p:txBody>
          <a:bodyPr wrap="square" rtlCol="0">
            <a:noAutofit/>
          </a:bodyPr>
          <a:p>
            <a:pPr>
              <a:lnSpc>
                <a:spcPct val="120000"/>
              </a:lnSpc>
              <a:spcBef>
                <a:spcPts val="0"/>
              </a:spcBef>
              <a:spcAft>
                <a:spcPts val="0"/>
              </a:spcAft>
            </a:pPr>
            <a:r>
              <a:rPr sz="1400">
                <a:latin typeface="微软雅黑" panose="020B0503020204020204" pitchFamily="34" charset="-122"/>
                <a:ea typeface="微软雅黑" panose="020B0503020204020204" pitchFamily="34" charset="-122"/>
                <a:cs typeface="微软雅黑" panose="020B0503020204020204" pitchFamily="34" charset="-122"/>
              </a:rPr>
              <a:t>通过预聚合表，我们可以将部分操作放在服务器负载</a:t>
            </a:r>
            <a:r>
              <a:rPr lang="zh-CN" sz="1400">
                <a:latin typeface="微软雅黑" panose="020B0503020204020204" pitchFamily="34" charset="-122"/>
                <a:ea typeface="微软雅黑" panose="020B0503020204020204" pitchFamily="34" charset="-122"/>
                <a:cs typeface="微软雅黑" panose="020B0503020204020204" pitchFamily="34" charset="-122"/>
              </a:rPr>
              <a:t>较小</a:t>
            </a:r>
            <a:r>
              <a:rPr sz="1400">
                <a:latin typeface="微软雅黑" panose="020B0503020204020204" pitchFamily="34" charset="-122"/>
                <a:ea typeface="微软雅黑" panose="020B0503020204020204" pitchFamily="34" charset="-122"/>
                <a:cs typeface="微软雅黑" panose="020B0503020204020204" pitchFamily="34" charset="-122"/>
              </a:rPr>
              <a:t>时进行</a:t>
            </a:r>
            <a:r>
              <a:rPr lang="zh-CN" sz="1400">
                <a:latin typeface="微软雅黑" panose="020B0503020204020204" pitchFamily="34" charset="-122"/>
                <a:ea typeface="微软雅黑" panose="020B0503020204020204" pitchFamily="34" charset="-122"/>
                <a:cs typeface="微软雅黑" panose="020B0503020204020204" pitchFamily="34" charset="-122"/>
              </a:rPr>
              <a:t>。</a:t>
            </a:r>
            <a:endParaRPr lang="zh-CN"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ts val="0"/>
              </a:spcBef>
              <a:spcAft>
                <a:spcPts val="0"/>
              </a:spcAft>
            </a:pPr>
            <a:r>
              <a:rPr sz="1400">
                <a:latin typeface="微软雅黑" panose="020B0503020204020204" pitchFamily="34" charset="-122"/>
                <a:ea typeface="微软雅黑" panose="020B0503020204020204" pitchFamily="34" charset="-122"/>
                <a:cs typeface="微软雅黑" panose="020B0503020204020204" pitchFamily="34" charset="-122"/>
              </a:rPr>
              <a:t>如图，我们在查询某一类别下的电影数量时，左图是未使用预聚合表的耗时，使用预聚合表后，查询速度得到改善，</a:t>
            </a:r>
            <a:r>
              <a:rPr lang="zh-CN" sz="1400">
                <a:latin typeface="微软雅黑" panose="020B0503020204020204" pitchFamily="34" charset="-122"/>
                <a:ea typeface="微软雅黑" panose="020B0503020204020204" pitchFamily="34" charset="-122"/>
                <a:cs typeface="微软雅黑" panose="020B0503020204020204" pitchFamily="34" charset="-122"/>
              </a:rPr>
              <a:t>从</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450ms</a:t>
            </a:r>
            <a:r>
              <a:rPr sz="1400">
                <a:latin typeface="微软雅黑" panose="020B0503020204020204" pitchFamily="34" charset="-122"/>
                <a:ea typeface="微软雅黑" panose="020B0503020204020204" pitchFamily="34" charset="-122"/>
                <a:cs typeface="微软雅黑" panose="020B0503020204020204" pitchFamily="34" charset="-122"/>
              </a:rPr>
              <a:t>提升到了右图的339</a:t>
            </a:r>
            <a:r>
              <a:rPr lang="en-US" sz="1400">
                <a:latin typeface="微软雅黑" panose="020B0503020204020204" pitchFamily="34" charset="-122"/>
                <a:ea typeface="微软雅黑" panose="020B0503020204020204" pitchFamily="34" charset="-122"/>
                <a:cs typeface="微软雅黑" panose="020B0503020204020204" pitchFamily="34" charset="-122"/>
              </a:rPr>
              <a:t>ms</a:t>
            </a:r>
            <a:endParaRPr 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36164" y="166902"/>
            <a:ext cx="8080037" cy="6400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分布式数据库优化对比</a:t>
            </a:r>
            <a:r>
              <a:rPr lang="en-US" altLang="zh-CN"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a:t>
            </a: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sym typeface="+mn-lt"/>
              </a:rPr>
              <a:t>将视图建立为实际的表</a:t>
            </a:r>
            <a:endParaRPr lang="en-US" altLang="zh-CN"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8" name="图片 7"/>
          <p:cNvPicPr>
            <a:picLocks noChangeAspect="1"/>
          </p:cNvPicPr>
          <p:nvPr/>
        </p:nvPicPr>
        <p:blipFill>
          <a:blip r:embed="rId2"/>
          <a:stretch>
            <a:fillRect/>
          </a:stretch>
        </p:blipFill>
        <p:spPr>
          <a:xfrm>
            <a:off x="812038" y="1634549"/>
            <a:ext cx="3367207" cy="2916242"/>
          </a:xfrm>
          <a:prstGeom prst="rect">
            <a:avLst/>
          </a:prstGeom>
        </p:spPr>
      </p:pic>
      <p:pic>
        <p:nvPicPr>
          <p:cNvPr id="10" name="图片 9"/>
          <p:cNvPicPr>
            <a:picLocks noChangeAspect="1"/>
          </p:cNvPicPr>
          <p:nvPr/>
        </p:nvPicPr>
        <p:blipFill>
          <a:blip r:embed="rId3"/>
          <a:stretch>
            <a:fillRect/>
          </a:stretch>
        </p:blipFill>
        <p:spPr>
          <a:xfrm>
            <a:off x="4851617" y="1688846"/>
            <a:ext cx="3080279" cy="2862072"/>
          </a:xfrm>
          <a:prstGeom prst="rect">
            <a:avLst/>
          </a:prstGeom>
        </p:spPr>
      </p:pic>
      <p:sp>
        <p:nvSpPr>
          <p:cNvPr id="4" name="文本框 3"/>
          <p:cNvSpPr txBox="1"/>
          <p:nvPr/>
        </p:nvSpPr>
        <p:spPr>
          <a:xfrm>
            <a:off x="836295" y="828675"/>
            <a:ext cx="7614285" cy="607695"/>
          </a:xfrm>
          <a:prstGeom prst="rect">
            <a:avLst/>
          </a:prstGeom>
          <a:noFill/>
        </p:spPr>
        <p:txBody>
          <a:bodyPr wrap="square">
            <a:spAutoFit/>
          </a:bodyPr>
          <a:p>
            <a:pPr>
              <a:lnSpc>
                <a:spcPct val="120000"/>
              </a:lnSpc>
              <a:spcBef>
                <a:spcPts val="0"/>
              </a:spcBef>
              <a:spcAft>
                <a:spcPts val="0"/>
              </a:spcAft>
            </a:pPr>
            <a:r>
              <a:rPr lang="zh-CN" altLang="en-US" sz="1400" dirty="0">
                <a:effectLst/>
                <a:latin typeface="微软雅黑" panose="020B0503020204020204" pitchFamily="34" charset="-122"/>
                <a:ea typeface="微软雅黑" panose="020B0503020204020204" pitchFamily="34" charset="-122"/>
                <a:cs typeface="微软雅黑" panose="020B0503020204020204" pitchFamily="34" charset="-122"/>
              </a:rPr>
              <a:t>若不将视图建立为实际的表，则在分布式数据库中会出现更多的</a:t>
            </a:r>
            <a:r>
              <a:rPr lang="en-US" altLang="zh-CN" sz="1400" dirty="0">
                <a:effectLst/>
                <a:latin typeface="微软雅黑" panose="020B0503020204020204" pitchFamily="34" charset="-122"/>
                <a:ea typeface="微软雅黑" panose="020B0503020204020204" pitchFamily="34" charset="-122"/>
                <a:cs typeface="微软雅黑" panose="020B0503020204020204" pitchFamily="34" charset="-122"/>
              </a:rPr>
              <a:t>join</a:t>
            </a:r>
            <a:r>
              <a:rPr lang="zh-CN" altLang="en-US" sz="1400" dirty="0">
                <a:effectLst/>
                <a:latin typeface="微软雅黑" panose="020B0503020204020204" pitchFamily="34" charset="-122"/>
                <a:ea typeface="微软雅黑" panose="020B0503020204020204" pitchFamily="34" charset="-122"/>
                <a:cs typeface="微软雅黑" panose="020B0503020204020204" pitchFamily="34" charset="-122"/>
              </a:rPr>
              <a:t>操作，拖慢了查询的速度，在将视图建立为实际表后，速度加快了约</a:t>
            </a:r>
            <a:r>
              <a:rPr lang="en-US" altLang="zh-CN" sz="1400" dirty="0">
                <a:effectLst/>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400" dirty="0">
                <a:effectLst/>
                <a:latin typeface="微软雅黑" panose="020B0503020204020204" pitchFamily="34" charset="-122"/>
                <a:ea typeface="微软雅黑" panose="020B0503020204020204" pitchFamily="34" charset="-122"/>
                <a:cs typeface="微软雅黑" panose="020B0503020204020204" pitchFamily="34" charset="-122"/>
              </a:rPr>
              <a:t>秒，下图是加快后的结果，查询时间为</a:t>
            </a:r>
            <a:r>
              <a:rPr lang="en-US" altLang="zh-CN" sz="1400" dirty="0">
                <a:effectLst/>
                <a:latin typeface="微软雅黑" panose="020B0503020204020204" pitchFamily="34" charset="-122"/>
                <a:ea typeface="微软雅黑" panose="020B0503020204020204" pitchFamily="34" charset="-122"/>
                <a:cs typeface="微软雅黑" panose="020B0503020204020204" pitchFamily="34" charset="-122"/>
              </a:rPr>
              <a:t>12.523s.</a:t>
            </a:r>
            <a:endParaRPr lang="en-US" alt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36164" y="166902"/>
            <a:ext cx="8080037" cy="6400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图数据库优化对比</a:t>
            </a:r>
            <a:r>
              <a:rPr lang="en-US" altLang="zh-CN"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a:t>
            </a: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建立</a:t>
            </a: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索引</a:t>
            </a:r>
            <a:endPar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5" name="Text 2"/>
          <p:cNvSpPr/>
          <p:nvPr/>
        </p:nvSpPr>
        <p:spPr>
          <a:xfrm>
            <a:off x="836164" y="1807015"/>
            <a:ext cx="2808758" cy="512064"/>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7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导演来源记录</a:t>
            </a:r>
            <a:endParaRPr lang="en-US" sz="1440" dirty="0"/>
          </a:p>
        </p:txBody>
      </p:sp>
      <p:pic>
        <p:nvPicPr>
          <p:cNvPr id="8" name="图片 7"/>
          <p:cNvPicPr>
            <a:picLocks noChangeAspect="1"/>
          </p:cNvPicPr>
          <p:nvPr/>
        </p:nvPicPr>
        <p:blipFill>
          <a:blip r:embed="rId2"/>
          <a:srcRect l="5881" t="14953" r="4025" b="1766"/>
          <a:stretch>
            <a:fillRect/>
          </a:stretch>
        </p:blipFill>
        <p:spPr>
          <a:xfrm>
            <a:off x="889635" y="1675765"/>
            <a:ext cx="3417570" cy="2948305"/>
          </a:xfrm>
          <a:prstGeom prst="rect">
            <a:avLst/>
          </a:prstGeom>
        </p:spPr>
      </p:pic>
      <p:pic>
        <p:nvPicPr>
          <p:cNvPr id="10" name="图片 9"/>
          <p:cNvPicPr>
            <a:picLocks noChangeAspect="1"/>
          </p:cNvPicPr>
          <p:nvPr/>
        </p:nvPicPr>
        <p:blipFill>
          <a:blip r:embed="rId3"/>
          <a:srcRect l="5615" t="13405" r="4328" b="1798"/>
          <a:stretch>
            <a:fillRect/>
          </a:stretch>
        </p:blipFill>
        <p:spPr>
          <a:xfrm>
            <a:off x="4551680" y="1675765"/>
            <a:ext cx="3375660" cy="2948940"/>
          </a:xfrm>
          <a:prstGeom prst="rect">
            <a:avLst/>
          </a:prstGeom>
        </p:spPr>
      </p:pic>
      <p:sp>
        <p:nvSpPr>
          <p:cNvPr id="2" name="文本框 1"/>
          <p:cNvSpPr txBox="1"/>
          <p:nvPr/>
        </p:nvSpPr>
        <p:spPr>
          <a:xfrm>
            <a:off x="836295" y="807085"/>
            <a:ext cx="7658100" cy="866140"/>
          </a:xfrm>
          <a:prstGeom prst="rect">
            <a:avLst/>
          </a:prstGeom>
          <a:noFill/>
        </p:spPr>
        <p:txBody>
          <a:bodyPr wrap="square" rtlCol="0">
            <a:spAutoFit/>
          </a:bodyPr>
          <a:p>
            <a:pPr>
              <a:lnSpc>
                <a:spcPct val="120000"/>
              </a:lnSpc>
              <a:spcBef>
                <a:spcPts val="0"/>
              </a:spcBef>
              <a:spcAft>
                <a:spcPts val="0"/>
              </a:spcAft>
            </a:pPr>
            <a:r>
              <a:rPr lang="zh-CN" altLang="en-US" sz="14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建立图数据库索引可以加速图数据库关系的查询。</a:t>
            </a:r>
            <a:endParaRPr lang="zh-CN" altLang="en-US" sz="14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20000"/>
              </a:lnSpc>
              <a:spcBef>
                <a:spcPts val="0"/>
              </a:spcBef>
              <a:spcAft>
                <a:spcPts val="0"/>
              </a:spcAft>
            </a:pPr>
            <a:r>
              <a:rPr lang="zh-CN" altLang="en-US" sz="14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左图是添加索引之前，查询演员之间的关系耗时为</a:t>
            </a:r>
            <a:r>
              <a:rPr lang="en-US" altLang="zh-CN" sz="14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4.776</a:t>
            </a:r>
            <a:r>
              <a:rPr lang="zh-CN" altLang="en-US" sz="14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秒，右图是添加索引之后，查询演员之间的关系耗时</a:t>
            </a:r>
            <a:r>
              <a:rPr lang="en-US" altLang="zh-CN" sz="14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2.335</a:t>
            </a:r>
            <a:r>
              <a:rPr lang="zh-CN" altLang="en-US" sz="14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秒。</a:t>
            </a:r>
            <a:endParaRPr lang="zh-CN" altLang="en-US" sz="14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738792" y="2311996"/>
            <a:ext cx="4313208" cy="108813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750" b="1" dirty="0">
                <a:solidFill>
                  <a:srgbClr val="00336F">
                    <a:alpha val="10000"/>
                  </a:srgbClr>
                </a:solidFill>
                <a:latin typeface="微软雅黑" panose="020B0503020204020204" pitchFamily="34" charset="-122"/>
                <a:ea typeface="微软雅黑" panose="020B0503020204020204" pitchFamily="34" charset="-122"/>
                <a:cs typeface="微软雅黑" panose="020B0503020204020204" pitchFamily="34" charset="-120"/>
              </a:rPr>
              <a:t>THANKS！</a:t>
            </a:r>
            <a:endParaRPr lang="en-US" sz="1440" dirty="0"/>
          </a:p>
        </p:txBody>
      </p:sp>
      <p:sp>
        <p:nvSpPr>
          <p:cNvPr id="3" name="Text 1"/>
          <p:cNvSpPr/>
          <p:nvPr/>
        </p:nvSpPr>
        <p:spPr>
          <a:xfrm>
            <a:off x="738792" y="2179408"/>
            <a:ext cx="3275888" cy="6766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389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感谢观看！</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415396" y="424488"/>
            <a:ext cx="4313208" cy="108813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4750" b="1" dirty="0">
                <a:solidFill>
                  <a:srgbClr val="00336F">
                    <a:alpha val="10000"/>
                  </a:srgbClr>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1440" dirty="0"/>
          </a:p>
        </p:txBody>
      </p:sp>
      <p:sp>
        <p:nvSpPr>
          <p:cNvPr id="3" name="Text 1"/>
          <p:cNvSpPr/>
          <p:nvPr/>
        </p:nvSpPr>
        <p:spPr>
          <a:xfrm>
            <a:off x="3659954" y="602796"/>
            <a:ext cx="1675953"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4" name="Text 2"/>
          <p:cNvSpPr/>
          <p:nvPr>
            <p:custDataLst>
              <p:tags r:id="rId2"/>
            </p:custDataLst>
          </p:nvPr>
        </p:nvSpPr>
        <p:spPr>
          <a:xfrm>
            <a:off x="1520202" y="1810315"/>
            <a:ext cx="3236976" cy="5029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数据存储及优化</a:t>
            </a:r>
            <a:endPar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5" name="Text 3"/>
          <p:cNvSpPr/>
          <p:nvPr>
            <p:custDataLst>
              <p:tags r:id="rId3"/>
            </p:custDataLst>
          </p:nvPr>
        </p:nvSpPr>
        <p:spPr>
          <a:xfrm>
            <a:off x="966844" y="178364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custDataLst>
              <p:tags r:id="rId4"/>
            </p:custDataLst>
          </p:nvPr>
        </p:nvSpPr>
        <p:spPr>
          <a:xfrm>
            <a:off x="5334968" y="1810315"/>
            <a:ext cx="3236855" cy="5029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数据质量保证</a:t>
            </a:r>
            <a:endPar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7" name="Text 5"/>
          <p:cNvSpPr/>
          <p:nvPr>
            <p:custDataLst>
              <p:tags r:id="rId5"/>
            </p:custDataLst>
          </p:nvPr>
        </p:nvSpPr>
        <p:spPr>
          <a:xfrm>
            <a:off x="4781610" y="178364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8" name="Text 6"/>
          <p:cNvSpPr/>
          <p:nvPr>
            <p:custDataLst>
              <p:tags r:id="rId6"/>
            </p:custDataLst>
          </p:nvPr>
        </p:nvSpPr>
        <p:spPr>
          <a:xfrm>
            <a:off x="1520354" y="2438812"/>
            <a:ext cx="3236976" cy="5029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数据血缘</a:t>
            </a:r>
            <a:endPar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9" name="Text 7"/>
          <p:cNvSpPr/>
          <p:nvPr>
            <p:custDataLst>
              <p:tags r:id="rId7"/>
            </p:custDataLst>
          </p:nvPr>
        </p:nvSpPr>
        <p:spPr>
          <a:xfrm>
            <a:off x="966996" y="241214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custDataLst>
              <p:tags r:id="rId8"/>
            </p:custDataLst>
          </p:nvPr>
        </p:nvSpPr>
        <p:spPr>
          <a:xfrm>
            <a:off x="5334846" y="2438812"/>
            <a:ext cx="3236976" cy="5029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优化前后对比</a:t>
            </a:r>
            <a:endPar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1" name="Text 9"/>
          <p:cNvSpPr/>
          <p:nvPr>
            <p:custDataLst>
              <p:tags r:id="rId9"/>
            </p:custDataLst>
          </p:nvPr>
        </p:nvSpPr>
        <p:spPr>
          <a:xfrm>
            <a:off x="4781488" y="241214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94030" y="2245766"/>
            <a:ext cx="603504" cy="603504"/>
          </a:xfrm>
          <a:custGeom>
            <a:avLst/>
            <a:gdLst/>
            <a:ahLst/>
            <a:cxnLst/>
            <a:rect l="l" t="t" r="r" b="b"/>
            <a:pathLst>
              <a:path w="603504" h="603504">
                <a:moveTo>
                  <a:pt x="171362" y="0"/>
                </a:moveTo>
                <a:moveTo>
                  <a:pt x="171362" y="0"/>
                </a:moveTo>
                <a:lnTo>
                  <a:pt x="432142" y="0"/>
                </a:lnTo>
                <a:quadBezTo>
                  <a:pt x="603504" y="0"/>
                  <a:pt x="603504" y="171362"/>
                </a:quadBezTo>
                <a:lnTo>
                  <a:pt x="603504" y="432142"/>
                </a:lnTo>
                <a:quadBezTo>
                  <a:pt x="603504" y="603504"/>
                  <a:pt x="432142" y="603504"/>
                </a:quadBezTo>
                <a:lnTo>
                  <a:pt x="171362" y="603504"/>
                </a:lnTo>
                <a:quadBezTo>
                  <a:pt x="0" y="603504"/>
                  <a:pt x="0" y="432142"/>
                </a:quadBezTo>
                <a:lnTo>
                  <a:pt x="0" y="171362"/>
                </a:lnTo>
                <a:quadBezTo>
                  <a:pt x="0" y="0"/>
                  <a:pt x="171362" y="0"/>
                </a:quadBezTo>
                <a:close/>
              </a:path>
            </a:pathLst>
          </a:custGeom>
          <a:solidFill>
            <a:srgbClr val="00336F"/>
          </a:solidFill>
        </p:spPr>
      </p:sp>
      <p:sp>
        <p:nvSpPr>
          <p:cNvPr id="3" name="Shape 1"/>
          <p:cNvSpPr/>
          <p:nvPr/>
        </p:nvSpPr>
        <p:spPr>
          <a:xfrm>
            <a:off x="0" y="2095805"/>
            <a:ext cx="182880" cy="903427"/>
          </a:xfrm>
          <a:custGeom>
            <a:avLst/>
            <a:gdLst/>
            <a:ahLst/>
            <a:cxnLst/>
            <a:rect l="l" t="t" r="r" b="b"/>
            <a:pathLst>
              <a:path w="182880" h="903427">
                <a:moveTo>
                  <a:pt x="0" y="0"/>
                </a:moveTo>
                <a:moveTo>
                  <a:pt x="0" y="0"/>
                </a:moveTo>
                <a:lnTo>
                  <a:pt x="182880" y="0"/>
                </a:lnTo>
                <a:lnTo>
                  <a:pt x="182880" y="903427"/>
                </a:lnTo>
                <a:lnTo>
                  <a:pt x="0" y="903427"/>
                </a:lnTo>
                <a:close/>
              </a:path>
            </a:pathLst>
          </a:custGeom>
          <a:solidFill>
            <a:srgbClr val="00336F"/>
          </a:solidFill>
        </p:spPr>
      </p:sp>
      <p:sp>
        <p:nvSpPr>
          <p:cNvPr id="4" name="Text 2"/>
          <p:cNvSpPr/>
          <p:nvPr/>
        </p:nvSpPr>
        <p:spPr>
          <a:xfrm>
            <a:off x="616306" y="2273198"/>
            <a:ext cx="74157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5" name="Text 3"/>
          <p:cNvSpPr/>
          <p:nvPr/>
        </p:nvSpPr>
        <p:spPr>
          <a:xfrm>
            <a:off x="1499318" y="2181758"/>
            <a:ext cx="704643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数据存储及优化</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关系型数据库-MySQL</a:t>
            </a:r>
            <a:endParaRPr lang="en-US" sz="1440" dirty="0"/>
          </a:p>
        </p:txBody>
      </p:sp>
      <p:pic>
        <p:nvPicPr>
          <p:cNvPr id="24" name="图片 23"/>
          <p:cNvPicPr>
            <a:picLocks noChangeAspect="1"/>
          </p:cNvPicPr>
          <p:nvPr/>
        </p:nvPicPr>
        <p:blipFill>
          <a:blip r:embed="rId2"/>
          <a:stretch>
            <a:fillRect/>
          </a:stretch>
        </p:blipFill>
        <p:spPr>
          <a:xfrm>
            <a:off x="656590" y="1442085"/>
            <a:ext cx="7617460" cy="3326765"/>
          </a:xfrm>
          <a:prstGeom prst="rect">
            <a:avLst/>
          </a:prstGeom>
        </p:spPr>
      </p:pic>
      <p:sp>
        <p:nvSpPr>
          <p:cNvPr id="25" name="Text 6"/>
          <p:cNvSpPr/>
          <p:nvPr>
            <p:custDataLst>
              <p:tags r:id="rId3"/>
            </p:custDataLst>
          </p:nvPr>
        </p:nvSpPr>
        <p:spPr>
          <a:xfrm>
            <a:off x="734060" y="779145"/>
            <a:ext cx="1594485" cy="466725"/>
          </a:xfrm>
          <a:prstGeom prst="rect">
            <a:avLst/>
          </a:prstGeom>
          <a:noFill/>
        </p:spPr>
        <p:txBody>
          <a:bodyPr wrap="square" lIns="95250" tIns="95250" rIns="95250" bIns="95250" rtlCol="0" anchor="ctr">
            <a:spAutoFit/>
          </a:bodyPr>
          <a:p>
            <a:pPr marL="0" indent="0" algn="ctr">
              <a:lnSpc>
                <a:spcPct val="113000"/>
              </a:lnSpc>
              <a:spcBef>
                <a:spcPts val="375"/>
              </a:spcBef>
              <a:buNone/>
            </a:pPr>
            <a:r>
              <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适用查询</a:t>
            </a:r>
            <a:r>
              <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范围</a:t>
            </a:r>
            <a:endPar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26" name="文本框 25"/>
          <p:cNvSpPr txBox="1"/>
          <p:nvPr/>
        </p:nvSpPr>
        <p:spPr>
          <a:xfrm>
            <a:off x="2633980" y="779145"/>
            <a:ext cx="581469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关系型数据库在</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高效管理与查询结构化数据</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时表现良好，可以应对需要复杂查询与严格处理的场景，适用于好确保数据一致性与完整性的应用。</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关系型数据库-MySQL</a:t>
            </a:r>
            <a:endParaRPr lang="en-US" sz="1440" dirty="0"/>
          </a:p>
        </p:txBody>
      </p:sp>
      <p:sp>
        <p:nvSpPr>
          <p:cNvPr id="24" name="文本框 23"/>
          <p:cNvSpPr txBox="1"/>
          <p:nvPr/>
        </p:nvSpPr>
        <p:spPr>
          <a:xfrm>
            <a:off x="354965" y="779145"/>
            <a:ext cx="8341995" cy="737235"/>
          </a:xfrm>
          <a:prstGeom prst="rect">
            <a:avLst/>
          </a:prstGeom>
          <a:noFill/>
        </p:spPr>
        <p:txBody>
          <a:bodyPr wrap="square" rtlCol="0">
            <a:spAutoFit/>
          </a:bodyPr>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本项目中，我们使用 MySQL 进行关系型数据库的存储，存储了所有电影相关的信息，包括评论、演员与导演等，以支持所有查询。所有表的存储如下：</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5" name="图片 24" descr="原始数据表"/>
          <p:cNvPicPr>
            <a:picLocks noChangeAspect="1"/>
          </p:cNvPicPr>
          <p:nvPr/>
        </p:nvPicPr>
        <p:blipFill>
          <a:blip r:embed="rId2"/>
          <a:srcRect r="30172"/>
          <a:stretch>
            <a:fillRect/>
          </a:stretch>
        </p:blipFill>
        <p:spPr>
          <a:xfrm>
            <a:off x="5605145" y="2353945"/>
            <a:ext cx="3538855" cy="1431925"/>
          </a:xfrm>
          <a:prstGeom prst="rect">
            <a:avLst/>
          </a:prstGeom>
        </p:spPr>
      </p:pic>
      <p:pic>
        <p:nvPicPr>
          <p:cNvPr id="26" name="图片 25"/>
          <p:cNvPicPr>
            <a:picLocks noChangeAspect="1"/>
          </p:cNvPicPr>
          <p:nvPr/>
        </p:nvPicPr>
        <p:blipFill>
          <a:blip r:embed="rId3"/>
          <a:stretch>
            <a:fillRect/>
          </a:stretch>
        </p:blipFill>
        <p:spPr>
          <a:xfrm>
            <a:off x="259080" y="1791335"/>
            <a:ext cx="5314950" cy="2683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53784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关系型数据库-MySQL E-R</a:t>
            </a:r>
            <a:r>
              <a:rPr lang="zh-CN" alt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图</a:t>
            </a:r>
            <a:endParaRPr lang="zh-CN" alt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3" name="图片 2" descr="ER图"/>
          <p:cNvPicPr>
            <a:picLocks noChangeAspect="1"/>
          </p:cNvPicPr>
          <p:nvPr/>
        </p:nvPicPr>
        <p:blipFill>
          <a:blip r:embed="rId2"/>
          <a:stretch>
            <a:fillRect/>
          </a:stretch>
        </p:blipFill>
        <p:spPr>
          <a:xfrm>
            <a:off x="1339850" y="704850"/>
            <a:ext cx="6566535" cy="41802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关系型数据库-MySQL</a:t>
            </a:r>
            <a:endParaRPr lang="en-US" sz="1440" dirty="0"/>
          </a:p>
        </p:txBody>
      </p:sp>
      <p:sp>
        <p:nvSpPr>
          <p:cNvPr id="19" name="文本框 18"/>
          <p:cNvSpPr txBox="1"/>
          <p:nvPr/>
        </p:nvSpPr>
        <p:spPr>
          <a:xfrm>
            <a:off x="-167005" y="1005840"/>
            <a:ext cx="5002530" cy="3415030"/>
          </a:xfrm>
          <a:prstGeom prst="rect">
            <a:avLst/>
          </a:prstGeom>
          <a:noFill/>
        </p:spPr>
        <p:txBody>
          <a:bodyPr wrap="square" rtlCol="0">
            <a:spAutoFit/>
          </a:bodyPr>
          <a:lstStyle/>
          <a:p>
            <a:pPr marL="742950" lvl="1" indent="-285750" algn="just">
              <a:lnSpc>
                <a:spcPct val="150000"/>
              </a:lnSpc>
              <a:buClr>
                <a:srgbClr val="6C92C0"/>
              </a:buClr>
              <a:buSzPct val="50000"/>
              <a:buFont typeface="Wingdings" panose="05000000000000000000" pitchFamily="2" charset="2"/>
              <a:buChar char="l"/>
            </a:pPr>
            <a:r>
              <a:rPr lang="zh-CN" altLang="en-US" sz="1200" b="1" dirty="0">
                <a:solidFill>
                  <a:srgbClr val="6C92C0"/>
                </a:solidFill>
                <a:latin typeface="微软雅黑" panose="020B0503020204020204" pitchFamily="34" charset="-122"/>
                <a:ea typeface="微软雅黑" panose="020B0503020204020204" pitchFamily="34" charset="-122"/>
              </a:rPr>
              <a:t>使用星形模型 </a:t>
            </a:r>
            <a:endParaRPr lang="zh-CN" altLang="en-US" sz="1200" b="1" dirty="0">
              <a:solidFill>
                <a:srgbClr val="6C92C0"/>
              </a:solidFill>
              <a:latin typeface="微软雅黑" panose="020B0503020204020204" pitchFamily="34" charset="-122"/>
              <a:ea typeface="微软雅黑" panose="020B0503020204020204" pitchFamily="34" charset="-122"/>
            </a:endParaRPr>
          </a:p>
          <a:p>
            <a:pPr marL="742950" lvl="1" indent="-285750" algn="just">
              <a:lnSpc>
                <a:spcPct val="150000"/>
              </a:lnSpc>
              <a:buClr>
                <a:srgbClr val="6C92C0"/>
              </a:buClr>
              <a:buSzPct val="50000"/>
              <a:buFont typeface="Wingdings" panose="05000000000000000000" pitchFamily="2" charset="2"/>
              <a:buChar char="l"/>
            </a:pPr>
            <a:r>
              <a:rPr lang="zh-CN" altLang="en-US" sz="1200" b="1" dirty="0">
                <a:solidFill>
                  <a:srgbClr val="6C92C0"/>
                </a:solidFill>
                <a:latin typeface="微软雅黑" panose="020B0503020204020204" pitchFamily="34" charset="-122"/>
                <a:ea typeface="微软雅黑" panose="020B0503020204020204" pitchFamily="34" charset="-122"/>
              </a:rPr>
              <a:t>字段设置</a:t>
            </a:r>
            <a:endParaRPr lang="zh-CN" altLang="en-US" sz="1200" b="1" dirty="0">
              <a:solidFill>
                <a:srgbClr val="6C92C0"/>
              </a:solidFill>
              <a:latin typeface="微软雅黑" panose="020B0503020204020204" pitchFamily="34" charset="-122"/>
              <a:ea typeface="微软雅黑" panose="020B0503020204020204" pitchFamily="34" charset="-122"/>
            </a:endParaRPr>
          </a:p>
          <a:p>
            <a:pPr marL="1200150" lvl="2" indent="-285750" algn="just">
              <a:lnSpc>
                <a:spcPct val="150000"/>
              </a:lnSpc>
              <a:buClr>
                <a:srgbClr val="6C92C0"/>
              </a:buClr>
              <a:buSzPct val="50000"/>
              <a:buFont typeface="Wingdings" panose="05000000000000000000" pitchFamily="2" charset="2"/>
              <a:buChar char="l"/>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Review 表中，使用</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 bigint </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类型存储记录评论时间信息的 time 时间戳字段，而不使用</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 datetime</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00150" lvl="2" indent="-285750" algn="just">
              <a:lnSpc>
                <a:spcPct val="150000"/>
              </a:lnSpc>
              <a:buClr>
                <a:srgbClr val="6C92C0"/>
              </a:buClr>
              <a:buSzPct val="50000"/>
              <a:buFont typeface="Wingdings" panose="05000000000000000000" pitchFamily="2" charset="2"/>
              <a:buChar char="l"/>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Movie 表中，使用</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 float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类型存储评分相关的 imdb_score 字段</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lgn="just">
              <a:lnSpc>
                <a:spcPct val="150000"/>
              </a:lnSpc>
              <a:buClr>
                <a:srgbClr val="6C92C0"/>
              </a:buClr>
              <a:buSzPct val="50000"/>
              <a:buFont typeface="Wingdings" panose="05000000000000000000" pitchFamily="2" charset="2"/>
              <a:buChar char="l"/>
            </a:pPr>
            <a:r>
              <a:rPr lang="zh-CN" altLang="en-US" sz="1200" b="1" dirty="0">
                <a:solidFill>
                  <a:srgbClr val="6C92C0"/>
                </a:solidFill>
                <a:latin typeface="微软雅黑" panose="020B0503020204020204" pitchFamily="34" charset="-122"/>
                <a:ea typeface="微软雅黑" panose="020B0503020204020204" pitchFamily="34" charset="-122"/>
                <a:sym typeface="+mn-ea"/>
              </a:rPr>
              <a:t>冗余存储</a:t>
            </a:r>
            <a:endParaRPr lang="zh-CN" altLang="en-US" sz="1200" b="1" dirty="0">
              <a:solidFill>
                <a:srgbClr val="6C92C0"/>
              </a:solidFill>
              <a:latin typeface="微软雅黑" panose="020B0503020204020204" pitchFamily="34" charset="-122"/>
              <a:ea typeface="微软雅黑" panose="020B0503020204020204" pitchFamily="34" charset="-122"/>
              <a:sym typeface="+mn-ea"/>
            </a:endParaRPr>
          </a:p>
          <a:p>
            <a:pPr marL="1200150" lvl="2" indent="-285750" algn="just">
              <a:lnSpc>
                <a:spcPct val="150000"/>
              </a:lnSpc>
              <a:buClr>
                <a:srgbClr val="6C92C0"/>
              </a:buClr>
              <a:buSzPct val="50000"/>
              <a:buFont typeface="Wingdings" panose="05000000000000000000" pitchFamily="2" charset="2"/>
              <a:buChar char="l"/>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添加 review_num 评论数量字段，减少查询最受欢迎的演员组合时与评论表进行的联接操作</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00150" lvl="2" indent="-285750" algn="just">
              <a:lnSpc>
                <a:spcPct val="150000"/>
              </a:lnSpc>
              <a:buClr>
                <a:srgbClr val="6C92C0"/>
              </a:buClr>
              <a:buSzPct val="50000"/>
              <a:buFont typeface="Wingdings" panose="05000000000000000000" pitchFamily="2" charset="2"/>
              <a:buChar char="l"/>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将电影的发布时间单独抽象为一张表，将电影发布时间的时间戳拆分为多个字段，减少按年、月、日查询电影时对数据的处理</a:t>
            </a:r>
            <a:endParaRPr lang="zh-CN" altLang="en-US" sz="1200" b="1" dirty="0">
              <a:solidFill>
                <a:srgbClr val="6C92C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2"/>
          <a:stretch>
            <a:fillRect/>
          </a:stretch>
        </p:blipFill>
        <p:spPr>
          <a:xfrm>
            <a:off x="4994275" y="3090545"/>
            <a:ext cx="3605530" cy="1214755"/>
          </a:xfrm>
          <a:prstGeom prst="rect">
            <a:avLst/>
          </a:prstGeom>
        </p:spPr>
      </p:pic>
      <p:pic>
        <p:nvPicPr>
          <p:cNvPr id="4" name="图片 3"/>
          <p:cNvPicPr>
            <a:picLocks noChangeAspect="1"/>
          </p:cNvPicPr>
          <p:nvPr/>
        </p:nvPicPr>
        <p:blipFill>
          <a:blip r:embed="rId3"/>
          <a:stretch>
            <a:fillRect/>
          </a:stretch>
        </p:blipFill>
        <p:spPr>
          <a:xfrm>
            <a:off x="4993640" y="1235075"/>
            <a:ext cx="3606165" cy="16941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53784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关系型数据库-MySQL </a:t>
            </a:r>
            <a:r>
              <a:rPr lang="zh-CN" alt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星型模型</a:t>
            </a:r>
            <a:r>
              <a:rPr lang="zh-CN" alt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图</a:t>
            </a:r>
            <a:endParaRPr lang="zh-CN" alt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4" name="图片 3" descr="星型模型图"/>
          <p:cNvPicPr>
            <a:picLocks noChangeAspect="1"/>
          </p:cNvPicPr>
          <p:nvPr/>
        </p:nvPicPr>
        <p:blipFill>
          <a:blip r:embed="rId2"/>
          <a:stretch>
            <a:fillRect/>
          </a:stretch>
        </p:blipFill>
        <p:spPr>
          <a:xfrm>
            <a:off x="788035" y="704850"/>
            <a:ext cx="7567295" cy="4374515"/>
          </a:xfrm>
          <a:prstGeom prst="rect">
            <a:avLst/>
          </a:prstGeom>
        </p:spPr>
      </p:pic>
    </p:spTree>
  </p:cSld>
  <p:clrMapOvr>
    <a:masterClrMapping/>
  </p:clrMapOvr>
</p:sld>
</file>

<file path=ppt/tags/tag1.xml><?xml version="1.0" encoding="utf-8"?>
<p:tagLst xmlns:p="http://schemas.openxmlformats.org/presentationml/2006/main">
  <p:tag name="TABLE_ENDDRAG_ORIGIN_RECT" val="530*203"/>
  <p:tag name="TABLE_ENDDRAG_RECT" val="108*127*530*203"/>
  <p:tag name="TABLE_AUTOADJUST_FLAG" val="1"/>
</p:tagLst>
</file>

<file path=ppt/tags/tag10.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11.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2.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3.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4.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5.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6.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7.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8.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9.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2.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20.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21.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22.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23.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24.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25.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26.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27.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28.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29.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30.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1.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2.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3.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4.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5.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6.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7.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8.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9.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4.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40.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41.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42.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43.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44.xml><?xml version="1.0" encoding="utf-8"?>
<p:tagLst xmlns:p="http://schemas.openxmlformats.org/presentationml/2006/main">
  <p:tag name="commondata" val="eyJoZGlkIjoiMTFmMWJmZjM1MTUzOGJhZGQ2YzVjZTI0ZGVkOTAwZTkifQ=="/>
</p:tagLst>
</file>

<file path=ppt/tags/tag5.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6.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7.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8.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9.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2858</Words>
  <Application>WPS 演示</Application>
  <PresentationFormat>On-screen Show (16:9)</PresentationFormat>
  <Paragraphs>270</Paragraphs>
  <Slides>29</Slides>
  <Notes>17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29</vt:i4>
      </vt:variant>
    </vt:vector>
  </HeadingPairs>
  <TitlesOfParts>
    <vt:vector size="39" baseType="lpstr">
      <vt:lpstr>Arial</vt:lpstr>
      <vt:lpstr>宋体</vt:lpstr>
      <vt:lpstr>Wingdings</vt:lpstr>
      <vt:lpstr>微软雅黑</vt:lpstr>
      <vt:lpstr>微软雅黑</vt:lpstr>
      <vt:lpstr>Arial Unicode MS</vt:lpstr>
      <vt:lpstr>Calibri</vt:lpstr>
      <vt:lpstr>等线</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陈茁扬</cp:lastModifiedBy>
  <cp:revision>33</cp:revision>
  <dcterms:created xsi:type="dcterms:W3CDTF">2024-12-22T06:19:00Z</dcterms:created>
  <dcterms:modified xsi:type="dcterms:W3CDTF">2024-12-22T14:41:07Z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AF8EC3CD63D94CA58E70880B8F16F839_12</vt:lpwstr>
  </property>
  <property fmtid="{D5CDD505-2E9C-101B-9397-08002B2CF9AE}" pid="3" name="KSOProductBuildVer">
    <vt:lpwstr>2052-12.1.0.16929</vt:lpwstr>
  </property>
</Properties>
</file>