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80" r:id="rId4"/>
    <p:sldId id="271" r:id="rId5"/>
    <p:sldId id="319" r:id="rId6"/>
    <p:sldId id="317" r:id="rId7"/>
    <p:sldId id="312" r:id="rId8"/>
    <p:sldId id="302" r:id="rId9"/>
    <p:sldId id="324" r:id="rId10"/>
    <p:sldId id="325" r:id="rId11"/>
    <p:sldId id="313" r:id="rId12"/>
    <p:sldId id="304" r:id="rId13"/>
    <p:sldId id="314" r:id="rId14"/>
    <p:sldId id="311" r:id="rId15"/>
    <p:sldId id="326" r:id="rId16"/>
    <p:sldId id="327" r:id="rId17"/>
    <p:sldId id="296" r:id="rId18"/>
    <p:sldId id="270" r:id="rId19"/>
    <p:sldId id="299" r:id="rId20"/>
    <p:sldId id="320" r:id="rId21"/>
    <p:sldId id="318" r:id="rId22"/>
    <p:sldId id="322" r:id="rId23"/>
    <p:sldId id="323" r:id="rId24"/>
    <p:sldId id="328" r:id="rId25"/>
    <p:sldId id="329" r:id="rId26"/>
  </p:sldIdLst>
  <p:sldSz cx="12192000" cy="6858000"/>
  <p:notesSz cx="6858000" cy="9144000"/>
  <p:embeddedFontLst>
    <p:embeddedFont>
      <p:font typeface="리디바탕" panose="020B0600000101010101" pitchFamily="34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바른공군체 Medium" panose="020B0600000101010101" pitchFamily="34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57" userDrawn="1">
          <p15:clr>
            <a:srgbClr val="A4A3A4"/>
          </p15:clr>
        </p15:guide>
        <p15:guide id="3" orient="horz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E87"/>
    <a:srgbClr val="5E89F4"/>
    <a:srgbClr val="2B2D34"/>
    <a:srgbClr val="83838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2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2" y="714"/>
      </p:cViewPr>
      <p:guideLst>
        <p:guide pos="257"/>
        <p:guide orient="horz" pos="1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10396-510D-4047-ACAA-2B287B53F65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DACF5-A100-46E1-BE24-113B7592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6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35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5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97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03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69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이상적인 조합대비 현재 추천 모델의 리스트가 얼마나 </a:t>
            </a:r>
            <a:r>
              <a:rPr lang="ko-KR" altLang="en-US" b="0" i="0" dirty="0" err="1">
                <a:solidFill>
                  <a:srgbClr val="242424"/>
                </a:solidFill>
                <a:effectLst/>
                <a:latin typeface="source-serif-pro"/>
              </a:rPr>
              <a:t>좋은지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 평가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0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랑 </a:t>
            </a:r>
            <a:r>
              <a:rPr lang="en-US" altLang="ko-KR" dirty="0"/>
              <a:t>B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사과를 삼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가 바나나를 삼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한테 바나나 추천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DACF5-A100-46E1-BE24-113B759258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74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고객이 사과를 구매</a:t>
            </a:r>
            <a:endParaRPr lang="en-US" altLang="ko-KR" dirty="0"/>
          </a:p>
          <a:p>
            <a:r>
              <a:rPr lang="ko-KR" altLang="en-US" dirty="0" err="1"/>
              <a:t>사과랑</a:t>
            </a:r>
            <a:r>
              <a:rPr lang="ko-KR" altLang="en-US" dirty="0"/>
              <a:t> 비슷한 청사과를 탐색</a:t>
            </a:r>
            <a:endParaRPr lang="en-US" altLang="ko-KR" dirty="0"/>
          </a:p>
          <a:p>
            <a:r>
              <a:rPr lang="ko-KR" altLang="en-US" dirty="0"/>
              <a:t>청사과를 고객에게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DACF5-A100-46E1-BE24-113B759258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5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6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6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0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57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8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4035E-00C2-49E8-A03F-BF8DF03B3C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CE8B7-ECD1-5B58-304B-7F5796495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A9583E-F205-4A48-2EB7-E233EF1B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C9878-5D8C-1598-F36D-831BECF3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F2A3-9A0F-B2AB-394F-6087BCB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C3E1-3EE2-C9B0-91AE-07E149DA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6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8D97D-5EED-377B-85CA-5C6E2307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518E9-C751-D948-6D77-F7C0FC6A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EDB3B-E8AB-6B03-164B-28A3B8E8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55124-4EF2-6A2C-27C7-D6043828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0BD7D-6E04-77C0-D0C1-80FE76E2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91B787-38D4-A722-9C95-6F3FA048B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A63DD-791D-6D56-96F6-90617D640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99FBA-E4E9-B0D9-3F5D-E58E466D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902B5-3F9C-AA3A-548D-7A90DABB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92E7C-FE3E-1617-2AD0-05E31EC9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0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3FC26-16C8-08F1-C957-F9A1EFF8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DC319-5878-8A42-CED4-DCB6914E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ADC9A-2353-6DD4-42EC-7CA79140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3E457-BD5A-5B1F-C57F-0F731C3A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FE78F-9BBF-7E4A-D2B4-7166EB94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8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862DC-88DA-A0E2-7311-8A89D402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2D990-B749-5AC0-1E9D-EB8C39508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9EF2D-F246-ECF6-4972-41129E40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10BC3-7592-438C-4FF3-0CA1A403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7EE25-674C-8849-836D-8AC98BAB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5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5BDA6-B3C5-9F9E-AC47-C0A27B58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911BB-A41F-AE8F-C73F-1700A8CE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E13F2-DE8F-0BF7-FAD9-DA0D5C87A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FDC6FD-D401-E726-CBAA-235DC463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BEBAC-C1CC-1235-3A05-113B6F9D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DC60C-59E3-8267-4529-FE676F9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C908B-C5C9-87D9-1F76-B2CF0D1A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8080D-3F4C-A804-9DCE-57DADBD7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7EF14-D1A0-0283-B285-1AF7696F2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61C59B-4E32-83F8-01C1-3CF3BA233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2728F7-FD38-9F9C-9CD4-791AEA2AD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AFDFA7-4248-FDD0-B41F-D2DA1E09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273E79-E31B-A12F-E0AD-A88586BC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8C450B-4081-7D8A-3C65-3FC34730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3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A04B-2EF4-99B1-F0FE-665117EA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BC6E11-B7AF-73AA-1BC0-4DAC6D70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4B93A8-62E7-E2A0-AC68-2E25367F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B3DF9C-12E2-91A7-56B2-783118FB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2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A1841-54F6-7ACD-543E-98576D0A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E4DAD4-4CC6-3522-E102-D2A4D450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DEBB22-232D-E498-8E31-53792870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4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28AF0-ECFF-AE11-A494-93DD8C25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C5EE8-1F39-A060-0F28-4F3A6370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2CAD53-5DD7-65A6-C37B-BA2DBACC7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25C0A-FF74-604B-6A3C-C4A9E953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57096-333B-F355-37D8-8C9BB9B2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F752C-D3A3-75D4-9BC8-AD01C2D7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0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CD7E-3ED2-19CF-F311-44D40D35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5885C2-1413-BABB-E92C-71D63E9E1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53211-A3EA-2E47-9D2A-E01129ECA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7D284-B84C-6104-D2EB-DFD32385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3C5CF-F39A-EE56-261C-4282063D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45F5C-2931-6936-756F-DD8F905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6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DA35A-C67A-3C53-3E11-ABAC243C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16376-98B1-8B52-37F8-785D7E2C7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9D7CB-99CB-99EE-A03D-B38DC652F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7788-2889-4DBC-A5D5-CBD7C415703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795E3-1456-871E-65EB-F561768B4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AEC8E-F75E-22A1-7889-1B8BB7922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2E63-92E1-4989-BEB4-14E9B960B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omnambwl/bookcrossing-dataset/dat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303C05-826F-2508-FA21-63928420DC4C}"/>
              </a:ext>
            </a:extLst>
          </p:cNvPr>
          <p:cNvSpPr/>
          <p:nvPr/>
        </p:nvSpPr>
        <p:spPr>
          <a:xfrm>
            <a:off x="0" y="1"/>
            <a:ext cx="12192000" cy="4618298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7539FC-EAFB-DB62-02EB-03B661579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82" y="1041338"/>
            <a:ext cx="12022236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500" dirty="0">
                <a:solidFill>
                  <a:schemeClr val="bg1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강화학습을 사용한</a:t>
            </a:r>
            <a:r>
              <a:rPr lang="en-US" altLang="ko-KR" sz="5500" dirty="0">
                <a:solidFill>
                  <a:schemeClr val="bg1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br>
              <a:rPr lang="en-US" altLang="ko-KR" sz="5500" dirty="0">
                <a:solidFill>
                  <a:schemeClr val="bg1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5500" dirty="0">
                <a:solidFill>
                  <a:schemeClr val="bg1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도서 추천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18D1F-4229-DD86-4493-4B9EA11F0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794" y="4815156"/>
            <a:ext cx="3607443" cy="2019694"/>
          </a:xfrm>
        </p:spPr>
        <p:txBody>
          <a:bodyPr>
            <a:noAutofit/>
          </a:bodyPr>
          <a:lstStyle/>
          <a:p>
            <a:pPr algn="r"/>
            <a:r>
              <a:rPr lang="en-US" altLang="ko-KR" sz="1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201821387 </a:t>
            </a:r>
            <a:r>
              <a:rPr lang="ko-KR" altLang="en-US" sz="1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민경민</a:t>
            </a:r>
            <a:endParaRPr lang="en-US" altLang="ko-KR" sz="1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r>
              <a:rPr lang="en-US" altLang="ko-KR" sz="1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202121633 </a:t>
            </a:r>
            <a:r>
              <a:rPr lang="ko-KR" altLang="en-US" sz="1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송지윤</a:t>
            </a:r>
            <a:endParaRPr lang="en-US" altLang="ko-KR" sz="1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r>
              <a:rPr lang="en-US" altLang="ko-KR" sz="1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202121656 </a:t>
            </a:r>
            <a:r>
              <a:rPr lang="ko-KR" altLang="en-US" sz="1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장서연</a:t>
            </a:r>
            <a:endParaRPr lang="en-US" altLang="ko-KR" sz="1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r>
              <a:rPr lang="en-US" altLang="ko-KR" sz="1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202120828 </a:t>
            </a:r>
            <a:r>
              <a:rPr lang="ko-KR" altLang="en-US" sz="1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조세은</a:t>
            </a:r>
            <a:endParaRPr lang="en-US" altLang="ko-KR" sz="1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F0648B0-AF29-EAB5-8244-F64CAD0952A2}"/>
              </a:ext>
            </a:extLst>
          </p:cNvPr>
          <p:cNvSpPr txBox="1">
            <a:spLocks/>
          </p:cNvSpPr>
          <p:nvPr/>
        </p:nvSpPr>
        <p:spPr>
          <a:xfrm>
            <a:off x="1148572" y="5817622"/>
            <a:ext cx="5841356" cy="94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000" dirty="0">
                <a:solidFill>
                  <a:srgbClr val="012883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Catholic University of Korea</a:t>
            </a: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solidFill>
                  <a:srgbClr val="012883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2024 Reinforcement Learning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0525D59-D6C9-7549-B499-C45A730C2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5" y="5814257"/>
            <a:ext cx="1172900" cy="86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52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DD3C-B070-8169-E52A-E99BEB14F6B4}"/>
              </a:ext>
            </a:extLst>
          </p:cNvPr>
          <p:cNvSpPr/>
          <p:nvPr/>
        </p:nvSpPr>
        <p:spPr>
          <a:xfrm>
            <a:off x="0" y="0"/>
            <a:ext cx="838200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B494CC-6FCB-8314-BE0F-C8243192105F}"/>
              </a:ext>
            </a:extLst>
          </p:cNvPr>
          <p:cNvSpPr/>
          <p:nvPr/>
        </p:nvSpPr>
        <p:spPr>
          <a:xfrm>
            <a:off x="296862" y="367220"/>
            <a:ext cx="1101463" cy="1101463"/>
          </a:xfrm>
          <a:prstGeom prst="ellipse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02</a:t>
            </a:r>
            <a:endParaRPr lang="ko-KR" altLang="en-US" sz="35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E5DC1283-D500-5B11-3064-A0EBD144B59A}"/>
              </a:ext>
            </a:extLst>
          </p:cNvPr>
          <p:cNvSpPr txBox="1">
            <a:spLocks/>
          </p:cNvSpPr>
          <p:nvPr/>
        </p:nvSpPr>
        <p:spPr>
          <a:xfrm>
            <a:off x="1398325" y="319199"/>
            <a:ext cx="7155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강화학습의 필요성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60F45-C81B-C2FB-9AFA-3D5714D00DAF}"/>
              </a:ext>
            </a:extLst>
          </p:cNvPr>
          <p:cNvSpPr txBox="1"/>
          <p:nvPr/>
        </p:nvSpPr>
        <p:spPr>
          <a:xfrm>
            <a:off x="1527857" y="1418135"/>
            <a:ext cx="771938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왜 강화학습이 필요한가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1DE9A9-287C-6952-A46D-636FB4B7978D}"/>
              </a:ext>
            </a:extLst>
          </p:cNvPr>
          <p:cNvSpPr txBox="1"/>
          <p:nvPr/>
        </p:nvSpPr>
        <p:spPr>
          <a:xfrm>
            <a:off x="1868596" y="5379384"/>
            <a:ext cx="8183879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i="0" u="none" strike="noStrike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장기적인 보상</a:t>
            </a:r>
            <a:r>
              <a:rPr lang="en-US" altLang="ko-KR" sz="2200" i="0" u="none" strike="noStrike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(Long-term Reward)</a:t>
            </a:r>
            <a:r>
              <a:rPr lang="ko-KR" altLang="en-US" sz="2200" i="0" u="none" strike="noStrike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을</a:t>
            </a:r>
            <a:r>
              <a:rPr lang="en-US" altLang="ko-KR" sz="2200" i="0" u="none" strike="noStrike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2200" i="0" u="none" strike="noStrike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고려하는 강화학습</a:t>
            </a:r>
            <a:endParaRPr lang="en-US" altLang="ko-KR" sz="2200" i="0" u="none" strike="noStrike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</a:t>
            </a:r>
            <a:r>
              <a:rPr lang="ko-KR" altLang="en-US" sz="22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궁극적으로 만족도 높은 추천 가능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B914BD63-8F58-9619-D31E-096EFE169A7D}"/>
              </a:ext>
            </a:extLst>
          </p:cNvPr>
          <p:cNvSpPr/>
          <p:nvPr/>
        </p:nvSpPr>
        <p:spPr>
          <a:xfrm>
            <a:off x="1978599" y="6022680"/>
            <a:ext cx="377018" cy="326366"/>
          </a:xfrm>
          <a:prstGeom prst="rightArrow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06115-08E7-4B49-9F64-127480B0A59F}"/>
              </a:ext>
            </a:extLst>
          </p:cNvPr>
          <p:cNvSpPr txBox="1"/>
          <p:nvPr/>
        </p:nvSpPr>
        <p:spPr>
          <a:xfrm>
            <a:off x="5111056" y="5000323"/>
            <a:ext cx="510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2) short-term Reward &amp; Long-term Reward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651230-AAA3-8923-3C39-44FE90152732}"/>
              </a:ext>
            </a:extLst>
          </p:cNvPr>
          <p:cNvGrpSpPr/>
          <p:nvPr/>
        </p:nvGrpSpPr>
        <p:grpSpPr>
          <a:xfrm>
            <a:off x="2434344" y="1979095"/>
            <a:ext cx="7719382" cy="3014307"/>
            <a:chOff x="2434344" y="2182291"/>
            <a:chExt cx="7719382" cy="301430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1C053E-3F36-80F9-43A6-97A84E4F2B1A}"/>
                </a:ext>
              </a:extLst>
            </p:cNvPr>
            <p:cNvSpPr/>
            <p:nvPr/>
          </p:nvSpPr>
          <p:spPr>
            <a:xfrm>
              <a:off x="2434344" y="2182291"/>
              <a:ext cx="7719382" cy="30143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5619670-0CFC-CFF4-EF0D-1603140347C6}"/>
                </a:ext>
              </a:extLst>
            </p:cNvPr>
            <p:cNvGrpSpPr/>
            <p:nvPr/>
          </p:nvGrpSpPr>
          <p:grpSpPr>
            <a:xfrm>
              <a:off x="2916938" y="2384313"/>
              <a:ext cx="6754195" cy="2373201"/>
              <a:chOff x="2901862" y="2367056"/>
              <a:chExt cx="6754195" cy="237320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D4AFC0D-D043-96FE-43CF-4C0099225807}"/>
                  </a:ext>
                </a:extLst>
              </p:cNvPr>
              <p:cNvGrpSpPr/>
              <p:nvPr/>
            </p:nvGrpSpPr>
            <p:grpSpPr>
              <a:xfrm>
                <a:off x="2901862" y="2385488"/>
                <a:ext cx="2353733" cy="2354769"/>
                <a:chOff x="2901862" y="2385488"/>
                <a:chExt cx="2353733" cy="2354769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44142434-9F49-9523-B7D7-64110B89F5B1}"/>
                    </a:ext>
                  </a:extLst>
                </p:cNvPr>
                <p:cNvSpPr/>
                <p:nvPr/>
              </p:nvSpPr>
              <p:spPr>
                <a:xfrm>
                  <a:off x="2901862" y="2403457"/>
                  <a:ext cx="2336800" cy="23368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F237157B-0E7C-4842-B52C-BF621FEBC02D}"/>
                    </a:ext>
                  </a:extLst>
                </p:cNvPr>
                <p:cNvSpPr/>
                <p:nvPr/>
              </p:nvSpPr>
              <p:spPr>
                <a:xfrm>
                  <a:off x="2918795" y="2385488"/>
                  <a:ext cx="2336800" cy="23368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4123E05-B863-A7AD-B474-5EA51C2616E9}"/>
                  </a:ext>
                </a:extLst>
              </p:cNvPr>
              <p:cNvGrpSpPr/>
              <p:nvPr/>
            </p:nvGrpSpPr>
            <p:grpSpPr>
              <a:xfrm>
                <a:off x="7302324" y="2367056"/>
                <a:ext cx="2353733" cy="2354769"/>
                <a:chOff x="2901862" y="2385488"/>
                <a:chExt cx="2353733" cy="2354769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49ACC8E7-4309-5FE6-8D78-2265E334CBAC}"/>
                    </a:ext>
                  </a:extLst>
                </p:cNvPr>
                <p:cNvSpPr/>
                <p:nvPr/>
              </p:nvSpPr>
              <p:spPr>
                <a:xfrm>
                  <a:off x="2901862" y="2403457"/>
                  <a:ext cx="2336800" cy="23368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C348AB6-A675-6A5F-6E32-4A4681BBF847}"/>
                    </a:ext>
                  </a:extLst>
                </p:cNvPr>
                <p:cNvSpPr/>
                <p:nvPr/>
              </p:nvSpPr>
              <p:spPr>
                <a:xfrm>
                  <a:off x="2918795" y="2385488"/>
                  <a:ext cx="2336800" cy="23368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57840B5-8EA6-4C43-8751-044459CFA3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6396" y="3060709"/>
                <a:ext cx="24489" cy="1679548"/>
              </a:xfrm>
              <a:prstGeom prst="line">
                <a:avLst/>
              </a:prstGeom>
              <a:ln w="12700">
                <a:solidFill>
                  <a:srgbClr val="5E89F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A0CBCF1-C87B-AB7A-622D-7064E3C59002}"/>
                  </a:ext>
                </a:extLst>
              </p:cNvPr>
              <p:cNvSpPr/>
              <p:nvPr/>
            </p:nvSpPr>
            <p:spPr>
              <a:xfrm>
                <a:off x="4018697" y="305056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B8D42BE3-2C89-C64E-DA93-94E9D72ECF93}"/>
                  </a:ext>
                </a:extLst>
              </p:cNvPr>
              <p:cNvSpPr/>
              <p:nvPr/>
            </p:nvSpPr>
            <p:spPr>
              <a:xfrm flipH="1">
                <a:off x="7302324" y="3060709"/>
                <a:ext cx="1221310" cy="1658388"/>
              </a:xfrm>
              <a:custGeom>
                <a:avLst/>
                <a:gdLst>
                  <a:gd name="connsiteX0" fmla="*/ 0 w 1757009"/>
                  <a:gd name="connsiteY0" fmla="*/ 910789 h 910789"/>
                  <a:gd name="connsiteX1" fmla="*/ 0 w 1757009"/>
                  <a:gd name="connsiteY1" fmla="*/ 0 h 910789"/>
                  <a:gd name="connsiteX2" fmla="*/ 1757009 w 1757009"/>
                  <a:gd name="connsiteY2" fmla="*/ 910789 h 910789"/>
                  <a:gd name="connsiteX3" fmla="*/ 0 w 1757009"/>
                  <a:gd name="connsiteY3" fmla="*/ 910789 h 910789"/>
                  <a:gd name="connsiteX0" fmla="*/ 0 w 1757009"/>
                  <a:gd name="connsiteY0" fmla="*/ 910789 h 910789"/>
                  <a:gd name="connsiteX1" fmla="*/ 0 w 1757009"/>
                  <a:gd name="connsiteY1" fmla="*/ 0 h 910789"/>
                  <a:gd name="connsiteX2" fmla="*/ 1757009 w 1757009"/>
                  <a:gd name="connsiteY2" fmla="*/ 910789 h 910789"/>
                  <a:gd name="connsiteX3" fmla="*/ 0 w 1757009"/>
                  <a:gd name="connsiteY3" fmla="*/ 910789 h 910789"/>
                  <a:gd name="connsiteX0" fmla="*/ 0 w 1757009"/>
                  <a:gd name="connsiteY0" fmla="*/ 910789 h 910789"/>
                  <a:gd name="connsiteX1" fmla="*/ 0 w 1757009"/>
                  <a:gd name="connsiteY1" fmla="*/ 0 h 910789"/>
                  <a:gd name="connsiteX2" fmla="*/ 1757009 w 1757009"/>
                  <a:gd name="connsiteY2" fmla="*/ 910789 h 910789"/>
                  <a:gd name="connsiteX3" fmla="*/ 0 w 1757009"/>
                  <a:gd name="connsiteY3" fmla="*/ 910789 h 910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7009" h="910789">
                    <a:moveTo>
                      <a:pt x="0" y="910789"/>
                    </a:moveTo>
                    <a:lnTo>
                      <a:pt x="0" y="0"/>
                    </a:lnTo>
                    <a:cubicBezTo>
                      <a:pt x="585670" y="303596"/>
                      <a:pt x="629472" y="691859"/>
                      <a:pt x="1757009" y="910789"/>
                    </a:cubicBezTo>
                    <a:lnTo>
                      <a:pt x="0" y="910789"/>
                    </a:lnTo>
                    <a:close/>
                  </a:path>
                </a:pathLst>
              </a:custGeom>
              <a:solidFill>
                <a:srgbClr val="5E89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E242EB-110F-AFAE-5512-F9E5C7837012}"/>
                </a:ext>
              </a:extLst>
            </p:cNvPr>
            <p:cNvSpPr txBox="1"/>
            <p:nvPr/>
          </p:nvSpPr>
          <p:spPr>
            <a:xfrm>
              <a:off x="2520867" y="2402282"/>
              <a:ext cx="41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844F4E-ECD6-9FA5-F11F-B4FBBB99AC1C}"/>
                </a:ext>
              </a:extLst>
            </p:cNvPr>
            <p:cNvSpPr txBox="1"/>
            <p:nvPr/>
          </p:nvSpPr>
          <p:spPr>
            <a:xfrm>
              <a:off x="6904774" y="2402282"/>
              <a:ext cx="41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</a:t>
              </a:r>
              <a:endParaRPr lang="ko-KR" alt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58CAB4-2FDA-B900-2460-2DADE98A6DEE}"/>
                </a:ext>
              </a:extLst>
            </p:cNvPr>
            <p:cNvSpPr txBox="1"/>
            <p:nvPr/>
          </p:nvSpPr>
          <p:spPr>
            <a:xfrm>
              <a:off x="4857666" y="4757796"/>
              <a:ext cx="41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t</a:t>
              </a:r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EEDB95-B9E8-33FA-3D3D-A77F65EC7B13}"/>
                </a:ext>
              </a:extLst>
            </p:cNvPr>
            <p:cNvSpPr txBox="1"/>
            <p:nvPr/>
          </p:nvSpPr>
          <p:spPr>
            <a:xfrm>
              <a:off x="9258507" y="4757796"/>
              <a:ext cx="41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t</a:t>
              </a:r>
              <a:endParaRPr lang="ko-KR" altLang="en-US" b="1" dirty="0"/>
            </a:p>
          </p:txBody>
        </p:sp>
      </p:grp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B71A3AAC-E582-BD82-6CBF-1C336D07063B}"/>
              </a:ext>
            </a:extLst>
          </p:cNvPr>
          <p:cNvSpPr/>
          <p:nvPr/>
        </p:nvSpPr>
        <p:spPr>
          <a:xfrm flipH="1">
            <a:off x="5817496" y="3083396"/>
            <a:ext cx="768827" cy="794336"/>
          </a:xfrm>
          <a:prstGeom prst="chevron">
            <a:avLst>
              <a:gd name="adj" fmla="val 69822"/>
            </a:avLst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B6129D8-FFEA-BB08-6593-53214B7EF205}"/>
              </a:ext>
            </a:extLst>
          </p:cNvPr>
          <p:cNvSpPr/>
          <p:nvPr/>
        </p:nvSpPr>
        <p:spPr>
          <a:xfrm>
            <a:off x="8483853" y="286462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0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D18EDFA-C50F-C579-8C1E-D827B3817E10}"/>
              </a:ext>
            </a:extLst>
          </p:cNvPr>
          <p:cNvGrpSpPr/>
          <p:nvPr/>
        </p:nvGrpSpPr>
        <p:grpSpPr>
          <a:xfrm>
            <a:off x="2132811" y="1039296"/>
            <a:ext cx="7926378" cy="4779409"/>
            <a:chOff x="2189028" y="1223023"/>
            <a:chExt cx="7926378" cy="477940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E0D6A13-6EB6-3D72-F33F-C9D1588BA762}"/>
                </a:ext>
              </a:extLst>
            </p:cNvPr>
            <p:cNvGrpSpPr/>
            <p:nvPr/>
          </p:nvGrpSpPr>
          <p:grpSpPr>
            <a:xfrm>
              <a:off x="2189028" y="1223023"/>
              <a:ext cx="5400000" cy="3240000"/>
              <a:chOff x="2442258" y="1327628"/>
              <a:chExt cx="5400000" cy="32400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43CEA42-3543-85EA-7433-0DABA67E0A61}"/>
                  </a:ext>
                </a:extLst>
              </p:cNvPr>
              <p:cNvSpPr/>
              <p:nvPr/>
            </p:nvSpPr>
            <p:spPr>
              <a:xfrm>
                <a:off x="2442258" y="1840373"/>
                <a:ext cx="540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96081E8-30CB-226E-B7FE-F5206A24A052}"/>
                  </a:ext>
                </a:extLst>
              </p:cNvPr>
              <p:cNvSpPr/>
              <p:nvPr/>
            </p:nvSpPr>
            <p:spPr>
              <a:xfrm rot="5400000">
                <a:off x="1382225" y="2902628"/>
                <a:ext cx="324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904151A-F97B-C673-D635-8CF1F23D0388}"/>
                </a:ext>
              </a:extLst>
            </p:cNvPr>
            <p:cNvGrpSpPr/>
            <p:nvPr/>
          </p:nvGrpSpPr>
          <p:grpSpPr>
            <a:xfrm rot="10800000">
              <a:off x="4715406" y="2762432"/>
              <a:ext cx="5400000" cy="3240000"/>
              <a:chOff x="2442258" y="1327628"/>
              <a:chExt cx="5400000" cy="324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91BB4D8-489C-FE03-A9E1-955F1777DD36}"/>
                  </a:ext>
                </a:extLst>
              </p:cNvPr>
              <p:cNvSpPr/>
              <p:nvPr/>
            </p:nvSpPr>
            <p:spPr>
              <a:xfrm>
                <a:off x="2442258" y="1840373"/>
                <a:ext cx="540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355279-8956-4F55-722E-7BD379E11047}"/>
                  </a:ext>
                </a:extLst>
              </p:cNvPr>
              <p:cNvSpPr/>
              <p:nvPr/>
            </p:nvSpPr>
            <p:spPr>
              <a:xfrm rot="5400000">
                <a:off x="1382225" y="2902628"/>
                <a:ext cx="324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4816A3E0-2367-5CD0-957B-811B8C060285}"/>
              </a:ext>
            </a:extLst>
          </p:cNvPr>
          <p:cNvSpPr txBox="1">
            <a:spLocks/>
          </p:cNvSpPr>
          <p:nvPr/>
        </p:nvSpPr>
        <p:spPr>
          <a:xfrm>
            <a:off x="4197752" y="2411745"/>
            <a:ext cx="3796496" cy="2034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데이터셋 </a:t>
            </a:r>
            <a:endParaRPr lang="en-US" altLang="ko-KR" sz="4500" dirty="0">
              <a:solidFill>
                <a:srgbClr val="092E87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소개</a:t>
            </a:r>
            <a:endParaRPr lang="en-US" altLang="ko-KR" sz="4500" dirty="0">
              <a:solidFill>
                <a:srgbClr val="092E87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8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DD3C-B070-8169-E52A-E99BEB14F6B4}"/>
              </a:ext>
            </a:extLst>
          </p:cNvPr>
          <p:cNvSpPr/>
          <p:nvPr/>
        </p:nvSpPr>
        <p:spPr>
          <a:xfrm>
            <a:off x="0" y="0"/>
            <a:ext cx="838200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B494CC-6FCB-8314-BE0F-C8243192105F}"/>
              </a:ext>
            </a:extLst>
          </p:cNvPr>
          <p:cNvSpPr/>
          <p:nvPr/>
        </p:nvSpPr>
        <p:spPr>
          <a:xfrm>
            <a:off x="296862" y="367220"/>
            <a:ext cx="1101463" cy="1101463"/>
          </a:xfrm>
          <a:prstGeom prst="ellipse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03</a:t>
            </a:r>
            <a:endParaRPr lang="ko-KR" altLang="en-US" sz="35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E5DC1283-D500-5B11-3064-A0EBD144B59A}"/>
              </a:ext>
            </a:extLst>
          </p:cNvPr>
          <p:cNvSpPr txBox="1">
            <a:spLocks/>
          </p:cNvSpPr>
          <p:nvPr/>
        </p:nvSpPr>
        <p:spPr>
          <a:xfrm>
            <a:off x="1398325" y="319199"/>
            <a:ext cx="7155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데이터셋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928C4-1593-0CC2-2564-F663EC04F5AB}"/>
              </a:ext>
            </a:extLst>
          </p:cNvPr>
          <p:cNvSpPr txBox="1"/>
          <p:nvPr/>
        </p:nvSpPr>
        <p:spPr>
          <a:xfrm>
            <a:off x="1527857" y="1418135"/>
            <a:ext cx="771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Book-Crossing Dataset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DE60EA-E893-3FB3-0F03-2F0D031632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36"/>
          <a:stretch/>
        </p:blipFill>
        <p:spPr>
          <a:xfrm>
            <a:off x="1988092" y="2028597"/>
            <a:ext cx="7285379" cy="30605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09EE88-80B4-D91E-2B5C-68C55B3081A3}"/>
              </a:ext>
            </a:extLst>
          </p:cNvPr>
          <p:cNvSpPr txBox="1"/>
          <p:nvPr/>
        </p:nvSpPr>
        <p:spPr>
          <a:xfrm>
            <a:off x="1884641" y="5262635"/>
            <a:ext cx="8183879" cy="1573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유저</a:t>
            </a: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정보 </a:t>
            </a: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유저 </a:t>
            </a: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ID, </a:t>
            </a: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나이</a:t>
            </a: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거주 지역</a:t>
            </a:r>
            <a:endParaRPr lang="en-US" altLang="ko-KR" sz="22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도서 정보 </a:t>
            </a: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도서 </a:t>
            </a: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ID,</a:t>
            </a: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제목</a:t>
            </a: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저자</a:t>
            </a: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출판 년도</a:t>
            </a: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출판사</a:t>
            </a:r>
            <a:endParaRPr lang="en-US" altLang="ko-KR" sz="22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유저가 도서에 부여한 평점</a:t>
            </a:r>
            <a:endParaRPr lang="en-US" altLang="ko-KR" sz="22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C262D-418A-0D3C-44CF-6CC263F41FE0}"/>
              </a:ext>
            </a:extLst>
          </p:cNvPr>
          <p:cNvSpPr txBox="1"/>
          <p:nvPr/>
        </p:nvSpPr>
        <p:spPr>
          <a:xfrm>
            <a:off x="4197552" y="4929890"/>
            <a:ext cx="510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1) Book-Crossing Dataset</a:t>
            </a:r>
          </a:p>
        </p:txBody>
      </p:sp>
    </p:spTree>
    <p:extLst>
      <p:ext uri="{BB962C8B-B14F-4D97-AF65-F5344CB8AC3E}">
        <p14:creationId xmlns:p14="http://schemas.microsoft.com/office/powerpoint/2010/main" val="234505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D18EDFA-C50F-C579-8C1E-D827B3817E10}"/>
              </a:ext>
            </a:extLst>
          </p:cNvPr>
          <p:cNvGrpSpPr/>
          <p:nvPr/>
        </p:nvGrpSpPr>
        <p:grpSpPr>
          <a:xfrm>
            <a:off x="2132811" y="1039296"/>
            <a:ext cx="7926378" cy="4779409"/>
            <a:chOff x="2189028" y="1223023"/>
            <a:chExt cx="7926378" cy="477940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E0D6A13-6EB6-3D72-F33F-C9D1588BA762}"/>
                </a:ext>
              </a:extLst>
            </p:cNvPr>
            <p:cNvGrpSpPr/>
            <p:nvPr/>
          </p:nvGrpSpPr>
          <p:grpSpPr>
            <a:xfrm>
              <a:off x="2189028" y="1223023"/>
              <a:ext cx="5400000" cy="3240000"/>
              <a:chOff x="2442258" y="1327628"/>
              <a:chExt cx="5400000" cy="32400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43CEA42-3543-85EA-7433-0DABA67E0A61}"/>
                  </a:ext>
                </a:extLst>
              </p:cNvPr>
              <p:cNvSpPr/>
              <p:nvPr/>
            </p:nvSpPr>
            <p:spPr>
              <a:xfrm>
                <a:off x="2442258" y="1840373"/>
                <a:ext cx="540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96081E8-30CB-226E-B7FE-F5206A24A052}"/>
                  </a:ext>
                </a:extLst>
              </p:cNvPr>
              <p:cNvSpPr/>
              <p:nvPr/>
            </p:nvSpPr>
            <p:spPr>
              <a:xfrm rot="5400000">
                <a:off x="1382225" y="2902628"/>
                <a:ext cx="324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904151A-F97B-C673-D635-8CF1F23D0388}"/>
                </a:ext>
              </a:extLst>
            </p:cNvPr>
            <p:cNvGrpSpPr/>
            <p:nvPr/>
          </p:nvGrpSpPr>
          <p:grpSpPr>
            <a:xfrm rot="10800000">
              <a:off x="4715406" y="2762432"/>
              <a:ext cx="5400000" cy="3240000"/>
              <a:chOff x="2442258" y="1327628"/>
              <a:chExt cx="5400000" cy="324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91BB4D8-489C-FE03-A9E1-955F1777DD36}"/>
                  </a:ext>
                </a:extLst>
              </p:cNvPr>
              <p:cNvSpPr/>
              <p:nvPr/>
            </p:nvSpPr>
            <p:spPr>
              <a:xfrm>
                <a:off x="2442258" y="1840373"/>
                <a:ext cx="540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355279-8956-4F55-722E-7BD379E11047}"/>
                  </a:ext>
                </a:extLst>
              </p:cNvPr>
              <p:cNvSpPr/>
              <p:nvPr/>
            </p:nvSpPr>
            <p:spPr>
              <a:xfrm rot="5400000">
                <a:off x="1382225" y="2902628"/>
                <a:ext cx="324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4816A3E0-2367-5CD0-957B-811B8C060285}"/>
              </a:ext>
            </a:extLst>
          </p:cNvPr>
          <p:cNvSpPr txBox="1">
            <a:spLocks/>
          </p:cNvSpPr>
          <p:nvPr/>
        </p:nvSpPr>
        <p:spPr>
          <a:xfrm>
            <a:off x="3396001" y="2411745"/>
            <a:ext cx="5399999" cy="2034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MDP </a:t>
            </a: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관점에서의 </a:t>
            </a:r>
            <a:endParaRPr lang="en-US" altLang="ko-KR" sz="4500" dirty="0">
              <a:solidFill>
                <a:srgbClr val="092E87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모델링</a:t>
            </a:r>
            <a:endParaRPr lang="en-US" altLang="ko-KR" sz="4500" dirty="0">
              <a:solidFill>
                <a:srgbClr val="092E87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78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4AF0FD-6577-E256-152D-141E577A9698}"/>
              </a:ext>
            </a:extLst>
          </p:cNvPr>
          <p:cNvSpPr/>
          <p:nvPr/>
        </p:nvSpPr>
        <p:spPr>
          <a:xfrm>
            <a:off x="5328640" y="1960623"/>
            <a:ext cx="6158510" cy="4578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DD3C-B070-8169-E52A-E99BEB14F6B4}"/>
              </a:ext>
            </a:extLst>
          </p:cNvPr>
          <p:cNvSpPr/>
          <p:nvPr/>
        </p:nvSpPr>
        <p:spPr>
          <a:xfrm>
            <a:off x="0" y="0"/>
            <a:ext cx="838200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B494CC-6FCB-8314-BE0F-C8243192105F}"/>
              </a:ext>
            </a:extLst>
          </p:cNvPr>
          <p:cNvSpPr/>
          <p:nvPr/>
        </p:nvSpPr>
        <p:spPr>
          <a:xfrm>
            <a:off x="296862" y="367220"/>
            <a:ext cx="1101463" cy="1101463"/>
          </a:xfrm>
          <a:prstGeom prst="ellipse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04</a:t>
            </a:r>
            <a:endParaRPr lang="ko-KR" altLang="en-US" sz="35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928C4-1593-0CC2-2564-F663EC04F5AB}"/>
              </a:ext>
            </a:extLst>
          </p:cNvPr>
          <p:cNvSpPr txBox="1"/>
          <p:nvPr/>
        </p:nvSpPr>
        <p:spPr>
          <a:xfrm>
            <a:off x="1527857" y="1418135"/>
            <a:ext cx="771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도서 추천 알고리즘</a:t>
            </a:r>
            <a:endParaRPr lang="en-US" altLang="ko-KR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40777773-33BA-1B29-C32F-26D083EE7F28}"/>
              </a:ext>
            </a:extLst>
          </p:cNvPr>
          <p:cNvSpPr txBox="1">
            <a:spLocks/>
          </p:cNvSpPr>
          <p:nvPr/>
        </p:nvSpPr>
        <p:spPr>
          <a:xfrm>
            <a:off x="1398325" y="319199"/>
            <a:ext cx="7155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MDP </a:t>
            </a: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관점에서의 모델링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2DBD6C-8538-3BDB-5055-FED50D5BA640}"/>
              </a:ext>
            </a:extLst>
          </p:cNvPr>
          <p:cNvSpPr/>
          <p:nvPr/>
        </p:nvSpPr>
        <p:spPr>
          <a:xfrm>
            <a:off x="1307360" y="1960623"/>
            <a:ext cx="4116529" cy="4578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E8AED-8C11-58E2-95D1-6746CA87A8CC}"/>
              </a:ext>
            </a:extLst>
          </p:cNvPr>
          <p:cNvSpPr txBox="1"/>
          <p:nvPr/>
        </p:nvSpPr>
        <p:spPr>
          <a:xfrm>
            <a:off x="1362753" y="1960625"/>
            <a:ext cx="5266647" cy="335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highlight>
                  <a:srgbClr val="FFFF00"/>
                </a:highlight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State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-  </a:t>
            </a: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도서를 읽을 이용자</a:t>
            </a:r>
            <a:endParaRPr lang="en-US" altLang="ko-KR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   &gt;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현재까지 읽은 책</a:t>
            </a:r>
            <a:endParaRPr lang="en-US" altLang="ko-KR" sz="17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   &gt;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읽은 책에 부여한 평점</a:t>
            </a:r>
            <a:endParaRPr lang="en-US" altLang="ko-KR" sz="17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   &gt;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유저 정보</a:t>
            </a: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나이</a:t>
            </a: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거주 지역</a:t>
            </a: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   &gt;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도서 정보</a:t>
            </a: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저자</a:t>
            </a: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출판사</a:t>
            </a: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</a:t>
            </a:r>
            <a:endParaRPr lang="en-US" altLang="ko-KR" sz="17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90002-7D4C-4BA4-B0E8-812A5D6D50B2}"/>
              </a:ext>
            </a:extLst>
          </p:cNvPr>
          <p:cNvSpPr txBox="1"/>
          <p:nvPr/>
        </p:nvSpPr>
        <p:spPr>
          <a:xfrm>
            <a:off x="5423890" y="1960625"/>
            <a:ext cx="6298971" cy="439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highlight>
                  <a:srgbClr val="FFFF00"/>
                </a:highlight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Action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-  </a:t>
            </a: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다음에 읽을 도서 선택</a:t>
            </a:r>
            <a:endParaRPr lang="en-US" altLang="ko-KR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   &gt;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아직 읽지 않은 도서의 집합이 도서 추천의 행동 공간</a:t>
            </a:r>
            <a:endParaRPr lang="en-US" altLang="ko-KR" sz="17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   </a:t>
            </a:r>
            <a:r>
              <a:rPr lang="en-US" altLang="ko-KR" sz="1700" dirty="0">
                <a:solidFill>
                  <a:srgbClr val="FF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&gt; </a:t>
            </a:r>
            <a:r>
              <a:rPr lang="ko-KR" altLang="en-US" sz="1700" dirty="0">
                <a:solidFill>
                  <a:srgbClr val="FF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현재까지 읽은 책은 배제</a:t>
            </a:r>
            <a:endParaRPr lang="en-US" altLang="ko-KR" sz="1700" dirty="0">
              <a:solidFill>
                <a:srgbClr val="FF0000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>
                <a:highlight>
                  <a:srgbClr val="FFFF00"/>
                </a:highlight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Reward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- </a:t>
            </a: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사용자가 나타낼 평점 기반</a:t>
            </a:r>
            <a:endParaRPr lang="en-US" altLang="ko-KR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   &gt;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저자</a:t>
            </a: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출판사</a:t>
            </a: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유저의 국가 등이 유사한 사용자가 </a:t>
            </a:r>
            <a:endParaRPr lang="en-US" altLang="ko-KR" sz="17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      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읽은 책은 더 높은 보상을 제공</a:t>
            </a:r>
            <a:endParaRPr lang="en-US" altLang="ko-KR" sz="1700" dirty="0">
              <a:solidFill>
                <a:srgbClr val="FF0000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11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DD3C-B070-8169-E52A-E99BEB14F6B4}"/>
              </a:ext>
            </a:extLst>
          </p:cNvPr>
          <p:cNvSpPr/>
          <p:nvPr/>
        </p:nvSpPr>
        <p:spPr>
          <a:xfrm>
            <a:off x="0" y="0"/>
            <a:ext cx="838200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B494CC-6FCB-8314-BE0F-C8243192105F}"/>
              </a:ext>
            </a:extLst>
          </p:cNvPr>
          <p:cNvSpPr/>
          <p:nvPr/>
        </p:nvSpPr>
        <p:spPr>
          <a:xfrm>
            <a:off x="296862" y="367220"/>
            <a:ext cx="1101463" cy="1101463"/>
          </a:xfrm>
          <a:prstGeom prst="ellipse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04</a:t>
            </a:r>
            <a:endParaRPr lang="ko-KR" altLang="en-US" sz="35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928C4-1593-0CC2-2564-F663EC04F5AB}"/>
              </a:ext>
            </a:extLst>
          </p:cNvPr>
          <p:cNvSpPr txBox="1"/>
          <p:nvPr/>
        </p:nvSpPr>
        <p:spPr>
          <a:xfrm>
            <a:off x="1527857" y="1418135"/>
            <a:ext cx="771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DQN 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알고리즘</a:t>
            </a:r>
            <a:endParaRPr lang="en-US" altLang="ko-KR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40777773-33BA-1B29-C32F-26D083EE7F28}"/>
              </a:ext>
            </a:extLst>
          </p:cNvPr>
          <p:cNvSpPr txBox="1">
            <a:spLocks/>
          </p:cNvSpPr>
          <p:nvPr/>
        </p:nvSpPr>
        <p:spPr>
          <a:xfrm>
            <a:off x="1398325" y="319199"/>
            <a:ext cx="7155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MDP </a:t>
            </a: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관점에서의 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521BF-2D13-DB15-5515-08973DF901EB}"/>
              </a:ext>
            </a:extLst>
          </p:cNvPr>
          <p:cNvSpPr txBox="1"/>
          <p:nvPr/>
        </p:nvSpPr>
        <p:spPr>
          <a:xfrm>
            <a:off x="1934253" y="4951478"/>
            <a:ext cx="8943297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highlight>
                  <a:srgbClr val="FFFF00"/>
                </a:highlight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강화학습과 </a:t>
            </a:r>
            <a:r>
              <a:rPr lang="ko-KR" altLang="en-US" sz="2000" dirty="0" err="1">
                <a:highlight>
                  <a:srgbClr val="FFFF00"/>
                </a:highlight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딥러닝의</a:t>
            </a:r>
            <a:r>
              <a:rPr lang="ko-KR" altLang="en-US" sz="2000" dirty="0">
                <a:highlight>
                  <a:srgbClr val="FFFF00"/>
                </a:highlight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결합</a:t>
            </a:r>
            <a:endParaRPr lang="en-US" altLang="ko-KR" sz="2000" dirty="0">
              <a:highlight>
                <a:srgbClr val="FFFF00"/>
              </a:highlight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-  </a:t>
            </a: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신경망을 사용하여 사용자의 상호작용 기록을 모델링</a:t>
            </a: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   &gt;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사용자의 개별적 취향을 고려하고 요구사항에 더 적합한 추천 가능</a:t>
            </a:r>
            <a:endParaRPr lang="en-US" altLang="ko-KR" sz="17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5B1508-4F7C-0D78-2706-FBB118C8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78" y="1891901"/>
            <a:ext cx="4291444" cy="2914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4B7AC-1F31-282D-065B-D80A8531D1F4}"/>
              </a:ext>
            </a:extLst>
          </p:cNvPr>
          <p:cNvSpPr txBox="1"/>
          <p:nvPr/>
        </p:nvSpPr>
        <p:spPr>
          <a:xfrm>
            <a:off x="3134807" y="4772331"/>
            <a:ext cx="510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3) DQN Algorithm</a:t>
            </a:r>
          </a:p>
        </p:txBody>
      </p:sp>
    </p:spTree>
    <p:extLst>
      <p:ext uri="{BB962C8B-B14F-4D97-AF65-F5344CB8AC3E}">
        <p14:creationId xmlns:p14="http://schemas.microsoft.com/office/powerpoint/2010/main" val="2002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DD3C-B070-8169-E52A-E99BEB14F6B4}"/>
              </a:ext>
            </a:extLst>
          </p:cNvPr>
          <p:cNvSpPr/>
          <p:nvPr/>
        </p:nvSpPr>
        <p:spPr>
          <a:xfrm>
            <a:off x="0" y="0"/>
            <a:ext cx="838200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B494CC-6FCB-8314-BE0F-C8243192105F}"/>
              </a:ext>
            </a:extLst>
          </p:cNvPr>
          <p:cNvSpPr/>
          <p:nvPr/>
        </p:nvSpPr>
        <p:spPr>
          <a:xfrm>
            <a:off x="296862" y="367220"/>
            <a:ext cx="1101463" cy="1101463"/>
          </a:xfrm>
          <a:prstGeom prst="ellipse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04</a:t>
            </a:r>
            <a:endParaRPr lang="ko-KR" altLang="en-US" sz="35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40777773-33BA-1B29-C32F-26D083EE7F28}"/>
              </a:ext>
            </a:extLst>
          </p:cNvPr>
          <p:cNvSpPr txBox="1">
            <a:spLocks/>
          </p:cNvSpPr>
          <p:nvPr/>
        </p:nvSpPr>
        <p:spPr>
          <a:xfrm>
            <a:off x="1398325" y="319199"/>
            <a:ext cx="7155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MDP </a:t>
            </a: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관점에서의 모델링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1980A-A76B-AF28-1841-38540FD452AB}"/>
              </a:ext>
            </a:extLst>
          </p:cNvPr>
          <p:cNvSpPr txBox="1"/>
          <p:nvPr/>
        </p:nvSpPr>
        <p:spPr>
          <a:xfrm>
            <a:off x="1527857" y="1303835"/>
            <a:ext cx="7719382" cy="135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평가 지표</a:t>
            </a:r>
            <a:endParaRPr lang="en-US" altLang="ko-KR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F1 score, </a:t>
            </a:r>
            <a:r>
              <a:rPr lang="ko-KR" altLang="en-US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재현률</a:t>
            </a: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정확도 </a:t>
            </a: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Top-k </a:t>
            </a: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비교</a:t>
            </a:r>
            <a:endParaRPr lang="en-US" altLang="ko-KR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NDCG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FA3B4-2B95-F2A2-6F7D-6F1EE3903703}"/>
              </a:ext>
            </a:extLst>
          </p:cNvPr>
          <p:cNvSpPr txBox="1"/>
          <p:nvPr/>
        </p:nvSpPr>
        <p:spPr>
          <a:xfrm>
            <a:off x="1934253" y="4837175"/>
            <a:ext cx="8943297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dirty="0">
              <a:highlight>
                <a:srgbClr val="FFFF00"/>
              </a:highlight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-  </a:t>
            </a:r>
            <a:r>
              <a:rPr lang="ko-KR" altLang="en-US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행킹</a:t>
            </a: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기반 추천 시스템에서 주로 쓰이는 평가 지표</a:t>
            </a:r>
            <a:endParaRPr lang="en-US" altLang="ko-KR" sz="17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   &gt; </a:t>
            </a:r>
            <a:r>
              <a:rPr lang="ko-KR" altLang="en-US" sz="17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사용자의 상호작용을 기반으로 최적의 추천 전략 학습</a:t>
            </a:r>
            <a:endParaRPr lang="en-US" altLang="ko-KR" sz="17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94A99-3208-1016-A3E0-1AD8F29FAC21}"/>
              </a:ext>
            </a:extLst>
          </p:cNvPr>
          <p:cNvSpPr txBox="1"/>
          <p:nvPr/>
        </p:nvSpPr>
        <p:spPr>
          <a:xfrm>
            <a:off x="2188029" y="3639028"/>
            <a:ext cx="14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NDCG =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EF0EE8-9BA4-8E6C-9EFE-3CC1CE70ADD5}"/>
              </a:ext>
            </a:extLst>
          </p:cNvPr>
          <p:cNvSpPr txBox="1"/>
          <p:nvPr/>
        </p:nvSpPr>
        <p:spPr>
          <a:xfrm>
            <a:off x="3219450" y="3453189"/>
            <a:ext cx="14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DCG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AFC0E-C360-AD4D-C1DD-39290AC62071}"/>
              </a:ext>
            </a:extLst>
          </p:cNvPr>
          <p:cNvSpPr txBox="1"/>
          <p:nvPr/>
        </p:nvSpPr>
        <p:spPr>
          <a:xfrm>
            <a:off x="3219449" y="3874474"/>
            <a:ext cx="14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IDCG</a:t>
            </a:r>
            <a:endParaRPr lang="ko-KR" altLang="en-US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B2D73D-D8D4-566E-094D-2673E28FDA9D}"/>
              </a:ext>
            </a:extLst>
          </p:cNvPr>
          <p:cNvCxnSpPr>
            <a:cxnSpLocks/>
          </p:cNvCxnSpPr>
          <p:nvPr/>
        </p:nvCxnSpPr>
        <p:spPr>
          <a:xfrm>
            <a:off x="3516960" y="3841816"/>
            <a:ext cx="900000" cy="0"/>
          </a:xfrm>
          <a:prstGeom prst="line">
            <a:avLst/>
          </a:prstGeom>
          <a:ln w="12700">
            <a:solidFill>
              <a:srgbClr val="2B2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034041-483A-2024-BAB1-3B914DA83E95}"/>
              </a:ext>
            </a:extLst>
          </p:cNvPr>
          <p:cNvGrpSpPr/>
          <p:nvPr/>
        </p:nvGrpSpPr>
        <p:grpSpPr>
          <a:xfrm>
            <a:off x="2385897" y="3361343"/>
            <a:ext cx="7065667" cy="1304203"/>
            <a:chOff x="2009836" y="3189713"/>
            <a:chExt cx="7065667" cy="130420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4C841DC-5104-9ADA-1AA6-D4F93788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9836" y="3217841"/>
              <a:ext cx="3134162" cy="1247949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41F3E2C7-CA0C-1DD2-78D9-6D7838794EF9}"/>
                </a:ext>
              </a:extLst>
            </p:cNvPr>
            <p:cNvSpPr/>
            <p:nvPr/>
          </p:nvSpPr>
          <p:spPr>
            <a:xfrm>
              <a:off x="5578302" y="3665991"/>
              <a:ext cx="377018" cy="326366"/>
            </a:xfrm>
            <a:prstGeom prst="rightArrow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FEF504-D85F-EED4-B02B-1F02CF5D7404}"/>
                </a:ext>
              </a:extLst>
            </p:cNvPr>
            <p:cNvSpPr txBox="1"/>
            <p:nvPr/>
          </p:nvSpPr>
          <p:spPr>
            <a:xfrm>
              <a:off x="6096000" y="3189713"/>
              <a:ext cx="2979503" cy="130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바른공군체 Medium" panose="020B0600000101010101" pitchFamily="34" charset="-127"/>
                  <a:ea typeface="바른공군체 Medium" panose="020B0600000101010101" pitchFamily="34" charset="-127"/>
                </a:rPr>
                <a:t>이상적인 조합 대비</a:t>
              </a:r>
              <a:endPara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바른공군체 Medium" panose="020B0600000101010101" pitchFamily="34" charset="-127"/>
                  <a:ea typeface="바른공군체 Medium" panose="020B0600000101010101" pitchFamily="34" charset="-127"/>
                </a:rPr>
                <a:t>추천 모델의 리스트가</a:t>
              </a:r>
              <a:endPara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바른공군체 Medium" panose="020B0600000101010101" pitchFamily="34" charset="-127"/>
                  <a:ea typeface="바른공군체 Medium" panose="020B0600000101010101" pitchFamily="34" charset="-127"/>
                </a:rPr>
                <a:t>얼마나 </a:t>
              </a:r>
              <a:r>
                <a:rPr lang="ko-KR" altLang="en-US" dirty="0" err="1">
                  <a:latin typeface="바른공군체 Medium" panose="020B0600000101010101" pitchFamily="34" charset="-127"/>
                  <a:ea typeface="바른공군체 Medium" panose="020B0600000101010101" pitchFamily="34" charset="-127"/>
                </a:rPr>
                <a:t>좋은지</a:t>
              </a:r>
              <a:r>
                <a:rPr lang="ko-KR" altLang="en-US" dirty="0">
                  <a:latin typeface="바른공군체 Medium" panose="020B0600000101010101" pitchFamily="34" charset="-127"/>
                  <a:ea typeface="바른공군체 Medium" panose="020B0600000101010101" pitchFamily="34" charset="-127"/>
                </a:rPr>
                <a:t> 평가</a:t>
              </a:r>
              <a:endPara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982A76-1221-D8AD-E6F5-97BF70DF2E29}"/>
              </a:ext>
            </a:extLst>
          </p:cNvPr>
          <p:cNvSpPr/>
          <p:nvPr/>
        </p:nvSpPr>
        <p:spPr>
          <a:xfrm>
            <a:off x="2194558" y="3189713"/>
            <a:ext cx="7223256" cy="1647462"/>
          </a:xfrm>
          <a:prstGeom prst="rect">
            <a:avLst/>
          </a:prstGeom>
          <a:noFill/>
          <a:ln w="38100">
            <a:solidFill>
              <a:srgbClr val="5E89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5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D18EDFA-C50F-C579-8C1E-D827B3817E10}"/>
              </a:ext>
            </a:extLst>
          </p:cNvPr>
          <p:cNvGrpSpPr/>
          <p:nvPr/>
        </p:nvGrpSpPr>
        <p:grpSpPr>
          <a:xfrm>
            <a:off x="2132811" y="1039296"/>
            <a:ext cx="7926378" cy="4779409"/>
            <a:chOff x="2189028" y="1223023"/>
            <a:chExt cx="7926378" cy="477940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E0D6A13-6EB6-3D72-F33F-C9D1588BA762}"/>
                </a:ext>
              </a:extLst>
            </p:cNvPr>
            <p:cNvGrpSpPr/>
            <p:nvPr/>
          </p:nvGrpSpPr>
          <p:grpSpPr>
            <a:xfrm>
              <a:off x="2189028" y="1223023"/>
              <a:ext cx="5400000" cy="3240000"/>
              <a:chOff x="2442258" y="1327628"/>
              <a:chExt cx="5400000" cy="32400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43CEA42-3543-85EA-7433-0DABA67E0A61}"/>
                  </a:ext>
                </a:extLst>
              </p:cNvPr>
              <p:cNvSpPr/>
              <p:nvPr/>
            </p:nvSpPr>
            <p:spPr>
              <a:xfrm>
                <a:off x="2442258" y="1840373"/>
                <a:ext cx="540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96081E8-30CB-226E-B7FE-F5206A24A052}"/>
                  </a:ext>
                </a:extLst>
              </p:cNvPr>
              <p:cNvSpPr/>
              <p:nvPr/>
            </p:nvSpPr>
            <p:spPr>
              <a:xfrm rot="5400000">
                <a:off x="1382225" y="2902628"/>
                <a:ext cx="324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904151A-F97B-C673-D635-8CF1F23D0388}"/>
                </a:ext>
              </a:extLst>
            </p:cNvPr>
            <p:cNvGrpSpPr/>
            <p:nvPr/>
          </p:nvGrpSpPr>
          <p:grpSpPr>
            <a:xfrm rot="10800000">
              <a:off x="4715406" y="2762432"/>
              <a:ext cx="5400000" cy="3240000"/>
              <a:chOff x="2442258" y="1327628"/>
              <a:chExt cx="5400000" cy="324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91BB4D8-489C-FE03-A9E1-955F1777DD36}"/>
                  </a:ext>
                </a:extLst>
              </p:cNvPr>
              <p:cNvSpPr/>
              <p:nvPr/>
            </p:nvSpPr>
            <p:spPr>
              <a:xfrm>
                <a:off x="2442258" y="1840373"/>
                <a:ext cx="540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355279-8956-4F55-722E-7BD379E11047}"/>
                  </a:ext>
                </a:extLst>
              </p:cNvPr>
              <p:cNvSpPr/>
              <p:nvPr/>
            </p:nvSpPr>
            <p:spPr>
              <a:xfrm rot="5400000">
                <a:off x="1382225" y="2902628"/>
                <a:ext cx="324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954F2274-2126-D3DB-E2EB-B53A05A0FF1D}"/>
              </a:ext>
            </a:extLst>
          </p:cNvPr>
          <p:cNvSpPr txBox="1">
            <a:spLocks/>
          </p:cNvSpPr>
          <p:nvPr/>
        </p:nvSpPr>
        <p:spPr>
          <a:xfrm>
            <a:off x="4197752" y="2805624"/>
            <a:ext cx="3796496" cy="12467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91559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5313FFD-0A69-3518-83C5-A14D06485C52}"/>
              </a:ext>
            </a:extLst>
          </p:cNvPr>
          <p:cNvSpPr/>
          <p:nvPr/>
        </p:nvSpPr>
        <p:spPr>
          <a:xfrm>
            <a:off x="0" y="0"/>
            <a:ext cx="2167467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E0CB4-E7C3-8B18-5D81-2C9B630F6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571500"/>
            <a:ext cx="9525000" cy="59673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00" dirty="0">
                <a:hlinkClick r:id="rId2"/>
              </a:rPr>
              <a:t>Book-Crossing Dataset (kaggle.com)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="https://www.flaticon.com/free-icons/user" title="user icons"&gt;User icons created by </a:t>
            </a:r>
            <a:r>
              <a:rPr lang="en-US" altLang="ko-KR" sz="900" dirty="0" err="1"/>
              <a:t>Freepik</a:t>
            </a:r>
            <a:r>
              <a:rPr lang="en-US" altLang="ko-KR" sz="900" dirty="0"/>
              <a:t> - </a:t>
            </a:r>
            <a:r>
              <a:rPr lang="en-US" altLang="ko-KR" sz="900" dirty="0" err="1"/>
              <a:t>Flaticon</a:t>
            </a:r>
            <a:r>
              <a:rPr lang="en-US" altLang="ko-KR" sz="900" dirty="0"/>
              <a:t>&lt;/a&gt;</a:t>
            </a:r>
          </a:p>
          <a:p>
            <a:pPr marL="0" indent="0">
              <a:buNone/>
            </a:pPr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="https://www.flaticon.com/free-icons/fruit" title="fruit icons"&gt;Fruit icons created by </a:t>
            </a:r>
            <a:r>
              <a:rPr lang="en-US" altLang="ko-KR" sz="900" dirty="0" err="1"/>
              <a:t>Freepik</a:t>
            </a:r>
            <a:r>
              <a:rPr lang="en-US" altLang="ko-KR" sz="900" dirty="0"/>
              <a:t> - </a:t>
            </a:r>
            <a:r>
              <a:rPr lang="en-US" altLang="ko-KR" sz="900" dirty="0" err="1"/>
              <a:t>Flaticon</a:t>
            </a:r>
            <a:r>
              <a:rPr lang="en-US" altLang="ko-KR" sz="900" dirty="0"/>
              <a:t>&lt;/a&gt;</a:t>
            </a:r>
          </a:p>
          <a:p>
            <a:pPr marL="0" indent="0">
              <a:buNone/>
            </a:pPr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="https://www.flaticon.com/free-icons/banana" title="banana icons"&gt;Banana icons created by </a:t>
            </a:r>
            <a:r>
              <a:rPr lang="en-US" altLang="ko-KR" sz="900" dirty="0" err="1"/>
              <a:t>Freepik</a:t>
            </a:r>
            <a:r>
              <a:rPr lang="en-US" altLang="ko-KR" sz="900" dirty="0"/>
              <a:t> - </a:t>
            </a:r>
            <a:r>
              <a:rPr lang="en-US" altLang="ko-KR" sz="900" dirty="0" err="1"/>
              <a:t>Flaticon</a:t>
            </a:r>
            <a:r>
              <a:rPr lang="en-US" altLang="ko-KR" sz="900" dirty="0"/>
              <a:t>&lt;/a&gt;</a:t>
            </a:r>
          </a:p>
          <a:p>
            <a:pPr marL="0" indent="0">
              <a:buNone/>
            </a:pPr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="https://www.flaticon.com/free-icons/green-apple" title="green apple icons"&gt;Green apple icons created by </a:t>
            </a:r>
            <a:r>
              <a:rPr lang="en-US" altLang="ko-KR" sz="900" dirty="0" err="1"/>
              <a:t>Freepik</a:t>
            </a:r>
            <a:r>
              <a:rPr lang="en-US" altLang="ko-KR" sz="900" dirty="0"/>
              <a:t> - </a:t>
            </a:r>
            <a:r>
              <a:rPr lang="en-US" altLang="ko-KR" sz="900" dirty="0" err="1"/>
              <a:t>Flaticon</a:t>
            </a:r>
            <a:r>
              <a:rPr lang="en-US" altLang="ko-KR" sz="900" dirty="0"/>
              <a:t>&lt;/a&gt;</a:t>
            </a:r>
          </a:p>
          <a:p>
            <a:pPr marL="0" indent="0">
              <a:buNone/>
            </a:pPr>
            <a:endParaRPr lang="en-US" altLang="ko-KR" sz="9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8EB09D-5DE1-B72F-45BA-5B57B8CA6996}"/>
              </a:ext>
            </a:extLst>
          </p:cNvPr>
          <p:cNvSpPr txBox="1">
            <a:spLocks/>
          </p:cNvSpPr>
          <p:nvPr/>
        </p:nvSpPr>
        <p:spPr>
          <a:xfrm>
            <a:off x="0" y="319199"/>
            <a:ext cx="21674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dirty="0">
                <a:solidFill>
                  <a:schemeClr val="bg1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184923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F695DB-DC86-1236-5974-CE2B7C338309}"/>
              </a:ext>
            </a:extLst>
          </p:cNvPr>
          <p:cNvSpPr/>
          <p:nvPr/>
        </p:nvSpPr>
        <p:spPr>
          <a:xfrm>
            <a:off x="0" y="-3"/>
            <a:ext cx="8395504" cy="6858003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247FB5-C51B-EA21-F7E9-DF2C445A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66219"/>
            <a:ext cx="379649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Thank</a:t>
            </a:r>
            <a:r>
              <a:rPr lang="en-US" altLang="ko-KR" sz="50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You</a:t>
            </a:r>
            <a:endParaRPr lang="ko-KR" altLang="en-US" sz="5000" dirty="0">
              <a:solidFill>
                <a:srgbClr val="092E87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0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F695DB-DC86-1236-5974-CE2B7C338309}"/>
              </a:ext>
            </a:extLst>
          </p:cNvPr>
          <p:cNvSpPr/>
          <p:nvPr/>
        </p:nvSpPr>
        <p:spPr>
          <a:xfrm>
            <a:off x="3796496" y="-1"/>
            <a:ext cx="8395504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247FB5-C51B-EA21-F7E9-DF2C445A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199"/>
            <a:ext cx="379649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Contents</a:t>
            </a:r>
            <a:endParaRPr lang="ko-KR" altLang="en-US" sz="5000" dirty="0">
              <a:solidFill>
                <a:srgbClr val="092E87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15F19-2940-8D79-26A9-3C31E741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714" y="1849138"/>
            <a:ext cx="58440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700" dirty="0">
                <a:solidFill>
                  <a:schemeClr val="bg1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기존의 추천 알고리즘</a:t>
            </a:r>
            <a:endParaRPr lang="en-US" altLang="ko-KR" sz="3700" dirty="0">
              <a:solidFill>
                <a:schemeClr val="bg1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700" dirty="0">
                <a:solidFill>
                  <a:schemeClr val="bg1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강화학습의 필요성</a:t>
            </a:r>
            <a:endParaRPr lang="en-US" altLang="ko-KR" sz="3700" dirty="0">
              <a:solidFill>
                <a:schemeClr val="bg1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700" dirty="0">
                <a:solidFill>
                  <a:schemeClr val="bg1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데이터셋 소개</a:t>
            </a:r>
            <a:endParaRPr lang="en-US" altLang="ko-KR" sz="3700" dirty="0">
              <a:solidFill>
                <a:schemeClr val="bg1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700" dirty="0">
                <a:solidFill>
                  <a:schemeClr val="bg1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MDP</a:t>
            </a:r>
            <a:r>
              <a:rPr lang="ko-KR" altLang="en-US" sz="3700" dirty="0">
                <a:solidFill>
                  <a:schemeClr val="bg1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관점에서의 모델링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BDA513-7015-71C3-E7F9-754BB7B587E2}"/>
              </a:ext>
            </a:extLst>
          </p:cNvPr>
          <p:cNvSpPr txBox="1">
            <a:spLocks/>
          </p:cNvSpPr>
          <p:nvPr/>
        </p:nvSpPr>
        <p:spPr>
          <a:xfrm>
            <a:off x="3090442" y="1849138"/>
            <a:ext cx="179696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700" dirty="0">
                <a:solidFill>
                  <a:schemeClr val="bg1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01</a:t>
            </a:r>
          </a:p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700" dirty="0">
                <a:solidFill>
                  <a:schemeClr val="bg1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02</a:t>
            </a:r>
          </a:p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700" dirty="0">
                <a:solidFill>
                  <a:schemeClr val="bg1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03</a:t>
            </a:r>
          </a:p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700" dirty="0">
                <a:solidFill>
                  <a:schemeClr val="bg1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5730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99D83E4-8466-18FB-D26F-CB4A8F35759C}"/>
              </a:ext>
            </a:extLst>
          </p:cNvPr>
          <p:cNvGrpSpPr/>
          <p:nvPr/>
        </p:nvGrpSpPr>
        <p:grpSpPr>
          <a:xfrm>
            <a:off x="3170768" y="1794933"/>
            <a:ext cx="834062" cy="834062"/>
            <a:chOff x="2311400" y="1642533"/>
            <a:chExt cx="834062" cy="83406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8B99A77-5541-81C5-06AD-D49CB7216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1400" y="1642533"/>
              <a:ext cx="834062" cy="8340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7D4ACC-D135-6979-AB27-EA60A0041CC3}"/>
                </a:ext>
              </a:extLst>
            </p:cNvPr>
            <p:cNvSpPr txBox="1"/>
            <p:nvPr/>
          </p:nvSpPr>
          <p:spPr>
            <a:xfrm>
              <a:off x="2519915" y="1680730"/>
              <a:ext cx="41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EAE5EC-2B9A-D5C9-EB74-46DCA8978B6F}"/>
              </a:ext>
            </a:extLst>
          </p:cNvPr>
          <p:cNvGrpSpPr/>
          <p:nvPr/>
        </p:nvGrpSpPr>
        <p:grpSpPr>
          <a:xfrm>
            <a:off x="3170768" y="3011969"/>
            <a:ext cx="834062" cy="834062"/>
            <a:chOff x="2311400" y="1642533"/>
            <a:chExt cx="834062" cy="83406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22E053C-C401-FEEA-BF36-9F5B8CC6B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1400" y="1642533"/>
              <a:ext cx="834062" cy="8340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A2A908-33B3-116D-5E72-491C1CAD3DAA}"/>
                </a:ext>
              </a:extLst>
            </p:cNvPr>
            <p:cNvSpPr txBox="1"/>
            <p:nvPr/>
          </p:nvSpPr>
          <p:spPr>
            <a:xfrm>
              <a:off x="2519915" y="1680730"/>
              <a:ext cx="41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B</a:t>
              </a:r>
              <a:endParaRPr lang="ko-KR" altLang="en-US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AEA019E-C2F5-44A1-3E59-83978ABEEA32}"/>
              </a:ext>
            </a:extLst>
          </p:cNvPr>
          <p:cNvGrpSpPr/>
          <p:nvPr/>
        </p:nvGrpSpPr>
        <p:grpSpPr>
          <a:xfrm>
            <a:off x="8121234" y="1761964"/>
            <a:ext cx="900000" cy="2117036"/>
            <a:chOff x="6584533" y="1761964"/>
            <a:chExt cx="900000" cy="211703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80A78FA-50B3-D2A6-3BC8-1B7E5E666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4533" y="2979000"/>
              <a:ext cx="900000" cy="9000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1421A58-04F4-9817-13E1-1C6599237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533" y="1761964"/>
              <a:ext cx="900000" cy="900000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94FDC7-FF87-6750-88DA-0E2CB9F81DC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4004830" y="2211964"/>
            <a:ext cx="4116404" cy="121703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E96B9E-3131-9C95-74EB-9118EBADD1D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004830" y="3429000"/>
            <a:ext cx="4116404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50F285-1D69-2732-9493-03514777BA7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4004830" y="2211964"/>
            <a:ext cx="4116404" cy="1217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4747450-CDB5-36D2-5B45-1FECF661D34A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4004830" y="2211964"/>
            <a:ext cx="41164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5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99D83E4-8466-18FB-D26F-CB4A8F35759C}"/>
              </a:ext>
            </a:extLst>
          </p:cNvPr>
          <p:cNvGrpSpPr/>
          <p:nvPr/>
        </p:nvGrpSpPr>
        <p:grpSpPr>
          <a:xfrm>
            <a:off x="3236706" y="2956122"/>
            <a:ext cx="834062" cy="834062"/>
            <a:chOff x="2311400" y="2285995"/>
            <a:chExt cx="834062" cy="83406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8B99A77-5541-81C5-06AD-D49CB7216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1400" y="2285995"/>
              <a:ext cx="834062" cy="8340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7D4ACC-D135-6979-AB27-EA60A0041CC3}"/>
                </a:ext>
              </a:extLst>
            </p:cNvPr>
            <p:cNvSpPr txBox="1"/>
            <p:nvPr/>
          </p:nvSpPr>
          <p:spPr>
            <a:xfrm>
              <a:off x="2519915" y="2324192"/>
              <a:ext cx="41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1421A58-04F4-9817-13E1-1C6599237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202" y="1761964"/>
            <a:ext cx="900000" cy="9000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2D95CF2-96B7-ADB4-21C8-374EB31B4644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4070768" y="2211964"/>
            <a:ext cx="4083434" cy="116118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08D66A78-A119-C301-FDB9-175C40042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202" y="4012822"/>
            <a:ext cx="900000" cy="900000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DABFDA1-A5EF-DBCE-5AA2-A5C5BCD84CDB}"/>
              </a:ext>
            </a:extLst>
          </p:cNvPr>
          <p:cNvCxnSpPr>
            <a:stCxn id="19" idx="2"/>
            <a:endCxn id="43" idx="0"/>
          </p:cNvCxnSpPr>
          <p:nvPr/>
        </p:nvCxnSpPr>
        <p:spPr>
          <a:xfrm>
            <a:off x="8604202" y="2661964"/>
            <a:ext cx="0" cy="13508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4007F6C-2196-C490-9C65-352CBE383D15}"/>
              </a:ext>
            </a:extLst>
          </p:cNvPr>
          <p:cNvCxnSpPr>
            <a:cxnSpLocks/>
            <a:stCxn id="43" idx="1"/>
            <a:endCxn id="4" idx="3"/>
          </p:cNvCxnSpPr>
          <p:nvPr/>
        </p:nvCxnSpPr>
        <p:spPr>
          <a:xfrm flipH="1" flipV="1">
            <a:off x="4070768" y="3373153"/>
            <a:ext cx="4083434" cy="1089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0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43C7BB-F70F-35EC-E162-7501D0C5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81" y="1354666"/>
            <a:ext cx="11096037" cy="44210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B56C449-0AB6-918E-214E-48DB56B8D193}"/>
              </a:ext>
            </a:extLst>
          </p:cNvPr>
          <p:cNvSpPr/>
          <p:nvPr/>
        </p:nvSpPr>
        <p:spPr>
          <a:xfrm>
            <a:off x="9550400" y="2032000"/>
            <a:ext cx="1947334" cy="1591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4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0DA925E-C178-6A48-D5B6-861F52AA680F}"/>
              </a:ext>
            </a:extLst>
          </p:cNvPr>
          <p:cNvSpPr/>
          <p:nvPr/>
        </p:nvSpPr>
        <p:spPr>
          <a:xfrm>
            <a:off x="2931584" y="911225"/>
            <a:ext cx="1678516" cy="1219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State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D0FC46-3B60-A14C-F547-2036331558CF}"/>
              </a:ext>
            </a:extLst>
          </p:cNvPr>
          <p:cNvSpPr/>
          <p:nvPr/>
        </p:nvSpPr>
        <p:spPr>
          <a:xfrm>
            <a:off x="5449359" y="911225"/>
            <a:ext cx="1678516" cy="1219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Deep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Q-Network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3826A0-5CA0-83C6-490D-2203F5FF218C}"/>
              </a:ext>
            </a:extLst>
          </p:cNvPr>
          <p:cNvSpPr/>
          <p:nvPr/>
        </p:nvSpPr>
        <p:spPr>
          <a:xfrm>
            <a:off x="7967134" y="911225"/>
            <a:ext cx="1678516" cy="1219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Action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0CFA30D-2BAE-3009-9408-1549D04D3226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4610100" y="1520825"/>
            <a:ext cx="839259" cy="0"/>
          </a:xfrm>
          <a:prstGeom prst="straightConnector1">
            <a:avLst/>
          </a:prstGeom>
          <a:ln w="28575">
            <a:solidFill>
              <a:srgbClr val="2B2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E54C23-54F3-31AF-AC34-EB4373F4B55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27875" y="1520825"/>
            <a:ext cx="839259" cy="0"/>
          </a:xfrm>
          <a:prstGeom prst="straightConnector1">
            <a:avLst/>
          </a:prstGeom>
          <a:ln w="28575">
            <a:solidFill>
              <a:srgbClr val="2B2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0EDD10-4B91-0B46-6B63-53B18A50D9C3}"/>
              </a:ext>
            </a:extLst>
          </p:cNvPr>
          <p:cNvCxnSpPr>
            <a:cxnSpLocks/>
          </p:cNvCxnSpPr>
          <p:nvPr/>
        </p:nvCxnSpPr>
        <p:spPr>
          <a:xfrm flipV="1">
            <a:off x="3770842" y="2130425"/>
            <a:ext cx="1678516" cy="571498"/>
          </a:xfrm>
          <a:prstGeom prst="line">
            <a:avLst/>
          </a:prstGeom>
          <a:ln w="28575">
            <a:solidFill>
              <a:srgbClr val="83838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B358282-BC40-C677-E0E4-C4AB5A018242}"/>
              </a:ext>
            </a:extLst>
          </p:cNvPr>
          <p:cNvCxnSpPr>
            <a:cxnSpLocks/>
          </p:cNvCxnSpPr>
          <p:nvPr/>
        </p:nvCxnSpPr>
        <p:spPr>
          <a:xfrm flipH="1" flipV="1">
            <a:off x="7127875" y="2130425"/>
            <a:ext cx="1673225" cy="571497"/>
          </a:xfrm>
          <a:prstGeom prst="line">
            <a:avLst/>
          </a:prstGeom>
          <a:ln w="28575">
            <a:solidFill>
              <a:srgbClr val="83838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F4D08D-C08B-856B-5954-F6BB926F566D}"/>
              </a:ext>
            </a:extLst>
          </p:cNvPr>
          <p:cNvGrpSpPr/>
          <p:nvPr/>
        </p:nvGrpSpPr>
        <p:grpSpPr>
          <a:xfrm>
            <a:off x="3771900" y="2701923"/>
            <a:ext cx="5029200" cy="3733799"/>
            <a:chOff x="3771900" y="2701923"/>
            <a:chExt cx="5029200" cy="373379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A76BD65-0A7E-ACD6-A3DD-AC8E9B43E0E1}"/>
                </a:ext>
              </a:extLst>
            </p:cNvPr>
            <p:cNvSpPr/>
            <p:nvPr/>
          </p:nvSpPr>
          <p:spPr>
            <a:xfrm>
              <a:off x="3771900" y="2701923"/>
              <a:ext cx="5029200" cy="373379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8DAA5FB-0DA1-C354-B8EC-A835D9CD0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2954526"/>
              <a:ext cx="4343400" cy="3228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67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AE9BFA-5C18-5EEB-D2D2-F598A5989B0E}"/>
              </a:ext>
            </a:extLst>
          </p:cNvPr>
          <p:cNvSpPr/>
          <p:nvPr/>
        </p:nvSpPr>
        <p:spPr>
          <a:xfrm>
            <a:off x="2529151" y="619916"/>
            <a:ext cx="7303029" cy="53562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86F142-D2F1-D1B5-027F-7E10C5BD2138}"/>
              </a:ext>
            </a:extLst>
          </p:cNvPr>
          <p:cNvGrpSpPr/>
          <p:nvPr/>
        </p:nvGrpSpPr>
        <p:grpSpPr>
          <a:xfrm>
            <a:off x="3619500" y="1964530"/>
            <a:ext cx="571500" cy="2705100"/>
            <a:chOff x="3619500" y="2076450"/>
            <a:chExt cx="571500" cy="2705100"/>
          </a:xfrm>
          <a:solidFill>
            <a:srgbClr val="838383"/>
          </a:solidFill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D6796B2-FB7C-3A32-3CD3-DB487A8C36A2}"/>
                </a:ext>
              </a:extLst>
            </p:cNvPr>
            <p:cNvSpPr/>
            <p:nvPr/>
          </p:nvSpPr>
          <p:spPr>
            <a:xfrm>
              <a:off x="3619500" y="2076450"/>
              <a:ext cx="571500" cy="571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BB4DB18-3FC3-27B0-D1E2-F99E40AE1190}"/>
                </a:ext>
              </a:extLst>
            </p:cNvPr>
            <p:cNvSpPr/>
            <p:nvPr/>
          </p:nvSpPr>
          <p:spPr>
            <a:xfrm>
              <a:off x="3619500" y="3143250"/>
              <a:ext cx="571500" cy="571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8F00E48-C0FC-CF6D-17CA-847D763D82A4}"/>
                </a:ext>
              </a:extLst>
            </p:cNvPr>
            <p:cNvSpPr/>
            <p:nvPr/>
          </p:nvSpPr>
          <p:spPr>
            <a:xfrm>
              <a:off x="3619500" y="4210050"/>
              <a:ext cx="571500" cy="571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F32FCD-CB30-DE30-4298-7A2EB993FB1D}"/>
              </a:ext>
            </a:extLst>
          </p:cNvPr>
          <p:cNvGrpSpPr/>
          <p:nvPr/>
        </p:nvGrpSpPr>
        <p:grpSpPr>
          <a:xfrm>
            <a:off x="4750329" y="1431130"/>
            <a:ext cx="571500" cy="3771900"/>
            <a:chOff x="4750329" y="1295400"/>
            <a:chExt cx="571500" cy="37719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65735FB-C210-C3E0-EDC1-5067DAD3DA71}"/>
                </a:ext>
              </a:extLst>
            </p:cNvPr>
            <p:cNvSpPr/>
            <p:nvPr/>
          </p:nvSpPr>
          <p:spPr>
            <a:xfrm>
              <a:off x="4750329" y="12954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D0ED4F6-28EB-2A03-BBF2-F4193745FBA4}"/>
                </a:ext>
              </a:extLst>
            </p:cNvPr>
            <p:cNvSpPr/>
            <p:nvPr/>
          </p:nvSpPr>
          <p:spPr>
            <a:xfrm>
              <a:off x="4750329" y="23622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0B3142E-42CF-81E5-92C8-25DF0EB3AE18}"/>
                </a:ext>
              </a:extLst>
            </p:cNvPr>
            <p:cNvSpPr/>
            <p:nvPr/>
          </p:nvSpPr>
          <p:spPr>
            <a:xfrm>
              <a:off x="4750329" y="34290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C0AA1B4-39CA-6E2A-6D7F-C3517183840A}"/>
                </a:ext>
              </a:extLst>
            </p:cNvPr>
            <p:cNvSpPr/>
            <p:nvPr/>
          </p:nvSpPr>
          <p:spPr>
            <a:xfrm>
              <a:off x="4750329" y="44958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997FF8-0314-0913-D5DD-CF2A6613E57C}"/>
              </a:ext>
            </a:extLst>
          </p:cNvPr>
          <p:cNvGrpSpPr/>
          <p:nvPr/>
        </p:nvGrpSpPr>
        <p:grpSpPr>
          <a:xfrm>
            <a:off x="5888037" y="1431130"/>
            <a:ext cx="571500" cy="3771900"/>
            <a:chOff x="4750329" y="1295400"/>
            <a:chExt cx="571500" cy="37719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9C2C3A-5C3C-EEAD-A7CF-EFEF8C57A537}"/>
                </a:ext>
              </a:extLst>
            </p:cNvPr>
            <p:cNvSpPr/>
            <p:nvPr/>
          </p:nvSpPr>
          <p:spPr>
            <a:xfrm>
              <a:off x="4750329" y="12954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0C0806D-7C15-E70B-B08C-3E739C3A0D41}"/>
                </a:ext>
              </a:extLst>
            </p:cNvPr>
            <p:cNvSpPr/>
            <p:nvPr/>
          </p:nvSpPr>
          <p:spPr>
            <a:xfrm>
              <a:off x="4750329" y="23622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742D15E-B7A4-0EED-5599-FFFCC2F2A89B}"/>
                </a:ext>
              </a:extLst>
            </p:cNvPr>
            <p:cNvSpPr/>
            <p:nvPr/>
          </p:nvSpPr>
          <p:spPr>
            <a:xfrm>
              <a:off x="4750329" y="34290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6275FEF-EC1F-2CBB-779F-9ECB2AAF36A2}"/>
                </a:ext>
              </a:extLst>
            </p:cNvPr>
            <p:cNvSpPr/>
            <p:nvPr/>
          </p:nvSpPr>
          <p:spPr>
            <a:xfrm>
              <a:off x="4750329" y="44958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EB1821-D5E0-E435-3866-3E1890537F0D}"/>
              </a:ext>
            </a:extLst>
          </p:cNvPr>
          <p:cNvGrpSpPr/>
          <p:nvPr/>
        </p:nvGrpSpPr>
        <p:grpSpPr>
          <a:xfrm>
            <a:off x="7025745" y="1431130"/>
            <a:ext cx="571500" cy="3771900"/>
            <a:chOff x="4750329" y="1295400"/>
            <a:chExt cx="571500" cy="37719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1F00FBB-77FA-80DA-F6FE-B10372C45800}"/>
                </a:ext>
              </a:extLst>
            </p:cNvPr>
            <p:cNvSpPr/>
            <p:nvPr/>
          </p:nvSpPr>
          <p:spPr>
            <a:xfrm>
              <a:off x="4750329" y="12954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0C709D3-49F7-39BA-5FBE-FB9B81D28A95}"/>
                </a:ext>
              </a:extLst>
            </p:cNvPr>
            <p:cNvSpPr/>
            <p:nvPr/>
          </p:nvSpPr>
          <p:spPr>
            <a:xfrm>
              <a:off x="4750329" y="23622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83D11EE-058F-3FCB-3496-C9584F82455F}"/>
                </a:ext>
              </a:extLst>
            </p:cNvPr>
            <p:cNvSpPr/>
            <p:nvPr/>
          </p:nvSpPr>
          <p:spPr>
            <a:xfrm>
              <a:off x="4750329" y="34290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1F631FB-9DC4-009B-E724-B3071BADD368}"/>
                </a:ext>
              </a:extLst>
            </p:cNvPr>
            <p:cNvSpPr/>
            <p:nvPr/>
          </p:nvSpPr>
          <p:spPr>
            <a:xfrm>
              <a:off x="4750329" y="44958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3533B2-3F51-608C-BC09-CE53F88621CA}"/>
              </a:ext>
            </a:extLst>
          </p:cNvPr>
          <p:cNvGrpSpPr/>
          <p:nvPr/>
        </p:nvGrpSpPr>
        <p:grpSpPr>
          <a:xfrm>
            <a:off x="8163453" y="2516980"/>
            <a:ext cx="571500" cy="1619250"/>
            <a:chOff x="3619500" y="2076450"/>
            <a:chExt cx="571500" cy="1619250"/>
          </a:xfrm>
          <a:solidFill>
            <a:schemeClr val="bg1">
              <a:lumMod val="75000"/>
            </a:schemeClr>
          </a:solidFill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037F363-95BB-BA73-8756-1BD377F497A3}"/>
                </a:ext>
              </a:extLst>
            </p:cNvPr>
            <p:cNvSpPr/>
            <p:nvPr/>
          </p:nvSpPr>
          <p:spPr>
            <a:xfrm>
              <a:off x="3619500" y="2076450"/>
              <a:ext cx="571500" cy="571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8B49EA-98D4-ED7D-714E-3A38296842C9}"/>
                </a:ext>
              </a:extLst>
            </p:cNvPr>
            <p:cNvSpPr/>
            <p:nvPr/>
          </p:nvSpPr>
          <p:spPr>
            <a:xfrm>
              <a:off x="3619500" y="3124200"/>
              <a:ext cx="571500" cy="571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1BE6AAC-5859-198C-0BFF-77D4D44A1B2F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4191000" y="1716880"/>
            <a:ext cx="559329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59716AC-FB77-792D-3B64-A1C491FF1DCD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191000" y="2250280"/>
            <a:ext cx="559329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EE0B45-519A-D0A8-4F7B-D08869EE36E3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191000" y="2250280"/>
            <a:ext cx="559329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5FE93D-27FE-79E1-F6F5-4AB6804E63EF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4191000" y="2250280"/>
            <a:ext cx="559329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927FDF-CE63-92CC-5B59-F80DA0BD2E81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4191000" y="1716880"/>
            <a:ext cx="559329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4BA4B7C-B355-043A-3472-978AFCFECEF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191000" y="2783680"/>
            <a:ext cx="559329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C7203FB-1FA5-9DA0-4009-365F2D631D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191000" y="3317080"/>
            <a:ext cx="559329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FC2525-E8A8-1A78-5321-5348C368B6EE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4191000" y="3317080"/>
            <a:ext cx="559329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F1E8CDD-2F9C-E938-04BD-4F32A60C75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191000" y="1716880"/>
            <a:ext cx="559329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92A4FC-6E0F-4FB5-5799-0D8352F28C5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191000" y="2783680"/>
            <a:ext cx="559329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03489DB-1DFC-6B1C-ECAF-5F9C1498F620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191000" y="3850480"/>
            <a:ext cx="559329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431D4E4-A9E8-5FFA-8F1B-85E1B0774D5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4191000" y="4383880"/>
            <a:ext cx="559329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C31EB7C-217B-9FCE-B10E-17C54B230F1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321829" y="1716880"/>
            <a:ext cx="559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87C1467-ED8D-E941-ED84-67F0159CA7E9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5321829" y="1716880"/>
            <a:ext cx="566208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6A9A1A2-7DB2-D549-ED90-0AC83F8B0919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5321829" y="1716880"/>
            <a:ext cx="566208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24987B-5FEA-1061-AC13-4D70D3158255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5321829" y="1716880"/>
            <a:ext cx="566208" cy="32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E0B3A16-C350-9F49-9506-DADFE4307863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5321829" y="1716880"/>
            <a:ext cx="566208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4359933-7FAD-DCEF-8BE3-9A23C2923CC1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5321829" y="2783680"/>
            <a:ext cx="566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05CC5E4-F43B-4799-6E04-F54EBD42694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5321829" y="2783680"/>
            <a:ext cx="566208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6F1813B-FE62-5CEE-5D27-C9D94801C9AE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5321829" y="2783680"/>
            <a:ext cx="566208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1DCA301-3CCA-AB04-9A2C-9638D4E3EA0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5321829" y="1716880"/>
            <a:ext cx="566208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8645237-4C13-90C4-1869-95F2027CA97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316537" y="2783680"/>
            <a:ext cx="571500" cy="102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49813B0-9DAB-47CD-AFAA-41B8E1A1A12F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5321829" y="3850480"/>
            <a:ext cx="566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AE55C8B-2230-BD73-7D97-33844AF87F6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316537" y="3850480"/>
            <a:ext cx="5715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4F589CE-574E-27CD-F813-1B5487A28CF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321829" y="1716880"/>
            <a:ext cx="566208" cy="32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F853261-D050-407F-C081-EC227565E426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5321829" y="2783680"/>
            <a:ext cx="566208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2B32973-0146-4FA5-8C17-C8A60EE968AE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5321829" y="3850480"/>
            <a:ext cx="566208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8296BA9-EB32-8B16-56A8-5DA06E9DAFFA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5321829" y="4917280"/>
            <a:ext cx="566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AC99B50-7876-E4C0-BCC7-B9340C10FC7D}"/>
              </a:ext>
            </a:extLst>
          </p:cNvPr>
          <p:cNvGrpSpPr/>
          <p:nvPr/>
        </p:nvGrpSpPr>
        <p:grpSpPr>
          <a:xfrm>
            <a:off x="5894916" y="1431130"/>
            <a:ext cx="571500" cy="3771900"/>
            <a:chOff x="4750329" y="1295400"/>
            <a:chExt cx="571500" cy="377190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1A2B49CC-13DB-67C4-75CD-8DAE39F4DA2F}"/>
                </a:ext>
              </a:extLst>
            </p:cNvPr>
            <p:cNvSpPr/>
            <p:nvPr/>
          </p:nvSpPr>
          <p:spPr>
            <a:xfrm>
              <a:off x="4750329" y="12954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F27DA9B-CF32-2623-58FE-8E6A94304A69}"/>
                </a:ext>
              </a:extLst>
            </p:cNvPr>
            <p:cNvSpPr/>
            <p:nvPr/>
          </p:nvSpPr>
          <p:spPr>
            <a:xfrm>
              <a:off x="4750329" y="23622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CE991BC6-8A88-A9AB-CFEC-A65FDA1A252C}"/>
                </a:ext>
              </a:extLst>
            </p:cNvPr>
            <p:cNvSpPr/>
            <p:nvPr/>
          </p:nvSpPr>
          <p:spPr>
            <a:xfrm>
              <a:off x="4750329" y="34290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DB243399-ABF4-B560-B1FD-79FEA556964B}"/>
                </a:ext>
              </a:extLst>
            </p:cNvPr>
            <p:cNvSpPr/>
            <p:nvPr/>
          </p:nvSpPr>
          <p:spPr>
            <a:xfrm>
              <a:off x="4750329" y="44958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0F5804C-2B27-9FCF-A693-DB5E1C0D8195}"/>
              </a:ext>
            </a:extLst>
          </p:cNvPr>
          <p:cNvGrpSpPr/>
          <p:nvPr/>
        </p:nvGrpSpPr>
        <p:grpSpPr>
          <a:xfrm>
            <a:off x="7032624" y="1431130"/>
            <a:ext cx="571500" cy="3771900"/>
            <a:chOff x="4750329" y="1295400"/>
            <a:chExt cx="571500" cy="3771900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3B865B62-6FA3-233A-20BC-CC4CB29C963D}"/>
                </a:ext>
              </a:extLst>
            </p:cNvPr>
            <p:cNvSpPr/>
            <p:nvPr/>
          </p:nvSpPr>
          <p:spPr>
            <a:xfrm>
              <a:off x="4750329" y="12954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23AEF23-45CE-4B38-CEC5-F64239F6DA78}"/>
                </a:ext>
              </a:extLst>
            </p:cNvPr>
            <p:cNvSpPr/>
            <p:nvPr/>
          </p:nvSpPr>
          <p:spPr>
            <a:xfrm>
              <a:off x="4750329" y="23622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A4C893D-A985-7F0C-847C-C3B4EE5B7211}"/>
                </a:ext>
              </a:extLst>
            </p:cNvPr>
            <p:cNvSpPr/>
            <p:nvPr/>
          </p:nvSpPr>
          <p:spPr>
            <a:xfrm>
              <a:off x="4750329" y="34290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A5A5EEA-B3E3-0EA5-D682-8EC1BC5EAB4B}"/>
                </a:ext>
              </a:extLst>
            </p:cNvPr>
            <p:cNvSpPr/>
            <p:nvPr/>
          </p:nvSpPr>
          <p:spPr>
            <a:xfrm>
              <a:off x="4750329" y="4495800"/>
              <a:ext cx="571500" cy="571500"/>
            </a:xfrm>
            <a:prstGeom prst="ellipse">
              <a:avLst/>
            </a:prstGeom>
            <a:solidFill>
              <a:srgbClr val="5E89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A8EB764-0A16-3B4F-717C-3B4F3286C0F8}"/>
              </a:ext>
            </a:extLst>
          </p:cNvPr>
          <p:cNvCxnSpPr>
            <a:cxnSpLocks/>
            <a:stCxn id="112" idx="6"/>
          </p:cNvCxnSpPr>
          <p:nvPr/>
        </p:nvCxnSpPr>
        <p:spPr>
          <a:xfrm>
            <a:off x="6466416" y="1716880"/>
            <a:ext cx="559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C6CF586-0F9C-F7AE-93F7-F0050F65669C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466416" y="1716880"/>
            <a:ext cx="566208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E62D932-4046-415F-2DAE-AC0CE9798EA3}"/>
              </a:ext>
            </a:extLst>
          </p:cNvPr>
          <p:cNvCxnSpPr>
            <a:cxnSpLocks/>
            <a:stCxn id="112" idx="6"/>
            <a:endCxn id="119" idx="2"/>
          </p:cNvCxnSpPr>
          <p:nvPr/>
        </p:nvCxnSpPr>
        <p:spPr>
          <a:xfrm>
            <a:off x="6466416" y="1716880"/>
            <a:ext cx="566208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DE2929F-E458-7F53-107A-DC6FACEFF680}"/>
              </a:ext>
            </a:extLst>
          </p:cNvPr>
          <p:cNvCxnSpPr>
            <a:cxnSpLocks/>
            <a:stCxn id="112" idx="6"/>
            <a:endCxn id="120" idx="2"/>
          </p:cNvCxnSpPr>
          <p:nvPr/>
        </p:nvCxnSpPr>
        <p:spPr>
          <a:xfrm>
            <a:off x="6466416" y="1716880"/>
            <a:ext cx="566208" cy="32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BE856869-794A-093E-8805-832B5E80FB72}"/>
              </a:ext>
            </a:extLst>
          </p:cNvPr>
          <p:cNvCxnSpPr>
            <a:cxnSpLocks/>
            <a:stCxn id="113" idx="6"/>
            <a:endCxn id="117" idx="2"/>
          </p:cNvCxnSpPr>
          <p:nvPr/>
        </p:nvCxnSpPr>
        <p:spPr>
          <a:xfrm flipV="1">
            <a:off x="6466416" y="1716880"/>
            <a:ext cx="566208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DBDA7BF-BDB2-4DCF-B623-4FA77FEAEF24}"/>
              </a:ext>
            </a:extLst>
          </p:cNvPr>
          <p:cNvCxnSpPr>
            <a:cxnSpLocks/>
            <a:stCxn id="113" idx="6"/>
            <a:endCxn id="118" idx="2"/>
          </p:cNvCxnSpPr>
          <p:nvPr/>
        </p:nvCxnSpPr>
        <p:spPr>
          <a:xfrm>
            <a:off x="6466416" y="2783680"/>
            <a:ext cx="566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D6DEB10-8A65-C05E-EAD2-AB31647739F9}"/>
              </a:ext>
            </a:extLst>
          </p:cNvPr>
          <p:cNvCxnSpPr>
            <a:cxnSpLocks/>
            <a:stCxn id="113" idx="6"/>
            <a:endCxn id="119" idx="2"/>
          </p:cNvCxnSpPr>
          <p:nvPr/>
        </p:nvCxnSpPr>
        <p:spPr>
          <a:xfrm>
            <a:off x="6466416" y="2783680"/>
            <a:ext cx="566208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5EEE1EF-D68D-449F-C160-AA144F6FCE10}"/>
              </a:ext>
            </a:extLst>
          </p:cNvPr>
          <p:cNvCxnSpPr>
            <a:cxnSpLocks/>
            <a:stCxn id="113" idx="6"/>
            <a:endCxn id="120" idx="2"/>
          </p:cNvCxnSpPr>
          <p:nvPr/>
        </p:nvCxnSpPr>
        <p:spPr>
          <a:xfrm>
            <a:off x="6466416" y="2783680"/>
            <a:ext cx="566208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F08F500-6AAE-E9CB-640F-0C3BA197214B}"/>
              </a:ext>
            </a:extLst>
          </p:cNvPr>
          <p:cNvCxnSpPr>
            <a:cxnSpLocks/>
            <a:stCxn id="114" idx="6"/>
            <a:endCxn id="117" idx="2"/>
          </p:cNvCxnSpPr>
          <p:nvPr/>
        </p:nvCxnSpPr>
        <p:spPr>
          <a:xfrm flipV="1">
            <a:off x="6466416" y="1716880"/>
            <a:ext cx="566208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B3CD3E9-D9A9-ED76-9145-79326309CD3C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6461124" y="2783680"/>
            <a:ext cx="571500" cy="102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40590A2-F5EB-D054-8E33-CEC5A7791FC6}"/>
              </a:ext>
            </a:extLst>
          </p:cNvPr>
          <p:cNvCxnSpPr>
            <a:cxnSpLocks/>
            <a:stCxn id="114" idx="6"/>
            <a:endCxn id="119" idx="2"/>
          </p:cNvCxnSpPr>
          <p:nvPr/>
        </p:nvCxnSpPr>
        <p:spPr>
          <a:xfrm>
            <a:off x="6466416" y="3850480"/>
            <a:ext cx="566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94912D0-BA12-A48A-57E5-8E2E10ECE557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6461124" y="3850480"/>
            <a:ext cx="5715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8595D1C-7C34-527E-9C61-E1B44AFF164A}"/>
              </a:ext>
            </a:extLst>
          </p:cNvPr>
          <p:cNvCxnSpPr>
            <a:cxnSpLocks/>
            <a:stCxn id="115" idx="6"/>
            <a:endCxn id="117" idx="2"/>
          </p:cNvCxnSpPr>
          <p:nvPr/>
        </p:nvCxnSpPr>
        <p:spPr>
          <a:xfrm flipV="1">
            <a:off x="6466416" y="1716880"/>
            <a:ext cx="566208" cy="32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0D682193-58B3-1255-E360-1B94BA1C8105}"/>
              </a:ext>
            </a:extLst>
          </p:cNvPr>
          <p:cNvCxnSpPr>
            <a:cxnSpLocks/>
            <a:stCxn id="115" idx="6"/>
            <a:endCxn id="118" idx="2"/>
          </p:cNvCxnSpPr>
          <p:nvPr/>
        </p:nvCxnSpPr>
        <p:spPr>
          <a:xfrm flipV="1">
            <a:off x="6466416" y="2783680"/>
            <a:ext cx="566208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3ED06F50-757C-7DBA-F9D4-C17DFDABE2C3}"/>
              </a:ext>
            </a:extLst>
          </p:cNvPr>
          <p:cNvCxnSpPr>
            <a:cxnSpLocks/>
            <a:stCxn id="115" idx="6"/>
            <a:endCxn id="119" idx="2"/>
          </p:cNvCxnSpPr>
          <p:nvPr/>
        </p:nvCxnSpPr>
        <p:spPr>
          <a:xfrm flipV="1">
            <a:off x="6466416" y="3850480"/>
            <a:ext cx="566208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59FB805-E858-0290-430A-A8958F0AA3A1}"/>
              </a:ext>
            </a:extLst>
          </p:cNvPr>
          <p:cNvCxnSpPr>
            <a:cxnSpLocks/>
            <a:stCxn id="115" idx="6"/>
            <a:endCxn id="120" idx="2"/>
          </p:cNvCxnSpPr>
          <p:nvPr/>
        </p:nvCxnSpPr>
        <p:spPr>
          <a:xfrm>
            <a:off x="6466416" y="4917280"/>
            <a:ext cx="566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F248886-51BF-498D-DEBD-ED42F574EC3A}"/>
              </a:ext>
            </a:extLst>
          </p:cNvPr>
          <p:cNvCxnSpPr>
            <a:cxnSpLocks/>
            <a:stCxn id="117" idx="6"/>
            <a:endCxn id="23" idx="2"/>
          </p:cNvCxnSpPr>
          <p:nvPr/>
        </p:nvCxnSpPr>
        <p:spPr>
          <a:xfrm>
            <a:off x="7604124" y="1716880"/>
            <a:ext cx="559329" cy="1085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7D6679E-B93D-7E37-0933-62FF15C023A3}"/>
              </a:ext>
            </a:extLst>
          </p:cNvPr>
          <p:cNvCxnSpPr>
            <a:cxnSpLocks/>
            <a:stCxn id="117" idx="6"/>
            <a:endCxn id="24" idx="2"/>
          </p:cNvCxnSpPr>
          <p:nvPr/>
        </p:nvCxnSpPr>
        <p:spPr>
          <a:xfrm>
            <a:off x="7604124" y="1716880"/>
            <a:ext cx="559329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CA9BCD1-5857-0C70-A408-334EEC478C7C}"/>
              </a:ext>
            </a:extLst>
          </p:cNvPr>
          <p:cNvCxnSpPr>
            <a:cxnSpLocks/>
            <a:stCxn id="118" idx="6"/>
          </p:cNvCxnSpPr>
          <p:nvPr/>
        </p:nvCxnSpPr>
        <p:spPr>
          <a:xfrm>
            <a:off x="7604124" y="2783680"/>
            <a:ext cx="552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DED166E-2F16-1B8F-6D77-58D6CD3C039D}"/>
              </a:ext>
            </a:extLst>
          </p:cNvPr>
          <p:cNvCxnSpPr>
            <a:cxnSpLocks/>
            <a:stCxn id="118" idx="6"/>
            <a:endCxn id="24" idx="2"/>
          </p:cNvCxnSpPr>
          <p:nvPr/>
        </p:nvCxnSpPr>
        <p:spPr>
          <a:xfrm>
            <a:off x="7604124" y="2783680"/>
            <a:ext cx="559329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A92C9558-6A3D-16C0-55B1-AD304C9F25CF}"/>
              </a:ext>
            </a:extLst>
          </p:cNvPr>
          <p:cNvCxnSpPr>
            <a:cxnSpLocks/>
            <a:stCxn id="119" idx="6"/>
            <a:endCxn id="23" idx="2"/>
          </p:cNvCxnSpPr>
          <p:nvPr/>
        </p:nvCxnSpPr>
        <p:spPr>
          <a:xfrm flipV="1">
            <a:off x="7604124" y="2802730"/>
            <a:ext cx="559329" cy="1047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6CE0769-D3FD-3625-5963-B90F9DDE031C}"/>
              </a:ext>
            </a:extLst>
          </p:cNvPr>
          <p:cNvCxnSpPr>
            <a:cxnSpLocks/>
            <a:stCxn id="119" idx="6"/>
            <a:endCxn id="24" idx="2"/>
          </p:cNvCxnSpPr>
          <p:nvPr/>
        </p:nvCxnSpPr>
        <p:spPr>
          <a:xfrm>
            <a:off x="7604124" y="3850480"/>
            <a:ext cx="559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F0A0CC3A-4A95-239A-D8E7-C51231198ABE}"/>
              </a:ext>
            </a:extLst>
          </p:cNvPr>
          <p:cNvCxnSpPr>
            <a:cxnSpLocks/>
            <a:stCxn id="120" idx="6"/>
            <a:endCxn id="23" idx="2"/>
          </p:cNvCxnSpPr>
          <p:nvPr/>
        </p:nvCxnSpPr>
        <p:spPr>
          <a:xfrm flipV="1">
            <a:off x="7604124" y="2802730"/>
            <a:ext cx="559329" cy="211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815BBDD-E3C9-6053-B51A-CFF5C2151A6B}"/>
              </a:ext>
            </a:extLst>
          </p:cNvPr>
          <p:cNvCxnSpPr>
            <a:cxnSpLocks/>
            <a:stCxn id="120" idx="6"/>
            <a:endCxn id="24" idx="2"/>
          </p:cNvCxnSpPr>
          <p:nvPr/>
        </p:nvCxnSpPr>
        <p:spPr>
          <a:xfrm flipV="1">
            <a:off x="7604124" y="3850480"/>
            <a:ext cx="559329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0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3BDDE2-8FA4-B6F2-6519-3BBB21C71453}"/>
              </a:ext>
            </a:extLst>
          </p:cNvPr>
          <p:cNvSpPr/>
          <p:nvPr/>
        </p:nvSpPr>
        <p:spPr>
          <a:xfrm>
            <a:off x="3198871" y="1969476"/>
            <a:ext cx="1678516" cy="850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Agent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B94544-A8D5-158C-CBB1-41518F107D2B}"/>
              </a:ext>
            </a:extLst>
          </p:cNvPr>
          <p:cNvSpPr/>
          <p:nvPr/>
        </p:nvSpPr>
        <p:spPr>
          <a:xfrm>
            <a:off x="5672439" y="1969476"/>
            <a:ext cx="2233603" cy="850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Environment</a:t>
            </a:r>
            <a:endParaRPr lang="ko-KR" altLang="en-US" b="1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5BDEC5B-FAA1-B55C-32CC-EB6AA7D0A09C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5400000" flipH="1" flipV="1">
            <a:off x="5413685" y="593920"/>
            <a:ext cx="12700" cy="2751112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F69F04B-ABCE-15F6-4988-40302349B2D4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5413685" y="1444185"/>
            <a:ext cx="12700" cy="2751112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9DE9CE-FD9A-86A3-24C9-CCC8EE7578EF}"/>
              </a:ext>
            </a:extLst>
          </p:cNvPr>
          <p:cNvSpPr txBox="1"/>
          <p:nvPr/>
        </p:nvSpPr>
        <p:spPr>
          <a:xfrm>
            <a:off x="4932648" y="1363749"/>
            <a:ext cx="97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Action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B30F8-139C-B47E-082A-E376DFDDDCE9}"/>
              </a:ext>
            </a:extLst>
          </p:cNvPr>
          <p:cNvSpPr txBox="1"/>
          <p:nvPr/>
        </p:nvSpPr>
        <p:spPr>
          <a:xfrm>
            <a:off x="4877387" y="3031532"/>
            <a:ext cx="103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Reward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8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D18EDFA-C50F-C579-8C1E-D827B3817E10}"/>
              </a:ext>
            </a:extLst>
          </p:cNvPr>
          <p:cNvGrpSpPr/>
          <p:nvPr/>
        </p:nvGrpSpPr>
        <p:grpSpPr>
          <a:xfrm>
            <a:off x="2132811" y="1039296"/>
            <a:ext cx="7926378" cy="4779409"/>
            <a:chOff x="2189028" y="1223023"/>
            <a:chExt cx="7926378" cy="477940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E0D6A13-6EB6-3D72-F33F-C9D1588BA762}"/>
                </a:ext>
              </a:extLst>
            </p:cNvPr>
            <p:cNvGrpSpPr/>
            <p:nvPr/>
          </p:nvGrpSpPr>
          <p:grpSpPr>
            <a:xfrm>
              <a:off x="2189028" y="1223023"/>
              <a:ext cx="5400000" cy="3240000"/>
              <a:chOff x="2442258" y="1327628"/>
              <a:chExt cx="5400000" cy="32400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43CEA42-3543-85EA-7433-0DABA67E0A61}"/>
                  </a:ext>
                </a:extLst>
              </p:cNvPr>
              <p:cNvSpPr/>
              <p:nvPr/>
            </p:nvSpPr>
            <p:spPr>
              <a:xfrm>
                <a:off x="2442258" y="1840373"/>
                <a:ext cx="540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96081E8-30CB-226E-B7FE-F5206A24A052}"/>
                  </a:ext>
                </a:extLst>
              </p:cNvPr>
              <p:cNvSpPr/>
              <p:nvPr/>
            </p:nvSpPr>
            <p:spPr>
              <a:xfrm rot="5400000">
                <a:off x="1382225" y="2902628"/>
                <a:ext cx="324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904151A-F97B-C673-D635-8CF1F23D0388}"/>
                </a:ext>
              </a:extLst>
            </p:cNvPr>
            <p:cNvGrpSpPr/>
            <p:nvPr/>
          </p:nvGrpSpPr>
          <p:grpSpPr>
            <a:xfrm rot="10800000">
              <a:off x="4715406" y="2762432"/>
              <a:ext cx="5400000" cy="3240000"/>
              <a:chOff x="2442258" y="1327628"/>
              <a:chExt cx="5400000" cy="324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91BB4D8-489C-FE03-A9E1-955F1777DD36}"/>
                  </a:ext>
                </a:extLst>
              </p:cNvPr>
              <p:cNvSpPr/>
              <p:nvPr/>
            </p:nvSpPr>
            <p:spPr>
              <a:xfrm>
                <a:off x="2442258" y="1840373"/>
                <a:ext cx="540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355279-8956-4F55-722E-7BD379E11047}"/>
                  </a:ext>
                </a:extLst>
              </p:cNvPr>
              <p:cNvSpPr/>
              <p:nvPr/>
            </p:nvSpPr>
            <p:spPr>
              <a:xfrm rot="5400000">
                <a:off x="1382225" y="2902628"/>
                <a:ext cx="324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4816A3E0-2367-5CD0-957B-811B8C060285}"/>
              </a:ext>
            </a:extLst>
          </p:cNvPr>
          <p:cNvSpPr txBox="1">
            <a:spLocks/>
          </p:cNvSpPr>
          <p:nvPr/>
        </p:nvSpPr>
        <p:spPr>
          <a:xfrm>
            <a:off x="4197752" y="2411745"/>
            <a:ext cx="3796496" cy="2034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기존의 </a:t>
            </a:r>
            <a:endParaRPr lang="en-US" altLang="ko-KR" sz="4500" dirty="0">
              <a:solidFill>
                <a:srgbClr val="092E87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추천 알고리즘</a:t>
            </a:r>
            <a:endParaRPr lang="en-US" altLang="ko-KR" sz="4500" dirty="0">
              <a:solidFill>
                <a:srgbClr val="092E87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29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FF622A-C15C-5B7C-4110-374BAC4C5E61}"/>
              </a:ext>
            </a:extLst>
          </p:cNvPr>
          <p:cNvSpPr/>
          <p:nvPr/>
        </p:nvSpPr>
        <p:spPr>
          <a:xfrm>
            <a:off x="2421466" y="2921286"/>
            <a:ext cx="7349068" cy="3501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DD3C-B070-8169-E52A-E99BEB14F6B4}"/>
              </a:ext>
            </a:extLst>
          </p:cNvPr>
          <p:cNvSpPr/>
          <p:nvPr/>
        </p:nvSpPr>
        <p:spPr>
          <a:xfrm>
            <a:off x="0" y="0"/>
            <a:ext cx="838200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B494CC-6FCB-8314-BE0F-C8243192105F}"/>
              </a:ext>
            </a:extLst>
          </p:cNvPr>
          <p:cNvSpPr/>
          <p:nvPr/>
        </p:nvSpPr>
        <p:spPr>
          <a:xfrm>
            <a:off x="296862" y="367220"/>
            <a:ext cx="1101463" cy="1101463"/>
          </a:xfrm>
          <a:prstGeom prst="ellipse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01</a:t>
            </a:r>
            <a:endParaRPr lang="ko-KR" altLang="en-US" sz="35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0BA216-9270-7815-4AB6-4683553D2AC9}"/>
              </a:ext>
            </a:extLst>
          </p:cNvPr>
          <p:cNvSpPr txBox="1"/>
          <p:nvPr/>
        </p:nvSpPr>
        <p:spPr>
          <a:xfrm>
            <a:off x="1527857" y="1418135"/>
            <a:ext cx="9020610" cy="135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1. 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사용자 기반 협업 필터링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(User-based Collaborative Filtering)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사용자의 선호도 정보를 기반으로 추천</a:t>
            </a:r>
            <a:endParaRPr lang="en-US" altLang="ko-KR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사용자의 과거 행동 기록을 분석</a:t>
            </a:r>
            <a:endParaRPr lang="en-US" altLang="ko-KR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E5DC1283-D500-5B11-3064-A0EBD144B59A}"/>
              </a:ext>
            </a:extLst>
          </p:cNvPr>
          <p:cNvSpPr txBox="1">
            <a:spLocks/>
          </p:cNvSpPr>
          <p:nvPr/>
        </p:nvSpPr>
        <p:spPr>
          <a:xfrm>
            <a:off x="1398325" y="319199"/>
            <a:ext cx="7155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기존의 추천 알고리즘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D5C140D-4DF0-C6B9-6631-7FC3E184D660}"/>
              </a:ext>
            </a:extLst>
          </p:cNvPr>
          <p:cNvGrpSpPr/>
          <p:nvPr/>
        </p:nvGrpSpPr>
        <p:grpSpPr>
          <a:xfrm>
            <a:off x="3041369" y="4264598"/>
            <a:ext cx="834062" cy="834062"/>
            <a:chOff x="2311400" y="2285995"/>
            <a:chExt cx="834062" cy="83406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592280D-2DDC-0191-A689-6573C142C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1400" y="2285995"/>
              <a:ext cx="834062" cy="83406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A3C157-AA98-6702-B5F6-F4F61F3040F3}"/>
                </a:ext>
              </a:extLst>
            </p:cNvPr>
            <p:cNvSpPr txBox="1"/>
            <p:nvPr/>
          </p:nvSpPr>
          <p:spPr>
            <a:xfrm>
              <a:off x="2519915" y="2324192"/>
              <a:ext cx="41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4E140423-0C49-0C3D-2010-4E281DA50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65" y="3070440"/>
            <a:ext cx="900000" cy="900000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F317E9-9874-E1D9-72E2-B687E5DCD24C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3875431" y="3520440"/>
            <a:ext cx="4083434" cy="116118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073F-AD3A-884D-E455-C365E47A2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65" y="5321298"/>
            <a:ext cx="900000" cy="90000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17FCFE-307A-5837-EB1B-1B53F6FC083B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8408865" y="3970440"/>
            <a:ext cx="0" cy="13508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13AB4A-2A97-12BD-6C2A-BD410C2EF619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 flipV="1">
            <a:off x="3875431" y="4681629"/>
            <a:ext cx="4083434" cy="1089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A4F5EF-556E-9EB7-B634-45FFD9FE4012}"/>
              </a:ext>
            </a:extLst>
          </p:cNvPr>
          <p:cNvSpPr/>
          <p:nvPr/>
        </p:nvSpPr>
        <p:spPr>
          <a:xfrm>
            <a:off x="2421466" y="2921286"/>
            <a:ext cx="7349068" cy="3501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DD3C-B070-8169-E52A-E99BEB14F6B4}"/>
              </a:ext>
            </a:extLst>
          </p:cNvPr>
          <p:cNvSpPr/>
          <p:nvPr/>
        </p:nvSpPr>
        <p:spPr>
          <a:xfrm>
            <a:off x="0" y="0"/>
            <a:ext cx="838200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B494CC-6FCB-8314-BE0F-C8243192105F}"/>
              </a:ext>
            </a:extLst>
          </p:cNvPr>
          <p:cNvSpPr/>
          <p:nvPr/>
        </p:nvSpPr>
        <p:spPr>
          <a:xfrm>
            <a:off x="296862" y="367220"/>
            <a:ext cx="1101463" cy="1101463"/>
          </a:xfrm>
          <a:prstGeom prst="ellipse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01</a:t>
            </a:r>
            <a:endParaRPr lang="ko-KR" altLang="en-US" sz="35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0BA216-9270-7815-4AB6-4683553D2AC9}"/>
              </a:ext>
            </a:extLst>
          </p:cNvPr>
          <p:cNvSpPr txBox="1"/>
          <p:nvPr/>
        </p:nvSpPr>
        <p:spPr>
          <a:xfrm>
            <a:off x="1527857" y="1418135"/>
            <a:ext cx="9020610" cy="135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2. 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아이템 기반 협업 필터링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(Item-Based Collaborative Filtering)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아이템의 유사도를 기반으로 추천</a:t>
            </a:r>
            <a:endParaRPr lang="en-US" altLang="ko-KR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아이템의 특성을 분석</a:t>
            </a:r>
            <a:endParaRPr lang="en-US" altLang="ko-KR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E5DC1283-D500-5B11-3064-A0EBD144B59A}"/>
              </a:ext>
            </a:extLst>
          </p:cNvPr>
          <p:cNvSpPr txBox="1">
            <a:spLocks/>
          </p:cNvSpPr>
          <p:nvPr/>
        </p:nvSpPr>
        <p:spPr>
          <a:xfrm>
            <a:off x="1398325" y="319199"/>
            <a:ext cx="7155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기존의 추천 알고리즘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2578D6-DBDC-756B-8154-F5D2F55CBA66}"/>
              </a:ext>
            </a:extLst>
          </p:cNvPr>
          <p:cNvGrpSpPr/>
          <p:nvPr/>
        </p:nvGrpSpPr>
        <p:grpSpPr>
          <a:xfrm>
            <a:off x="3002568" y="3093381"/>
            <a:ext cx="834062" cy="834062"/>
            <a:chOff x="2311400" y="1642533"/>
            <a:chExt cx="834062" cy="83406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28B27A-C3F2-F79D-DDB7-A2A29B9DD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1400" y="1642533"/>
              <a:ext cx="834062" cy="8340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7A738B-9463-E824-8768-687FD1F7F212}"/>
                </a:ext>
              </a:extLst>
            </p:cNvPr>
            <p:cNvSpPr txBox="1"/>
            <p:nvPr/>
          </p:nvSpPr>
          <p:spPr>
            <a:xfrm>
              <a:off x="2519915" y="1680730"/>
              <a:ext cx="41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70D53F7-A63A-BD7C-1BBD-4F0BBE1BEA16}"/>
              </a:ext>
            </a:extLst>
          </p:cNvPr>
          <p:cNvGrpSpPr/>
          <p:nvPr/>
        </p:nvGrpSpPr>
        <p:grpSpPr>
          <a:xfrm>
            <a:off x="3002568" y="5352833"/>
            <a:ext cx="834062" cy="834062"/>
            <a:chOff x="2311400" y="1642533"/>
            <a:chExt cx="834062" cy="83406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7AA2AF-73DD-7D9A-1ABA-81BA27A0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1400" y="1642533"/>
              <a:ext cx="834062" cy="8340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00C28D-1452-3FB0-9C7A-6E16EB3CAAF2}"/>
                </a:ext>
              </a:extLst>
            </p:cNvPr>
            <p:cNvSpPr txBox="1"/>
            <p:nvPr/>
          </p:nvSpPr>
          <p:spPr>
            <a:xfrm>
              <a:off x="2519915" y="1680730"/>
              <a:ext cx="41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B</a:t>
              </a:r>
              <a:endParaRPr lang="ko-KR" altLang="en-US" b="1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8474844-8B0B-40E1-3550-6EC25BD12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34" y="5319864"/>
            <a:ext cx="900000" cy="9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38FBFD-C3F3-5FAD-314A-5EE95B9A8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034" y="3060412"/>
            <a:ext cx="900000" cy="9000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3F8ACE-56DC-7BE5-3807-6850EF6F05E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3836630" y="3510412"/>
            <a:ext cx="4116404" cy="22594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9E5185-F8AB-AB17-F2EA-B058FA6B443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836630" y="5769864"/>
            <a:ext cx="4116404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888F6D-3941-D293-1A9C-A72599BCBA42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3836630" y="3510412"/>
            <a:ext cx="4116404" cy="22594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74C0EB-2A15-D3D4-780C-1FCCAFC6419A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836630" y="3510412"/>
            <a:ext cx="41164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AB3F47-C876-B3B7-81DB-D810A109C810}"/>
              </a:ext>
            </a:extLst>
          </p:cNvPr>
          <p:cNvCxnSpPr/>
          <p:nvPr/>
        </p:nvCxnSpPr>
        <p:spPr>
          <a:xfrm>
            <a:off x="3416241" y="3967020"/>
            <a:ext cx="0" cy="13508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02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DD3C-B070-8169-E52A-E99BEB14F6B4}"/>
              </a:ext>
            </a:extLst>
          </p:cNvPr>
          <p:cNvSpPr/>
          <p:nvPr/>
        </p:nvSpPr>
        <p:spPr>
          <a:xfrm>
            <a:off x="0" y="0"/>
            <a:ext cx="838200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B494CC-6FCB-8314-BE0F-C8243192105F}"/>
              </a:ext>
            </a:extLst>
          </p:cNvPr>
          <p:cNvSpPr/>
          <p:nvPr/>
        </p:nvSpPr>
        <p:spPr>
          <a:xfrm>
            <a:off x="296862" y="367220"/>
            <a:ext cx="1101463" cy="1101463"/>
          </a:xfrm>
          <a:prstGeom prst="ellipse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01</a:t>
            </a:r>
            <a:endParaRPr lang="ko-KR" altLang="en-US" sz="35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0BA216-9270-7815-4AB6-4683553D2AC9}"/>
              </a:ext>
            </a:extLst>
          </p:cNvPr>
          <p:cNvSpPr txBox="1"/>
          <p:nvPr/>
        </p:nvSpPr>
        <p:spPr>
          <a:xfrm>
            <a:off x="1527857" y="1418135"/>
            <a:ext cx="9020610" cy="135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3. 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하이브리드 필터링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(Hybrid Filtering)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기존의 여러 방식들을 조합</a:t>
            </a:r>
            <a:endParaRPr lang="en-US" altLang="ko-KR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보다 개인화된 추천</a:t>
            </a:r>
            <a:endParaRPr lang="en-US" altLang="ko-KR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E5DC1283-D500-5B11-3064-A0EBD144B59A}"/>
              </a:ext>
            </a:extLst>
          </p:cNvPr>
          <p:cNvSpPr txBox="1">
            <a:spLocks/>
          </p:cNvSpPr>
          <p:nvPr/>
        </p:nvSpPr>
        <p:spPr>
          <a:xfrm>
            <a:off x="1398325" y="319199"/>
            <a:ext cx="7155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기존의 추천 알고리즘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BD32EC-AE07-AB01-617B-365A41B785E3}"/>
              </a:ext>
            </a:extLst>
          </p:cNvPr>
          <p:cNvGrpSpPr/>
          <p:nvPr/>
        </p:nvGrpSpPr>
        <p:grpSpPr>
          <a:xfrm>
            <a:off x="1477058" y="3538839"/>
            <a:ext cx="4632761" cy="2658761"/>
            <a:chOff x="1510924" y="3538839"/>
            <a:chExt cx="4632761" cy="265876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60B946-1709-9F9B-1CF4-7B3FDA4FF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4525" y="3606572"/>
              <a:ext cx="4446859" cy="247941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4031FE-29D8-72E8-3DC0-8CEBFE5D276A}"/>
                </a:ext>
              </a:extLst>
            </p:cNvPr>
            <p:cNvSpPr/>
            <p:nvPr/>
          </p:nvSpPr>
          <p:spPr>
            <a:xfrm>
              <a:off x="1510924" y="3538839"/>
              <a:ext cx="4632761" cy="2658761"/>
            </a:xfrm>
            <a:prstGeom prst="rect">
              <a:avLst/>
            </a:prstGeom>
            <a:noFill/>
            <a:ln w="76200">
              <a:solidFill>
                <a:srgbClr val="5E89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51FCD6-327A-87C5-F211-BCB900BD2BCD}"/>
              </a:ext>
            </a:extLst>
          </p:cNvPr>
          <p:cNvGrpSpPr/>
          <p:nvPr/>
        </p:nvGrpSpPr>
        <p:grpSpPr>
          <a:xfrm>
            <a:off x="6998299" y="3538839"/>
            <a:ext cx="4632761" cy="2658761"/>
            <a:chOff x="6625767" y="3538839"/>
            <a:chExt cx="4632761" cy="26587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C5A2C21-9F03-1584-046A-2F91A62EC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7709" y="3710916"/>
              <a:ext cx="4328879" cy="237507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37CB89-EA40-652E-DD31-AE61F90C1275}"/>
                </a:ext>
              </a:extLst>
            </p:cNvPr>
            <p:cNvSpPr/>
            <p:nvPr/>
          </p:nvSpPr>
          <p:spPr>
            <a:xfrm>
              <a:off x="6625767" y="3538839"/>
              <a:ext cx="4632761" cy="2658761"/>
            </a:xfrm>
            <a:prstGeom prst="rect">
              <a:avLst/>
            </a:prstGeom>
            <a:noFill/>
            <a:ln w="76200">
              <a:solidFill>
                <a:srgbClr val="5E89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십자형 13">
            <a:extLst>
              <a:ext uri="{FF2B5EF4-FFF2-40B4-BE49-F238E27FC236}">
                <a16:creationId xmlns:a16="http://schemas.microsoft.com/office/drawing/2014/main" id="{8B072702-4244-2156-3984-0417542F781C}"/>
              </a:ext>
            </a:extLst>
          </p:cNvPr>
          <p:cNvSpPr/>
          <p:nvPr/>
        </p:nvSpPr>
        <p:spPr>
          <a:xfrm>
            <a:off x="6261761" y="4570865"/>
            <a:ext cx="550830" cy="550830"/>
          </a:xfrm>
          <a:prstGeom prst="plus">
            <a:avLst>
              <a:gd name="adj" fmla="val 41223"/>
            </a:avLst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6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D18EDFA-C50F-C579-8C1E-D827B3817E10}"/>
              </a:ext>
            </a:extLst>
          </p:cNvPr>
          <p:cNvGrpSpPr/>
          <p:nvPr/>
        </p:nvGrpSpPr>
        <p:grpSpPr>
          <a:xfrm>
            <a:off x="2132811" y="1039296"/>
            <a:ext cx="7926378" cy="4779409"/>
            <a:chOff x="2189028" y="1223023"/>
            <a:chExt cx="7926378" cy="477940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E0D6A13-6EB6-3D72-F33F-C9D1588BA762}"/>
                </a:ext>
              </a:extLst>
            </p:cNvPr>
            <p:cNvGrpSpPr/>
            <p:nvPr/>
          </p:nvGrpSpPr>
          <p:grpSpPr>
            <a:xfrm>
              <a:off x="2189028" y="1223023"/>
              <a:ext cx="5400000" cy="3240000"/>
              <a:chOff x="2442258" y="1327628"/>
              <a:chExt cx="5400000" cy="32400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43CEA42-3543-85EA-7433-0DABA67E0A61}"/>
                  </a:ext>
                </a:extLst>
              </p:cNvPr>
              <p:cNvSpPr/>
              <p:nvPr/>
            </p:nvSpPr>
            <p:spPr>
              <a:xfrm>
                <a:off x="2442258" y="1840373"/>
                <a:ext cx="540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96081E8-30CB-226E-B7FE-F5206A24A052}"/>
                  </a:ext>
                </a:extLst>
              </p:cNvPr>
              <p:cNvSpPr/>
              <p:nvPr/>
            </p:nvSpPr>
            <p:spPr>
              <a:xfrm rot="5400000">
                <a:off x="1382225" y="2902628"/>
                <a:ext cx="324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904151A-F97B-C673-D635-8CF1F23D0388}"/>
                </a:ext>
              </a:extLst>
            </p:cNvPr>
            <p:cNvGrpSpPr/>
            <p:nvPr/>
          </p:nvGrpSpPr>
          <p:grpSpPr>
            <a:xfrm rot="10800000">
              <a:off x="4715406" y="2762432"/>
              <a:ext cx="5400000" cy="3240000"/>
              <a:chOff x="2442258" y="1327628"/>
              <a:chExt cx="5400000" cy="324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91BB4D8-489C-FE03-A9E1-955F1777DD36}"/>
                  </a:ext>
                </a:extLst>
              </p:cNvPr>
              <p:cNvSpPr/>
              <p:nvPr/>
            </p:nvSpPr>
            <p:spPr>
              <a:xfrm>
                <a:off x="2442258" y="1840373"/>
                <a:ext cx="540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355279-8956-4F55-722E-7BD379E11047}"/>
                  </a:ext>
                </a:extLst>
              </p:cNvPr>
              <p:cNvSpPr/>
              <p:nvPr/>
            </p:nvSpPr>
            <p:spPr>
              <a:xfrm rot="5400000">
                <a:off x="1382225" y="2902628"/>
                <a:ext cx="3240000" cy="90000"/>
              </a:xfrm>
              <a:prstGeom prst="rect">
                <a:avLst/>
              </a:prstGeom>
              <a:solidFill>
                <a:srgbClr val="092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4816A3E0-2367-5CD0-957B-811B8C060285}"/>
              </a:ext>
            </a:extLst>
          </p:cNvPr>
          <p:cNvSpPr txBox="1">
            <a:spLocks/>
          </p:cNvSpPr>
          <p:nvPr/>
        </p:nvSpPr>
        <p:spPr>
          <a:xfrm>
            <a:off x="4197752" y="2411745"/>
            <a:ext cx="3796496" cy="2034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강화학습의 </a:t>
            </a:r>
            <a:endParaRPr lang="en-US" altLang="ko-KR" sz="4500" dirty="0">
              <a:solidFill>
                <a:srgbClr val="092E87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필요성</a:t>
            </a:r>
            <a:endParaRPr lang="en-US" altLang="ko-KR" sz="4500" dirty="0">
              <a:solidFill>
                <a:srgbClr val="092E87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6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DD3C-B070-8169-E52A-E99BEB14F6B4}"/>
              </a:ext>
            </a:extLst>
          </p:cNvPr>
          <p:cNvSpPr/>
          <p:nvPr/>
        </p:nvSpPr>
        <p:spPr>
          <a:xfrm>
            <a:off x="0" y="0"/>
            <a:ext cx="838200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B494CC-6FCB-8314-BE0F-C8243192105F}"/>
              </a:ext>
            </a:extLst>
          </p:cNvPr>
          <p:cNvSpPr/>
          <p:nvPr/>
        </p:nvSpPr>
        <p:spPr>
          <a:xfrm>
            <a:off x="296862" y="367220"/>
            <a:ext cx="1101463" cy="1101463"/>
          </a:xfrm>
          <a:prstGeom prst="ellipse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02</a:t>
            </a:r>
            <a:endParaRPr lang="ko-KR" altLang="en-US" sz="35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E5DC1283-D500-5B11-3064-A0EBD144B59A}"/>
              </a:ext>
            </a:extLst>
          </p:cNvPr>
          <p:cNvSpPr txBox="1">
            <a:spLocks/>
          </p:cNvSpPr>
          <p:nvPr/>
        </p:nvSpPr>
        <p:spPr>
          <a:xfrm>
            <a:off x="1398325" y="319199"/>
            <a:ext cx="7155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강화학습의 필요성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60F45-C81B-C2FB-9AFA-3D5714D00DAF}"/>
              </a:ext>
            </a:extLst>
          </p:cNvPr>
          <p:cNvSpPr txBox="1"/>
          <p:nvPr/>
        </p:nvSpPr>
        <p:spPr>
          <a:xfrm>
            <a:off x="1527857" y="1418135"/>
            <a:ext cx="771938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왜 강화학습이 필요한가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1DE9A9-287C-6952-A46D-636FB4B7978D}"/>
              </a:ext>
            </a:extLst>
          </p:cNvPr>
          <p:cNvSpPr txBox="1"/>
          <p:nvPr/>
        </p:nvSpPr>
        <p:spPr>
          <a:xfrm>
            <a:off x="1868596" y="5210054"/>
            <a:ext cx="8183879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i="0" u="none" strike="noStrike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강화학습에서는 행동 및 보상 내용에 대해 선택</a:t>
            </a:r>
            <a:endParaRPr lang="en-US" altLang="ko-KR" sz="2200" i="0" u="none" strike="noStrike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</a:t>
            </a:r>
            <a:r>
              <a:rPr lang="ko-KR" altLang="en-US" sz="2200" i="0" u="none" strike="noStrike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보다 해석 가능한 결과를 제공</a:t>
            </a:r>
            <a:endParaRPr lang="ko-KR" altLang="en-US" sz="2200" dirty="0">
              <a:solidFill>
                <a:srgbClr val="092E87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B914BD63-8F58-9619-D31E-096EFE169A7D}"/>
              </a:ext>
            </a:extLst>
          </p:cNvPr>
          <p:cNvSpPr/>
          <p:nvPr/>
        </p:nvSpPr>
        <p:spPr>
          <a:xfrm>
            <a:off x="1978599" y="5853350"/>
            <a:ext cx="377018" cy="326366"/>
          </a:xfrm>
          <a:prstGeom prst="rightArrow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06115-08E7-4B49-9F64-127480B0A59F}"/>
              </a:ext>
            </a:extLst>
          </p:cNvPr>
          <p:cNvSpPr txBox="1"/>
          <p:nvPr/>
        </p:nvSpPr>
        <p:spPr>
          <a:xfrm>
            <a:off x="4945560" y="4849280"/>
            <a:ext cx="510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1)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유튜브 화면 캡쳐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D5B0BD1-C157-F0C2-FE5F-8E3C0060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83" y="1995287"/>
            <a:ext cx="6754168" cy="2867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ABEF06-34E8-E124-713E-854EBE83DCF7}"/>
              </a:ext>
            </a:extLst>
          </p:cNvPr>
          <p:cNvSpPr txBox="1"/>
          <p:nvPr/>
        </p:nvSpPr>
        <p:spPr>
          <a:xfrm>
            <a:off x="9964151" y="2767896"/>
            <a:ext cx="1509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rgbClr val="FF0000"/>
                </a:solidFill>
              </a:rPr>
              <a:t>Why?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9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DD3C-B070-8169-E52A-E99BEB14F6B4}"/>
              </a:ext>
            </a:extLst>
          </p:cNvPr>
          <p:cNvSpPr/>
          <p:nvPr/>
        </p:nvSpPr>
        <p:spPr>
          <a:xfrm>
            <a:off x="0" y="0"/>
            <a:ext cx="838200" cy="6858001"/>
          </a:xfrm>
          <a:prstGeom prst="rect">
            <a:avLst/>
          </a:prstGeom>
          <a:solidFill>
            <a:srgbClr val="092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B494CC-6FCB-8314-BE0F-C8243192105F}"/>
              </a:ext>
            </a:extLst>
          </p:cNvPr>
          <p:cNvSpPr/>
          <p:nvPr/>
        </p:nvSpPr>
        <p:spPr>
          <a:xfrm>
            <a:off x="296862" y="367220"/>
            <a:ext cx="1101463" cy="1101463"/>
          </a:xfrm>
          <a:prstGeom prst="ellipse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02</a:t>
            </a:r>
            <a:endParaRPr lang="ko-KR" altLang="en-US" sz="35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E5DC1283-D500-5B11-3064-A0EBD144B59A}"/>
              </a:ext>
            </a:extLst>
          </p:cNvPr>
          <p:cNvSpPr txBox="1">
            <a:spLocks/>
          </p:cNvSpPr>
          <p:nvPr/>
        </p:nvSpPr>
        <p:spPr>
          <a:xfrm>
            <a:off x="1398325" y="319199"/>
            <a:ext cx="7155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강화학습의 필요성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60F45-C81B-C2FB-9AFA-3D5714D00DAF}"/>
              </a:ext>
            </a:extLst>
          </p:cNvPr>
          <p:cNvSpPr txBox="1"/>
          <p:nvPr/>
        </p:nvSpPr>
        <p:spPr>
          <a:xfrm>
            <a:off x="1527857" y="1418135"/>
            <a:ext cx="771938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왜 강화학습이 필요한가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1DE9A9-287C-6952-A46D-636FB4B7978D}"/>
              </a:ext>
            </a:extLst>
          </p:cNvPr>
          <p:cNvSpPr txBox="1"/>
          <p:nvPr/>
        </p:nvSpPr>
        <p:spPr>
          <a:xfrm>
            <a:off x="1868596" y="5548714"/>
            <a:ext cx="8183879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i="0" u="none" strike="noStrike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강화학습으로 환경 변화에 빠르게 적응</a:t>
            </a:r>
            <a:endParaRPr lang="en-US" altLang="ko-KR" sz="2200" i="0" u="none" strike="noStrike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       </a:t>
            </a:r>
            <a:r>
              <a:rPr lang="ko-KR" altLang="en-US" sz="22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실시간으로 변화하는 사용자의 </a:t>
            </a:r>
            <a:r>
              <a:rPr lang="ko-KR" altLang="en-US" sz="2200" dirty="0">
                <a:solidFill>
                  <a:srgbClr val="FF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취향</a:t>
            </a:r>
            <a:r>
              <a:rPr lang="ko-KR" altLang="en-US" sz="2200" dirty="0">
                <a:solidFill>
                  <a:srgbClr val="092E87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을 반영한 추천 가능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B914BD63-8F58-9619-D31E-096EFE169A7D}"/>
              </a:ext>
            </a:extLst>
          </p:cNvPr>
          <p:cNvSpPr/>
          <p:nvPr/>
        </p:nvSpPr>
        <p:spPr>
          <a:xfrm>
            <a:off x="1978599" y="6192010"/>
            <a:ext cx="377018" cy="326366"/>
          </a:xfrm>
          <a:prstGeom prst="rightArrow">
            <a:avLst/>
          </a:prstGeom>
          <a:solidFill>
            <a:srgbClr val="5E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323934-BECB-2030-5D08-AE1831E53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31" y="2349903"/>
            <a:ext cx="6813162" cy="27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604</Words>
  <Application>Microsoft Office PowerPoint</Application>
  <PresentationFormat>와이드스크린</PresentationFormat>
  <Paragraphs>151</Paragraphs>
  <Slides>25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바른공군체 Medium</vt:lpstr>
      <vt:lpstr>리디바탕</vt:lpstr>
      <vt:lpstr>source-serif-pro</vt:lpstr>
      <vt:lpstr>Arial</vt:lpstr>
      <vt:lpstr>Wingdings</vt:lpstr>
      <vt:lpstr>맑은 고딕</vt:lpstr>
      <vt:lpstr>Office 테마</vt:lpstr>
      <vt:lpstr>강화학습을 사용한  도서 추천 알고리즘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강화학습을 사용한  도서 추천 알고리즘</dc:title>
  <dc:creator>SongJiyoon</dc:creator>
  <cp:lastModifiedBy>SongJiyoon</cp:lastModifiedBy>
  <cp:revision>29</cp:revision>
  <dcterms:created xsi:type="dcterms:W3CDTF">2023-10-09T12:11:01Z</dcterms:created>
  <dcterms:modified xsi:type="dcterms:W3CDTF">2023-10-10T01:00:36Z</dcterms:modified>
</cp:coreProperties>
</file>