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6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558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6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94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7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8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3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9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0DFC75-A724-4677-BF1C-08BF861EA9F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7723-C6EF-49C1-9D67-8767D4E83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6620968" cy="2262781"/>
          </a:xfrm>
        </p:spPr>
        <p:txBody>
          <a:bodyPr>
            <a:normAutofit/>
          </a:bodyPr>
          <a:lstStyle/>
          <a:p>
            <a:r>
              <a:rPr lang="en-US" sz="3600" dirty="0"/>
              <a:t>Indicator of the Month</a:t>
            </a:r>
            <a:br>
              <a:rPr lang="en-US" sz="3600" dirty="0"/>
            </a:br>
            <a:r>
              <a:rPr lang="en-US" sz="3600" dirty="0"/>
              <a:t>MACD</a:t>
            </a:r>
            <a:br>
              <a:rPr lang="en-US" dirty="0"/>
            </a:br>
            <a:r>
              <a:rPr lang="en-US" sz="3100" dirty="0"/>
              <a:t>(Moving Average Convergence/Divergence)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6620968" cy="861420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/>
              <a:t>04-SEP-2021</a:t>
            </a:r>
          </a:p>
          <a:p>
            <a:r>
              <a:rPr lang="en-US" sz="12800" dirty="0"/>
              <a:t>Vipin Kumar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MACD Pros/Cons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to strengths and weaknesses of any indicator built on Moving Averages</a:t>
            </a:r>
          </a:p>
          <a:p>
            <a:pPr lvl="1"/>
            <a:r>
              <a:rPr lang="en-US" dirty="0"/>
              <a:t>Strengths</a:t>
            </a:r>
          </a:p>
          <a:p>
            <a:pPr lvl="3"/>
            <a:r>
              <a:rPr lang="en-US" dirty="0"/>
              <a:t>Filters the “noise” of price action to indicate momentum</a:t>
            </a:r>
          </a:p>
          <a:p>
            <a:pPr lvl="3"/>
            <a:r>
              <a:rPr lang="en-US" dirty="0"/>
              <a:t>Best in trending markets</a:t>
            </a:r>
          </a:p>
          <a:p>
            <a:pPr lvl="1"/>
            <a:r>
              <a:rPr lang="en-US" dirty="0"/>
              <a:t>Weaknesses</a:t>
            </a:r>
          </a:p>
          <a:p>
            <a:pPr lvl="3"/>
            <a:r>
              <a:rPr lang="en-US" dirty="0"/>
              <a:t>Lots of False signals</a:t>
            </a:r>
          </a:p>
          <a:p>
            <a:pPr lvl="3"/>
            <a:r>
              <a:rPr lang="en-US" dirty="0"/>
              <a:t>Does poorly in sideways/choppy markets</a:t>
            </a:r>
          </a:p>
          <a:p>
            <a:pPr lvl="3"/>
            <a:r>
              <a:rPr lang="en-US" dirty="0"/>
              <a:t>Indicator “lags” price action—opportunities can be missed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use the MACD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it as a </a:t>
            </a:r>
            <a:r>
              <a:rPr lang="en-US" u="sng" dirty="0"/>
              <a:t>confirming</a:t>
            </a:r>
            <a:r>
              <a:rPr lang="en-US" dirty="0"/>
              <a:t> indicator</a:t>
            </a:r>
          </a:p>
          <a:p>
            <a:pPr lvl="1"/>
            <a:r>
              <a:rPr lang="en-US" dirty="0"/>
              <a:t>Primary signals come from</a:t>
            </a:r>
          </a:p>
          <a:p>
            <a:pPr lvl="2"/>
            <a:r>
              <a:rPr lang="en-US" dirty="0"/>
              <a:t>Candles</a:t>
            </a:r>
          </a:p>
          <a:p>
            <a:pPr lvl="2"/>
            <a:r>
              <a:rPr lang="en-US" dirty="0"/>
              <a:t>Volume</a:t>
            </a:r>
          </a:p>
          <a:p>
            <a:pPr lvl="2"/>
            <a:r>
              <a:rPr lang="en-US" dirty="0"/>
              <a:t>Support &amp; Resistance</a:t>
            </a:r>
          </a:p>
          <a:p>
            <a:pPr lvl="2"/>
            <a:r>
              <a:rPr lang="en-US" dirty="0" err="1"/>
              <a:t>Trendlines</a:t>
            </a:r>
            <a:endParaRPr lang="en-US" dirty="0"/>
          </a:p>
          <a:p>
            <a:pPr lvl="2"/>
            <a:r>
              <a:rPr lang="en-US" dirty="0"/>
              <a:t>Pivot Points</a:t>
            </a:r>
          </a:p>
          <a:p>
            <a:r>
              <a:rPr lang="en-US" dirty="0"/>
              <a:t>Use with other indicators to get “agreement”</a:t>
            </a:r>
          </a:p>
          <a:p>
            <a:pPr lvl="1"/>
            <a:r>
              <a:rPr lang="en-US" dirty="0" err="1"/>
              <a:t>Stochastics</a:t>
            </a:r>
            <a:endParaRPr lang="en-US" dirty="0"/>
          </a:p>
          <a:p>
            <a:pPr lvl="1"/>
            <a:r>
              <a:rPr lang="en-US" dirty="0"/>
              <a:t>RSI</a:t>
            </a:r>
          </a:p>
          <a:p>
            <a:pPr lvl="1"/>
            <a:r>
              <a:rPr lang="en-US" dirty="0"/>
              <a:t>CCI</a:t>
            </a:r>
          </a:p>
          <a:p>
            <a:pPr lvl="1"/>
            <a:r>
              <a:rPr lang="en-US" dirty="0"/>
              <a:t>Bollinger Bands</a:t>
            </a:r>
          </a:p>
          <a:p>
            <a:r>
              <a:rPr lang="en-US" dirty="0"/>
              <a:t>Get confirmation of momentum with longer timeframe MACD</a:t>
            </a:r>
          </a:p>
          <a:p>
            <a:pPr lvl="1"/>
            <a:r>
              <a:rPr lang="en-US" dirty="0"/>
              <a:t>Improves odds of follow-through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MACD?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Oscillator composed of Moving Averages</a:t>
            </a:r>
          </a:p>
          <a:p>
            <a:pPr lvl="1"/>
            <a:r>
              <a:rPr lang="en-US" dirty="0"/>
              <a:t>Provides a mathematical filter to price action</a:t>
            </a:r>
          </a:p>
          <a:p>
            <a:pPr lvl="3"/>
            <a:r>
              <a:rPr lang="en-US" dirty="0"/>
              <a:t>Indicates Momentum</a:t>
            </a:r>
          </a:p>
          <a:p>
            <a:r>
              <a:rPr lang="en-US" dirty="0"/>
              <a:t>Three parts of a MACD</a:t>
            </a:r>
          </a:p>
          <a:p>
            <a:pPr lvl="1"/>
            <a:r>
              <a:rPr lang="en-US" dirty="0"/>
              <a:t>Fast line</a:t>
            </a:r>
          </a:p>
          <a:p>
            <a:pPr lvl="3"/>
            <a:r>
              <a:rPr lang="en-US" dirty="0"/>
              <a:t>Composed of the difference between two EMA’s </a:t>
            </a:r>
          </a:p>
          <a:p>
            <a:pPr lvl="1"/>
            <a:r>
              <a:rPr lang="en-US" dirty="0"/>
              <a:t>Signal Line (slow line)</a:t>
            </a:r>
          </a:p>
          <a:p>
            <a:pPr lvl="3"/>
            <a:r>
              <a:rPr lang="en-US" dirty="0"/>
              <a:t>An EMA of the Fast line</a:t>
            </a:r>
          </a:p>
          <a:p>
            <a:pPr lvl="1"/>
            <a:r>
              <a:rPr lang="en-US" dirty="0"/>
              <a:t>Histogram</a:t>
            </a:r>
          </a:p>
          <a:p>
            <a:pPr lvl="3"/>
            <a:r>
              <a:rPr lang="en-US" dirty="0"/>
              <a:t>Represents the difference between the Fast line and Signal 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MACD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306763"/>
          </a:xfrm>
        </p:spPr>
        <p:txBody>
          <a:bodyPr/>
          <a:lstStyle/>
          <a:p>
            <a:r>
              <a:rPr lang="en-US" dirty="0"/>
              <a:t>Crossovers</a:t>
            </a:r>
          </a:p>
          <a:p>
            <a:pPr lvl="1"/>
            <a:r>
              <a:rPr lang="en-US" u="sng" dirty="0"/>
              <a:t>Buy</a:t>
            </a:r>
            <a:r>
              <a:rPr lang="en-US" dirty="0"/>
              <a:t> when fast line crosses above signal line</a:t>
            </a:r>
          </a:p>
          <a:p>
            <a:pPr lvl="1"/>
            <a:r>
              <a:rPr lang="en-US" u="sng" dirty="0"/>
              <a:t>Sell</a:t>
            </a:r>
            <a:r>
              <a:rPr lang="en-US" dirty="0"/>
              <a:t> when fast line crosses below signal line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Divergence</a:t>
            </a:r>
          </a:p>
          <a:p>
            <a:pPr lvl="1"/>
            <a:r>
              <a:rPr lang="en-US" dirty="0"/>
              <a:t>Height of histogram moves contrary to price 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5334000"/>
            <a:ext cx="5437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Only Trade WITH the Trend!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txBody>
          <a:bodyPr>
            <a:normAutofit/>
          </a:bodyPr>
          <a:lstStyle/>
          <a:p>
            <a:r>
              <a:rPr lang="en-US" dirty="0"/>
              <a:t>MACD Crossover Example</a:t>
            </a:r>
          </a:p>
        </p:txBody>
      </p:sp>
      <p:pic>
        <p:nvPicPr>
          <p:cNvPr id="4" name="Picture 3" descr="MACD Crossov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1" y="1143000"/>
            <a:ext cx="8839200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4038600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Fast Line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2021954" y="4519578"/>
            <a:ext cx="697468" cy="474176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0" y="3810000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Slow Line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rot="5400000">
            <a:off x="2761281" y="4389862"/>
            <a:ext cx="1090137" cy="669076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191000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Histogram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863336" y="4975864"/>
            <a:ext cx="1066800" cy="259072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txBody>
          <a:bodyPr>
            <a:normAutofit/>
          </a:bodyPr>
          <a:lstStyle/>
          <a:p>
            <a:r>
              <a:rPr lang="en-US" dirty="0"/>
              <a:t>MACD Crossover Example</a:t>
            </a:r>
          </a:p>
        </p:txBody>
      </p:sp>
      <p:pic>
        <p:nvPicPr>
          <p:cNvPr id="4" name="Picture 3" descr="MACD Crossov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1" y="1143000"/>
            <a:ext cx="8839200" cy="5562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>
            <a:off x="2476500" y="4762500"/>
            <a:ext cx="381000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4600" y="4267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390900" y="4838700"/>
            <a:ext cx="6858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57600" y="4267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381500" y="4762500"/>
            <a:ext cx="6858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200" y="4267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Sell</a:t>
            </a:r>
          </a:p>
        </p:txBody>
      </p:sp>
      <p:cxnSp>
        <p:nvCxnSpPr>
          <p:cNvPr id="11" name="Straight Arrow Connector 10"/>
          <p:cNvCxnSpPr>
            <a:stCxn id="12" idx="2"/>
          </p:cNvCxnSpPr>
          <p:nvPr/>
        </p:nvCxnSpPr>
        <p:spPr>
          <a:xfrm rot="5400000">
            <a:off x="5700315" y="4803617"/>
            <a:ext cx="697468" cy="3632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3600" y="4267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Sell</a:t>
            </a:r>
          </a:p>
        </p:txBody>
      </p:sp>
      <p:cxnSp>
        <p:nvCxnSpPr>
          <p:cNvPr id="13" name="Straight Arrow Connector 12"/>
          <p:cNvCxnSpPr>
            <a:stCxn id="14" idx="2"/>
          </p:cNvCxnSpPr>
          <p:nvPr/>
        </p:nvCxnSpPr>
        <p:spPr>
          <a:xfrm rot="5400000">
            <a:off x="7186215" y="4841717"/>
            <a:ext cx="773668" cy="3632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67600" y="4267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Sell</a:t>
            </a:r>
          </a:p>
        </p:txBody>
      </p:sp>
      <p:cxnSp>
        <p:nvCxnSpPr>
          <p:cNvPr id="15" name="Straight Arrow Connector 14"/>
          <p:cNvCxnSpPr>
            <a:stCxn id="16" idx="2"/>
          </p:cNvCxnSpPr>
          <p:nvPr/>
        </p:nvCxnSpPr>
        <p:spPr>
          <a:xfrm rot="16200000" flipH="1">
            <a:off x="748516" y="5320518"/>
            <a:ext cx="926070" cy="320097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46482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Buy</a:t>
            </a:r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 rot="5400000">
            <a:off x="3034518" y="5183415"/>
            <a:ext cx="392668" cy="60902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0" y="4648200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Buy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3771902" y="5067302"/>
            <a:ext cx="609599" cy="38099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38600" y="4648200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Buy</a:t>
            </a:r>
          </a:p>
        </p:txBody>
      </p:sp>
      <p:cxnSp>
        <p:nvCxnSpPr>
          <p:cNvPr id="29" name="Straight Arrow Connector 28"/>
          <p:cNvCxnSpPr>
            <a:stCxn id="30" idx="2"/>
          </p:cNvCxnSpPr>
          <p:nvPr/>
        </p:nvCxnSpPr>
        <p:spPr>
          <a:xfrm rot="5400000">
            <a:off x="5091919" y="5183416"/>
            <a:ext cx="545068" cy="2133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1600" y="4648200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Buy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286501" y="5219701"/>
            <a:ext cx="685801" cy="152401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77000" y="4648200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Buy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55"/>
            <a:ext cx="8229600" cy="737064"/>
          </a:xfrm>
        </p:spPr>
        <p:txBody>
          <a:bodyPr>
            <a:normAutofit/>
          </a:bodyPr>
          <a:lstStyle/>
          <a:p>
            <a:r>
              <a:rPr lang="en-US" dirty="0"/>
              <a:t>MACD Divergence Example</a:t>
            </a:r>
          </a:p>
        </p:txBody>
      </p:sp>
      <p:pic>
        <p:nvPicPr>
          <p:cNvPr id="4" name="Picture 3" descr="MACD Diverg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143000"/>
            <a:ext cx="8839200" cy="5562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371600" y="5334000"/>
            <a:ext cx="34290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71600" y="3505200"/>
            <a:ext cx="419100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0600" y="3810000"/>
            <a:ext cx="191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Increasing Price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3886200" y="4038600"/>
            <a:ext cx="9144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4800" y="4495800"/>
            <a:ext cx="331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Decreasing Histogram Height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3505200" y="4724400"/>
            <a:ext cx="6096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0864"/>
          </a:xfrm>
        </p:spPr>
        <p:txBody>
          <a:bodyPr>
            <a:normAutofit fontScale="90000"/>
          </a:bodyPr>
          <a:lstStyle/>
          <a:p>
            <a:r>
              <a:rPr lang="en-US" dirty="0"/>
              <a:t>MACD Divergence Example</a:t>
            </a:r>
          </a:p>
        </p:txBody>
      </p:sp>
      <p:pic>
        <p:nvPicPr>
          <p:cNvPr id="4" name="Picture 3" descr="MACD Diverg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143000"/>
            <a:ext cx="8839200" cy="5562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371600" y="5334000"/>
            <a:ext cx="32766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71600" y="3505200"/>
            <a:ext cx="419100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0" y="2667000"/>
            <a:ext cx="281940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9600" y="4114800"/>
            <a:ext cx="332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Bearish Movement forecasted</a:t>
            </a:r>
          </a:p>
          <a:p>
            <a:r>
              <a:rPr lang="en-US" dirty="0">
                <a:solidFill>
                  <a:schemeClr val="bg1"/>
                </a:solidFill>
              </a:rPr>
              <a:t>By Divergence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5410200" y="3429000"/>
            <a:ext cx="1219200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EMA Calculation</a:t>
            </a:r>
          </a:p>
          <a:p>
            <a:pPr lvl="1"/>
            <a:r>
              <a:rPr lang="en-US" dirty="0"/>
              <a:t>Calculated by applying a percentage of current period closing price to a percentage of the previous period moving average value.</a:t>
            </a:r>
          </a:p>
          <a:p>
            <a:pPr lvl="2"/>
            <a:r>
              <a:rPr lang="en-US" dirty="0"/>
              <a:t>Emphasis is on most recent price action</a:t>
            </a:r>
          </a:p>
          <a:p>
            <a:pPr lvl="2"/>
            <a:endParaRPr lang="en-US" dirty="0"/>
          </a:p>
          <a:p>
            <a:pPr lvl="2">
              <a:buNone/>
            </a:pPr>
            <a:r>
              <a:rPr lang="en-US" dirty="0"/>
              <a:t>E = Percent of current closing price</a:t>
            </a:r>
          </a:p>
          <a:p>
            <a:pPr lvl="2">
              <a:buNone/>
            </a:pPr>
            <a:r>
              <a:rPr lang="en-US" dirty="0"/>
              <a:t>P = Periods used in EMA calculation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E =     2                                  P =    2        - 1</a:t>
            </a:r>
          </a:p>
          <a:p>
            <a:pPr lvl="2">
              <a:buNone/>
            </a:pPr>
            <a:r>
              <a:rPr lang="en-US" dirty="0"/>
              <a:t>        P + 1                                        E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5257800"/>
            <a:ext cx="83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33900" y="51816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ket 9"/>
          <p:cNvSpPr/>
          <p:nvPr/>
        </p:nvSpPr>
        <p:spPr>
          <a:xfrm>
            <a:off x="4533900" y="4868863"/>
            <a:ext cx="76200" cy="68580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4914900" y="4868863"/>
            <a:ext cx="76200" cy="68580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TOS</a:t>
            </a:r>
          </a:p>
          <a:p>
            <a:pPr lvl="1"/>
            <a:r>
              <a:rPr lang="en-US" dirty="0"/>
              <a:t>MACD (12,26,9)</a:t>
            </a:r>
          </a:p>
          <a:p>
            <a:pPr lvl="2"/>
            <a:r>
              <a:rPr lang="en-US" dirty="0"/>
              <a:t>Corresponds to MACD(15%, 7.5%, 20%)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Prophet Charts</a:t>
            </a:r>
          </a:p>
          <a:p>
            <a:pPr lvl="1"/>
            <a:r>
              <a:rPr lang="en-US" dirty="0"/>
              <a:t>MACD(8, 17, 9)</a:t>
            </a:r>
          </a:p>
          <a:p>
            <a:pPr lvl="2"/>
            <a:r>
              <a:rPr lang="en-US" dirty="0"/>
              <a:t>Corresponds to MACD(22%, 11%, 20%)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1598" y="350058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Line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4763294" y="3408456"/>
            <a:ext cx="2286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106194" y="3961606"/>
            <a:ext cx="3048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4930304" y="2575728"/>
            <a:ext cx="228600" cy="137160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-5400000" flipH="1">
            <a:off x="5018049" y="3619500"/>
            <a:ext cx="228600" cy="121920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7800" y="3535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 Line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rot="16200000" flipV="1">
            <a:off x="5633813" y="3235405"/>
            <a:ext cx="457200" cy="1424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602640" y="4157887"/>
            <a:ext cx="533400" cy="1424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352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Indicator of the Month MACD (Moving Average Convergence/Divergence)</vt:lpstr>
      <vt:lpstr>What is the MACD?</vt:lpstr>
      <vt:lpstr>How is the MACD used?</vt:lpstr>
      <vt:lpstr>MACD Crossover Example</vt:lpstr>
      <vt:lpstr>MACD Crossover Example</vt:lpstr>
      <vt:lpstr>MACD Divergence Example</vt:lpstr>
      <vt:lpstr>MACD Divergence Example</vt:lpstr>
      <vt:lpstr>MACD Settings</vt:lpstr>
      <vt:lpstr>MACD Settings</vt:lpstr>
      <vt:lpstr>MACD Pros/Cons</vt:lpstr>
      <vt:lpstr>How I use the MACD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Indicator of the Month</dc:title>
  <dc:creator>Rick Edwards</dc:creator>
  <cp:lastModifiedBy>Vipin Kumar</cp:lastModifiedBy>
  <cp:revision>20</cp:revision>
  <dcterms:created xsi:type="dcterms:W3CDTF">2009-12-03T06:01:26Z</dcterms:created>
  <dcterms:modified xsi:type="dcterms:W3CDTF">2021-09-04T03:48:20Z</dcterms:modified>
</cp:coreProperties>
</file>