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5" r:id="rId10"/>
    <p:sldId id="264" r:id="rId11"/>
    <p:sldId id="273" r:id="rId12"/>
    <p:sldId id="275" r:id="rId13"/>
    <p:sldId id="263" r:id="rId14"/>
    <p:sldId id="269" r:id="rId15"/>
    <p:sldId id="270" r:id="rId16"/>
    <p:sldId id="271" r:id="rId17"/>
    <p:sldId id="267" r:id="rId18"/>
    <p:sldId id="277" r:id="rId19"/>
    <p:sldId id="278" r:id="rId20"/>
    <p:sldId id="268" r:id="rId21"/>
    <p:sldId id="272" r:id="rId22"/>
    <p:sldId id="274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888" autoAdjust="0"/>
    <p:restoredTop sz="88172" autoAdjust="0"/>
  </p:normalViewPr>
  <p:slideViewPr>
    <p:cSldViewPr>
      <p:cViewPr>
        <p:scale>
          <a:sx n="76" d="100"/>
          <a:sy n="76" d="100"/>
        </p:scale>
        <p:origin x="-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AF27-00C5-4421-8C7C-BC8263891BC5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A85E-BE3D-46C6-B14B-ECBFF62A8B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20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820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: Compteur </a:t>
            </a:r>
            <a:r>
              <a:rPr lang="fr-FR" dirty="0" err="1" smtClean="0"/>
              <a:t>events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203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 descr="C:\Users\YA12ADAN\Desktop\angular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876"/>
            <a:ext cx="48641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500702"/>
            <a:ext cx="2065802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expression </a:t>
            </a:r>
            <a:r>
              <a:rPr lang="fr-FR" dirty="0" err="1" smtClean="0"/>
              <a:t>javascript</a:t>
            </a:r>
            <a:r>
              <a:rPr lang="fr-FR" dirty="0" smtClean="0"/>
              <a:t> exprimée entre {{…}} dans la vue (HTML) .</a:t>
            </a:r>
          </a:p>
          <a:p>
            <a:r>
              <a:rPr lang="fr-FR" dirty="0" smtClean="0"/>
              <a:t>Peux être placer partout dans le DOM de la vue.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&lt;tag </a:t>
            </a:r>
            <a:r>
              <a:rPr lang="fr-FR" dirty="0" err="1" smtClean="0">
                <a:solidFill>
                  <a:srgbClr val="0070C0"/>
                </a:solidFill>
              </a:rPr>
              <a:t>attr</a:t>
            </a:r>
            <a:r>
              <a:rPr lang="fr-FR" dirty="0" smtClean="0">
                <a:solidFill>
                  <a:srgbClr val="0070C0"/>
                </a:solidFill>
              </a:rPr>
              <a:t>="{{Expression</a:t>
            </a:r>
            <a:r>
              <a:rPr lang="fr-FR" dirty="0" smtClean="0">
                <a:solidFill>
                  <a:srgbClr val="0070C0"/>
                </a:solidFill>
              </a:rPr>
              <a:t>}}"&gt;{{</a:t>
            </a:r>
            <a:r>
              <a:rPr lang="fr-FR" dirty="0" smtClean="0">
                <a:solidFill>
                  <a:srgbClr val="0070C0"/>
                </a:solidFill>
              </a:rPr>
              <a:t>Expression}}&lt;/</a:t>
            </a:r>
            <a:r>
              <a:rPr lang="fr-FR" dirty="0" smtClean="0">
                <a:solidFill>
                  <a:srgbClr val="0070C0"/>
                </a:solidFill>
              </a:rPr>
              <a:t>tag&gt;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https://docs.angularjs.org/guide/expression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Filtre permet de formater une expression.</a:t>
            </a:r>
          </a:p>
          <a:p>
            <a:r>
              <a:rPr lang="fr-FR" dirty="0" smtClean="0"/>
              <a:t>Les filtres sont utilisés directement sur un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 }}</a:t>
            </a:r>
          </a:p>
          <a:p>
            <a:r>
              <a:rPr lang="fr-FR" dirty="0" smtClean="0"/>
              <a:t>Plusieurs filtres peuvent être appliqués à une expressions (enchaînement de filtres).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filtre1 | filtre2 | ... }}</a:t>
            </a:r>
          </a:p>
          <a:p>
            <a:r>
              <a:rPr lang="fr-FR" dirty="0" smtClean="0"/>
              <a:t>Un filtre peut avoir plusieurs paramètres.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filtre:param1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:param2:... }}</a:t>
            </a:r>
          </a:p>
          <a:p>
            <a:pPr>
              <a:buNone/>
            </a:pPr>
            <a:r>
              <a:rPr lang="fr-FR" dirty="0" smtClean="0"/>
              <a:t>https://docs.angularjs.org/guide/filter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uppercase</a:t>
            </a:r>
            <a:r>
              <a:rPr lang="fr-FR" dirty="0" smtClean="0"/>
              <a:t> / </a:t>
            </a:r>
            <a:r>
              <a:rPr lang="fr-FR" dirty="0" err="1" smtClean="0"/>
              <a:t>lowercase</a:t>
            </a:r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dirty="0" smtClean="0"/>
              <a:t>format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</a:t>
            </a:r>
            <a:r>
              <a:rPr lang="fr-FR" dirty="0" smtClean="0"/>
              <a:t>devise</a:t>
            </a:r>
            <a:endParaRPr lang="fr-FR" dirty="0" smtClean="0"/>
          </a:p>
          <a:p>
            <a:r>
              <a:rPr lang="fr-FR" dirty="0" smtClean="0"/>
              <a:t>date : format</a:t>
            </a:r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value</a:t>
            </a:r>
            <a:endParaRPr lang="fr-FR" dirty="0" smtClean="0"/>
          </a:p>
          <a:p>
            <a:r>
              <a:rPr lang="fr-FR" dirty="0" err="1" smtClean="0"/>
              <a:t>orderBy</a:t>
            </a:r>
            <a:r>
              <a:rPr lang="fr-FR" dirty="0" smtClean="0"/>
              <a:t> : </a:t>
            </a:r>
            <a:r>
              <a:rPr lang="fr-FR" dirty="0" err="1" smtClean="0"/>
              <a:t>column</a:t>
            </a:r>
            <a:r>
              <a:rPr lang="fr-FR" dirty="0" smtClean="0"/>
              <a:t> : </a:t>
            </a:r>
            <a:r>
              <a:rPr lang="fr-FR" dirty="0" err="1" smtClean="0"/>
              <a:t>desc</a:t>
            </a:r>
            <a:endParaRPr lang="fr-FR" dirty="0" smtClean="0"/>
          </a:p>
          <a:p>
            <a:r>
              <a:rPr lang="fr-FR" dirty="0" err="1" smtClean="0"/>
              <a:t>limitTo</a:t>
            </a:r>
            <a:r>
              <a:rPr lang="fr-FR" dirty="0" smtClean="0"/>
              <a:t> : </a:t>
            </a:r>
            <a:r>
              <a:rPr lang="fr-FR" dirty="0" err="1" smtClean="0"/>
              <a:t>start</a:t>
            </a:r>
            <a:r>
              <a:rPr lang="fr-FR" dirty="0" smtClean="0"/>
              <a:t> : count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extension du syntaxe HTML.</a:t>
            </a:r>
          </a:p>
          <a:p>
            <a:r>
              <a:rPr lang="fr-FR" dirty="0" smtClean="0"/>
              <a:t>Les directives sont directement insérées dans le DOM.</a:t>
            </a:r>
          </a:p>
          <a:p>
            <a:r>
              <a:rPr lang="fr-FR" dirty="0" smtClean="0"/>
              <a:t>Les directives </a:t>
            </a:r>
            <a:r>
              <a:rPr lang="fr-FR" dirty="0" err="1" smtClean="0"/>
              <a:t>AngularJS</a:t>
            </a:r>
            <a:r>
              <a:rPr lang="fr-FR" dirty="0" smtClean="0"/>
              <a:t> sont toutes préfixées par </a:t>
            </a:r>
            <a:r>
              <a:rPr lang="fr-FR" dirty="0" err="1" smtClean="0"/>
              <a:t>ng</a:t>
            </a:r>
            <a:r>
              <a:rPr lang="fr-FR" dirty="0" smtClean="0"/>
              <a:t>-.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/>
              <a:t>AngularJS</a:t>
            </a:r>
            <a:r>
              <a:rPr lang="fr-FR" dirty="0" smtClean="0"/>
              <a:t> permet aussi la création des directives personnalisées.</a:t>
            </a:r>
          </a:p>
          <a:p>
            <a:pPr>
              <a:buNone/>
            </a:pPr>
            <a:r>
              <a:rPr lang="fr-FR" dirty="0" smtClean="0">
                <a:solidFill>
                  <a:srgbClr val="00B0F0"/>
                </a:solidFill>
              </a:rPr>
              <a:t>&lt;tag </a:t>
            </a:r>
            <a:r>
              <a:rPr lang="fr-FR" dirty="0" err="1" smtClean="0">
                <a:solidFill>
                  <a:srgbClr val="00B0F0"/>
                </a:solidFill>
              </a:rPr>
              <a:t>ng</a:t>
            </a:r>
            <a:r>
              <a:rPr lang="fr-FR" dirty="0" smtClean="0">
                <a:solidFill>
                  <a:srgbClr val="00B0F0"/>
                </a:solidFill>
              </a:rPr>
              <a:t>-directive&gt;…&lt;/tag&gt;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https://docs.angularjs.org/guide/directive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/>
              <a:t> : Définit la racine de l’application (module).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init</a:t>
            </a:r>
            <a:r>
              <a:rPr lang="fr-FR" dirty="0" smtClean="0"/>
              <a:t> : Initialise une ou plusieurs </a:t>
            </a:r>
            <a:r>
              <a:rPr lang="fr-FR" dirty="0" smtClean="0"/>
              <a:t>variables.</a:t>
            </a:r>
            <a:endParaRPr lang="fr-FR" dirty="0" smtClean="0"/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bind</a:t>
            </a:r>
            <a:r>
              <a:rPr lang="fr-FR" dirty="0" smtClean="0"/>
              <a:t> : </a:t>
            </a:r>
            <a:r>
              <a:rPr lang="fr-FR" dirty="0" err="1" smtClean="0"/>
              <a:t>Binde</a:t>
            </a:r>
            <a:r>
              <a:rPr lang="fr-FR" dirty="0" smtClean="0"/>
              <a:t> le contenu d’un tag avec une </a:t>
            </a:r>
            <a:r>
              <a:rPr lang="fr-FR" dirty="0" smtClean="0"/>
              <a:t>variable ou </a:t>
            </a:r>
            <a:r>
              <a:rPr lang="fr-FR" dirty="0" smtClean="0"/>
              <a:t>une expression.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ng-bind-template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/>
              <a:t>Binde</a:t>
            </a:r>
            <a:r>
              <a:rPr lang="fr-FR" dirty="0"/>
              <a:t> le contenu d’un tag </a:t>
            </a:r>
            <a:r>
              <a:rPr lang="fr-FR" dirty="0" smtClean="0"/>
              <a:t>avec un </a:t>
            </a:r>
            <a:r>
              <a:rPr lang="fr-FR" dirty="0" err="1" smtClean="0"/>
              <a:t>template</a:t>
            </a:r>
            <a:r>
              <a:rPr lang="fr-FR" dirty="0" smtClean="0"/>
              <a:t> (un ou plusieurs expressions).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-model </a:t>
            </a:r>
            <a:r>
              <a:rPr lang="fr-FR" dirty="0"/>
              <a:t>: </a:t>
            </a:r>
            <a:r>
              <a:rPr lang="fr-FR" dirty="0" smtClean="0"/>
              <a:t>permet de lier un INPUT, SELECT ou un </a:t>
            </a:r>
            <a:r>
              <a:rPr lang="fr-FR" dirty="0" smtClean="0"/>
              <a:t>TEXTAREA, … </a:t>
            </a:r>
            <a:r>
              <a:rPr lang="fr-FR" dirty="0" smtClean="0"/>
              <a:t>à une </a:t>
            </a:r>
            <a:r>
              <a:rPr lang="fr-FR" dirty="0" smtClean="0"/>
              <a:t>variable.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ng-href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spécifier une URL.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ng-src</a:t>
            </a:r>
            <a:r>
              <a:rPr lang="fr-FR" dirty="0" smtClean="0"/>
              <a:t> : permet de spécifier un lien vers une image. 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ng-repeat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répéter un </a:t>
            </a:r>
            <a:r>
              <a:rPr lang="fr-FR" dirty="0" err="1" smtClean="0"/>
              <a:t>template</a:t>
            </a:r>
            <a:r>
              <a:rPr lang="fr-FR" dirty="0" smtClean="0"/>
              <a:t> pour chaque élément dans une collection.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-if : </a:t>
            </a:r>
            <a:r>
              <a:rPr lang="fr-FR" dirty="0"/>
              <a:t>supprime le </a:t>
            </a:r>
            <a:r>
              <a:rPr lang="fr-FR" dirty="0" err="1"/>
              <a:t>template</a:t>
            </a:r>
            <a:r>
              <a:rPr lang="fr-FR" dirty="0"/>
              <a:t> si la valeur est égale à false</a:t>
            </a:r>
            <a:r>
              <a:rPr lang="fr-FR" dirty="0" smtClean="0"/>
              <a:t>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</a:t>
            </a:r>
            <a:r>
              <a:rPr lang="fr-FR" dirty="0" smtClean="0"/>
              <a:t> : permet d’afficher un seul </a:t>
            </a:r>
            <a:r>
              <a:rPr lang="fr-FR" dirty="0" err="1" smtClean="0"/>
              <a:t>temlate</a:t>
            </a:r>
            <a:r>
              <a:rPr lang="fr-FR" dirty="0" smtClean="0"/>
              <a:t> parmi plusieurs (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</a:t>
            </a:r>
            <a:r>
              <a:rPr lang="fr-FR" dirty="0" err="1" smtClean="0">
                <a:solidFill>
                  <a:srgbClr val="0070C0"/>
                </a:solidFill>
              </a:rPr>
              <a:t>when</a:t>
            </a:r>
            <a:r>
              <a:rPr lang="fr-FR" dirty="0" smtClean="0"/>
              <a:t> / 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-switch-default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>
                <a:solidFill>
                  <a:srgbClr val="0070C0"/>
                </a:solidFill>
              </a:rPr>
              <a:t>ng-list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: transforme un </a:t>
            </a:r>
            <a:r>
              <a:rPr lang="fr-FR" dirty="0" smtClean="0"/>
              <a:t>texte à </a:t>
            </a:r>
            <a:r>
              <a:rPr lang="fr-FR" dirty="0"/>
              <a:t>une liste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1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-change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-click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dblclick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-focus,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blur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keyup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keydown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keypress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cut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-copy,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paste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….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83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contrôleur permet de contrôler les données.</a:t>
            </a:r>
          </a:p>
          <a:p>
            <a:r>
              <a:rPr lang="fr-FR" dirty="0" smtClean="0"/>
              <a:t>Un contrôleur doit être déclarer dans un module.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&lt;tag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ng-controller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=‘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controllerName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’&gt;…&lt;/tag&gt;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([dépendances]){…});</a:t>
            </a:r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controller</a:t>
            </a:r>
            <a:r>
              <a:rPr lang="fr-FR" dirty="0"/>
              <a:t> : est </a:t>
            </a:r>
            <a:r>
              <a:rPr lang="fr-FR" dirty="0" smtClean="0"/>
              <a:t>la directive </a:t>
            </a:r>
            <a:r>
              <a:rPr lang="fr-FR" dirty="0"/>
              <a:t>qui permet d’attacher un </a:t>
            </a:r>
            <a:r>
              <a:rPr lang="fr-FR" dirty="0" smtClean="0"/>
              <a:t>la vue au contrôleur. </a:t>
            </a:r>
          </a:p>
          <a:p>
            <a:endParaRPr lang="fr-FR" dirty="0" smtClean="0"/>
          </a:p>
          <a:p>
            <a:r>
              <a:rPr lang="fr-FR" dirty="0"/>
              <a:t>https://docs.angularjs.org/guide/controller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01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service est une Fonction/Objet qui offre un ensemble de traitements.</a:t>
            </a:r>
          </a:p>
          <a:p>
            <a:r>
              <a:rPr lang="fr-FR" dirty="0" smtClean="0"/>
              <a:t>La dépendance à un service doit être préciser avant </a:t>
            </a:r>
            <a:r>
              <a:rPr lang="fr-FR" smtClean="0"/>
              <a:t>son utilisation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 smtClean="0"/>
              <a:t>://docs.angularjs.org/api/ng/service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window</a:t>
            </a:r>
            <a:endParaRPr lang="fr-FR" dirty="0" smtClean="0"/>
          </a:p>
          <a:p>
            <a:r>
              <a:rPr lang="fr-FR" dirty="0" smtClean="0"/>
              <a:t>$document</a:t>
            </a:r>
          </a:p>
          <a:p>
            <a:r>
              <a:rPr lang="fr-FR" dirty="0" smtClean="0"/>
              <a:t>$location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interval</a:t>
            </a:r>
            <a:endParaRPr lang="fr-FR" dirty="0" smtClean="0"/>
          </a:p>
          <a:p>
            <a:r>
              <a:rPr lang="fr-FR" dirty="0" smtClean="0"/>
              <a:t>$log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$</a:t>
            </a:r>
            <a:r>
              <a:rPr lang="fr-FR" dirty="0" smtClean="0"/>
              <a:t>scope / $</a:t>
            </a:r>
            <a:r>
              <a:rPr lang="fr-FR" dirty="0" err="1" smtClean="0"/>
              <a:t>rootScope</a:t>
            </a:r>
            <a:endParaRPr lang="fr-FR" dirty="0" smtClean="0"/>
          </a:p>
          <a:p>
            <a:r>
              <a:rPr lang="fr-FR" dirty="0" smtClean="0"/>
              <a:t>$http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/ CSS</a:t>
            </a:r>
          </a:p>
          <a:p>
            <a:r>
              <a:rPr lang="fr-FR" dirty="0" smtClean="0"/>
              <a:t>Notions de base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Fonction Callbacks</a:t>
            </a:r>
          </a:p>
          <a:p>
            <a:r>
              <a:rPr lang="fr-FR" dirty="0" smtClean="0"/>
              <a:t>Ajax</a:t>
            </a:r>
            <a:endParaRPr lang="fr-FR" dirty="0"/>
          </a:p>
        </p:txBody>
      </p:sp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2050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scope ($scope) représente le </a:t>
            </a:r>
            <a:r>
              <a:rPr lang="fr-FR" i="1" dirty="0" err="1" smtClean="0"/>
              <a:t>View</a:t>
            </a:r>
            <a:r>
              <a:rPr lang="fr-FR" i="1" dirty="0" smtClean="0"/>
              <a:t>-Model </a:t>
            </a:r>
            <a:r>
              <a:rPr lang="fr-FR" dirty="0" smtClean="0"/>
              <a:t>de l’architecture MVVM.</a:t>
            </a:r>
          </a:p>
          <a:p>
            <a:r>
              <a:rPr lang="fr-FR" dirty="0" smtClean="0"/>
              <a:t>Un scope permet de binder les données entre le contrôleur et la vue (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 scope garantie la séparation du contrôleur de la vue.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($scope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https://</a:t>
            </a:r>
            <a:r>
              <a:rPr lang="fr-FR" dirty="0" smtClean="0"/>
              <a:t>docs.angularjs.org/guide/scope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9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RootScope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RootScope</a:t>
            </a:r>
            <a:r>
              <a:rPr lang="fr-FR" dirty="0" smtClean="0"/>
              <a:t> est un scope globale.</a:t>
            </a:r>
          </a:p>
          <a:p>
            <a:r>
              <a:rPr lang="fr-FR" dirty="0" smtClean="0"/>
              <a:t>Chaque application dispose d’un </a:t>
            </a:r>
            <a:r>
              <a:rPr lang="fr-FR" dirty="0" err="1" smtClean="0"/>
              <a:t>RootScope</a:t>
            </a:r>
            <a:r>
              <a:rPr lang="fr-FR" dirty="0" smtClean="0"/>
              <a:t> unique.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rootScope</a:t>
            </a:r>
            <a:r>
              <a:rPr lang="fr-FR" dirty="0" smtClean="0"/>
              <a:t> est accessible par toutes les vues et tous  contrôleurs de l’application.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 smtClean="0">
                <a:solidFill>
                  <a:srgbClr val="00B050"/>
                </a:solidFill>
              </a:rPr>
              <a:t>controllerName</a:t>
            </a:r>
            <a:r>
              <a:rPr lang="fr-FR" dirty="0" smtClean="0">
                <a:solidFill>
                  <a:srgbClr val="00B050"/>
                </a:solidFill>
              </a:rPr>
              <a:t>’, </a:t>
            </a: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($</a:t>
            </a:r>
            <a:r>
              <a:rPr lang="fr-FR" dirty="0" err="1" smtClean="0">
                <a:solidFill>
                  <a:srgbClr val="00B050"/>
                </a:solidFill>
              </a:rPr>
              <a:t>rootScope</a:t>
            </a:r>
            <a:r>
              <a:rPr lang="fr-FR" dirty="0" smtClean="0">
                <a:solidFill>
                  <a:srgbClr val="00B050"/>
                </a:solidFill>
              </a:rPr>
              <a:t>){…}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);</a:t>
            </a: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https://docs.angularjs.org/api/ng/service/$rootScope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est un service </a:t>
            </a:r>
            <a:r>
              <a:rPr lang="fr-FR" dirty="0" err="1" smtClean="0"/>
              <a:t>Angular</a:t>
            </a:r>
            <a:r>
              <a:rPr lang="fr-FR" dirty="0" smtClean="0"/>
              <a:t> qui permet la communication avec le serveur.</a:t>
            </a:r>
          </a:p>
          <a:p>
            <a:r>
              <a:rPr lang="fr-FR" dirty="0" smtClean="0"/>
              <a:t>HTTP se base sur l’objet </a:t>
            </a:r>
            <a:r>
              <a:rPr lang="fr-FR" dirty="0" err="1" smtClean="0"/>
              <a:t>XmlHttpRequest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$http.get(‘URL’).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http.get(‘URL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</a:t>
            </a:r>
          </a:p>
          <a:p>
            <a:r>
              <a:rPr lang="fr-FR" dirty="0" smtClean="0"/>
              <a:t>Post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</a:t>
            </a:r>
            <a:r>
              <a:rPr lang="fr-FR" dirty="0" err="1" smtClean="0">
                <a:solidFill>
                  <a:srgbClr val="FF0000"/>
                </a:solidFill>
              </a:rPr>
              <a:t>javascript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Javascript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).</a:t>
            </a:r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de manipulation DOM</a:t>
            </a:r>
            <a:r>
              <a:rPr lang="fr-FR" dirty="0"/>
              <a:t> (ex : </a:t>
            </a:r>
            <a:r>
              <a:rPr lang="fr-FR" dirty="0" err="1"/>
              <a:t>jQuery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graphique </a:t>
            </a:r>
            <a:r>
              <a:rPr lang="fr-FR" dirty="0"/>
              <a:t>(</a:t>
            </a:r>
            <a:r>
              <a:rPr lang="fr-FR" dirty="0" err="1"/>
              <a:t>Toolkit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est un </a:t>
            </a:r>
            <a:r>
              <a:rPr lang="fr-FR" dirty="0">
                <a:solidFill>
                  <a:srgbClr val="00B050"/>
                </a:solidFill>
              </a:rPr>
              <a:t>Framework </a:t>
            </a:r>
            <a:r>
              <a:rPr lang="fr-FR" dirty="0" err="1" smtClean="0">
                <a:solidFill>
                  <a:srgbClr val="00B050"/>
                </a:solidFill>
              </a:rPr>
              <a:t>javascript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Architecture </a:t>
            </a:r>
            <a:r>
              <a:rPr lang="fr-FR" dirty="0" smtClean="0"/>
              <a:t>MVC / MVVM.</a:t>
            </a:r>
            <a:endParaRPr lang="fr-FR" dirty="0"/>
          </a:p>
          <a:p>
            <a:pPr lvl="0"/>
            <a:r>
              <a:rPr lang="fr-FR" dirty="0"/>
              <a:t>Data </a:t>
            </a:r>
            <a:r>
              <a:rPr lang="fr-FR" dirty="0" err="1" smtClean="0"/>
              <a:t>Binding</a:t>
            </a:r>
            <a:r>
              <a:rPr lang="fr-FR" dirty="0" smtClean="0"/>
              <a:t> (Scopes).</a:t>
            </a:r>
            <a:endParaRPr lang="fr-FR" dirty="0"/>
          </a:p>
          <a:p>
            <a:pPr lvl="0"/>
            <a:r>
              <a:rPr lang="fr-FR" dirty="0"/>
              <a:t>Injection de </a:t>
            </a:r>
            <a:r>
              <a:rPr lang="fr-FR" dirty="0" smtClean="0"/>
              <a:t>dépendances.</a:t>
            </a:r>
            <a:endParaRPr lang="fr-FR" dirty="0"/>
          </a:p>
          <a:p>
            <a:pPr lvl="0"/>
            <a:r>
              <a:rPr lang="fr-FR" dirty="0" smtClean="0"/>
              <a:t>La </a:t>
            </a:r>
            <a:r>
              <a:rPr lang="fr-FR" dirty="0"/>
              <a:t>manipulation du </a:t>
            </a:r>
            <a:r>
              <a:rPr lang="fr-FR" dirty="0" smtClean="0"/>
              <a:t>DOM (Directives). 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MV*</a:t>
            </a:r>
            <a:endParaRPr lang="fr-FR" dirty="0"/>
          </a:p>
        </p:txBody>
      </p:sp>
      <p:pic>
        <p:nvPicPr>
          <p:cNvPr id="5" name="Espace réservé du contenu 4" descr="MVW_all_in_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9575" y="1935163"/>
            <a:ext cx="7804849" cy="4389437"/>
          </a:xfrm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Tow</a:t>
            </a:r>
            <a:r>
              <a:rPr lang="fr-FR" dirty="0" smtClean="0"/>
              <a:t>-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 : La synchronisation automatique des données entre le model et la vue.</a:t>
            </a:r>
            <a:endParaRPr lang="fr-FR" dirty="0"/>
          </a:p>
        </p:txBody>
      </p:sp>
      <p:pic>
        <p:nvPicPr>
          <p:cNvPr id="4098" name="Picture 2" descr="C:\Users\YA12ADAN\Desktop\angular\One_Way_Data_B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05598"/>
            <a:ext cx="3312368" cy="2111634"/>
          </a:xfrm>
          <a:prstGeom prst="rect">
            <a:avLst/>
          </a:prstGeom>
          <a:noFill/>
        </p:spPr>
      </p:pic>
      <p:pic>
        <p:nvPicPr>
          <p:cNvPr id="4099" name="Picture 3" descr="C:\Users\YA12ADAN\Desktop\angular\Two_Way_Data_Bin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59781"/>
            <a:ext cx="3312368" cy="2401467"/>
          </a:xfrm>
          <a:prstGeom prst="rect">
            <a:avLst/>
          </a:prstGeom>
          <a:noFill/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Modules</a:t>
            </a:r>
            <a:endParaRPr lang="fr-FR" dirty="0" smtClean="0"/>
          </a:p>
          <a:p>
            <a:r>
              <a:rPr lang="fr-FR" dirty="0" smtClean="0"/>
              <a:t>Expressions</a:t>
            </a:r>
          </a:p>
          <a:p>
            <a:r>
              <a:rPr lang="fr-FR" u="sng" dirty="0" smtClean="0"/>
              <a:t>Filtres</a:t>
            </a:r>
            <a:endParaRPr lang="fr-FR" u="sng" dirty="0" smtClean="0"/>
          </a:p>
          <a:p>
            <a:r>
              <a:rPr lang="fr-FR" u="sng" dirty="0" smtClean="0"/>
              <a:t>Directives</a:t>
            </a:r>
          </a:p>
          <a:p>
            <a:r>
              <a:rPr lang="fr-FR" dirty="0" smtClean="0"/>
              <a:t>Events</a:t>
            </a:r>
            <a:endParaRPr lang="fr-FR" dirty="0" smtClean="0"/>
          </a:p>
          <a:p>
            <a:r>
              <a:rPr lang="fr-FR" u="sng" dirty="0" smtClean="0"/>
              <a:t>Contrôleurs</a:t>
            </a:r>
          </a:p>
          <a:p>
            <a:r>
              <a:rPr lang="fr-FR" u="sng" dirty="0" smtClean="0"/>
              <a:t>Services</a:t>
            </a:r>
            <a:endParaRPr lang="fr-FR" u="sng" dirty="0" smtClean="0"/>
          </a:p>
          <a:p>
            <a:r>
              <a:rPr lang="fr-FR" dirty="0" smtClean="0"/>
              <a:t>Scopes / </a:t>
            </a:r>
            <a:r>
              <a:rPr lang="fr-FR" dirty="0" err="1" smtClean="0"/>
              <a:t>RootScope</a:t>
            </a:r>
            <a:endParaRPr lang="fr-FR" dirty="0" smtClean="0"/>
          </a:p>
          <a:p>
            <a:r>
              <a:rPr lang="fr-FR" dirty="0" smtClean="0"/>
              <a:t>HTTP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10" y="3019095"/>
            <a:ext cx="4902780" cy="2221572"/>
          </a:xfrm>
        </p:spPr>
      </p:pic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Module est un conteneur d’application ou de partie d’application.</a:t>
            </a: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</a:t>
            </a:r>
            <a:r>
              <a:rPr lang="fr-FR" dirty="0">
                <a:solidFill>
                  <a:srgbClr val="0070C0"/>
                </a:solidFill>
              </a:rPr>
              <a:t>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=‘</a:t>
            </a:r>
            <a:r>
              <a:rPr lang="fr-FR" dirty="0" err="1" smtClean="0">
                <a:solidFill>
                  <a:srgbClr val="0070C0"/>
                </a:solidFill>
              </a:rPr>
              <a:t>moduleName</a:t>
            </a:r>
            <a:r>
              <a:rPr lang="fr-FR" dirty="0" smtClean="0">
                <a:solidFill>
                  <a:srgbClr val="0070C0"/>
                </a:solidFill>
              </a:rPr>
              <a:t>’&gt;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var </a:t>
            </a:r>
            <a:r>
              <a:rPr lang="fr-FR" dirty="0" err="1" smtClean="0">
                <a:solidFill>
                  <a:srgbClr val="00B050"/>
                </a:solidFill>
              </a:rPr>
              <a:t>app</a:t>
            </a:r>
            <a:r>
              <a:rPr lang="fr-FR" dirty="0" smtClean="0">
                <a:solidFill>
                  <a:srgbClr val="00B050"/>
                </a:solidFill>
              </a:rPr>
              <a:t> = </a:t>
            </a:r>
            <a:r>
              <a:rPr lang="fr-FR" dirty="0" err="1" smtClean="0">
                <a:solidFill>
                  <a:srgbClr val="00B050"/>
                </a:solidFill>
              </a:rPr>
              <a:t>angular.module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moduleName</a:t>
            </a:r>
            <a:r>
              <a:rPr lang="fr-FR" dirty="0" smtClean="0">
                <a:solidFill>
                  <a:srgbClr val="00B050"/>
                </a:solidFill>
              </a:rPr>
              <a:t>’, []);</a:t>
            </a:r>
          </a:p>
          <a:p>
            <a:endParaRPr lang="fr-FR" dirty="0" smtClean="0"/>
          </a:p>
          <a:p>
            <a:r>
              <a:rPr lang="fr-FR" dirty="0"/>
              <a:t>https://docs.angularjs.org/guide/module</a:t>
            </a:r>
          </a:p>
        </p:txBody>
      </p:sp>
      <p:pic>
        <p:nvPicPr>
          <p:cNvPr id="7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915</TotalTime>
  <Words>665</Words>
  <Application>Microsoft Office PowerPoint</Application>
  <PresentationFormat>Affichage à l'écran (4:3)</PresentationFormat>
  <Paragraphs>154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Diapositive 1</vt:lpstr>
      <vt:lpstr>Pré-requis</vt:lpstr>
      <vt:lpstr>AngularJS</vt:lpstr>
      <vt:lpstr>AngularJS</vt:lpstr>
      <vt:lpstr>MV*</vt:lpstr>
      <vt:lpstr>Data Binding</vt:lpstr>
      <vt:lpstr>API</vt:lpstr>
      <vt:lpstr>Modules</vt:lpstr>
      <vt:lpstr>Modules</vt:lpstr>
      <vt:lpstr>Expressions</vt:lpstr>
      <vt:lpstr>Filtres</vt:lpstr>
      <vt:lpstr>Filters</vt:lpstr>
      <vt:lpstr>Directives</vt:lpstr>
      <vt:lpstr>Directives</vt:lpstr>
      <vt:lpstr>Directives</vt:lpstr>
      <vt:lpstr>Events</vt:lpstr>
      <vt:lpstr>Contrôleurs</vt:lpstr>
      <vt:lpstr>Services</vt:lpstr>
      <vt:lpstr>Services</vt:lpstr>
      <vt:lpstr>Scopes</vt:lpstr>
      <vt:lpstr>RootScope</vt:lpstr>
      <vt:lpstr>HTTP</vt:lpstr>
      <vt:lpstr>HTTP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Moi</cp:lastModifiedBy>
  <cp:revision>383</cp:revision>
  <dcterms:created xsi:type="dcterms:W3CDTF">2016-01-04T11:18:42Z</dcterms:created>
  <dcterms:modified xsi:type="dcterms:W3CDTF">2016-06-04T20:33:04Z</dcterms:modified>
</cp:coreProperties>
</file>