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82" r:id="rId2"/>
    <p:sldId id="283" r:id="rId3"/>
    <p:sldId id="288" r:id="rId4"/>
    <p:sldId id="289" r:id="rId5"/>
    <p:sldId id="284" r:id="rId6"/>
    <p:sldId id="285" r:id="rId7"/>
    <p:sldId id="317" r:id="rId8"/>
    <p:sldId id="318" r:id="rId9"/>
    <p:sldId id="286" r:id="rId10"/>
    <p:sldId id="309" r:id="rId11"/>
    <p:sldId id="310" r:id="rId12"/>
    <p:sldId id="287" r:id="rId13"/>
    <p:sldId id="290" r:id="rId14"/>
    <p:sldId id="291" r:id="rId15"/>
    <p:sldId id="292" r:id="rId16"/>
    <p:sldId id="293" r:id="rId17"/>
    <p:sldId id="296" r:id="rId18"/>
    <p:sldId id="294" r:id="rId19"/>
    <p:sldId id="295" r:id="rId20"/>
    <p:sldId id="298" r:id="rId21"/>
    <p:sldId id="299" r:id="rId22"/>
    <p:sldId id="300" r:id="rId23"/>
    <p:sldId id="302" r:id="rId24"/>
    <p:sldId id="301" r:id="rId25"/>
    <p:sldId id="303" r:id="rId26"/>
    <p:sldId id="306" r:id="rId27"/>
    <p:sldId id="307" r:id="rId28"/>
    <p:sldId id="304" r:id="rId29"/>
    <p:sldId id="305" r:id="rId30"/>
    <p:sldId id="311" r:id="rId31"/>
    <p:sldId id="312" r:id="rId32"/>
    <p:sldId id="313" r:id="rId33"/>
    <p:sldId id="315" r:id="rId34"/>
    <p:sldId id="316"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253E"/>
    <a:srgbClr val="7E040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p:restoredTop sz="94694"/>
  </p:normalViewPr>
  <p:slideViewPr>
    <p:cSldViewPr snapToGrid="0" snapToObjects="1">
      <p:cViewPr varScale="1">
        <p:scale>
          <a:sx n="121" d="100"/>
          <a:sy n="121" d="100"/>
        </p:scale>
        <p:origin x="1760" y="17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1" d="100"/>
          <a:sy n="61" d="100"/>
        </p:scale>
        <p:origin x="-307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8AE29C-9682-2642-998C-884BED59550D}" type="datetimeFigureOut">
              <a:rPr lang="en-US" smtClean="0"/>
              <a:t>9/29/20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7616F5-E9ED-3449-B579-F7143D60284F}" type="slidenum">
              <a:rPr lang="en-US" smtClean="0"/>
              <a:t>‹#›</a:t>
            </a:fld>
            <a:endParaRPr lang="en-US"/>
          </a:p>
        </p:txBody>
      </p:sp>
    </p:spTree>
    <p:extLst>
      <p:ext uri="{BB962C8B-B14F-4D97-AF65-F5344CB8AC3E}">
        <p14:creationId xmlns:p14="http://schemas.microsoft.com/office/powerpoint/2010/main" val="901690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616F5-E9ED-3449-B579-F7143D60284F}" type="slidenum">
              <a:rPr lang="en-US" smtClean="0"/>
              <a:t>1</a:t>
            </a:fld>
            <a:endParaRPr lang="en-US"/>
          </a:p>
        </p:txBody>
      </p:sp>
    </p:spTree>
    <p:extLst>
      <p:ext uri="{BB962C8B-B14F-4D97-AF65-F5344CB8AC3E}">
        <p14:creationId xmlns:p14="http://schemas.microsoft.com/office/powerpoint/2010/main" val="2209423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endParaRPr lang="en-US" altLang="zh-CN" dirty="0"/>
          </a:p>
          <a:p>
            <a:r>
              <a:rPr lang="zh-CN" altLang="en-US" dirty="0"/>
              <a:t>余数</a:t>
            </a:r>
            <a:r>
              <a:rPr lang="en-US" altLang="zh-CN" dirty="0"/>
              <a:t> reminder</a:t>
            </a:r>
            <a:endParaRPr lang="en-US" dirty="0"/>
          </a:p>
        </p:txBody>
      </p:sp>
      <p:sp>
        <p:nvSpPr>
          <p:cNvPr id="4" name="Slide Number Placeholder 3"/>
          <p:cNvSpPr>
            <a:spLocks noGrp="1"/>
          </p:cNvSpPr>
          <p:nvPr>
            <p:ph type="sldNum" sz="quarter" idx="10"/>
          </p:nvPr>
        </p:nvSpPr>
        <p:spPr/>
        <p:txBody>
          <a:bodyPr/>
          <a:lstStyle/>
          <a:p>
            <a:fld id="{5A7616F5-E9ED-3449-B579-F7143D60284F}" type="slidenum">
              <a:rPr lang="en-US" smtClean="0"/>
              <a:t>6</a:t>
            </a:fld>
            <a:endParaRPr lang="en-US"/>
          </a:p>
        </p:txBody>
      </p:sp>
    </p:spTree>
    <p:extLst>
      <p:ext uri="{BB962C8B-B14F-4D97-AF65-F5344CB8AC3E}">
        <p14:creationId xmlns:p14="http://schemas.microsoft.com/office/powerpoint/2010/main" val="1957337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A7616F5-E9ED-3449-B579-F7143D60284F}" type="slidenum">
              <a:rPr lang="en-US" smtClean="0"/>
              <a:t>30</a:t>
            </a:fld>
            <a:endParaRPr lang="en-US"/>
          </a:p>
        </p:txBody>
      </p:sp>
    </p:spTree>
    <p:extLst>
      <p:ext uri="{BB962C8B-B14F-4D97-AF65-F5344CB8AC3E}">
        <p14:creationId xmlns:p14="http://schemas.microsoft.com/office/powerpoint/2010/main" val="12915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 try this C++</a:t>
            </a:r>
            <a:r>
              <a:rPr lang="en-US" baseline="0" dirty="0"/>
              <a:t> program, to show them what’s $PATH</a:t>
            </a:r>
            <a:endParaRPr lang="en-US" dirty="0"/>
          </a:p>
          <a:p>
            <a:r>
              <a:rPr lang="en-US" sz="1200" kern="1200" dirty="0">
                <a:solidFill>
                  <a:schemeClr val="tx1"/>
                </a:solidFill>
                <a:latin typeface="+mn-lt"/>
                <a:ea typeface="+mn-ea"/>
                <a:cs typeface="+mn-cs"/>
              </a:rPr>
              <a:t># include &lt;</a:t>
            </a:r>
            <a:r>
              <a:rPr lang="en-US" sz="1200" kern="1200" dirty="0" err="1">
                <a:solidFill>
                  <a:schemeClr val="tx1"/>
                </a:solidFill>
                <a:latin typeface="+mn-lt"/>
                <a:ea typeface="+mn-ea"/>
                <a:cs typeface="+mn-cs"/>
              </a:rPr>
              <a:t>iostream</a:t>
            </a:r>
            <a:r>
              <a:rPr lang="en-US" sz="1200" kern="1200" dirty="0">
                <a:solidFill>
                  <a:schemeClr val="tx1"/>
                </a:solidFill>
                <a:latin typeface="+mn-lt"/>
                <a:ea typeface="+mn-ea"/>
                <a:cs typeface="+mn-cs"/>
              </a:rPr>
              <a:t>&gt;</a:t>
            </a:r>
          </a:p>
          <a:p>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 main ()</a:t>
            </a: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std</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cout</a:t>
            </a:r>
            <a:r>
              <a:rPr lang="en-US" sz="1200" kern="1200" dirty="0">
                <a:solidFill>
                  <a:schemeClr val="tx1"/>
                </a:solidFill>
                <a:latin typeface="+mn-lt"/>
                <a:ea typeface="+mn-ea"/>
                <a:cs typeface="+mn-cs"/>
              </a:rPr>
              <a:t> &lt;&lt; "hello world" &lt;&lt; </a:t>
            </a:r>
            <a:r>
              <a:rPr lang="en-US" sz="1200" kern="1200" dirty="0" err="1">
                <a:solidFill>
                  <a:schemeClr val="tx1"/>
                </a:solidFill>
                <a:latin typeface="+mn-lt"/>
                <a:ea typeface="+mn-ea"/>
                <a:cs typeface="+mn-cs"/>
              </a:rPr>
              <a:t>std</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endl</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endParaRPr lang="en-US" b="1" dirty="0"/>
          </a:p>
          <a:p>
            <a:endParaRPr lang="en-US" dirty="0"/>
          </a:p>
        </p:txBody>
      </p:sp>
      <p:sp>
        <p:nvSpPr>
          <p:cNvPr id="4" name="Slide Number Placeholder 3"/>
          <p:cNvSpPr>
            <a:spLocks noGrp="1"/>
          </p:cNvSpPr>
          <p:nvPr>
            <p:ph type="sldNum" sz="quarter" idx="10"/>
          </p:nvPr>
        </p:nvSpPr>
        <p:spPr/>
        <p:txBody>
          <a:bodyPr/>
          <a:lstStyle/>
          <a:p>
            <a:fld id="{5A7616F5-E9ED-3449-B579-F7143D60284F}" type="slidenum">
              <a:rPr lang="en-US" smtClean="0"/>
              <a:t>31</a:t>
            </a:fld>
            <a:endParaRPr lang="en-US"/>
          </a:p>
        </p:txBody>
      </p:sp>
    </p:spTree>
    <p:extLst>
      <p:ext uri="{BB962C8B-B14F-4D97-AF65-F5344CB8AC3E}">
        <p14:creationId xmlns:p14="http://schemas.microsoft.com/office/powerpoint/2010/main" val="356545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8824CB-FD19-2543-ACC6-5E8901BD586C}" type="datetimeFigureOut">
              <a:rPr lang="en-US" smtClean="0"/>
              <a:t>9/29/20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934303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4C8824CB-FD19-2543-ACC6-5E8901BD586C}" type="datetimeFigureOut">
              <a:rPr lang="en-US" smtClean="0"/>
              <a:t>9/29/20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307190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4C8824CB-FD19-2543-ACC6-5E8901BD586C}" type="datetimeFigureOut">
              <a:rPr lang="en-US" smtClean="0"/>
              <a:t>9/29/20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184605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4C8824CB-FD19-2543-ACC6-5E8901BD586C}" type="datetimeFigureOut">
              <a:rPr lang="en-US" smtClean="0"/>
              <a:t>9/29/20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3476054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C8824CB-FD19-2543-ACC6-5E8901BD586C}" type="datetimeFigureOut">
              <a:rPr lang="en-US" smtClean="0"/>
              <a:t>9/29/20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84931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4C8824CB-FD19-2543-ACC6-5E8901BD586C}" type="datetimeFigureOut">
              <a:rPr lang="en-US" smtClean="0"/>
              <a:t>9/29/20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187269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4C8824CB-FD19-2543-ACC6-5E8901BD586C}" type="datetimeFigureOut">
              <a:rPr lang="en-US" smtClean="0"/>
              <a:t>9/29/20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127526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4C8824CB-FD19-2543-ACC6-5E8901BD586C}" type="datetimeFigureOut">
              <a:rPr lang="en-US" smtClean="0"/>
              <a:t>9/29/20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28252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8824CB-FD19-2543-ACC6-5E8901BD586C}" type="datetimeFigureOut">
              <a:rPr lang="en-US" smtClean="0"/>
              <a:t>9/29/20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286351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C8824CB-FD19-2543-ACC6-5E8901BD586C}" type="datetimeFigureOut">
              <a:rPr lang="en-US" smtClean="0"/>
              <a:t>9/29/20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4145472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C8824CB-FD19-2543-ACC6-5E8901BD586C}" type="datetimeFigureOut">
              <a:rPr lang="en-US" smtClean="0"/>
              <a:t>9/29/20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ED98C-AE2E-A84B-91CD-F5EBC44899E8}" type="slidenum">
              <a:rPr lang="en-US" smtClean="0"/>
              <a:t>‹#›</a:t>
            </a:fld>
            <a:endParaRPr lang="en-US"/>
          </a:p>
        </p:txBody>
      </p:sp>
    </p:spTree>
    <p:extLst>
      <p:ext uri="{BB962C8B-B14F-4D97-AF65-F5344CB8AC3E}">
        <p14:creationId xmlns:p14="http://schemas.microsoft.com/office/powerpoint/2010/main" val="3555505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824CB-FD19-2543-ACC6-5E8901BD586C}" type="datetimeFigureOut">
              <a:rPr lang="en-US" smtClean="0"/>
              <a:t>9/29/20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ED98C-AE2E-A84B-91CD-F5EBC44899E8}" type="slidenum">
              <a:rPr lang="en-US" smtClean="0"/>
              <a:t>‹#›</a:t>
            </a:fld>
            <a:endParaRPr lang="en-US"/>
          </a:p>
        </p:txBody>
      </p:sp>
    </p:spTree>
    <p:extLst>
      <p:ext uri="{BB962C8B-B14F-4D97-AF65-F5344CB8AC3E}">
        <p14:creationId xmlns:p14="http://schemas.microsoft.com/office/powerpoint/2010/main" val="1584758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398723" cy="677780"/>
          </a:xfrm>
        </p:spPr>
        <p:txBody>
          <a:bodyPr>
            <a:normAutofit fontScale="90000"/>
          </a:bodyPr>
          <a:lstStyle/>
          <a:p>
            <a:pPr algn="l"/>
            <a:r>
              <a:rPr lang="en-US" b="1" dirty="0">
                <a:solidFill>
                  <a:srgbClr val="000090"/>
                </a:solidFill>
              </a:rPr>
              <a:t>Log on </a:t>
            </a:r>
            <a:r>
              <a:rPr lang="en-US" b="1" dirty="0" err="1">
                <a:solidFill>
                  <a:srgbClr val="000090"/>
                </a:solidFill>
              </a:rPr>
              <a:t>Liunx</a:t>
            </a:r>
            <a:r>
              <a:rPr lang="en-US" b="1" dirty="0">
                <a:solidFill>
                  <a:srgbClr val="000090"/>
                </a:solidFill>
              </a:rPr>
              <a:t> server</a:t>
            </a:r>
          </a:p>
        </p:txBody>
      </p:sp>
      <p:pic>
        <p:nvPicPr>
          <p:cNvPr id="4" name="Picture 3"/>
          <p:cNvPicPr>
            <a:picLocks noChangeAspect="1"/>
          </p:cNvPicPr>
          <p:nvPr/>
        </p:nvPicPr>
        <p:blipFill>
          <a:blip r:embed="rId3"/>
          <a:stretch>
            <a:fillRect/>
          </a:stretch>
        </p:blipFill>
        <p:spPr>
          <a:xfrm>
            <a:off x="7442200" y="0"/>
            <a:ext cx="1701800" cy="1727200"/>
          </a:xfrm>
          <a:prstGeom prst="rect">
            <a:avLst/>
          </a:prstGeom>
        </p:spPr>
      </p:pic>
      <p:sp>
        <p:nvSpPr>
          <p:cNvPr id="6" name="TextBox 5"/>
          <p:cNvSpPr txBox="1"/>
          <p:nvPr/>
        </p:nvSpPr>
        <p:spPr>
          <a:xfrm>
            <a:off x="893675" y="1458023"/>
            <a:ext cx="7537443" cy="646331"/>
          </a:xfrm>
          <a:prstGeom prst="rect">
            <a:avLst/>
          </a:prstGeom>
          <a:noFill/>
        </p:spPr>
        <p:txBody>
          <a:bodyPr wrap="square" rtlCol="0">
            <a:spAutoFit/>
          </a:bodyPr>
          <a:lstStyle/>
          <a:p>
            <a:pPr marL="342900" indent="-342900">
              <a:buAutoNum type="arabicPeriod"/>
            </a:pPr>
            <a:r>
              <a:rPr lang="en-US" dirty="0"/>
              <a:t>Type </a:t>
            </a:r>
          </a:p>
          <a:p>
            <a:r>
              <a:rPr lang="en-US" dirty="0"/>
              <a:t>	</a:t>
            </a:r>
            <a:r>
              <a:rPr lang="en-US" dirty="0" err="1"/>
              <a:t>ssh</a:t>
            </a:r>
            <a:r>
              <a:rPr lang="en-US" dirty="0"/>
              <a:t> </a:t>
            </a:r>
            <a:r>
              <a:rPr lang="en-US" dirty="0" err="1"/>
              <a:t>User_Name</a:t>
            </a:r>
            <a:r>
              <a:rPr lang="en-US" err="1"/>
              <a:t>@</a:t>
            </a:r>
            <a:r>
              <a:rPr lang="en-US"/>
              <a:t>sc.rc.usf.edu</a:t>
            </a:r>
            <a:endParaRPr lang="en-US" dirty="0"/>
          </a:p>
        </p:txBody>
      </p:sp>
      <p:cxnSp>
        <p:nvCxnSpPr>
          <p:cNvPr id="8" name="Straight Arrow Connector 7"/>
          <p:cNvCxnSpPr/>
          <p:nvPr/>
        </p:nvCxnSpPr>
        <p:spPr>
          <a:xfrm flipV="1">
            <a:off x="1140611" y="2104354"/>
            <a:ext cx="376285" cy="43542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893675" y="2555796"/>
            <a:ext cx="4572000" cy="923330"/>
          </a:xfrm>
          <a:prstGeom prst="rect">
            <a:avLst/>
          </a:prstGeom>
        </p:spPr>
        <p:txBody>
          <a:bodyPr>
            <a:spAutoFit/>
          </a:bodyPr>
          <a:lstStyle/>
          <a:p>
            <a:r>
              <a:rPr lang="en-US" dirty="0"/>
              <a:t>SSH client program that enables secure connection to the SSH server on a remote machine.</a:t>
            </a:r>
          </a:p>
        </p:txBody>
      </p:sp>
      <p:cxnSp>
        <p:nvCxnSpPr>
          <p:cNvPr id="11" name="Straight Connector 10"/>
          <p:cNvCxnSpPr/>
          <p:nvPr/>
        </p:nvCxnSpPr>
        <p:spPr>
          <a:xfrm>
            <a:off x="1399307" y="2104354"/>
            <a:ext cx="35276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045085" y="2104354"/>
            <a:ext cx="147032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3845155" y="2104354"/>
            <a:ext cx="2010768" cy="5530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5855923" y="2539782"/>
            <a:ext cx="1404426" cy="369332"/>
          </a:xfrm>
          <a:prstGeom prst="rect">
            <a:avLst/>
          </a:prstGeom>
        </p:spPr>
        <p:txBody>
          <a:bodyPr wrap="none">
            <a:spAutoFit/>
          </a:bodyPr>
          <a:lstStyle/>
          <a:p>
            <a:r>
              <a:rPr lang="en-US" dirty="0"/>
              <a:t>SSH server id</a:t>
            </a:r>
          </a:p>
        </p:txBody>
      </p:sp>
      <p:sp>
        <p:nvSpPr>
          <p:cNvPr id="18" name="TextBox 17"/>
          <p:cNvSpPr txBox="1"/>
          <p:nvPr/>
        </p:nvSpPr>
        <p:spPr>
          <a:xfrm>
            <a:off x="893675" y="3628983"/>
            <a:ext cx="7537443" cy="369332"/>
          </a:xfrm>
          <a:prstGeom prst="rect">
            <a:avLst/>
          </a:prstGeom>
          <a:noFill/>
        </p:spPr>
        <p:txBody>
          <a:bodyPr wrap="square" rtlCol="0">
            <a:spAutoFit/>
          </a:bodyPr>
          <a:lstStyle/>
          <a:p>
            <a:r>
              <a:rPr lang="en-US" dirty="0"/>
              <a:t>2.   After password inputting</a:t>
            </a:r>
          </a:p>
        </p:txBody>
      </p:sp>
      <p:pic>
        <p:nvPicPr>
          <p:cNvPr id="19" name="Picture 18"/>
          <p:cNvPicPr>
            <a:picLocks noChangeAspect="1"/>
          </p:cNvPicPr>
          <p:nvPr/>
        </p:nvPicPr>
        <p:blipFill>
          <a:blip r:embed="rId4"/>
          <a:stretch>
            <a:fillRect/>
          </a:stretch>
        </p:blipFill>
        <p:spPr>
          <a:xfrm>
            <a:off x="1422400" y="3998315"/>
            <a:ext cx="3149600" cy="533400"/>
          </a:xfrm>
          <a:prstGeom prst="rect">
            <a:avLst/>
          </a:prstGeom>
        </p:spPr>
      </p:pic>
      <p:cxnSp>
        <p:nvCxnSpPr>
          <p:cNvPr id="20" name="Straight Connector 19"/>
          <p:cNvCxnSpPr/>
          <p:nvPr/>
        </p:nvCxnSpPr>
        <p:spPr>
          <a:xfrm>
            <a:off x="1574760" y="4543105"/>
            <a:ext cx="99933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1669296" y="4543105"/>
            <a:ext cx="376285" cy="43542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1155" y="4994422"/>
            <a:ext cx="1201659" cy="369332"/>
          </a:xfrm>
          <a:prstGeom prst="rect">
            <a:avLst/>
          </a:prstGeom>
        </p:spPr>
        <p:txBody>
          <a:bodyPr wrap="none">
            <a:spAutoFit/>
          </a:bodyPr>
          <a:lstStyle/>
          <a:p>
            <a:r>
              <a:rPr lang="en-US" dirty="0"/>
              <a:t>User name</a:t>
            </a:r>
          </a:p>
        </p:txBody>
      </p:sp>
      <p:sp>
        <p:nvSpPr>
          <p:cNvPr id="24" name="Rectangle 23"/>
          <p:cNvSpPr/>
          <p:nvPr/>
        </p:nvSpPr>
        <p:spPr>
          <a:xfrm>
            <a:off x="2044819" y="5017102"/>
            <a:ext cx="1177989" cy="646331"/>
          </a:xfrm>
          <a:prstGeom prst="rect">
            <a:avLst/>
          </a:prstGeom>
        </p:spPr>
        <p:txBody>
          <a:bodyPr wrap="none">
            <a:spAutoFit/>
          </a:bodyPr>
          <a:lstStyle/>
          <a:p>
            <a:r>
              <a:rPr lang="en-US" dirty="0"/>
              <a:t>SSH server</a:t>
            </a:r>
          </a:p>
          <a:p>
            <a:r>
              <a:rPr lang="en-US" dirty="0"/>
              <a:t> Name</a:t>
            </a:r>
          </a:p>
        </p:txBody>
      </p:sp>
      <p:cxnSp>
        <p:nvCxnSpPr>
          <p:cNvPr id="25" name="Straight Arrow Connector 24"/>
          <p:cNvCxnSpPr/>
          <p:nvPr/>
        </p:nvCxnSpPr>
        <p:spPr>
          <a:xfrm flipV="1">
            <a:off x="2940951" y="4543055"/>
            <a:ext cx="0" cy="46270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2726498" y="4543055"/>
            <a:ext cx="550657" cy="70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555" y="4545062"/>
            <a:ext cx="142431" cy="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3515286" y="4545063"/>
            <a:ext cx="0" cy="46270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flipV="1">
            <a:off x="3845156" y="4496082"/>
            <a:ext cx="1620519" cy="6004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5465675" y="4826675"/>
            <a:ext cx="2263257" cy="2031325"/>
          </a:xfrm>
          <a:prstGeom prst="rect">
            <a:avLst/>
          </a:prstGeom>
          <a:noFill/>
        </p:spPr>
        <p:txBody>
          <a:bodyPr wrap="square" rtlCol="0">
            <a:spAutoFit/>
          </a:bodyPr>
          <a:lstStyle/>
          <a:p>
            <a:r>
              <a:rPr lang="en-US" dirty="0"/>
              <a:t>means a normal user, some </a:t>
            </a:r>
            <a:r>
              <a:rPr lang="en-US" dirty="0" err="1"/>
              <a:t>unix</a:t>
            </a:r>
            <a:r>
              <a:rPr lang="en-US" dirty="0"/>
              <a:t> systems end the prompt with % which means same thing.</a:t>
            </a:r>
          </a:p>
          <a:p>
            <a:endParaRPr lang="en-US" dirty="0"/>
          </a:p>
          <a:p>
            <a:r>
              <a:rPr lang="en-US" dirty="0"/>
              <a:t># means a root user</a:t>
            </a:r>
          </a:p>
        </p:txBody>
      </p:sp>
      <p:sp>
        <p:nvSpPr>
          <p:cNvPr id="41" name="Rectangle 40"/>
          <p:cNvSpPr/>
          <p:nvPr/>
        </p:nvSpPr>
        <p:spPr>
          <a:xfrm>
            <a:off x="3277155" y="5017908"/>
            <a:ext cx="1443311" cy="646331"/>
          </a:xfrm>
          <a:prstGeom prst="rect">
            <a:avLst/>
          </a:prstGeom>
        </p:spPr>
        <p:txBody>
          <a:bodyPr wrap="none">
            <a:spAutoFit/>
          </a:bodyPr>
          <a:lstStyle/>
          <a:p>
            <a:r>
              <a:rPr lang="en-US" dirty="0"/>
              <a:t>Home (Login)</a:t>
            </a:r>
          </a:p>
          <a:p>
            <a:r>
              <a:rPr lang="en-US" dirty="0"/>
              <a:t>directory </a:t>
            </a:r>
          </a:p>
        </p:txBody>
      </p:sp>
    </p:spTree>
    <p:extLst>
      <p:ext uri="{BB962C8B-B14F-4D97-AF65-F5344CB8AC3E}">
        <p14:creationId xmlns:p14="http://schemas.microsoft.com/office/powerpoint/2010/main" val="1657724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2374" y="0"/>
            <a:ext cx="7770014" cy="11226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a:solidFill>
                  <a:srgbClr val="000090"/>
                </a:solidFill>
              </a:rPr>
              <a:t>[Tab] !!!!!!!!</a:t>
            </a:r>
          </a:p>
        </p:txBody>
      </p:sp>
      <p:sp>
        <p:nvSpPr>
          <p:cNvPr id="5" name="Rectangle 4"/>
          <p:cNvSpPr/>
          <p:nvPr/>
        </p:nvSpPr>
        <p:spPr>
          <a:xfrm>
            <a:off x="3034417" y="189950"/>
            <a:ext cx="4572000" cy="646331"/>
          </a:xfrm>
          <a:prstGeom prst="rect">
            <a:avLst/>
          </a:prstGeom>
        </p:spPr>
        <p:txBody>
          <a:bodyPr>
            <a:spAutoFit/>
          </a:bodyPr>
          <a:lstStyle/>
          <a:p>
            <a:r>
              <a:rPr lang="en-US" dirty="0"/>
              <a:t>Tab completion is an extremely helpful feature in nearly any command-line environment</a:t>
            </a:r>
          </a:p>
        </p:txBody>
      </p:sp>
      <p:pic>
        <p:nvPicPr>
          <p:cNvPr id="7" name="Picture 6"/>
          <p:cNvPicPr>
            <a:picLocks noChangeAspect="1"/>
          </p:cNvPicPr>
          <p:nvPr/>
        </p:nvPicPr>
        <p:blipFill>
          <a:blip r:embed="rId2"/>
          <a:stretch>
            <a:fillRect/>
          </a:stretch>
        </p:blipFill>
        <p:spPr>
          <a:xfrm>
            <a:off x="122374" y="6013185"/>
            <a:ext cx="3581400" cy="622300"/>
          </a:xfrm>
          <a:prstGeom prst="rect">
            <a:avLst/>
          </a:prstGeom>
        </p:spPr>
      </p:pic>
      <p:sp>
        <p:nvSpPr>
          <p:cNvPr id="8" name="Rectangle 7"/>
          <p:cNvSpPr/>
          <p:nvPr/>
        </p:nvSpPr>
        <p:spPr>
          <a:xfrm>
            <a:off x="222185" y="1122682"/>
            <a:ext cx="8736127" cy="1200329"/>
          </a:xfrm>
          <a:prstGeom prst="rect">
            <a:avLst/>
          </a:prstGeom>
        </p:spPr>
        <p:txBody>
          <a:bodyPr wrap="square">
            <a:spAutoFit/>
          </a:bodyPr>
          <a:lstStyle/>
          <a:p>
            <a:r>
              <a:rPr lang="en-US" dirty="0"/>
              <a:t>For example, if we have a long, complex file name beginning with the letters ‘GSE’, we’d just have to type </a:t>
            </a:r>
            <a:r>
              <a:rPr lang="en-US" b="1" dirty="0"/>
              <a:t>GSE</a:t>
            </a:r>
            <a:r>
              <a:rPr lang="en-US" dirty="0"/>
              <a:t> and press Tab to automatically complete it. If we had multiple file names beginning with GSE, we’d just need to type a bit more of the file’s name before pressing Tab again.</a:t>
            </a:r>
          </a:p>
        </p:txBody>
      </p:sp>
      <p:pic>
        <p:nvPicPr>
          <p:cNvPr id="9" name="Picture 8"/>
          <p:cNvPicPr>
            <a:picLocks noChangeAspect="1"/>
          </p:cNvPicPr>
          <p:nvPr/>
        </p:nvPicPr>
        <p:blipFill>
          <a:blip r:embed="rId3"/>
          <a:stretch>
            <a:fillRect/>
          </a:stretch>
        </p:blipFill>
        <p:spPr>
          <a:xfrm>
            <a:off x="348367" y="2323011"/>
            <a:ext cx="5372100" cy="330200"/>
          </a:xfrm>
          <a:prstGeom prst="rect">
            <a:avLst/>
          </a:prstGeom>
        </p:spPr>
      </p:pic>
      <p:sp>
        <p:nvSpPr>
          <p:cNvPr id="12" name="Rectangle 11"/>
          <p:cNvSpPr/>
          <p:nvPr/>
        </p:nvSpPr>
        <p:spPr>
          <a:xfrm>
            <a:off x="348367" y="2520472"/>
            <a:ext cx="686681" cy="369332"/>
          </a:xfrm>
          <a:prstGeom prst="rect">
            <a:avLst/>
          </a:prstGeom>
        </p:spPr>
        <p:txBody>
          <a:bodyPr wrap="none">
            <a:spAutoFit/>
          </a:bodyPr>
          <a:lstStyle/>
          <a:p>
            <a:r>
              <a:rPr lang="en-US" b="1" dirty="0">
                <a:solidFill>
                  <a:srgbClr val="000090"/>
                </a:solidFill>
              </a:rPr>
              <a:t>[Tab] </a:t>
            </a:r>
            <a:endParaRPr lang="en-US" dirty="0"/>
          </a:p>
        </p:txBody>
      </p:sp>
      <p:pic>
        <p:nvPicPr>
          <p:cNvPr id="13" name="Picture 12"/>
          <p:cNvPicPr>
            <a:picLocks noChangeAspect="1"/>
          </p:cNvPicPr>
          <p:nvPr/>
        </p:nvPicPr>
        <p:blipFill>
          <a:blip r:embed="rId4"/>
          <a:stretch>
            <a:fillRect/>
          </a:stretch>
        </p:blipFill>
        <p:spPr>
          <a:xfrm>
            <a:off x="222185" y="2889804"/>
            <a:ext cx="9144000" cy="596900"/>
          </a:xfrm>
          <a:prstGeom prst="rect">
            <a:avLst/>
          </a:prstGeom>
        </p:spPr>
      </p:pic>
      <p:sp>
        <p:nvSpPr>
          <p:cNvPr id="14" name="Rectangle 13"/>
          <p:cNvSpPr/>
          <p:nvPr/>
        </p:nvSpPr>
        <p:spPr>
          <a:xfrm>
            <a:off x="396867" y="3486704"/>
            <a:ext cx="686681" cy="369332"/>
          </a:xfrm>
          <a:prstGeom prst="rect">
            <a:avLst/>
          </a:prstGeom>
        </p:spPr>
        <p:txBody>
          <a:bodyPr wrap="none">
            <a:spAutoFit/>
          </a:bodyPr>
          <a:lstStyle/>
          <a:p>
            <a:r>
              <a:rPr lang="en-US" b="1" dirty="0">
                <a:solidFill>
                  <a:srgbClr val="000090"/>
                </a:solidFill>
              </a:rPr>
              <a:t>[Tab] </a:t>
            </a:r>
            <a:endParaRPr lang="en-US" dirty="0"/>
          </a:p>
        </p:txBody>
      </p:sp>
      <p:pic>
        <p:nvPicPr>
          <p:cNvPr id="15" name="Picture 14"/>
          <p:cNvPicPr>
            <a:picLocks noChangeAspect="1"/>
          </p:cNvPicPr>
          <p:nvPr/>
        </p:nvPicPr>
        <p:blipFill>
          <a:blip r:embed="rId5"/>
          <a:stretch>
            <a:fillRect/>
          </a:stretch>
        </p:blipFill>
        <p:spPr>
          <a:xfrm>
            <a:off x="122374" y="3856036"/>
            <a:ext cx="9144000" cy="1141415"/>
          </a:xfrm>
          <a:prstGeom prst="rect">
            <a:avLst/>
          </a:prstGeom>
        </p:spPr>
      </p:pic>
      <p:sp>
        <p:nvSpPr>
          <p:cNvPr id="16" name="Rectangle 15"/>
          <p:cNvSpPr/>
          <p:nvPr/>
        </p:nvSpPr>
        <p:spPr>
          <a:xfrm>
            <a:off x="222184" y="5309636"/>
            <a:ext cx="8157807" cy="646331"/>
          </a:xfrm>
          <a:prstGeom prst="rect">
            <a:avLst/>
          </a:prstGeom>
        </p:spPr>
        <p:txBody>
          <a:bodyPr wrap="square">
            <a:spAutoFit/>
          </a:bodyPr>
          <a:lstStyle/>
          <a:p>
            <a:r>
              <a:rPr lang="en-US" dirty="0"/>
              <a:t>Tab completion can even be used to automatically complete options for some commands.</a:t>
            </a:r>
          </a:p>
        </p:txBody>
      </p:sp>
    </p:spTree>
    <p:extLst>
      <p:ext uri="{BB962C8B-B14F-4D97-AF65-F5344CB8AC3E}">
        <p14:creationId xmlns:p14="http://schemas.microsoft.com/office/powerpoint/2010/main" val="531744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2374" y="0"/>
            <a:ext cx="7770014" cy="11226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a:solidFill>
                  <a:srgbClr val="000090"/>
                </a:solidFill>
              </a:rPr>
              <a:t>Linux Shortcuts and Commands:</a:t>
            </a:r>
          </a:p>
        </p:txBody>
      </p:sp>
      <p:sp>
        <p:nvSpPr>
          <p:cNvPr id="5" name="Rectangle 4"/>
          <p:cNvSpPr/>
          <p:nvPr/>
        </p:nvSpPr>
        <p:spPr>
          <a:xfrm>
            <a:off x="1968490" y="1403314"/>
            <a:ext cx="4572000" cy="3416320"/>
          </a:xfrm>
          <a:prstGeom prst="rect">
            <a:avLst/>
          </a:prstGeom>
        </p:spPr>
        <p:txBody>
          <a:bodyPr>
            <a:spAutoFit/>
          </a:bodyPr>
          <a:lstStyle/>
          <a:p>
            <a:r>
              <a:rPr lang="en-US" dirty="0"/>
              <a:t>&lt;Ctrl&gt;c </a:t>
            </a:r>
          </a:p>
          <a:p>
            <a:r>
              <a:rPr lang="en-US" dirty="0"/>
              <a:t>Kill the current process (mostly in the text mode for small applications).</a:t>
            </a:r>
          </a:p>
          <a:p>
            <a:endParaRPr lang="en-US" dirty="0"/>
          </a:p>
          <a:p>
            <a:r>
              <a:rPr lang="en-US" dirty="0"/>
              <a:t>&lt;Ctrl&gt;d </a:t>
            </a:r>
          </a:p>
          <a:p>
            <a:r>
              <a:rPr lang="en-US" dirty="0"/>
              <a:t>Log out from the current terminal. </a:t>
            </a:r>
          </a:p>
          <a:p>
            <a:endParaRPr lang="en-US" dirty="0"/>
          </a:p>
          <a:p>
            <a:r>
              <a:rPr lang="en-US" dirty="0"/>
              <a:t>&lt;Ctrl&gt;E or End:</a:t>
            </a:r>
          </a:p>
          <a:p>
            <a:r>
              <a:rPr lang="en-US" dirty="0"/>
              <a:t> Go to the end of the line.</a:t>
            </a:r>
          </a:p>
          <a:p>
            <a:endParaRPr lang="en-US" dirty="0"/>
          </a:p>
          <a:p>
            <a:r>
              <a:rPr lang="en-US" dirty="0"/>
              <a:t>&lt;Ctrl&gt;A </a:t>
            </a:r>
          </a:p>
          <a:p>
            <a:r>
              <a:rPr lang="en-US" dirty="0"/>
              <a:t>Go to the beginning of the line</a:t>
            </a:r>
          </a:p>
        </p:txBody>
      </p:sp>
    </p:spTree>
    <p:extLst>
      <p:ext uri="{BB962C8B-B14F-4D97-AF65-F5344CB8AC3E}">
        <p14:creationId xmlns:p14="http://schemas.microsoft.com/office/powerpoint/2010/main" val="2288625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2374" y="0"/>
            <a:ext cx="7770014" cy="11226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a:solidFill>
                  <a:srgbClr val="000090"/>
                </a:solidFill>
              </a:rPr>
              <a:t>Man page </a:t>
            </a:r>
          </a:p>
        </p:txBody>
      </p:sp>
      <p:pic>
        <p:nvPicPr>
          <p:cNvPr id="5" name="Picture 4"/>
          <p:cNvPicPr>
            <a:picLocks noChangeAspect="1"/>
          </p:cNvPicPr>
          <p:nvPr/>
        </p:nvPicPr>
        <p:blipFill>
          <a:blip r:embed="rId2"/>
          <a:stretch>
            <a:fillRect/>
          </a:stretch>
        </p:blipFill>
        <p:spPr>
          <a:xfrm>
            <a:off x="1128433" y="2848389"/>
            <a:ext cx="6097809" cy="440275"/>
          </a:xfrm>
          <a:prstGeom prst="rect">
            <a:avLst/>
          </a:prstGeom>
        </p:spPr>
      </p:pic>
      <p:sp>
        <p:nvSpPr>
          <p:cNvPr id="7" name="TextBox 6"/>
          <p:cNvSpPr txBox="1"/>
          <p:nvPr/>
        </p:nvSpPr>
        <p:spPr>
          <a:xfrm>
            <a:off x="946974" y="1122682"/>
            <a:ext cx="6945413" cy="923330"/>
          </a:xfrm>
          <a:prstGeom prst="rect">
            <a:avLst/>
          </a:prstGeom>
          <a:noFill/>
        </p:spPr>
        <p:txBody>
          <a:bodyPr wrap="square" rtlCol="0">
            <a:spAutoFit/>
          </a:bodyPr>
          <a:lstStyle/>
          <a:p>
            <a:pPr algn="just"/>
            <a:r>
              <a:rPr lang="en-US" dirty="0"/>
              <a:t>‘man’ provide extensive documentation about commands and other aspects of the system, including configuration files, system calls, library routines and the kernel (i.e., the core of the operating system).</a:t>
            </a:r>
          </a:p>
        </p:txBody>
      </p:sp>
    </p:spTree>
    <p:extLst>
      <p:ext uri="{BB962C8B-B14F-4D97-AF65-F5344CB8AC3E}">
        <p14:creationId xmlns:p14="http://schemas.microsoft.com/office/powerpoint/2010/main" val="332271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4735"/>
            <a:ext cx="5486598" cy="523220"/>
          </a:xfrm>
          <a:prstGeom prst="rect">
            <a:avLst/>
          </a:prstGeom>
        </p:spPr>
        <p:txBody>
          <a:bodyPr wrap="none">
            <a:spAutoFit/>
          </a:bodyPr>
          <a:lstStyle/>
          <a:p>
            <a:r>
              <a:rPr lang="en-US" sz="2800" b="1" dirty="0">
                <a:solidFill>
                  <a:srgbClr val="000090"/>
                </a:solidFill>
              </a:rPr>
              <a:t>Windows Vs. Linux: Key Differences</a:t>
            </a:r>
            <a:endParaRPr lang="en-US" sz="2800" dirty="0">
              <a:solidFill>
                <a:srgbClr val="000090"/>
              </a:solidFill>
            </a:endParaRPr>
          </a:p>
        </p:txBody>
      </p:sp>
      <p:pic>
        <p:nvPicPr>
          <p:cNvPr id="7" name="Picture 6" descr="Screen Shot 2017-10-24 at 2.45.43 企鹅.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955"/>
            <a:ext cx="9144000" cy="4597149"/>
          </a:xfrm>
          <a:prstGeom prst="rect">
            <a:avLst/>
          </a:prstGeom>
        </p:spPr>
      </p:pic>
      <p:pic>
        <p:nvPicPr>
          <p:cNvPr id="8" name="Picture 7" descr="Screen Shot 2017-10-24 at 1.55.03 企鹅.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75104"/>
            <a:ext cx="9144000" cy="560510"/>
          </a:xfrm>
          <a:prstGeom prst="rect">
            <a:avLst/>
          </a:prstGeom>
        </p:spPr>
      </p:pic>
    </p:spTree>
    <p:extLst>
      <p:ext uri="{BB962C8B-B14F-4D97-AF65-F5344CB8AC3E}">
        <p14:creationId xmlns:p14="http://schemas.microsoft.com/office/powerpoint/2010/main" val="110355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4735"/>
            <a:ext cx="5461351" cy="523220"/>
          </a:xfrm>
          <a:prstGeom prst="rect">
            <a:avLst/>
          </a:prstGeom>
        </p:spPr>
        <p:txBody>
          <a:bodyPr wrap="none">
            <a:spAutoFit/>
          </a:bodyPr>
          <a:lstStyle/>
          <a:p>
            <a:r>
              <a:rPr lang="en-US" sz="2800" b="1" dirty="0">
                <a:solidFill>
                  <a:srgbClr val="000090"/>
                </a:solidFill>
              </a:rPr>
              <a:t>Windows Vs. Linux: File Differences</a:t>
            </a:r>
            <a:endParaRPr lang="en-US" sz="2800" dirty="0">
              <a:solidFill>
                <a:srgbClr val="000090"/>
              </a:solidFill>
            </a:endParaRPr>
          </a:p>
        </p:txBody>
      </p:sp>
      <p:pic>
        <p:nvPicPr>
          <p:cNvPr id="8" name="Picture 7"/>
          <p:cNvPicPr>
            <a:picLocks noChangeAspect="1"/>
          </p:cNvPicPr>
          <p:nvPr/>
        </p:nvPicPr>
        <p:blipFill>
          <a:blip r:embed="rId2"/>
          <a:stretch>
            <a:fillRect/>
          </a:stretch>
        </p:blipFill>
        <p:spPr>
          <a:xfrm>
            <a:off x="0" y="1308100"/>
            <a:ext cx="9144000" cy="4222579"/>
          </a:xfrm>
          <a:prstGeom prst="rect">
            <a:avLst/>
          </a:prstGeom>
        </p:spPr>
      </p:pic>
    </p:spTree>
    <p:extLst>
      <p:ext uri="{BB962C8B-B14F-4D97-AF65-F5344CB8AC3E}">
        <p14:creationId xmlns:p14="http://schemas.microsoft.com/office/powerpoint/2010/main" val="2111711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53608"/>
            <a:ext cx="9144000" cy="4222579"/>
          </a:xfrm>
          <a:prstGeom prst="rect">
            <a:avLst/>
          </a:prstGeom>
        </p:spPr>
      </p:pic>
      <p:sp>
        <p:nvSpPr>
          <p:cNvPr id="7" name="Can 6"/>
          <p:cNvSpPr/>
          <p:nvPr/>
        </p:nvSpPr>
        <p:spPr>
          <a:xfrm rot="16200000">
            <a:off x="4887613" y="4655185"/>
            <a:ext cx="1205944" cy="1742280"/>
          </a:xfrm>
          <a:prstGeom prst="can">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Can 5"/>
          <p:cNvSpPr/>
          <p:nvPr/>
        </p:nvSpPr>
        <p:spPr>
          <a:xfrm rot="16200000">
            <a:off x="3413807" y="4655186"/>
            <a:ext cx="1205944" cy="1742280"/>
          </a:xfrm>
          <a:prstGeom prst="can">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3810268" y="5233695"/>
            <a:ext cx="654288" cy="584776"/>
          </a:xfrm>
          <a:prstGeom prst="rect">
            <a:avLst/>
          </a:prstGeom>
          <a:noFill/>
        </p:spPr>
        <p:txBody>
          <a:bodyPr wrap="square" rtlCol="0">
            <a:spAutoFit/>
          </a:bodyPr>
          <a:lstStyle/>
          <a:p>
            <a:pPr algn="ctr"/>
            <a:r>
              <a:rPr lang="en-US" altLang="zh-CN" sz="3200" b="1" dirty="0">
                <a:solidFill>
                  <a:schemeClr val="bg1"/>
                </a:solidFill>
              </a:rPr>
              <a:t>C</a:t>
            </a:r>
            <a:endParaRPr lang="en-US" sz="3200" b="1" dirty="0">
              <a:solidFill>
                <a:schemeClr val="bg1"/>
              </a:solidFill>
            </a:endParaRPr>
          </a:p>
        </p:txBody>
      </p:sp>
      <p:sp>
        <p:nvSpPr>
          <p:cNvPr id="9" name="TextBox 8"/>
          <p:cNvSpPr txBox="1"/>
          <p:nvPr/>
        </p:nvSpPr>
        <p:spPr>
          <a:xfrm>
            <a:off x="5373878" y="5233695"/>
            <a:ext cx="654288" cy="584776"/>
          </a:xfrm>
          <a:prstGeom prst="rect">
            <a:avLst/>
          </a:prstGeom>
          <a:noFill/>
        </p:spPr>
        <p:txBody>
          <a:bodyPr wrap="square" rtlCol="0">
            <a:spAutoFit/>
          </a:bodyPr>
          <a:lstStyle/>
          <a:p>
            <a:pPr algn="ctr"/>
            <a:r>
              <a:rPr lang="en-US" altLang="zh-CN" sz="3200" b="1" dirty="0">
                <a:solidFill>
                  <a:schemeClr val="bg1"/>
                </a:solidFill>
              </a:rPr>
              <a:t>D</a:t>
            </a:r>
            <a:endParaRPr lang="en-US" sz="3200" b="1" dirty="0">
              <a:solidFill>
                <a:schemeClr val="bg1"/>
              </a:solidFill>
            </a:endParaRPr>
          </a:p>
        </p:txBody>
      </p:sp>
      <p:sp>
        <p:nvSpPr>
          <p:cNvPr id="10" name="Rectangle 9"/>
          <p:cNvSpPr/>
          <p:nvPr/>
        </p:nvSpPr>
        <p:spPr>
          <a:xfrm>
            <a:off x="315918" y="6129298"/>
            <a:ext cx="8985239" cy="646331"/>
          </a:xfrm>
          <a:prstGeom prst="rect">
            <a:avLst/>
          </a:prstGeom>
        </p:spPr>
        <p:txBody>
          <a:bodyPr wrap="square">
            <a:spAutoFit/>
          </a:bodyPr>
          <a:lstStyle/>
          <a:p>
            <a:r>
              <a:rPr lang="en-US" dirty="0"/>
              <a:t>The </a:t>
            </a:r>
            <a:r>
              <a:rPr lang="en-US" b="1" dirty="0"/>
              <a:t>mount</a:t>
            </a:r>
            <a:r>
              <a:rPr lang="en-US" dirty="0"/>
              <a:t> command calls the mount system call to prepare and graft a special device or the remote node (</a:t>
            </a:r>
            <a:r>
              <a:rPr lang="en-US" dirty="0" err="1"/>
              <a:t>rhost:path</a:t>
            </a:r>
            <a:r>
              <a:rPr lang="en-US" dirty="0"/>
              <a:t>) on to the file system tree at the point node.</a:t>
            </a:r>
          </a:p>
        </p:txBody>
      </p:sp>
      <p:cxnSp>
        <p:nvCxnSpPr>
          <p:cNvPr id="12" name="Straight Arrow Connector 11"/>
          <p:cNvCxnSpPr>
            <a:stCxn id="6" idx="4"/>
          </p:cNvCxnSpPr>
          <p:nvPr/>
        </p:nvCxnSpPr>
        <p:spPr>
          <a:xfrm flipV="1">
            <a:off x="4016779" y="974904"/>
            <a:ext cx="62901" cy="3948450"/>
          </a:xfrm>
          <a:prstGeom prst="straightConnector1">
            <a:avLst/>
          </a:prstGeom>
          <a:ln>
            <a:solidFill>
              <a:srgbClr val="10253E"/>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4990552" y="2103740"/>
            <a:ext cx="487203" cy="2819612"/>
          </a:xfrm>
          <a:prstGeom prst="straightConnector1">
            <a:avLst/>
          </a:prstGeom>
          <a:ln>
            <a:solidFill>
              <a:srgbClr val="7E040B"/>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83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435" y="137113"/>
            <a:ext cx="2583960" cy="584776"/>
          </a:xfrm>
          <a:prstGeom prst="rect">
            <a:avLst/>
          </a:prstGeom>
        </p:spPr>
        <p:txBody>
          <a:bodyPr wrap="none">
            <a:spAutoFit/>
          </a:bodyPr>
          <a:lstStyle/>
          <a:p>
            <a:r>
              <a:rPr lang="en-US" sz="3200" b="1" dirty="0">
                <a:solidFill>
                  <a:srgbClr val="000090"/>
                </a:solidFill>
              </a:rPr>
              <a:t>Absolute Path</a:t>
            </a:r>
            <a:endParaRPr lang="en-US" sz="3200" dirty="0">
              <a:solidFill>
                <a:srgbClr val="000090"/>
              </a:solidFill>
            </a:endParaRPr>
          </a:p>
        </p:txBody>
      </p:sp>
      <p:sp>
        <p:nvSpPr>
          <p:cNvPr id="5" name="Rectangle 4"/>
          <p:cNvSpPr/>
          <p:nvPr/>
        </p:nvSpPr>
        <p:spPr>
          <a:xfrm>
            <a:off x="299084" y="964206"/>
            <a:ext cx="8844916" cy="1938992"/>
          </a:xfrm>
          <a:prstGeom prst="rect">
            <a:avLst/>
          </a:prstGeom>
        </p:spPr>
        <p:txBody>
          <a:bodyPr wrap="square">
            <a:spAutoFit/>
          </a:bodyPr>
          <a:lstStyle/>
          <a:p>
            <a:r>
              <a:rPr lang="en-US" sz="2400" b="1" dirty="0"/>
              <a:t>What is an absolute path?</a:t>
            </a:r>
            <a:endParaRPr lang="en-US" sz="2400" dirty="0"/>
          </a:p>
          <a:p>
            <a:r>
              <a:rPr lang="en-US" sz="2400" dirty="0"/>
              <a:t>An absolute path is defined as the specifying the location of a file or directory from the root directory(/). In other words we can say absolute path is a complete path from start of actual </a:t>
            </a:r>
            <a:r>
              <a:rPr lang="en-US" sz="2400" dirty="0" err="1"/>
              <a:t>filesystem</a:t>
            </a:r>
            <a:r>
              <a:rPr lang="en-US" sz="2400" dirty="0"/>
              <a:t> from / directory.</a:t>
            </a:r>
          </a:p>
        </p:txBody>
      </p:sp>
      <p:sp>
        <p:nvSpPr>
          <p:cNvPr id="6" name="TextBox 5"/>
          <p:cNvSpPr txBox="1"/>
          <p:nvPr/>
        </p:nvSpPr>
        <p:spPr>
          <a:xfrm>
            <a:off x="276404" y="2914538"/>
            <a:ext cx="4883131" cy="584776"/>
          </a:xfrm>
          <a:prstGeom prst="rect">
            <a:avLst/>
          </a:prstGeom>
          <a:noFill/>
        </p:spPr>
        <p:txBody>
          <a:bodyPr wrap="square" rtlCol="0">
            <a:spAutoFit/>
          </a:bodyPr>
          <a:lstStyle/>
          <a:p>
            <a:r>
              <a:rPr lang="en-US" altLang="zh-CN" sz="3200" dirty="0"/>
              <a:t>Root path: ‘/’  (Slash) </a:t>
            </a:r>
          </a:p>
        </p:txBody>
      </p:sp>
      <p:sp>
        <p:nvSpPr>
          <p:cNvPr id="9" name="TextBox 8"/>
          <p:cNvSpPr txBox="1"/>
          <p:nvPr/>
        </p:nvSpPr>
        <p:spPr>
          <a:xfrm>
            <a:off x="226795" y="3628871"/>
            <a:ext cx="8606786" cy="584776"/>
          </a:xfrm>
          <a:prstGeom prst="rect">
            <a:avLst/>
          </a:prstGeom>
          <a:noFill/>
        </p:spPr>
        <p:txBody>
          <a:bodyPr wrap="square" rtlCol="0">
            <a:spAutoFit/>
          </a:bodyPr>
          <a:lstStyle/>
          <a:p>
            <a:r>
              <a:rPr lang="en-US" sz="3200" dirty="0"/>
              <a:t>Checking your current directory with ‘</a:t>
            </a:r>
            <a:r>
              <a:rPr lang="en-US" sz="3200" dirty="0" err="1"/>
              <a:t>pwd</a:t>
            </a:r>
            <a:r>
              <a:rPr lang="en-US" sz="3200" dirty="0"/>
              <a:t>’</a:t>
            </a:r>
          </a:p>
        </p:txBody>
      </p:sp>
    </p:spTree>
    <p:extLst>
      <p:ext uri="{BB962C8B-B14F-4D97-AF65-F5344CB8AC3E}">
        <p14:creationId xmlns:p14="http://schemas.microsoft.com/office/powerpoint/2010/main" val="4062405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435" y="137113"/>
            <a:ext cx="2633052" cy="584776"/>
          </a:xfrm>
          <a:prstGeom prst="rect">
            <a:avLst/>
          </a:prstGeom>
        </p:spPr>
        <p:txBody>
          <a:bodyPr wrap="none">
            <a:spAutoFit/>
          </a:bodyPr>
          <a:lstStyle/>
          <a:p>
            <a:r>
              <a:rPr lang="en-US" altLang="zh-CN" sz="3200" b="1" dirty="0">
                <a:solidFill>
                  <a:srgbClr val="000090"/>
                </a:solidFill>
              </a:rPr>
              <a:t>Changing p</a:t>
            </a:r>
            <a:r>
              <a:rPr lang="en-US" sz="3200" b="1" dirty="0">
                <a:solidFill>
                  <a:srgbClr val="000090"/>
                </a:solidFill>
              </a:rPr>
              <a:t>ath</a:t>
            </a:r>
            <a:endParaRPr lang="en-US" sz="3200" dirty="0">
              <a:solidFill>
                <a:srgbClr val="000090"/>
              </a:solidFill>
            </a:endParaRPr>
          </a:p>
        </p:txBody>
      </p:sp>
      <p:sp>
        <p:nvSpPr>
          <p:cNvPr id="5" name="TextBox 4"/>
          <p:cNvSpPr txBox="1"/>
          <p:nvPr/>
        </p:nvSpPr>
        <p:spPr>
          <a:xfrm>
            <a:off x="589661" y="952579"/>
            <a:ext cx="6055366" cy="584776"/>
          </a:xfrm>
          <a:prstGeom prst="rect">
            <a:avLst/>
          </a:prstGeom>
          <a:noFill/>
        </p:spPr>
        <p:txBody>
          <a:bodyPr wrap="square" rtlCol="0">
            <a:spAutoFit/>
          </a:bodyPr>
          <a:lstStyle/>
          <a:p>
            <a:r>
              <a:rPr lang="en-US" sz="3200" dirty="0"/>
              <a:t>cd</a:t>
            </a:r>
          </a:p>
        </p:txBody>
      </p:sp>
      <p:pic>
        <p:nvPicPr>
          <p:cNvPr id="6" name="Picture 5"/>
          <p:cNvPicPr>
            <a:picLocks noChangeAspect="1"/>
          </p:cNvPicPr>
          <p:nvPr/>
        </p:nvPicPr>
        <p:blipFill>
          <a:blip r:embed="rId2"/>
          <a:stretch>
            <a:fillRect/>
          </a:stretch>
        </p:blipFill>
        <p:spPr>
          <a:xfrm>
            <a:off x="589661" y="2328127"/>
            <a:ext cx="4076700" cy="850900"/>
          </a:xfrm>
          <a:prstGeom prst="rect">
            <a:avLst/>
          </a:prstGeom>
        </p:spPr>
      </p:pic>
      <p:pic>
        <p:nvPicPr>
          <p:cNvPr id="7" name="Picture 6"/>
          <p:cNvPicPr>
            <a:picLocks noChangeAspect="1"/>
          </p:cNvPicPr>
          <p:nvPr/>
        </p:nvPicPr>
        <p:blipFill>
          <a:blip r:embed="rId3"/>
          <a:stretch>
            <a:fillRect/>
          </a:stretch>
        </p:blipFill>
        <p:spPr>
          <a:xfrm>
            <a:off x="634214" y="4052712"/>
            <a:ext cx="3289300" cy="863600"/>
          </a:xfrm>
          <a:prstGeom prst="rect">
            <a:avLst/>
          </a:prstGeom>
        </p:spPr>
      </p:pic>
      <p:sp>
        <p:nvSpPr>
          <p:cNvPr id="8" name="TextBox 7"/>
          <p:cNvSpPr txBox="1"/>
          <p:nvPr/>
        </p:nvSpPr>
        <p:spPr>
          <a:xfrm>
            <a:off x="589661" y="1848456"/>
            <a:ext cx="3333853" cy="461665"/>
          </a:xfrm>
          <a:prstGeom prst="rect">
            <a:avLst/>
          </a:prstGeom>
          <a:noFill/>
        </p:spPr>
        <p:txBody>
          <a:bodyPr wrap="square" rtlCol="0">
            <a:spAutoFit/>
          </a:bodyPr>
          <a:lstStyle/>
          <a:p>
            <a:r>
              <a:rPr lang="en-US" sz="2400" dirty="0"/>
              <a:t>Changing to root path</a:t>
            </a:r>
          </a:p>
        </p:txBody>
      </p:sp>
      <p:sp>
        <p:nvSpPr>
          <p:cNvPr id="9" name="TextBox 8"/>
          <p:cNvSpPr txBox="1"/>
          <p:nvPr/>
        </p:nvSpPr>
        <p:spPr>
          <a:xfrm>
            <a:off x="589661" y="3591047"/>
            <a:ext cx="3333853" cy="461665"/>
          </a:xfrm>
          <a:prstGeom prst="rect">
            <a:avLst/>
          </a:prstGeom>
          <a:noFill/>
        </p:spPr>
        <p:txBody>
          <a:bodyPr wrap="square" rtlCol="0">
            <a:spAutoFit/>
          </a:bodyPr>
          <a:lstStyle/>
          <a:p>
            <a:r>
              <a:rPr lang="en-US" sz="2400" dirty="0"/>
              <a:t>Changing to home path</a:t>
            </a:r>
          </a:p>
        </p:txBody>
      </p:sp>
    </p:spTree>
    <p:extLst>
      <p:ext uri="{BB962C8B-B14F-4D97-AF65-F5344CB8AC3E}">
        <p14:creationId xmlns:p14="http://schemas.microsoft.com/office/powerpoint/2010/main" val="1130991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291" y="958399"/>
            <a:ext cx="8636550" cy="1938992"/>
          </a:xfrm>
          <a:prstGeom prst="rect">
            <a:avLst/>
          </a:prstGeom>
        </p:spPr>
        <p:txBody>
          <a:bodyPr wrap="square">
            <a:spAutoFit/>
          </a:bodyPr>
          <a:lstStyle/>
          <a:p>
            <a:r>
              <a:rPr lang="en-US" sz="2400" b="1" dirty="0"/>
              <a:t>What is the relative path?</a:t>
            </a:r>
            <a:endParaRPr lang="sk-SK" sz="2400" dirty="0"/>
          </a:p>
          <a:p>
            <a:r>
              <a:rPr lang="sk-SK" sz="2400" dirty="0"/>
              <a:t>Relative path is defined as path related to the present working directory(pwd). Suppose I am located in /var/log and I want to change directory to /var/log/kernel. I can use relative path concept to change directory to kernel</a:t>
            </a:r>
          </a:p>
        </p:txBody>
      </p:sp>
      <p:sp>
        <p:nvSpPr>
          <p:cNvPr id="5" name="TextBox 4"/>
          <p:cNvSpPr txBox="1"/>
          <p:nvPr/>
        </p:nvSpPr>
        <p:spPr>
          <a:xfrm>
            <a:off x="167260" y="4354016"/>
            <a:ext cx="6686133" cy="1569660"/>
          </a:xfrm>
          <a:prstGeom prst="rect">
            <a:avLst/>
          </a:prstGeom>
          <a:noFill/>
        </p:spPr>
        <p:txBody>
          <a:bodyPr wrap="square" rtlCol="0">
            <a:spAutoFit/>
          </a:bodyPr>
          <a:lstStyle/>
          <a:p>
            <a:r>
              <a:rPr lang="en-US" altLang="zh-CN" sz="3200" dirty="0"/>
              <a:t>Current path: ‘./’ (Dot slash)</a:t>
            </a:r>
          </a:p>
          <a:p>
            <a:r>
              <a:rPr lang="en-US" altLang="zh-CN" sz="3200" dirty="0"/>
              <a:t>Parent path:   ‘../’(Two dots Slash)</a:t>
            </a:r>
          </a:p>
          <a:p>
            <a:endParaRPr lang="en-US" altLang="zh-CN" sz="3200" dirty="0"/>
          </a:p>
        </p:txBody>
      </p:sp>
      <p:sp>
        <p:nvSpPr>
          <p:cNvPr id="6" name="Rectangle 5"/>
          <p:cNvSpPr/>
          <p:nvPr/>
        </p:nvSpPr>
        <p:spPr>
          <a:xfrm>
            <a:off x="181435" y="137113"/>
            <a:ext cx="5498019" cy="584776"/>
          </a:xfrm>
          <a:prstGeom prst="rect">
            <a:avLst/>
          </a:prstGeom>
        </p:spPr>
        <p:txBody>
          <a:bodyPr wrap="none">
            <a:spAutoFit/>
          </a:bodyPr>
          <a:lstStyle/>
          <a:p>
            <a:r>
              <a:rPr lang="en-US" sz="3200" b="1" dirty="0">
                <a:solidFill>
                  <a:srgbClr val="000090"/>
                </a:solidFill>
              </a:rPr>
              <a:t>Absolute Path vs. Relative Path </a:t>
            </a:r>
            <a:endParaRPr lang="en-US" sz="3200" dirty="0">
              <a:solidFill>
                <a:srgbClr val="000090"/>
              </a:solidFill>
            </a:endParaRPr>
          </a:p>
        </p:txBody>
      </p:sp>
      <p:sp>
        <p:nvSpPr>
          <p:cNvPr id="7" name="Rectangle 6"/>
          <p:cNvSpPr/>
          <p:nvPr/>
        </p:nvSpPr>
        <p:spPr>
          <a:xfrm>
            <a:off x="167259" y="2952644"/>
            <a:ext cx="8976741" cy="1077218"/>
          </a:xfrm>
          <a:prstGeom prst="rect">
            <a:avLst/>
          </a:prstGeom>
        </p:spPr>
        <p:txBody>
          <a:bodyPr wrap="square">
            <a:spAutoFit/>
          </a:bodyPr>
          <a:lstStyle/>
          <a:p>
            <a:r>
              <a:rPr lang="en-US" sz="3200" dirty="0"/>
              <a:t>. (a link to itself) </a:t>
            </a:r>
          </a:p>
          <a:p>
            <a:r>
              <a:rPr lang="en-US" sz="3200" dirty="0"/>
              <a:t>.. (a link to its parent directory) </a:t>
            </a:r>
          </a:p>
        </p:txBody>
      </p:sp>
    </p:spTree>
    <p:extLst>
      <p:ext uri="{BB962C8B-B14F-4D97-AF65-F5344CB8AC3E}">
        <p14:creationId xmlns:p14="http://schemas.microsoft.com/office/powerpoint/2010/main" val="4142698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1435" y="137113"/>
            <a:ext cx="1853592" cy="584776"/>
          </a:xfrm>
          <a:prstGeom prst="rect">
            <a:avLst/>
          </a:prstGeom>
        </p:spPr>
        <p:txBody>
          <a:bodyPr wrap="none">
            <a:spAutoFit/>
          </a:bodyPr>
          <a:lstStyle/>
          <a:p>
            <a:r>
              <a:rPr lang="en-US" sz="3200" b="1" dirty="0">
                <a:solidFill>
                  <a:srgbClr val="000090"/>
                </a:solidFill>
              </a:rPr>
              <a:t>Practicing</a:t>
            </a:r>
            <a:endParaRPr lang="en-US" sz="3200" dirty="0">
              <a:solidFill>
                <a:srgbClr val="000090"/>
              </a:solidFill>
            </a:endParaRPr>
          </a:p>
        </p:txBody>
      </p:sp>
      <p:sp>
        <p:nvSpPr>
          <p:cNvPr id="7" name="TextBox 6"/>
          <p:cNvSpPr txBox="1"/>
          <p:nvPr/>
        </p:nvSpPr>
        <p:spPr>
          <a:xfrm>
            <a:off x="1031907" y="941239"/>
            <a:ext cx="5477045" cy="369332"/>
          </a:xfrm>
          <a:prstGeom prst="rect">
            <a:avLst/>
          </a:prstGeom>
          <a:noFill/>
        </p:spPr>
        <p:txBody>
          <a:bodyPr wrap="square" rtlCol="0">
            <a:spAutoFit/>
          </a:bodyPr>
          <a:lstStyle/>
          <a:p>
            <a:r>
              <a:rPr lang="en-US" dirty="0"/>
              <a:t>List all the files under ‘/’</a:t>
            </a:r>
          </a:p>
        </p:txBody>
      </p:sp>
      <p:pic>
        <p:nvPicPr>
          <p:cNvPr id="10" name="Picture 9"/>
          <p:cNvPicPr>
            <a:picLocks noChangeAspect="1"/>
          </p:cNvPicPr>
          <p:nvPr/>
        </p:nvPicPr>
        <p:blipFill>
          <a:blip r:embed="rId2"/>
          <a:stretch>
            <a:fillRect/>
          </a:stretch>
        </p:blipFill>
        <p:spPr>
          <a:xfrm>
            <a:off x="5823490" y="2987457"/>
            <a:ext cx="3098800" cy="2120900"/>
          </a:xfrm>
          <a:prstGeom prst="rect">
            <a:avLst/>
          </a:prstGeom>
        </p:spPr>
      </p:pic>
      <p:sp>
        <p:nvSpPr>
          <p:cNvPr id="11" name="TextBox 10"/>
          <p:cNvSpPr txBox="1"/>
          <p:nvPr/>
        </p:nvSpPr>
        <p:spPr>
          <a:xfrm>
            <a:off x="1031907" y="2261682"/>
            <a:ext cx="5477045" cy="369332"/>
          </a:xfrm>
          <a:prstGeom prst="rect">
            <a:avLst/>
          </a:prstGeom>
          <a:noFill/>
        </p:spPr>
        <p:txBody>
          <a:bodyPr wrap="square" rtlCol="0">
            <a:spAutoFit/>
          </a:bodyPr>
          <a:lstStyle/>
          <a:p>
            <a:r>
              <a:rPr lang="en-US" dirty="0"/>
              <a:t>Change the folder to ‘</a:t>
            </a:r>
            <a:r>
              <a:rPr lang="en-US" dirty="0" err="1"/>
              <a:t>genomeTrain</a:t>
            </a:r>
            <a:r>
              <a:rPr lang="en-US" dirty="0"/>
              <a:t>’</a:t>
            </a:r>
          </a:p>
        </p:txBody>
      </p:sp>
    </p:spTree>
    <p:extLst>
      <p:ext uri="{BB962C8B-B14F-4D97-AF65-F5344CB8AC3E}">
        <p14:creationId xmlns:p14="http://schemas.microsoft.com/office/powerpoint/2010/main" val="138881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7"/>
            <a:ext cx="6947583" cy="791343"/>
          </a:xfrm>
        </p:spPr>
        <p:txBody>
          <a:bodyPr>
            <a:normAutofit/>
          </a:bodyPr>
          <a:lstStyle/>
          <a:p>
            <a:pPr algn="l"/>
            <a:r>
              <a:rPr lang="en-US" b="1" dirty="0">
                <a:solidFill>
                  <a:srgbClr val="000090"/>
                </a:solidFill>
              </a:rPr>
              <a:t>Command grammar of </a:t>
            </a:r>
            <a:r>
              <a:rPr lang="en-US" b="1" dirty="0" err="1">
                <a:solidFill>
                  <a:srgbClr val="000090"/>
                </a:solidFill>
              </a:rPr>
              <a:t>linux</a:t>
            </a:r>
            <a:endParaRPr lang="en-US" b="1" dirty="0">
              <a:solidFill>
                <a:srgbClr val="000090"/>
              </a:solidFill>
            </a:endParaRPr>
          </a:p>
        </p:txBody>
      </p:sp>
      <p:sp>
        <p:nvSpPr>
          <p:cNvPr id="5" name="TextBox 4"/>
          <p:cNvSpPr txBox="1"/>
          <p:nvPr/>
        </p:nvSpPr>
        <p:spPr>
          <a:xfrm>
            <a:off x="457200" y="1556068"/>
            <a:ext cx="8924294" cy="584776"/>
          </a:xfrm>
          <a:prstGeom prst="rect">
            <a:avLst/>
          </a:prstGeom>
          <a:noFill/>
        </p:spPr>
        <p:txBody>
          <a:bodyPr wrap="square" rtlCol="0">
            <a:spAutoFit/>
          </a:bodyPr>
          <a:lstStyle/>
          <a:p>
            <a:r>
              <a:rPr lang="en-US" sz="3200" dirty="0"/>
              <a:t>Command [-options]	parameter1	parameter2</a:t>
            </a:r>
          </a:p>
        </p:txBody>
      </p:sp>
      <p:sp>
        <p:nvSpPr>
          <p:cNvPr id="6" name="TextBox 5"/>
          <p:cNvSpPr txBox="1"/>
          <p:nvPr/>
        </p:nvSpPr>
        <p:spPr>
          <a:xfrm>
            <a:off x="771094" y="2653612"/>
            <a:ext cx="6112065" cy="923330"/>
          </a:xfrm>
          <a:prstGeom prst="rect">
            <a:avLst/>
          </a:prstGeom>
          <a:noFill/>
        </p:spPr>
        <p:txBody>
          <a:bodyPr wrap="square" rtlCol="0">
            <a:spAutoFit/>
          </a:bodyPr>
          <a:lstStyle/>
          <a:p>
            <a:r>
              <a:rPr lang="en-US" dirty="0"/>
              <a:t># Multiple options should be separated by space</a:t>
            </a:r>
          </a:p>
          <a:p>
            <a:r>
              <a:rPr lang="en-US" dirty="0"/>
              <a:t># Some times may use ‘--’</a:t>
            </a:r>
          </a:p>
          <a:p>
            <a:r>
              <a:rPr lang="en-US" dirty="0"/>
              <a:t>    For example ‘-h’, or ‘--help’</a:t>
            </a:r>
          </a:p>
        </p:txBody>
      </p:sp>
      <p:sp>
        <p:nvSpPr>
          <p:cNvPr id="7" name="Rectangle 6"/>
          <p:cNvSpPr/>
          <p:nvPr/>
        </p:nvSpPr>
        <p:spPr>
          <a:xfrm>
            <a:off x="457200" y="3765983"/>
            <a:ext cx="981421" cy="923330"/>
          </a:xfrm>
          <a:prstGeom prst="rect">
            <a:avLst/>
          </a:prstGeom>
        </p:spPr>
        <p:txBody>
          <a:bodyPr wrap="none">
            <a:spAutoFit/>
          </a:bodyPr>
          <a:lstStyle/>
          <a:p>
            <a:r>
              <a:rPr lang="en-US" dirty="0"/>
              <a:t>Example</a:t>
            </a:r>
          </a:p>
          <a:p>
            <a:endParaRPr lang="en-US" dirty="0"/>
          </a:p>
          <a:p>
            <a:endParaRPr lang="en-US" dirty="0"/>
          </a:p>
        </p:txBody>
      </p:sp>
      <p:pic>
        <p:nvPicPr>
          <p:cNvPr id="8" name="Picture 7"/>
          <p:cNvPicPr>
            <a:picLocks noChangeAspect="1"/>
          </p:cNvPicPr>
          <p:nvPr/>
        </p:nvPicPr>
        <p:blipFill>
          <a:blip r:embed="rId2"/>
          <a:stretch>
            <a:fillRect/>
          </a:stretch>
        </p:blipFill>
        <p:spPr>
          <a:xfrm>
            <a:off x="1438621" y="4157446"/>
            <a:ext cx="3860800" cy="368300"/>
          </a:xfrm>
          <a:prstGeom prst="rect">
            <a:avLst/>
          </a:prstGeom>
        </p:spPr>
      </p:pic>
      <p:pic>
        <p:nvPicPr>
          <p:cNvPr id="10" name="Picture 9"/>
          <p:cNvPicPr>
            <a:picLocks noChangeAspect="1"/>
          </p:cNvPicPr>
          <p:nvPr/>
        </p:nvPicPr>
        <p:blipFill>
          <a:blip r:embed="rId3"/>
          <a:stretch>
            <a:fillRect/>
          </a:stretch>
        </p:blipFill>
        <p:spPr>
          <a:xfrm>
            <a:off x="1438621" y="4689313"/>
            <a:ext cx="3695700" cy="368300"/>
          </a:xfrm>
          <a:prstGeom prst="rect">
            <a:avLst/>
          </a:prstGeom>
        </p:spPr>
      </p:pic>
      <p:cxnSp>
        <p:nvCxnSpPr>
          <p:cNvPr id="11" name="Straight Connector 10"/>
          <p:cNvCxnSpPr/>
          <p:nvPr/>
        </p:nvCxnSpPr>
        <p:spPr>
          <a:xfrm flipV="1">
            <a:off x="3917714" y="5057613"/>
            <a:ext cx="268054" cy="701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3729571" y="5103198"/>
            <a:ext cx="376285" cy="43542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653556" y="5515946"/>
            <a:ext cx="1151389" cy="369332"/>
          </a:xfrm>
          <a:prstGeom prst="rect">
            <a:avLst/>
          </a:prstGeom>
        </p:spPr>
        <p:txBody>
          <a:bodyPr wrap="none">
            <a:spAutoFit/>
          </a:bodyPr>
          <a:lstStyle/>
          <a:p>
            <a:r>
              <a:rPr lang="en-US" dirty="0"/>
              <a:t>Command</a:t>
            </a:r>
          </a:p>
        </p:txBody>
      </p:sp>
      <p:sp>
        <p:nvSpPr>
          <p:cNvPr id="14" name="Rectangle 13"/>
          <p:cNvSpPr/>
          <p:nvPr/>
        </p:nvSpPr>
        <p:spPr>
          <a:xfrm>
            <a:off x="4048917" y="5575101"/>
            <a:ext cx="832079" cy="369332"/>
          </a:xfrm>
          <a:prstGeom prst="rect">
            <a:avLst/>
          </a:prstGeom>
        </p:spPr>
        <p:txBody>
          <a:bodyPr wrap="none">
            <a:spAutoFit/>
          </a:bodyPr>
          <a:lstStyle/>
          <a:p>
            <a:r>
              <a:rPr lang="en-US" dirty="0"/>
              <a:t>Option</a:t>
            </a:r>
          </a:p>
        </p:txBody>
      </p:sp>
      <p:cxnSp>
        <p:nvCxnSpPr>
          <p:cNvPr id="15" name="Straight Arrow Connector 14"/>
          <p:cNvCxnSpPr/>
          <p:nvPr/>
        </p:nvCxnSpPr>
        <p:spPr>
          <a:xfrm flipV="1">
            <a:off x="4512808" y="5103198"/>
            <a:ext cx="0" cy="46270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4342413" y="5054418"/>
            <a:ext cx="295499" cy="70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4751940" y="5055218"/>
            <a:ext cx="142431" cy="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4808640" y="5112394"/>
            <a:ext cx="1156011" cy="40355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6063053" y="5390435"/>
            <a:ext cx="1177426" cy="369332"/>
          </a:xfrm>
          <a:prstGeom prst="rect">
            <a:avLst/>
          </a:prstGeom>
        </p:spPr>
        <p:txBody>
          <a:bodyPr wrap="none">
            <a:spAutoFit/>
          </a:bodyPr>
          <a:lstStyle/>
          <a:p>
            <a:r>
              <a:rPr lang="en-US" dirty="0"/>
              <a:t>Parameter</a:t>
            </a:r>
          </a:p>
        </p:txBody>
      </p:sp>
      <p:pic>
        <p:nvPicPr>
          <p:cNvPr id="25" name="Picture 24"/>
          <p:cNvPicPr>
            <a:picLocks noChangeAspect="1"/>
          </p:cNvPicPr>
          <p:nvPr/>
        </p:nvPicPr>
        <p:blipFill>
          <a:blip r:embed="rId4"/>
          <a:stretch>
            <a:fillRect/>
          </a:stretch>
        </p:blipFill>
        <p:spPr>
          <a:xfrm>
            <a:off x="1438621" y="5944433"/>
            <a:ext cx="4114800" cy="381000"/>
          </a:xfrm>
          <a:prstGeom prst="rect">
            <a:avLst/>
          </a:prstGeom>
        </p:spPr>
      </p:pic>
    </p:spTree>
    <p:extLst>
      <p:ext uri="{BB962C8B-B14F-4D97-AF65-F5344CB8AC3E}">
        <p14:creationId xmlns:p14="http://schemas.microsoft.com/office/powerpoint/2010/main" val="3764197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435" y="494730"/>
            <a:ext cx="4147890" cy="584776"/>
          </a:xfrm>
          <a:prstGeom prst="rect">
            <a:avLst/>
          </a:prstGeom>
        </p:spPr>
        <p:txBody>
          <a:bodyPr wrap="none">
            <a:spAutoFit/>
          </a:bodyPr>
          <a:lstStyle/>
          <a:p>
            <a:r>
              <a:rPr lang="en-US" sz="3200" b="1" dirty="0">
                <a:solidFill>
                  <a:srgbClr val="000090"/>
                </a:solidFill>
              </a:rPr>
              <a:t>Extract files using ‘</a:t>
            </a:r>
            <a:r>
              <a:rPr lang="en-US" sz="3200" b="1" dirty="0" err="1">
                <a:solidFill>
                  <a:srgbClr val="000090"/>
                </a:solidFill>
              </a:rPr>
              <a:t>gzip</a:t>
            </a:r>
            <a:r>
              <a:rPr lang="en-US" sz="3200" b="1" dirty="0">
                <a:solidFill>
                  <a:srgbClr val="000090"/>
                </a:solidFill>
              </a:rPr>
              <a:t>’</a:t>
            </a:r>
          </a:p>
        </p:txBody>
      </p:sp>
      <p:sp>
        <p:nvSpPr>
          <p:cNvPr id="5" name="TextBox 4"/>
          <p:cNvSpPr txBox="1"/>
          <p:nvPr/>
        </p:nvSpPr>
        <p:spPr>
          <a:xfrm>
            <a:off x="703058" y="1079506"/>
            <a:ext cx="6928517" cy="2308324"/>
          </a:xfrm>
          <a:prstGeom prst="rect">
            <a:avLst/>
          </a:prstGeom>
          <a:noFill/>
        </p:spPr>
        <p:txBody>
          <a:bodyPr wrap="square" rtlCol="0">
            <a:spAutoFit/>
          </a:bodyPr>
          <a:lstStyle/>
          <a:p>
            <a:r>
              <a:rPr lang="en-US" dirty="0"/>
              <a:t>-d --decompress </a:t>
            </a:r>
            <a:r>
              <a:rPr lang="mr-IN" dirty="0"/>
              <a:t>–</a:t>
            </a:r>
            <a:r>
              <a:rPr lang="en-US" dirty="0" err="1"/>
              <a:t>uncompress</a:t>
            </a:r>
            <a:r>
              <a:rPr lang="en-US" dirty="0"/>
              <a:t>.</a:t>
            </a:r>
          </a:p>
          <a:p>
            <a:r>
              <a:rPr lang="en-US" dirty="0"/>
              <a:t>	Decompress.</a:t>
            </a:r>
          </a:p>
          <a:p>
            <a:r>
              <a:rPr lang="en-US" dirty="0"/>
              <a:t>-h --help</a:t>
            </a:r>
          </a:p>
          <a:p>
            <a:r>
              <a:rPr lang="en-US" dirty="0"/>
              <a:t>	Display a help screen and quit.</a:t>
            </a:r>
          </a:p>
          <a:p>
            <a:r>
              <a:rPr lang="en-US" dirty="0"/>
              <a:t>-v </a:t>
            </a:r>
            <a:r>
              <a:rPr lang="mr-IN" dirty="0"/>
              <a:t>–</a:t>
            </a:r>
            <a:r>
              <a:rPr lang="en-US" dirty="0"/>
              <a:t>verbose (For compressing)</a:t>
            </a:r>
          </a:p>
          <a:p>
            <a:r>
              <a:rPr lang="en-US" dirty="0"/>
              <a:t>Verbose. Display the name and percentage reduction for each file compressed or decompressed.</a:t>
            </a:r>
          </a:p>
          <a:p>
            <a:endParaRPr lang="en-US" dirty="0"/>
          </a:p>
        </p:txBody>
      </p:sp>
      <p:pic>
        <p:nvPicPr>
          <p:cNvPr id="6" name="Picture 5"/>
          <p:cNvPicPr>
            <a:picLocks noChangeAspect="1"/>
          </p:cNvPicPr>
          <p:nvPr/>
        </p:nvPicPr>
        <p:blipFill>
          <a:blip r:embed="rId2"/>
          <a:stretch>
            <a:fillRect/>
          </a:stretch>
        </p:blipFill>
        <p:spPr>
          <a:xfrm>
            <a:off x="0" y="3387830"/>
            <a:ext cx="9144000" cy="257712"/>
          </a:xfrm>
          <a:prstGeom prst="rect">
            <a:avLst/>
          </a:prstGeom>
        </p:spPr>
      </p:pic>
      <p:pic>
        <p:nvPicPr>
          <p:cNvPr id="7" name="Picture 6"/>
          <p:cNvPicPr>
            <a:picLocks noChangeAspect="1"/>
          </p:cNvPicPr>
          <p:nvPr/>
        </p:nvPicPr>
        <p:blipFill>
          <a:blip r:embed="rId3"/>
          <a:stretch>
            <a:fillRect/>
          </a:stretch>
        </p:blipFill>
        <p:spPr>
          <a:xfrm>
            <a:off x="0" y="4093557"/>
            <a:ext cx="13778104" cy="745883"/>
          </a:xfrm>
          <a:prstGeom prst="rect">
            <a:avLst/>
          </a:prstGeom>
        </p:spPr>
      </p:pic>
    </p:spTree>
    <p:extLst>
      <p:ext uri="{BB962C8B-B14F-4D97-AF65-F5344CB8AC3E}">
        <p14:creationId xmlns:p14="http://schemas.microsoft.com/office/powerpoint/2010/main" val="12791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1548" y="227835"/>
            <a:ext cx="2191425" cy="584776"/>
          </a:xfrm>
          <a:prstGeom prst="rect">
            <a:avLst/>
          </a:prstGeom>
        </p:spPr>
        <p:txBody>
          <a:bodyPr wrap="none">
            <a:spAutoFit/>
          </a:bodyPr>
          <a:lstStyle/>
          <a:p>
            <a:r>
              <a:rPr lang="en-US" sz="3200" b="1" dirty="0">
                <a:solidFill>
                  <a:srgbClr val="000090"/>
                </a:solidFill>
              </a:rPr>
              <a:t>Reading file</a:t>
            </a:r>
          </a:p>
        </p:txBody>
      </p:sp>
      <p:sp>
        <p:nvSpPr>
          <p:cNvPr id="5" name="Rectangle 4"/>
          <p:cNvSpPr/>
          <p:nvPr/>
        </p:nvSpPr>
        <p:spPr>
          <a:xfrm>
            <a:off x="777828" y="1007893"/>
            <a:ext cx="7919674" cy="646331"/>
          </a:xfrm>
          <a:prstGeom prst="rect">
            <a:avLst/>
          </a:prstGeom>
        </p:spPr>
        <p:txBody>
          <a:bodyPr wrap="square">
            <a:spAutoFit/>
          </a:bodyPr>
          <a:lstStyle/>
          <a:p>
            <a:r>
              <a:rPr lang="en-US" dirty="0"/>
              <a:t>Head command will obviously on the contrary to tail, it will print the first 10 (-n) lines of the file. </a:t>
            </a:r>
          </a:p>
        </p:txBody>
      </p:sp>
      <p:sp>
        <p:nvSpPr>
          <p:cNvPr id="6" name="Rectangle 5"/>
          <p:cNvSpPr/>
          <p:nvPr/>
        </p:nvSpPr>
        <p:spPr>
          <a:xfrm>
            <a:off x="777828" y="3105835"/>
            <a:ext cx="7794938" cy="646331"/>
          </a:xfrm>
          <a:prstGeom prst="rect">
            <a:avLst/>
          </a:prstGeom>
        </p:spPr>
        <p:txBody>
          <a:bodyPr wrap="square">
            <a:spAutoFit/>
          </a:bodyPr>
          <a:lstStyle/>
          <a:p>
            <a:r>
              <a:rPr lang="en-US" dirty="0"/>
              <a:t>Tail command will obviously on the contrary to head, it will print the last 10 (-n) lines of the file. </a:t>
            </a:r>
          </a:p>
        </p:txBody>
      </p:sp>
      <p:sp>
        <p:nvSpPr>
          <p:cNvPr id="7" name="Rectangle 6"/>
          <p:cNvSpPr/>
          <p:nvPr/>
        </p:nvSpPr>
        <p:spPr>
          <a:xfrm>
            <a:off x="630412" y="1675519"/>
            <a:ext cx="8384600" cy="523220"/>
          </a:xfrm>
          <a:prstGeom prst="rect">
            <a:avLst/>
          </a:prstGeom>
        </p:spPr>
        <p:txBody>
          <a:bodyPr wrap="square">
            <a:spAutoFit/>
          </a:bodyPr>
          <a:lstStyle/>
          <a:p>
            <a:r>
              <a:rPr lang="en-US" sz="2800" b="1" dirty="0"/>
              <a:t>head -n &lt;number of lines&gt; /path/to/file</a:t>
            </a:r>
            <a:endParaRPr lang="en-US" sz="2800" dirty="0"/>
          </a:p>
        </p:txBody>
      </p:sp>
      <p:sp>
        <p:nvSpPr>
          <p:cNvPr id="8" name="Rectangle 7"/>
          <p:cNvSpPr/>
          <p:nvPr/>
        </p:nvSpPr>
        <p:spPr>
          <a:xfrm>
            <a:off x="630412" y="4004128"/>
            <a:ext cx="8067090" cy="523220"/>
          </a:xfrm>
          <a:prstGeom prst="rect">
            <a:avLst/>
          </a:prstGeom>
        </p:spPr>
        <p:txBody>
          <a:bodyPr wrap="square">
            <a:spAutoFit/>
          </a:bodyPr>
          <a:lstStyle/>
          <a:p>
            <a:r>
              <a:rPr lang="en-US" sz="2800" b="1" dirty="0"/>
              <a:t>tail -n &lt;</a:t>
            </a:r>
            <a:r>
              <a:rPr lang="en-US" sz="2800" b="1" dirty="0" err="1"/>
              <a:t>number_of_lines</a:t>
            </a:r>
            <a:r>
              <a:rPr lang="en-US" sz="2800" b="1" dirty="0"/>
              <a:t>&gt; /path/to/file</a:t>
            </a:r>
            <a:endParaRPr lang="en-US" sz="2800" dirty="0"/>
          </a:p>
        </p:txBody>
      </p:sp>
    </p:spTree>
    <p:extLst>
      <p:ext uri="{BB962C8B-B14F-4D97-AF65-F5344CB8AC3E}">
        <p14:creationId xmlns:p14="http://schemas.microsoft.com/office/powerpoint/2010/main" val="2367772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1548" y="227835"/>
            <a:ext cx="2191425" cy="584776"/>
          </a:xfrm>
          <a:prstGeom prst="rect">
            <a:avLst/>
          </a:prstGeom>
        </p:spPr>
        <p:txBody>
          <a:bodyPr wrap="none">
            <a:spAutoFit/>
          </a:bodyPr>
          <a:lstStyle/>
          <a:p>
            <a:r>
              <a:rPr lang="en-US" sz="3200" b="1" dirty="0">
                <a:solidFill>
                  <a:srgbClr val="000090"/>
                </a:solidFill>
              </a:rPr>
              <a:t>Reading file</a:t>
            </a:r>
          </a:p>
        </p:txBody>
      </p:sp>
      <p:sp>
        <p:nvSpPr>
          <p:cNvPr id="7" name="TextBox 6"/>
          <p:cNvSpPr txBox="1"/>
          <p:nvPr/>
        </p:nvSpPr>
        <p:spPr>
          <a:xfrm>
            <a:off x="793774" y="929898"/>
            <a:ext cx="7087274" cy="923330"/>
          </a:xfrm>
          <a:prstGeom prst="rect">
            <a:avLst/>
          </a:prstGeom>
          <a:noFill/>
        </p:spPr>
        <p:txBody>
          <a:bodyPr wrap="square" rtlCol="0">
            <a:spAutoFit/>
          </a:bodyPr>
          <a:lstStyle/>
          <a:p>
            <a:r>
              <a:rPr lang="en-US" dirty="0"/>
              <a:t>cat is one of the most frequently used commands on Linux operating systems. It has three related functions with regard to text files: displaying them, combining copies of them and creating new ones.</a:t>
            </a:r>
          </a:p>
        </p:txBody>
      </p:sp>
      <p:sp>
        <p:nvSpPr>
          <p:cNvPr id="8" name="Rectangle 7"/>
          <p:cNvSpPr/>
          <p:nvPr/>
        </p:nvSpPr>
        <p:spPr>
          <a:xfrm>
            <a:off x="1759401" y="1885965"/>
            <a:ext cx="3332096" cy="584776"/>
          </a:xfrm>
          <a:prstGeom prst="rect">
            <a:avLst/>
          </a:prstGeom>
        </p:spPr>
        <p:txBody>
          <a:bodyPr wrap="square">
            <a:spAutoFit/>
          </a:bodyPr>
          <a:lstStyle/>
          <a:p>
            <a:r>
              <a:rPr lang="en-US" sz="3200" dirty="0"/>
              <a:t>cat file1</a:t>
            </a:r>
          </a:p>
        </p:txBody>
      </p:sp>
      <p:sp>
        <p:nvSpPr>
          <p:cNvPr id="9" name="Rectangle 8"/>
          <p:cNvSpPr/>
          <p:nvPr/>
        </p:nvSpPr>
        <p:spPr>
          <a:xfrm>
            <a:off x="793774" y="2690336"/>
            <a:ext cx="7257368" cy="923330"/>
          </a:xfrm>
          <a:prstGeom prst="rect">
            <a:avLst/>
          </a:prstGeom>
        </p:spPr>
        <p:txBody>
          <a:bodyPr wrap="square">
            <a:spAutoFit/>
          </a:bodyPr>
          <a:lstStyle/>
          <a:p>
            <a:r>
              <a:rPr lang="en-US" dirty="0"/>
              <a:t>the standard output of cat is redirected using the </a:t>
            </a:r>
            <a:r>
              <a:rPr lang="en-US" i="1" dirty="0"/>
              <a:t>output redirection operator</a:t>
            </a:r>
            <a:r>
              <a:rPr lang="en-US" dirty="0"/>
              <a:t> (which is represented by a rightward pointing angular bracket) to </a:t>
            </a:r>
            <a:r>
              <a:rPr lang="en-US" i="1" dirty="0"/>
              <a:t>file2</a:t>
            </a:r>
            <a:r>
              <a:rPr lang="en-US" dirty="0"/>
              <a:t>:</a:t>
            </a:r>
          </a:p>
        </p:txBody>
      </p:sp>
      <p:sp>
        <p:nvSpPr>
          <p:cNvPr id="10" name="Rectangle 9"/>
          <p:cNvSpPr/>
          <p:nvPr/>
        </p:nvSpPr>
        <p:spPr>
          <a:xfrm>
            <a:off x="1759401" y="3834025"/>
            <a:ext cx="2626440" cy="584776"/>
          </a:xfrm>
          <a:prstGeom prst="rect">
            <a:avLst/>
          </a:prstGeom>
        </p:spPr>
        <p:txBody>
          <a:bodyPr wrap="none">
            <a:spAutoFit/>
          </a:bodyPr>
          <a:lstStyle/>
          <a:p>
            <a:r>
              <a:rPr lang="en-US" sz="3200" dirty="0"/>
              <a:t>cat file1 &gt; file2	</a:t>
            </a:r>
          </a:p>
        </p:txBody>
      </p:sp>
      <p:sp>
        <p:nvSpPr>
          <p:cNvPr id="12" name="Rectangle 11"/>
          <p:cNvSpPr/>
          <p:nvPr/>
        </p:nvSpPr>
        <p:spPr>
          <a:xfrm>
            <a:off x="3163759" y="3976532"/>
            <a:ext cx="351529" cy="33275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 name="Straight Arrow Connector 13"/>
          <p:cNvCxnSpPr/>
          <p:nvPr/>
        </p:nvCxnSpPr>
        <p:spPr>
          <a:xfrm flipH="1" flipV="1">
            <a:off x="3515289" y="4309285"/>
            <a:ext cx="476263" cy="40824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014231" y="4717533"/>
            <a:ext cx="2361243" cy="646331"/>
          </a:xfrm>
          <a:prstGeom prst="rect">
            <a:avLst/>
          </a:prstGeom>
          <a:noFill/>
        </p:spPr>
        <p:txBody>
          <a:bodyPr wrap="square" rtlCol="0">
            <a:spAutoFit/>
          </a:bodyPr>
          <a:lstStyle/>
          <a:p>
            <a:r>
              <a:rPr lang="en-US" dirty="0"/>
              <a:t>Redirected the output to another file</a:t>
            </a:r>
          </a:p>
        </p:txBody>
      </p:sp>
      <p:pic>
        <p:nvPicPr>
          <p:cNvPr id="17" name="Picture 16"/>
          <p:cNvPicPr>
            <a:picLocks noChangeAspect="1"/>
          </p:cNvPicPr>
          <p:nvPr/>
        </p:nvPicPr>
        <p:blipFill>
          <a:blip r:embed="rId2"/>
          <a:stretch>
            <a:fillRect/>
          </a:stretch>
        </p:blipFill>
        <p:spPr>
          <a:xfrm>
            <a:off x="0" y="5703870"/>
            <a:ext cx="9144000" cy="503917"/>
          </a:xfrm>
          <a:prstGeom prst="rect">
            <a:avLst/>
          </a:prstGeom>
        </p:spPr>
      </p:pic>
    </p:spTree>
    <p:extLst>
      <p:ext uri="{BB962C8B-B14F-4D97-AF65-F5344CB8AC3E}">
        <p14:creationId xmlns:p14="http://schemas.microsoft.com/office/powerpoint/2010/main" val="368259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0189" y="283506"/>
            <a:ext cx="4411119" cy="584776"/>
          </a:xfrm>
          <a:prstGeom prst="rect">
            <a:avLst/>
          </a:prstGeom>
          <a:noFill/>
        </p:spPr>
        <p:txBody>
          <a:bodyPr wrap="square" rtlCol="0">
            <a:spAutoFit/>
          </a:bodyPr>
          <a:lstStyle/>
          <a:p>
            <a:r>
              <a:rPr lang="en-US" altLang="zh-CN" sz="3200" b="1" dirty="0">
                <a:solidFill>
                  <a:srgbClr val="000090"/>
                </a:solidFill>
              </a:rPr>
              <a:t>Writing text to file by cat</a:t>
            </a:r>
            <a:endParaRPr lang="en-US" sz="3200" b="1" dirty="0">
              <a:solidFill>
                <a:srgbClr val="000090"/>
              </a:solidFill>
            </a:endParaRPr>
          </a:p>
        </p:txBody>
      </p:sp>
      <p:sp>
        <p:nvSpPr>
          <p:cNvPr id="5" name="Rectangle 4"/>
          <p:cNvSpPr/>
          <p:nvPr/>
        </p:nvSpPr>
        <p:spPr>
          <a:xfrm>
            <a:off x="476264" y="5591761"/>
            <a:ext cx="4588854" cy="369332"/>
          </a:xfrm>
          <a:prstGeom prst="rect">
            <a:avLst/>
          </a:prstGeom>
        </p:spPr>
        <p:txBody>
          <a:bodyPr wrap="none">
            <a:spAutoFit/>
          </a:bodyPr>
          <a:lstStyle/>
          <a:p>
            <a:r>
              <a:rPr lang="en-US" dirty="0"/>
              <a:t>&gt; redirects output to a file, overwriting the file.</a:t>
            </a:r>
          </a:p>
        </p:txBody>
      </p:sp>
      <p:sp>
        <p:nvSpPr>
          <p:cNvPr id="6" name="Rectangle 5"/>
          <p:cNvSpPr/>
          <p:nvPr/>
        </p:nvSpPr>
        <p:spPr>
          <a:xfrm>
            <a:off x="476264" y="6054294"/>
            <a:ext cx="7869708" cy="369332"/>
          </a:xfrm>
          <a:prstGeom prst="rect">
            <a:avLst/>
          </a:prstGeom>
        </p:spPr>
        <p:txBody>
          <a:bodyPr wrap="square">
            <a:spAutoFit/>
          </a:bodyPr>
          <a:lstStyle/>
          <a:p>
            <a:r>
              <a:rPr lang="en-US" dirty="0"/>
              <a:t>&gt;&gt; redirects output to a file appending the redirected output at the end.</a:t>
            </a:r>
          </a:p>
        </p:txBody>
      </p:sp>
      <p:pic>
        <p:nvPicPr>
          <p:cNvPr id="7" name="Picture 6"/>
          <p:cNvPicPr>
            <a:picLocks noChangeAspect="1"/>
          </p:cNvPicPr>
          <p:nvPr/>
        </p:nvPicPr>
        <p:blipFill>
          <a:blip r:embed="rId2"/>
          <a:stretch>
            <a:fillRect/>
          </a:stretch>
        </p:blipFill>
        <p:spPr>
          <a:xfrm>
            <a:off x="1206471" y="990007"/>
            <a:ext cx="4813300" cy="1498600"/>
          </a:xfrm>
          <a:prstGeom prst="rect">
            <a:avLst/>
          </a:prstGeom>
        </p:spPr>
      </p:pic>
      <p:sp>
        <p:nvSpPr>
          <p:cNvPr id="8" name="TextBox 7"/>
          <p:cNvSpPr txBox="1"/>
          <p:nvPr/>
        </p:nvSpPr>
        <p:spPr>
          <a:xfrm>
            <a:off x="1206471" y="2488607"/>
            <a:ext cx="3692252" cy="369332"/>
          </a:xfrm>
          <a:prstGeom prst="rect">
            <a:avLst/>
          </a:prstGeom>
          <a:noFill/>
        </p:spPr>
        <p:txBody>
          <a:bodyPr wrap="square" rtlCol="0">
            <a:spAutoFit/>
          </a:bodyPr>
          <a:lstStyle/>
          <a:p>
            <a:r>
              <a:rPr lang="en-US" dirty="0"/>
              <a:t>Type &lt;Ctrl&gt;d </a:t>
            </a:r>
          </a:p>
        </p:txBody>
      </p:sp>
      <p:pic>
        <p:nvPicPr>
          <p:cNvPr id="9" name="Picture 8"/>
          <p:cNvPicPr>
            <a:picLocks noChangeAspect="1"/>
          </p:cNvPicPr>
          <p:nvPr/>
        </p:nvPicPr>
        <p:blipFill>
          <a:blip r:embed="rId3"/>
          <a:stretch>
            <a:fillRect/>
          </a:stretch>
        </p:blipFill>
        <p:spPr>
          <a:xfrm>
            <a:off x="1206471" y="3567854"/>
            <a:ext cx="5524500" cy="1219200"/>
          </a:xfrm>
          <a:prstGeom prst="rect">
            <a:avLst/>
          </a:prstGeom>
        </p:spPr>
      </p:pic>
      <p:sp>
        <p:nvSpPr>
          <p:cNvPr id="10" name="TextBox 9"/>
          <p:cNvSpPr txBox="1"/>
          <p:nvPr/>
        </p:nvSpPr>
        <p:spPr>
          <a:xfrm>
            <a:off x="1206471" y="4787054"/>
            <a:ext cx="3692252" cy="369332"/>
          </a:xfrm>
          <a:prstGeom prst="rect">
            <a:avLst/>
          </a:prstGeom>
          <a:noFill/>
        </p:spPr>
        <p:txBody>
          <a:bodyPr wrap="square" rtlCol="0">
            <a:spAutoFit/>
          </a:bodyPr>
          <a:lstStyle/>
          <a:p>
            <a:r>
              <a:rPr lang="en-US" dirty="0"/>
              <a:t>Type &lt;Ctrl&gt;d </a:t>
            </a:r>
          </a:p>
        </p:txBody>
      </p:sp>
    </p:spTree>
    <p:extLst>
      <p:ext uri="{BB962C8B-B14F-4D97-AF65-F5344CB8AC3E}">
        <p14:creationId xmlns:p14="http://schemas.microsoft.com/office/powerpoint/2010/main" val="341930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7734" y="1050837"/>
            <a:ext cx="7953692" cy="1384995"/>
          </a:xfrm>
          <a:prstGeom prst="rect">
            <a:avLst/>
          </a:prstGeom>
        </p:spPr>
        <p:txBody>
          <a:bodyPr wrap="square">
            <a:spAutoFit/>
          </a:bodyPr>
          <a:lstStyle/>
          <a:p>
            <a:r>
              <a:rPr lang="en-US" sz="2800" b="1" dirty="0"/>
              <a:t>less</a:t>
            </a:r>
            <a:r>
              <a:rPr lang="en-US" sz="2800" dirty="0"/>
              <a:t> does not have to read the entire input file before starting, so with large input files it starts up faster than text editors like vim</a:t>
            </a:r>
          </a:p>
        </p:txBody>
      </p:sp>
      <p:sp>
        <p:nvSpPr>
          <p:cNvPr id="5" name="Rectangle 4"/>
          <p:cNvSpPr/>
          <p:nvPr/>
        </p:nvSpPr>
        <p:spPr>
          <a:xfrm>
            <a:off x="301548" y="227835"/>
            <a:ext cx="2191425" cy="584776"/>
          </a:xfrm>
          <a:prstGeom prst="rect">
            <a:avLst/>
          </a:prstGeom>
        </p:spPr>
        <p:txBody>
          <a:bodyPr wrap="none">
            <a:spAutoFit/>
          </a:bodyPr>
          <a:lstStyle/>
          <a:p>
            <a:r>
              <a:rPr lang="en-US" sz="3200" b="1" dirty="0">
                <a:solidFill>
                  <a:srgbClr val="000090"/>
                </a:solidFill>
              </a:rPr>
              <a:t>Reading file</a:t>
            </a:r>
          </a:p>
        </p:txBody>
      </p:sp>
      <p:pic>
        <p:nvPicPr>
          <p:cNvPr id="6" name="Picture 5"/>
          <p:cNvPicPr>
            <a:picLocks noChangeAspect="1"/>
          </p:cNvPicPr>
          <p:nvPr/>
        </p:nvPicPr>
        <p:blipFill>
          <a:blip r:embed="rId2"/>
          <a:stretch>
            <a:fillRect/>
          </a:stretch>
        </p:blipFill>
        <p:spPr>
          <a:xfrm>
            <a:off x="0" y="3276600"/>
            <a:ext cx="9144000" cy="299296"/>
          </a:xfrm>
          <a:prstGeom prst="rect">
            <a:avLst/>
          </a:prstGeom>
        </p:spPr>
      </p:pic>
    </p:spTree>
    <p:extLst>
      <p:ext uri="{BB962C8B-B14F-4D97-AF65-F5344CB8AC3E}">
        <p14:creationId xmlns:p14="http://schemas.microsoft.com/office/powerpoint/2010/main" val="858550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1548" y="227835"/>
            <a:ext cx="2936020" cy="584776"/>
          </a:xfrm>
          <a:prstGeom prst="rect">
            <a:avLst/>
          </a:prstGeom>
        </p:spPr>
        <p:txBody>
          <a:bodyPr wrap="none">
            <a:spAutoFit/>
          </a:bodyPr>
          <a:lstStyle/>
          <a:p>
            <a:r>
              <a:rPr lang="en-US" sz="3200" b="1" dirty="0">
                <a:solidFill>
                  <a:srgbClr val="000090"/>
                </a:solidFill>
              </a:rPr>
              <a:t>File editor (Vim)</a:t>
            </a:r>
          </a:p>
        </p:txBody>
      </p:sp>
      <p:sp>
        <p:nvSpPr>
          <p:cNvPr id="5" name="TextBox 4"/>
          <p:cNvSpPr txBox="1"/>
          <p:nvPr/>
        </p:nvSpPr>
        <p:spPr>
          <a:xfrm>
            <a:off x="805114" y="949878"/>
            <a:ext cx="3912175" cy="646331"/>
          </a:xfrm>
          <a:prstGeom prst="rect">
            <a:avLst/>
          </a:prstGeom>
          <a:noFill/>
        </p:spPr>
        <p:txBody>
          <a:bodyPr wrap="square" rtlCol="0">
            <a:spAutoFit/>
          </a:bodyPr>
          <a:lstStyle/>
          <a:p>
            <a:r>
              <a:rPr lang="en-US" b="1" dirty="0"/>
              <a:t>Open a file:</a:t>
            </a:r>
          </a:p>
          <a:p>
            <a:endParaRPr lang="en-US" dirty="0"/>
          </a:p>
        </p:txBody>
      </p:sp>
      <p:pic>
        <p:nvPicPr>
          <p:cNvPr id="6" name="Picture 5"/>
          <p:cNvPicPr>
            <a:picLocks noChangeAspect="1"/>
          </p:cNvPicPr>
          <p:nvPr/>
        </p:nvPicPr>
        <p:blipFill>
          <a:blip r:embed="rId2"/>
          <a:stretch>
            <a:fillRect/>
          </a:stretch>
        </p:blipFill>
        <p:spPr>
          <a:xfrm>
            <a:off x="0" y="1375132"/>
            <a:ext cx="9144000" cy="1234708"/>
          </a:xfrm>
          <a:prstGeom prst="rect">
            <a:avLst/>
          </a:prstGeom>
        </p:spPr>
      </p:pic>
      <p:sp>
        <p:nvSpPr>
          <p:cNvPr id="7" name="Rectangle 6"/>
          <p:cNvSpPr/>
          <p:nvPr/>
        </p:nvSpPr>
        <p:spPr>
          <a:xfrm>
            <a:off x="805114" y="2804260"/>
            <a:ext cx="1835997" cy="369332"/>
          </a:xfrm>
          <a:prstGeom prst="rect">
            <a:avLst/>
          </a:prstGeom>
        </p:spPr>
        <p:txBody>
          <a:bodyPr wrap="none">
            <a:spAutoFit/>
          </a:bodyPr>
          <a:lstStyle/>
          <a:p>
            <a:r>
              <a:rPr lang="en-US" b="1" dirty="0"/>
              <a:t>Command mode: </a:t>
            </a:r>
            <a:endParaRPr lang="en-US" dirty="0"/>
          </a:p>
        </p:txBody>
      </p:sp>
      <p:sp>
        <p:nvSpPr>
          <p:cNvPr id="8" name="TextBox 7"/>
          <p:cNvSpPr txBox="1"/>
          <p:nvPr/>
        </p:nvSpPr>
        <p:spPr>
          <a:xfrm>
            <a:off x="4921403" y="3106105"/>
            <a:ext cx="2800890" cy="369332"/>
          </a:xfrm>
          <a:prstGeom prst="rect">
            <a:avLst/>
          </a:prstGeom>
          <a:noFill/>
        </p:spPr>
        <p:txBody>
          <a:bodyPr wrap="square" rtlCol="0">
            <a:spAutoFit/>
          </a:bodyPr>
          <a:lstStyle/>
          <a:p>
            <a:r>
              <a:rPr lang="en-US" dirty="0"/>
              <a:t>Type ‘</a:t>
            </a:r>
            <a:r>
              <a:rPr lang="en-US" dirty="0" err="1"/>
              <a:t>i</a:t>
            </a:r>
            <a:r>
              <a:rPr lang="en-US" dirty="0"/>
              <a:t>’</a:t>
            </a:r>
          </a:p>
        </p:txBody>
      </p:sp>
      <p:sp>
        <p:nvSpPr>
          <p:cNvPr id="9" name="TextBox 8"/>
          <p:cNvSpPr txBox="1"/>
          <p:nvPr/>
        </p:nvSpPr>
        <p:spPr>
          <a:xfrm>
            <a:off x="578320" y="3545149"/>
            <a:ext cx="8565680" cy="3693319"/>
          </a:xfrm>
          <a:prstGeom prst="rect">
            <a:avLst/>
          </a:prstGeom>
          <a:noFill/>
        </p:spPr>
        <p:txBody>
          <a:bodyPr wrap="square" rtlCol="0">
            <a:spAutoFit/>
          </a:bodyPr>
          <a:lstStyle/>
          <a:p>
            <a:r>
              <a:rPr lang="en-US" dirty="0"/>
              <a:t>Type ‘set nu’, check the number ID</a:t>
            </a:r>
          </a:p>
          <a:p>
            <a:r>
              <a:rPr lang="en-US" dirty="0"/>
              <a:t>Type ‘q’,         outside the file</a:t>
            </a:r>
          </a:p>
          <a:p>
            <a:r>
              <a:rPr lang="en-US" dirty="0"/>
              <a:t>Type ‘w’         Save the file</a:t>
            </a:r>
          </a:p>
          <a:p>
            <a:r>
              <a:rPr lang="en-US" dirty="0"/>
              <a:t>Type ‘</a:t>
            </a:r>
            <a:r>
              <a:rPr lang="en-US" dirty="0" err="1"/>
              <a:t>wq</a:t>
            </a:r>
            <a:r>
              <a:rPr lang="en-US" dirty="0"/>
              <a:t>’       Save and out the file</a:t>
            </a:r>
          </a:p>
          <a:p>
            <a:r>
              <a:rPr lang="en-US" altLang="zh-CN" dirty="0"/>
              <a:t>Type ‘q!’         Ignore changes and quit. No changes from last write will be saved.</a:t>
            </a:r>
            <a:endParaRPr lang="en-US" dirty="0"/>
          </a:p>
          <a:p>
            <a:r>
              <a:rPr lang="en-US" dirty="0"/>
              <a:t>Type ‘Esc’       Out of the command model </a:t>
            </a:r>
          </a:p>
          <a:p>
            <a:endParaRPr lang="en-US" dirty="0"/>
          </a:p>
          <a:p>
            <a:endParaRPr lang="en-US" dirty="0"/>
          </a:p>
          <a:p>
            <a:endParaRPr lang="en-US" dirty="0"/>
          </a:p>
          <a:p>
            <a:endParaRPr lang="en-US" dirty="0"/>
          </a:p>
          <a:p>
            <a:endParaRPr lang="en-US" dirty="0"/>
          </a:p>
          <a:p>
            <a:endParaRPr lang="en-US" dirty="0"/>
          </a:p>
          <a:p>
            <a:r>
              <a:rPr lang="en-US" dirty="0"/>
              <a:t> </a:t>
            </a:r>
          </a:p>
        </p:txBody>
      </p:sp>
      <p:sp>
        <p:nvSpPr>
          <p:cNvPr id="10" name="Rectangle 9"/>
          <p:cNvSpPr/>
          <p:nvPr/>
        </p:nvSpPr>
        <p:spPr>
          <a:xfrm>
            <a:off x="820970" y="5513413"/>
            <a:ext cx="2583159" cy="369332"/>
          </a:xfrm>
          <a:prstGeom prst="rect">
            <a:avLst/>
          </a:prstGeom>
        </p:spPr>
        <p:txBody>
          <a:bodyPr wrap="none">
            <a:spAutoFit/>
          </a:bodyPr>
          <a:lstStyle/>
          <a:p>
            <a:r>
              <a:rPr lang="en-US" b="1" dirty="0"/>
              <a:t>Cursor Movement model</a:t>
            </a:r>
            <a:endParaRPr lang="en-US" dirty="0"/>
          </a:p>
        </p:txBody>
      </p:sp>
      <p:sp>
        <p:nvSpPr>
          <p:cNvPr id="12" name="TextBox 11"/>
          <p:cNvSpPr txBox="1"/>
          <p:nvPr/>
        </p:nvSpPr>
        <p:spPr>
          <a:xfrm>
            <a:off x="820970" y="5869425"/>
            <a:ext cx="6901323" cy="923330"/>
          </a:xfrm>
          <a:prstGeom prst="rect">
            <a:avLst/>
          </a:prstGeom>
          <a:noFill/>
        </p:spPr>
        <p:txBody>
          <a:bodyPr wrap="square" rtlCol="0">
            <a:spAutoFit/>
          </a:bodyPr>
          <a:lstStyle/>
          <a:p>
            <a:r>
              <a:rPr lang="en-US" dirty="0"/>
              <a:t>To the end of the file ‘G’				Copy the line ‘</a:t>
            </a:r>
            <a:r>
              <a:rPr lang="en-US" dirty="0" err="1"/>
              <a:t>nyy</a:t>
            </a:r>
            <a:r>
              <a:rPr lang="en-US" dirty="0"/>
              <a:t>’</a:t>
            </a:r>
          </a:p>
          <a:p>
            <a:r>
              <a:rPr lang="en-US" dirty="0"/>
              <a:t>To the top of the file ‘</a:t>
            </a:r>
            <a:r>
              <a:rPr lang="en-US" dirty="0" err="1"/>
              <a:t>gg</a:t>
            </a:r>
            <a:r>
              <a:rPr lang="en-US" dirty="0"/>
              <a:t>’                           Paste the line ‘p’</a:t>
            </a:r>
          </a:p>
          <a:p>
            <a:r>
              <a:rPr lang="en-US" dirty="0"/>
              <a:t>To the specific line     ‘</a:t>
            </a:r>
            <a:r>
              <a:rPr lang="en-US" dirty="0" err="1"/>
              <a:t>nG</a:t>
            </a:r>
            <a:r>
              <a:rPr lang="en-US" dirty="0"/>
              <a:t>’			Delete the line ‘</a:t>
            </a:r>
            <a:r>
              <a:rPr lang="en-US" dirty="0" err="1"/>
              <a:t>ndd</a:t>
            </a:r>
            <a:r>
              <a:rPr lang="en-US" dirty="0"/>
              <a:t>’</a:t>
            </a:r>
          </a:p>
        </p:txBody>
      </p:sp>
      <p:sp>
        <p:nvSpPr>
          <p:cNvPr id="14" name="Rectangle 13"/>
          <p:cNvSpPr/>
          <p:nvPr/>
        </p:nvSpPr>
        <p:spPr>
          <a:xfrm>
            <a:off x="4817507" y="2793432"/>
            <a:ext cx="1401270" cy="369332"/>
          </a:xfrm>
          <a:prstGeom prst="rect">
            <a:avLst/>
          </a:prstGeom>
        </p:spPr>
        <p:txBody>
          <a:bodyPr wrap="none">
            <a:spAutoFit/>
          </a:bodyPr>
          <a:lstStyle/>
          <a:p>
            <a:r>
              <a:rPr lang="en-US" b="1" dirty="0"/>
              <a:t>Insert model</a:t>
            </a:r>
            <a:endParaRPr lang="en-US" dirty="0"/>
          </a:p>
        </p:txBody>
      </p:sp>
      <p:sp>
        <p:nvSpPr>
          <p:cNvPr id="15" name="TextBox 14"/>
          <p:cNvSpPr txBox="1"/>
          <p:nvPr/>
        </p:nvSpPr>
        <p:spPr>
          <a:xfrm>
            <a:off x="730722" y="3190464"/>
            <a:ext cx="2800890" cy="369332"/>
          </a:xfrm>
          <a:prstGeom prst="rect">
            <a:avLst/>
          </a:prstGeom>
          <a:noFill/>
        </p:spPr>
        <p:txBody>
          <a:bodyPr wrap="square" rtlCol="0">
            <a:spAutoFit/>
          </a:bodyPr>
          <a:lstStyle/>
          <a:p>
            <a:r>
              <a:rPr lang="en-US" dirty="0"/>
              <a:t>Type ‘:’</a:t>
            </a:r>
          </a:p>
        </p:txBody>
      </p:sp>
    </p:spTree>
    <p:extLst>
      <p:ext uri="{BB962C8B-B14F-4D97-AF65-F5344CB8AC3E}">
        <p14:creationId xmlns:p14="http://schemas.microsoft.com/office/powerpoint/2010/main" val="4111584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1653" y="1644715"/>
            <a:ext cx="8220299" cy="3539430"/>
          </a:xfrm>
          <a:prstGeom prst="rect">
            <a:avLst/>
          </a:prstGeom>
          <a:noFill/>
        </p:spPr>
        <p:txBody>
          <a:bodyPr wrap="square" rtlCol="0">
            <a:spAutoFit/>
          </a:bodyPr>
          <a:lstStyle/>
          <a:p>
            <a:r>
              <a:rPr lang="en-US" sz="3200" b="1" dirty="0" err="1"/>
              <a:t>mkdir</a:t>
            </a:r>
            <a:r>
              <a:rPr lang="en-US" sz="3200" dirty="0"/>
              <a:t> is a utility for creating a directory.</a:t>
            </a:r>
          </a:p>
          <a:p>
            <a:endParaRPr lang="en-US" sz="3200" dirty="0"/>
          </a:p>
          <a:p>
            <a:r>
              <a:rPr lang="en-US" sz="3200" b="1" dirty="0" err="1"/>
              <a:t>rmdir</a:t>
            </a:r>
            <a:r>
              <a:rPr lang="en-US" sz="3200" dirty="0"/>
              <a:t> is a utility for deleting empty directories.</a:t>
            </a:r>
          </a:p>
          <a:p>
            <a:endParaRPr lang="en-US" sz="3200" dirty="0"/>
          </a:p>
          <a:p>
            <a:endParaRPr lang="en-US" sz="3200" dirty="0"/>
          </a:p>
          <a:p>
            <a:endParaRPr lang="en-US" sz="3200" dirty="0"/>
          </a:p>
          <a:p>
            <a:endParaRPr lang="en-US" sz="3200" dirty="0"/>
          </a:p>
        </p:txBody>
      </p:sp>
      <p:sp>
        <p:nvSpPr>
          <p:cNvPr id="3" name="Rectangle 2"/>
          <p:cNvSpPr/>
          <p:nvPr/>
        </p:nvSpPr>
        <p:spPr>
          <a:xfrm>
            <a:off x="301548" y="227835"/>
            <a:ext cx="5083443" cy="584776"/>
          </a:xfrm>
          <a:prstGeom prst="rect">
            <a:avLst/>
          </a:prstGeom>
        </p:spPr>
        <p:txBody>
          <a:bodyPr wrap="none">
            <a:spAutoFit/>
          </a:bodyPr>
          <a:lstStyle/>
          <a:p>
            <a:r>
              <a:rPr lang="en-US" sz="3200" b="1" dirty="0">
                <a:solidFill>
                  <a:srgbClr val="000090"/>
                </a:solidFill>
              </a:rPr>
              <a:t>Create and remove directory</a:t>
            </a:r>
          </a:p>
        </p:txBody>
      </p:sp>
    </p:spTree>
    <p:extLst>
      <p:ext uri="{BB962C8B-B14F-4D97-AF65-F5344CB8AC3E}">
        <p14:creationId xmlns:p14="http://schemas.microsoft.com/office/powerpoint/2010/main" val="1940148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1653" y="1712756"/>
            <a:ext cx="8220299" cy="3539430"/>
          </a:xfrm>
          <a:prstGeom prst="rect">
            <a:avLst/>
          </a:prstGeom>
          <a:noFill/>
        </p:spPr>
        <p:txBody>
          <a:bodyPr wrap="square" rtlCol="0">
            <a:spAutoFit/>
          </a:bodyPr>
          <a:lstStyle/>
          <a:p>
            <a:r>
              <a:rPr lang="en-US" sz="3200" b="1" dirty="0"/>
              <a:t>mv </a:t>
            </a:r>
            <a:r>
              <a:rPr lang="en-US" sz="3200" dirty="0"/>
              <a:t>= renames a file or moves it from one directory to another directory</a:t>
            </a:r>
          </a:p>
          <a:p>
            <a:endParaRPr lang="en-US" sz="3200" dirty="0"/>
          </a:p>
          <a:p>
            <a:r>
              <a:rPr lang="en-US" sz="3200" b="1" dirty="0" err="1"/>
              <a:t>cp</a:t>
            </a:r>
            <a:r>
              <a:rPr lang="en-US" sz="3200" dirty="0"/>
              <a:t> = copies files from one location to another</a:t>
            </a:r>
          </a:p>
          <a:p>
            <a:endParaRPr lang="en-US" sz="3200" dirty="0"/>
          </a:p>
          <a:p>
            <a:r>
              <a:rPr lang="en-US" sz="3200" b="1" dirty="0" err="1"/>
              <a:t>rm</a:t>
            </a:r>
            <a:r>
              <a:rPr lang="en-US" sz="3200" b="1" dirty="0"/>
              <a:t> </a:t>
            </a:r>
            <a:r>
              <a:rPr lang="en-US" sz="3200" dirty="0"/>
              <a:t>: deletes a file without confirmation (by default)</a:t>
            </a:r>
          </a:p>
        </p:txBody>
      </p:sp>
      <p:sp>
        <p:nvSpPr>
          <p:cNvPr id="3" name="Rectangle 2"/>
          <p:cNvSpPr/>
          <p:nvPr/>
        </p:nvSpPr>
        <p:spPr>
          <a:xfrm>
            <a:off x="301548" y="227835"/>
            <a:ext cx="5083443" cy="584776"/>
          </a:xfrm>
          <a:prstGeom prst="rect">
            <a:avLst/>
          </a:prstGeom>
        </p:spPr>
        <p:txBody>
          <a:bodyPr wrap="none">
            <a:spAutoFit/>
          </a:bodyPr>
          <a:lstStyle/>
          <a:p>
            <a:r>
              <a:rPr lang="en-US" sz="3200" b="1" dirty="0">
                <a:solidFill>
                  <a:srgbClr val="000090"/>
                </a:solidFill>
              </a:rPr>
              <a:t>Create and remove directory</a:t>
            </a:r>
          </a:p>
        </p:txBody>
      </p:sp>
    </p:spTree>
    <p:extLst>
      <p:ext uri="{BB962C8B-B14F-4D97-AF65-F5344CB8AC3E}">
        <p14:creationId xmlns:p14="http://schemas.microsoft.com/office/powerpoint/2010/main" val="3346992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435" y="137113"/>
            <a:ext cx="1853592" cy="584776"/>
          </a:xfrm>
          <a:prstGeom prst="rect">
            <a:avLst/>
          </a:prstGeom>
        </p:spPr>
        <p:txBody>
          <a:bodyPr wrap="none">
            <a:spAutoFit/>
          </a:bodyPr>
          <a:lstStyle/>
          <a:p>
            <a:r>
              <a:rPr lang="en-US" sz="3200" b="1" dirty="0">
                <a:solidFill>
                  <a:srgbClr val="000090"/>
                </a:solidFill>
              </a:rPr>
              <a:t>Practicing</a:t>
            </a:r>
            <a:endParaRPr lang="en-US" sz="3200" dirty="0">
              <a:solidFill>
                <a:srgbClr val="000090"/>
              </a:solidFill>
            </a:endParaRPr>
          </a:p>
        </p:txBody>
      </p:sp>
      <p:sp>
        <p:nvSpPr>
          <p:cNvPr id="5" name="Rectangle 4"/>
          <p:cNvSpPr/>
          <p:nvPr/>
        </p:nvSpPr>
        <p:spPr>
          <a:xfrm>
            <a:off x="1106678" y="883151"/>
            <a:ext cx="5719784" cy="1477328"/>
          </a:xfrm>
          <a:prstGeom prst="rect">
            <a:avLst/>
          </a:prstGeom>
        </p:spPr>
        <p:txBody>
          <a:bodyPr wrap="square">
            <a:spAutoFit/>
          </a:bodyPr>
          <a:lstStyle/>
          <a:p>
            <a:r>
              <a:rPr lang="en-US" b="1" dirty="0"/>
              <a:t>Create a file named as ‘</a:t>
            </a:r>
            <a:r>
              <a:rPr lang="en-US" b="1" dirty="0" err="1"/>
              <a:t>test.txt</a:t>
            </a:r>
            <a:r>
              <a:rPr lang="en-US" b="1" dirty="0"/>
              <a:t>’</a:t>
            </a:r>
          </a:p>
          <a:p>
            <a:endParaRPr lang="en-US" b="1" dirty="0"/>
          </a:p>
          <a:p>
            <a:r>
              <a:rPr lang="en-US" b="1" dirty="0"/>
              <a:t>Type ‘Hello world’ in </a:t>
            </a:r>
            <a:r>
              <a:rPr lang="en-US" b="1" dirty="0" err="1"/>
              <a:t>test.txt</a:t>
            </a:r>
            <a:endParaRPr lang="en-US" b="1" dirty="0"/>
          </a:p>
          <a:p>
            <a:endParaRPr lang="en-US" b="1" dirty="0"/>
          </a:p>
          <a:p>
            <a:r>
              <a:rPr lang="en-US" b="1" dirty="0"/>
              <a:t>Move ‘</a:t>
            </a:r>
            <a:r>
              <a:rPr lang="en-US" b="1" dirty="0" err="1"/>
              <a:t>test.txt</a:t>
            </a:r>
            <a:r>
              <a:rPr lang="en-US" b="1" dirty="0"/>
              <a:t>’ to the folder </a:t>
            </a:r>
            <a:r>
              <a:rPr lang="en-US" b="1" dirty="0" err="1"/>
              <a:t>genomicTrain</a:t>
            </a:r>
            <a:endParaRPr lang="en-US" dirty="0"/>
          </a:p>
        </p:txBody>
      </p:sp>
      <p:pic>
        <p:nvPicPr>
          <p:cNvPr id="6" name="Picture 5"/>
          <p:cNvPicPr>
            <a:picLocks noChangeAspect="1"/>
          </p:cNvPicPr>
          <p:nvPr/>
        </p:nvPicPr>
        <p:blipFill>
          <a:blip r:embed="rId2"/>
          <a:stretch>
            <a:fillRect/>
          </a:stretch>
        </p:blipFill>
        <p:spPr>
          <a:xfrm>
            <a:off x="5823490" y="2987457"/>
            <a:ext cx="3098800" cy="2120900"/>
          </a:xfrm>
          <a:prstGeom prst="rect">
            <a:avLst/>
          </a:prstGeom>
        </p:spPr>
      </p:pic>
    </p:spTree>
    <p:extLst>
      <p:ext uri="{BB962C8B-B14F-4D97-AF65-F5344CB8AC3E}">
        <p14:creationId xmlns:p14="http://schemas.microsoft.com/office/powerpoint/2010/main" val="3123911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1548" y="227835"/>
            <a:ext cx="1886053" cy="584776"/>
          </a:xfrm>
          <a:prstGeom prst="rect">
            <a:avLst/>
          </a:prstGeom>
        </p:spPr>
        <p:txBody>
          <a:bodyPr wrap="none">
            <a:spAutoFit/>
          </a:bodyPr>
          <a:lstStyle/>
          <a:p>
            <a:r>
              <a:rPr lang="en-US" sz="3200" b="1" dirty="0">
                <a:solidFill>
                  <a:srgbClr val="000090"/>
                </a:solidFill>
              </a:rPr>
              <a:t>Bash shell </a:t>
            </a:r>
          </a:p>
        </p:txBody>
      </p:sp>
      <p:sp>
        <p:nvSpPr>
          <p:cNvPr id="6" name="TextBox 5"/>
          <p:cNvSpPr txBox="1"/>
          <p:nvPr/>
        </p:nvSpPr>
        <p:spPr>
          <a:xfrm>
            <a:off x="623679" y="918558"/>
            <a:ext cx="4479157" cy="584776"/>
          </a:xfrm>
          <a:prstGeom prst="rect">
            <a:avLst/>
          </a:prstGeom>
          <a:noFill/>
        </p:spPr>
        <p:txBody>
          <a:bodyPr wrap="square" rtlCol="0">
            <a:spAutoFit/>
          </a:bodyPr>
          <a:lstStyle/>
          <a:p>
            <a:r>
              <a:rPr lang="en-US" sz="3200" dirty="0"/>
              <a:t>Commend history </a:t>
            </a:r>
          </a:p>
        </p:txBody>
      </p:sp>
      <p:pic>
        <p:nvPicPr>
          <p:cNvPr id="7" name="Picture 6"/>
          <p:cNvPicPr>
            <a:picLocks noChangeAspect="1"/>
          </p:cNvPicPr>
          <p:nvPr/>
        </p:nvPicPr>
        <p:blipFill>
          <a:blip r:embed="rId2"/>
          <a:stretch>
            <a:fillRect/>
          </a:stretch>
        </p:blipFill>
        <p:spPr>
          <a:xfrm>
            <a:off x="734267" y="1503334"/>
            <a:ext cx="3479800" cy="381000"/>
          </a:xfrm>
          <a:prstGeom prst="rect">
            <a:avLst/>
          </a:prstGeom>
        </p:spPr>
      </p:pic>
      <p:sp>
        <p:nvSpPr>
          <p:cNvPr id="8" name="TextBox 7"/>
          <p:cNvSpPr txBox="1"/>
          <p:nvPr/>
        </p:nvSpPr>
        <p:spPr>
          <a:xfrm>
            <a:off x="623679" y="4098453"/>
            <a:ext cx="4479157" cy="584776"/>
          </a:xfrm>
          <a:prstGeom prst="rect">
            <a:avLst/>
          </a:prstGeom>
          <a:noFill/>
        </p:spPr>
        <p:txBody>
          <a:bodyPr wrap="square" rtlCol="0">
            <a:spAutoFit/>
          </a:bodyPr>
          <a:lstStyle/>
          <a:p>
            <a:r>
              <a:rPr lang="en-US" sz="3200" dirty="0"/>
              <a:t>[Tab]</a:t>
            </a:r>
          </a:p>
        </p:txBody>
      </p:sp>
      <p:sp>
        <p:nvSpPr>
          <p:cNvPr id="9" name="TextBox 8"/>
          <p:cNvSpPr txBox="1"/>
          <p:nvPr/>
        </p:nvSpPr>
        <p:spPr>
          <a:xfrm>
            <a:off x="734267" y="1884334"/>
            <a:ext cx="7543668" cy="369332"/>
          </a:xfrm>
          <a:prstGeom prst="rect">
            <a:avLst/>
          </a:prstGeom>
          <a:noFill/>
        </p:spPr>
        <p:txBody>
          <a:bodyPr wrap="square" rtlCol="0">
            <a:spAutoFit/>
          </a:bodyPr>
          <a:lstStyle/>
          <a:p>
            <a:r>
              <a:rPr lang="en-US" dirty="0"/>
              <a:t>All history information is saved under ~/.</a:t>
            </a:r>
            <a:r>
              <a:rPr lang="en-US" dirty="0" err="1"/>
              <a:t>bash_history</a:t>
            </a:r>
            <a:endParaRPr lang="en-US" dirty="0"/>
          </a:p>
        </p:txBody>
      </p:sp>
      <p:pic>
        <p:nvPicPr>
          <p:cNvPr id="10" name="Picture 9"/>
          <p:cNvPicPr>
            <a:picLocks noChangeAspect="1"/>
          </p:cNvPicPr>
          <p:nvPr/>
        </p:nvPicPr>
        <p:blipFill>
          <a:blip r:embed="rId3"/>
          <a:stretch>
            <a:fillRect/>
          </a:stretch>
        </p:blipFill>
        <p:spPr>
          <a:xfrm>
            <a:off x="734267" y="2253666"/>
            <a:ext cx="5435600" cy="342900"/>
          </a:xfrm>
          <a:prstGeom prst="rect">
            <a:avLst/>
          </a:prstGeom>
        </p:spPr>
      </p:pic>
    </p:spTree>
    <p:extLst>
      <p:ext uri="{BB962C8B-B14F-4D97-AF65-F5344CB8AC3E}">
        <p14:creationId xmlns:p14="http://schemas.microsoft.com/office/powerpoint/2010/main" val="307716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209" y="918559"/>
            <a:ext cx="8255256" cy="923330"/>
          </a:xfrm>
          <a:prstGeom prst="rect">
            <a:avLst/>
          </a:prstGeom>
          <a:noFill/>
        </p:spPr>
        <p:txBody>
          <a:bodyPr wrap="square" rtlCol="0">
            <a:spAutoFit/>
          </a:bodyPr>
          <a:lstStyle/>
          <a:p>
            <a:r>
              <a:rPr lang="en-US" dirty="0"/>
              <a:t>Linux was designed to allow more than one user to have access to the system at the same time. In order for this multiuser design to work properly, there needs to be a method to protect users from each other. This is where permissions come in to play.</a:t>
            </a:r>
          </a:p>
        </p:txBody>
      </p:sp>
      <p:sp>
        <p:nvSpPr>
          <p:cNvPr id="5" name="Title 1"/>
          <p:cNvSpPr>
            <a:spLocks noGrp="1"/>
          </p:cNvSpPr>
          <p:nvPr>
            <p:ph type="title"/>
          </p:nvPr>
        </p:nvSpPr>
        <p:spPr>
          <a:xfrm>
            <a:off x="0" y="-31547"/>
            <a:ext cx="6947583" cy="791343"/>
          </a:xfrm>
        </p:spPr>
        <p:txBody>
          <a:bodyPr>
            <a:normAutofit/>
          </a:bodyPr>
          <a:lstStyle/>
          <a:p>
            <a:pPr algn="l"/>
            <a:r>
              <a:rPr lang="en-US" b="1" dirty="0">
                <a:solidFill>
                  <a:srgbClr val="000090"/>
                </a:solidFill>
              </a:rPr>
              <a:t>User and group</a:t>
            </a:r>
          </a:p>
        </p:txBody>
      </p:sp>
      <p:pic>
        <p:nvPicPr>
          <p:cNvPr id="8" name="Picture 7"/>
          <p:cNvPicPr>
            <a:picLocks noChangeAspect="1"/>
          </p:cNvPicPr>
          <p:nvPr/>
        </p:nvPicPr>
        <p:blipFill>
          <a:blip r:embed="rId2"/>
          <a:stretch>
            <a:fillRect/>
          </a:stretch>
        </p:blipFill>
        <p:spPr>
          <a:xfrm>
            <a:off x="243362" y="2879815"/>
            <a:ext cx="727458" cy="1075709"/>
          </a:xfrm>
          <a:prstGeom prst="rect">
            <a:avLst/>
          </a:prstGeom>
        </p:spPr>
      </p:pic>
      <p:pic>
        <p:nvPicPr>
          <p:cNvPr id="9" name="Picture 8"/>
          <p:cNvPicPr>
            <a:picLocks noChangeAspect="1"/>
          </p:cNvPicPr>
          <p:nvPr/>
        </p:nvPicPr>
        <p:blipFill>
          <a:blip r:embed="rId3"/>
          <a:stretch>
            <a:fillRect/>
          </a:stretch>
        </p:blipFill>
        <p:spPr>
          <a:xfrm>
            <a:off x="243362" y="3955524"/>
            <a:ext cx="624041" cy="1071882"/>
          </a:xfrm>
          <a:prstGeom prst="rect">
            <a:avLst/>
          </a:prstGeom>
        </p:spPr>
      </p:pic>
      <p:pic>
        <p:nvPicPr>
          <p:cNvPr id="10" name="Picture 9"/>
          <p:cNvPicPr>
            <a:picLocks noChangeAspect="1"/>
          </p:cNvPicPr>
          <p:nvPr/>
        </p:nvPicPr>
        <p:blipFill>
          <a:blip r:embed="rId4"/>
          <a:stretch>
            <a:fillRect/>
          </a:stretch>
        </p:blipFill>
        <p:spPr>
          <a:xfrm>
            <a:off x="198824" y="5160742"/>
            <a:ext cx="771996" cy="913791"/>
          </a:xfrm>
          <a:prstGeom prst="rect">
            <a:avLst/>
          </a:prstGeom>
        </p:spPr>
      </p:pic>
      <p:pic>
        <p:nvPicPr>
          <p:cNvPr id="11" name="Picture 10"/>
          <p:cNvPicPr>
            <a:picLocks noChangeAspect="1"/>
          </p:cNvPicPr>
          <p:nvPr/>
        </p:nvPicPr>
        <p:blipFill>
          <a:blip r:embed="rId5"/>
          <a:stretch>
            <a:fillRect/>
          </a:stretch>
        </p:blipFill>
        <p:spPr>
          <a:xfrm>
            <a:off x="2430095" y="3032825"/>
            <a:ext cx="599998" cy="959997"/>
          </a:xfrm>
          <a:prstGeom prst="rect">
            <a:avLst/>
          </a:prstGeom>
        </p:spPr>
      </p:pic>
      <p:pic>
        <p:nvPicPr>
          <p:cNvPr id="12" name="Picture 11"/>
          <p:cNvPicPr>
            <a:picLocks noChangeAspect="1"/>
          </p:cNvPicPr>
          <p:nvPr/>
        </p:nvPicPr>
        <p:blipFill>
          <a:blip r:embed="rId6"/>
          <a:stretch>
            <a:fillRect/>
          </a:stretch>
        </p:blipFill>
        <p:spPr>
          <a:xfrm>
            <a:off x="2329143" y="4067409"/>
            <a:ext cx="700950" cy="959997"/>
          </a:xfrm>
          <a:prstGeom prst="rect">
            <a:avLst/>
          </a:prstGeom>
        </p:spPr>
      </p:pic>
      <p:pic>
        <p:nvPicPr>
          <p:cNvPr id="13" name="Picture 12"/>
          <p:cNvPicPr>
            <a:picLocks noChangeAspect="1"/>
          </p:cNvPicPr>
          <p:nvPr/>
        </p:nvPicPr>
        <p:blipFill>
          <a:blip r:embed="rId7"/>
          <a:stretch>
            <a:fillRect/>
          </a:stretch>
        </p:blipFill>
        <p:spPr>
          <a:xfrm>
            <a:off x="1440442" y="2028818"/>
            <a:ext cx="656466" cy="1004007"/>
          </a:xfrm>
          <a:prstGeom prst="rect">
            <a:avLst/>
          </a:prstGeom>
        </p:spPr>
      </p:pic>
      <p:sp>
        <p:nvSpPr>
          <p:cNvPr id="14" name="TextBox 13"/>
          <p:cNvSpPr txBox="1"/>
          <p:nvPr/>
        </p:nvSpPr>
        <p:spPr>
          <a:xfrm>
            <a:off x="2235189" y="2131962"/>
            <a:ext cx="1984436" cy="369332"/>
          </a:xfrm>
          <a:prstGeom prst="rect">
            <a:avLst/>
          </a:prstGeom>
          <a:noFill/>
        </p:spPr>
        <p:txBody>
          <a:bodyPr wrap="square" rtlCol="0">
            <a:spAutoFit/>
          </a:bodyPr>
          <a:lstStyle/>
          <a:p>
            <a:r>
              <a:rPr lang="en-US" dirty="0"/>
              <a:t>Teacher (Root)</a:t>
            </a:r>
          </a:p>
        </p:txBody>
      </p:sp>
      <p:sp>
        <p:nvSpPr>
          <p:cNvPr id="15" name="TextBox 14"/>
          <p:cNvSpPr txBox="1"/>
          <p:nvPr/>
        </p:nvSpPr>
        <p:spPr>
          <a:xfrm>
            <a:off x="867403" y="3060483"/>
            <a:ext cx="1461740" cy="369332"/>
          </a:xfrm>
          <a:prstGeom prst="rect">
            <a:avLst/>
          </a:prstGeom>
          <a:noFill/>
        </p:spPr>
        <p:txBody>
          <a:bodyPr wrap="square" rtlCol="0">
            <a:spAutoFit/>
          </a:bodyPr>
          <a:lstStyle/>
          <a:p>
            <a:r>
              <a:rPr lang="en-US" dirty="0"/>
              <a:t>David (User)</a:t>
            </a:r>
          </a:p>
        </p:txBody>
      </p:sp>
      <p:sp>
        <p:nvSpPr>
          <p:cNvPr id="16" name="TextBox 15"/>
          <p:cNvSpPr txBox="1"/>
          <p:nvPr/>
        </p:nvSpPr>
        <p:spPr>
          <a:xfrm>
            <a:off x="913197" y="4369586"/>
            <a:ext cx="1461740" cy="369332"/>
          </a:xfrm>
          <a:prstGeom prst="rect">
            <a:avLst/>
          </a:prstGeom>
          <a:noFill/>
        </p:spPr>
        <p:txBody>
          <a:bodyPr wrap="square" rtlCol="0">
            <a:spAutoFit/>
          </a:bodyPr>
          <a:lstStyle/>
          <a:p>
            <a:r>
              <a:rPr lang="en-US" dirty="0"/>
              <a:t>Lily (User)</a:t>
            </a:r>
          </a:p>
        </p:txBody>
      </p:sp>
      <p:sp>
        <p:nvSpPr>
          <p:cNvPr id="17" name="TextBox 16"/>
          <p:cNvSpPr txBox="1"/>
          <p:nvPr/>
        </p:nvSpPr>
        <p:spPr>
          <a:xfrm>
            <a:off x="970820" y="5463224"/>
            <a:ext cx="1461740" cy="369332"/>
          </a:xfrm>
          <a:prstGeom prst="rect">
            <a:avLst/>
          </a:prstGeom>
          <a:noFill/>
        </p:spPr>
        <p:txBody>
          <a:bodyPr wrap="square" rtlCol="0">
            <a:spAutoFit/>
          </a:bodyPr>
          <a:lstStyle/>
          <a:p>
            <a:r>
              <a:rPr lang="en-US" dirty="0"/>
              <a:t>Sofia (User)</a:t>
            </a:r>
          </a:p>
        </p:txBody>
      </p:sp>
      <p:sp>
        <p:nvSpPr>
          <p:cNvPr id="18" name="TextBox 17"/>
          <p:cNvSpPr txBox="1"/>
          <p:nvPr/>
        </p:nvSpPr>
        <p:spPr>
          <a:xfrm>
            <a:off x="3054053" y="4369586"/>
            <a:ext cx="1461740" cy="369332"/>
          </a:xfrm>
          <a:prstGeom prst="rect">
            <a:avLst/>
          </a:prstGeom>
          <a:noFill/>
        </p:spPr>
        <p:txBody>
          <a:bodyPr wrap="square" rtlCol="0">
            <a:spAutoFit/>
          </a:bodyPr>
          <a:lstStyle/>
          <a:p>
            <a:r>
              <a:rPr lang="en-US" dirty="0"/>
              <a:t>Ruby (User)</a:t>
            </a:r>
          </a:p>
        </p:txBody>
      </p:sp>
      <p:sp>
        <p:nvSpPr>
          <p:cNvPr id="19" name="TextBox 18"/>
          <p:cNvSpPr txBox="1"/>
          <p:nvPr/>
        </p:nvSpPr>
        <p:spPr>
          <a:xfrm>
            <a:off x="3054053" y="3069060"/>
            <a:ext cx="1461740" cy="369332"/>
          </a:xfrm>
          <a:prstGeom prst="rect">
            <a:avLst/>
          </a:prstGeom>
          <a:noFill/>
        </p:spPr>
        <p:txBody>
          <a:bodyPr wrap="square" rtlCol="0">
            <a:spAutoFit/>
          </a:bodyPr>
          <a:lstStyle/>
          <a:p>
            <a:r>
              <a:rPr lang="en-US" dirty="0"/>
              <a:t>Leo (User)</a:t>
            </a:r>
          </a:p>
        </p:txBody>
      </p:sp>
      <p:pic>
        <p:nvPicPr>
          <p:cNvPr id="22" name="Picture 21"/>
          <p:cNvPicPr>
            <a:picLocks noChangeAspect="1"/>
          </p:cNvPicPr>
          <p:nvPr/>
        </p:nvPicPr>
        <p:blipFill>
          <a:blip r:embed="rId8"/>
          <a:stretch>
            <a:fillRect/>
          </a:stretch>
        </p:blipFill>
        <p:spPr>
          <a:xfrm>
            <a:off x="4770731" y="1841889"/>
            <a:ext cx="933107" cy="1039142"/>
          </a:xfrm>
          <a:prstGeom prst="rect">
            <a:avLst/>
          </a:prstGeom>
        </p:spPr>
      </p:pic>
      <p:pic>
        <p:nvPicPr>
          <p:cNvPr id="24" name="Picture 23"/>
          <p:cNvPicPr>
            <a:picLocks noChangeAspect="1"/>
          </p:cNvPicPr>
          <p:nvPr/>
        </p:nvPicPr>
        <p:blipFill>
          <a:blip r:embed="rId3"/>
          <a:stretch>
            <a:fillRect/>
          </a:stretch>
        </p:blipFill>
        <p:spPr>
          <a:xfrm>
            <a:off x="5907951" y="4551456"/>
            <a:ext cx="624041" cy="1071882"/>
          </a:xfrm>
          <a:prstGeom prst="rect">
            <a:avLst/>
          </a:prstGeom>
        </p:spPr>
      </p:pic>
      <p:pic>
        <p:nvPicPr>
          <p:cNvPr id="25" name="Picture 24"/>
          <p:cNvPicPr>
            <a:picLocks noChangeAspect="1"/>
          </p:cNvPicPr>
          <p:nvPr/>
        </p:nvPicPr>
        <p:blipFill>
          <a:blip r:embed="rId4"/>
          <a:stretch>
            <a:fillRect/>
          </a:stretch>
        </p:blipFill>
        <p:spPr>
          <a:xfrm>
            <a:off x="4813633" y="4767189"/>
            <a:ext cx="771996" cy="913791"/>
          </a:xfrm>
          <a:prstGeom prst="rect">
            <a:avLst/>
          </a:prstGeom>
        </p:spPr>
      </p:pic>
      <p:pic>
        <p:nvPicPr>
          <p:cNvPr id="26" name="Picture 25"/>
          <p:cNvPicPr>
            <a:picLocks noChangeAspect="1"/>
          </p:cNvPicPr>
          <p:nvPr/>
        </p:nvPicPr>
        <p:blipFill>
          <a:blip r:embed="rId5"/>
          <a:stretch>
            <a:fillRect/>
          </a:stretch>
        </p:blipFill>
        <p:spPr>
          <a:xfrm>
            <a:off x="7499760" y="4576211"/>
            <a:ext cx="599998" cy="959997"/>
          </a:xfrm>
          <a:prstGeom prst="rect">
            <a:avLst/>
          </a:prstGeom>
        </p:spPr>
      </p:pic>
      <p:pic>
        <p:nvPicPr>
          <p:cNvPr id="27" name="Picture 26"/>
          <p:cNvPicPr>
            <a:picLocks noChangeAspect="1"/>
          </p:cNvPicPr>
          <p:nvPr/>
        </p:nvPicPr>
        <p:blipFill>
          <a:blip r:embed="rId6"/>
          <a:stretch>
            <a:fillRect/>
          </a:stretch>
        </p:blipFill>
        <p:spPr>
          <a:xfrm>
            <a:off x="7398808" y="3438392"/>
            <a:ext cx="700950" cy="959997"/>
          </a:xfrm>
          <a:prstGeom prst="rect">
            <a:avLst/>
          </a:prstGeom>
        </p:spPr>
      </p:pic>
      <p:pic>
        <p:nvPicPr>
          <p:cNvPr id="23" name="Picture 22"/>
          <p:cNvPicPr>
            <a:picLocks noChangeAspect="1"/>
          </p:cNvPicPr>
          <p:nvPr/>
        </p:nvPicPr>
        <p:blipFill>
          <a:blip r:embed="rId2"/>
          <a:stretch>
            <a:fillRect/>
          </a:stretch>
        </p:blipFill>
        <p:spPr>
          <a:xfrm>
            <a:off x="5313027" y="3616214"/>
            <a:ext cx="727458" cy="1075709"/>
          </a:xfrm>
          <a:prstGeom prst="rect">
            <a:avLst/>
          </a:prstGeom>
        </p:spPr>
      </p:pic>
      <p:sp>
        <p:nvSpPr>
          <p:cNvPr id="28" name="Rectangle 27"/>
          <p:cNvSpPr/>
          <p:nvPr/>
        </p:nvSpPr>
        <p:spPr>
          <a:xfrm>
            <a:off x="4660591" y="3438392"/>
            <a:ext cx="2086493" cy="24211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7197571" y="3365629"/>
            <a:ext cx="1197017" cy="24211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extBox 29"/>
          <p:cNvSpPr txBox="1"/>
          <p:nvPr/>
        </p:nvSpPr>
        <p:spPr>
          <a:xfrm>
            <a:off x="5089520" y="3069060"/>
            <a:ext cx="992218" cy="369332"/>
          </a:xfrm>
          <a:prstGeom prst="rect">
            <a:avLst/>
          </a:prstGeom>
          <a:noFill/>
        </p:spPr>
        <p:txBody>
          <a:bodyPr wrap="square" rtlCol="0">
            <a:spAutoFit/>
          </a:bodyPr>
          <a:lstStyle/>
          <a:p>
            <a:r>
              <a:rPr lang="en-US" dirty="0"/>
              <a:t>Group 1 </a:t>
            </a:r>
          </a:p>
        </p:txBody>
      </p:sp>
      <p:pic>
        <p:nvPicPr>
          <p:cNvPr id="33" name="Picture 32"/>
          <p:cNvPicPr>
            <a:picLocks noChangeAspect="1"/>
          </p:cNvPicPr>
          <p:nvPr/>
        </p:nvPicPr>
        <p:blipFill>
          <a:blip r:embed="rId9"/>
          <a:stretch>
            <a:fillRect/>
          </a:stretch>
        </p:blipFill>
        <p:spPr>
          <a:xfrm>
            <a:off x="2398897" y="5181738"/>
            <a:ext cx="655156" cy="950437"/>
          </a:xfrm>
          <a:prstGeom prst="rect">
            <a:avLst/>
          </a:prstGeom>
        </p:spPr>
      </p:pic>
      <p:sp>
        <p:nvSpPr>
          <p:cNvPr id="34" name="TextBox 33"/>
          <p:cNvSpPr txBox="1"/>
          <p:nvPr/>
        </p:nvSpPr>
        <p:spPr>
          <a:xfrm>
            <a:off x="7272558" y="2997134"/>
            <a:ext cx="992218" cy="369332"/>
          </a:xfrm>
          <a:prstGeom prst="rect">
            <a:avLst/>
          </a:prstGeom>
          <a:noFill/>
        </p:spPr>
        <p:txBody>
          <a:bodyPr wrap="square" rtlCol="0">
            <a:spAutoFit/>
          </a:bodyPr>
          <a:lstStyle/>
          <a:p>
            <a:r>
              <a:rPr lang="en-US" dirty="0"/>
              <a:t>Group 2 </a:t>
            </a:r>
          </a:p>
        </p:txBody>
      </p:sp>
      <p:sp>
        <p:nvSpPr>
          <p:cNvPr id="35" name="TextBox 34"/>
          <p:cNvSpPr txBox="1"/>
          <p:nvPr/>
        </p:nvSpPr>
        <p:spPr>
          <a:xfrm>
            <a:off x="3090689" y="5536208"/>
            <a:ext cx="1461740" cy="369332"/>
          </a:xfrm>
          <a:prstGeom prst="rect">
            <a:avLst/>
          </a:prstGeom>
          <a:noFill/>
        </p:spPr>
        <p:txBody>
          <a:bodyPr wrap="square" rtlCol="0">
            <a:spAutoFit/>
          </a:bodyPr>
          <a:lstStyle/>
          <a:p>
            <a:r>
              <a:rPr lang="en-US" dirty="0"/>
              <a:t>Angela (User)</a:t>
            </a:r>
          </a:p>
        </p:txBody>
      </p:sp>
      <p:pic>
        <p:nvPicPr>
          <p:cNvPr id="36" name="Picture 35"/>
          <p:cNvPicPr>
            <a:picLocks noChangeAspect="1"/>
          </p:cNvPicPr>
          <p:nvPr/>
        </p:nvPicPr>
        <p:blipFill>
          <a:blip r:embed="rId9"/>
          <a:stretch>
            <a:fillRect/>
          </a:stretch>
        </p:blipFill>
        <p:spPr>
          <a:xfrm>
            <a:off x="7499760" y="1965578"/>
            <a:ext cx="655156" cy="950437"/>
          </a:xfrm>
          <a:prstGeom prst="rect">
            <a:avLst/>
          </a:prstGeom>
        </p:spPr>
      </p:pic>
      <p:sp>
        <p:nvSpPr>
          <p:cNvPr id="37" name="TextBox 36"/>
          <p:cNvSpPr txBox="1"/>
          <p:nvPr/>
        </p:nvSpPr>
        <p:spPr>
          <a:xfrm>
            <a:off x="6716916" y="2297170"/>
            <a:ext cx="1304058" cy="369332"/>
          </a:xfrm>
          <a:prstGeom prst="rect">
            <a:avLst/>
          </a:prstGeom>
          <a:noFill/>
        </p:spPr>
        <p:txBody>
          <a:bodyPr wrap="square" rtlCol="0">
            <a:spAutoFit/>
          </a:bodyPr>
          <a:lstStyle/>
          <a:p>
            <a:r>
              <a:rPr lang="en-US" dirty="0"/>
              <a:t>Others</a:t>
            </a:r>
          </a:p>
        </p:txBody>
      </p:sp>
    </p:spTree>
    <p:extLst>
      <p:ext uri="{BB962C8B-B14F-4D97-AF65-F5344CB8AC3E}">
        <p14:creationId xmlns:p14="http://schemas.microsoft.com/office/powerpoint/2010/main" val="116126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p:bldP spid="34"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1548" y="227835"/>
            <a:ext cx="4323018" cy="584776"/>
          </a:xfrm>
          <a:prstGeom prst="rect">
            <a:avLst/>
          </a:prstGeom>
        </p:spPr>
        <p:txBody>
          <a:bodyPr wrap="none">
            <a:spAutoFit/>
          </a:bodyPr>
          <a:lstStyle/>
          <a:p>
            <a:r>
              <a:rPr lang="en-US" sz="3200" b="1" dirty="0">
                <a:solidFill>
                  <a:srgbClr val="000090"/>
                </a:solidFill>
              </a:rPr>
              <a:t>Environmental variables</a:t>
            </a:r>
          </a:p>
        </p:txBody>
      </p:sp>
      <p:sp>
        <p:nvSpPr>
          <p:cNvPr id="5" name="Rectangle 4"/>
          <p:cNvSpPr/>
          <p:nvPr/>
        </p:nvSpPr>
        <p:spPr>
          <a:xfrm>
            <a:off x="301548" y="848591"/>
            <a:ext cx="8842452" cy="2031325"/>
          </a:xfrm>
          <a:prstGeom prst="rect">
            <a:avLst/>
          </a:prstGeom>
        </p:spPr>
        <p:txBody>
          <a:bodyPr wrap="square">
            <a:spAutoFit/>
          </a:bodyPr>
          <a:lstStyle/>
          <a:p>
            <a:r>
              <a:rPr lang="en-US" b="1" dirty="0"/>
              <a:t>Environmental variables</a:t>
            </a:r>
            <a:r>
              <a:rPr lang="en-US" dirty="0"/>
              <a:t> are variables that are defined for the current shell and are inherited by any child shells or processes. Environmental variables are used to pass information into processes that are spawned from the shell.</a:t>
            </a:r>
          </a:p>
          <a:p>
            <a:endParaRPr lang="en-US" dirty="0"/>
          </a:p>
          <a:p>
            <a:r>
              <a:rPr lang="en-US" b="1" dirty="0"/>
              <a:t>Shell variables</a:t>
            </a:r>
            <a:r>
              <a:rPr lang="en-US" dirty="0"/>
              <a:t> are variables that are contained exclusively within the shell in which they were set or defined. They are often used to keep track of ephemeral data, like the current working directory.</a:t>
            </a:r>
          </a:p>
        </p:txBody>
      </p:sp>
      <p:sp>
        <p:nvSpPr>
          <p:cNvPr id="6" name="Rectangle 5"/>
          <p:cNvSpPr/>
          <p:nvPr/>
        </p:nvSpPr>
        <p:spPr>
          <a:xfrm>
            <a:off x="301548" y="3142272"/>
            <a:ext cx="4074891" cy="369332"/>
          </a:xfrm>
          <a:prstGeom prst="rect">
            <a:avLst/>
          </a:prstGeom>
        </p:spPr>
        <p:txBody>
          <a:bodyPr wrap="none">
            <a:spAutoFit/>
          </a:bodyPr>
          <a:lstStyle/>
          <a:p>
            <a:r>
              <a:rPr lang="en-US" dirty="0"/>
              <a:t>a list of all of our environmental variables </a:t>
            </a:r>
          </a:p>
        </p:txBody>
      </p:sp>
      <p:pic>
        <p:nvPicPr>
          <p:cNvPr id="7" name="Picture 6"/>
          <p:cNvPicPr>
            <a:picLocks noChangeAspect="1"/>
          </p:cNvPicPr>
          <p:nvPr/>
        </p:nvPicPr>
        <p:blipFill>
          <a:blip r:embed="rId3"/>
          <a:stretch>
            <a:fillRect/>
          </a:stretch>
        </p:blipFill>
        <p:spPr>
          <a:xfrm>
            <a:off x="485251" y="3511604"/>
            <a:ext cx="3683000" cy="330200"/>
          </a:xfrm>
          <a:prstGeom prst="rect">
            <a:avLst/>
          </a:prstGeom>
        </p:spPr>
      </p:pic>
    </p:spTree>
    <p:extLst>
      <p:ext uri="{BB962C8B-B14F-4D97-AF65-F5344CB8AC3E}">
        <p14:creationId xmlns:p14="http://schemas.microsoft.com/office/powerpoint/2010/main" val="531035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1548" y="1084858"/>
            <a:ext cx="7636198" cy="646331"/>
          </a:xfrm>
          <a:prstGeom prst="rect">
            <a:avLst/>
          </a:prstGeom>
        </p:spPr>
        <p:txBody>
          <a:bodyPr wrap="square">
            <a:spAutoFit/>
          </a:bodyPr>
          <a:lstStyle/>
          <a:p>
            <a:r>
              <a:rPr lang="en-US" dirty="0"/>
              <a:t>Like </a:t>
            </a:r>
            <a:r>
              <a:rPr lang="en-US" b="1" dirty="0" err="1"/>
              <a:t>ls</a:t>
            </a:r>
            <a:r>
              <a:rPr lang="en-US" dirty="0"/>
              <a:t>, </a:t>
            </a:r>
            <a:r>
              <a:rPr lang="en-US" b="1" dirty="0"/>
              <a:t>cd</a:t>
            </a:r>
            <a:r>
              <a:rPr lang="en-US" dirty="0"/>
              <a:t>, </a:t>
            </a:r>
            <a:r>
              <a:rPr lang="en-US" b="1" dirty="0" err="1"/>
              <a:t>mkdir</a:t>
            </a:r>
            <a:r>
              <a:rPr lang="en-US" dirty="0"/>
              <a:t>, </a:t>
            </a:r>
            <a:r>
              <a:rPr lang="en-US" b="1" dirty="0" err="1"/>
              <a:t>rm</a:t>
            </a:r>
            <a:r>
              <a:rPr lang="en-US" dirty="0"/>
              <a:t>, and others are just small programs that usually live inside a directory on your computer called </a:t>
            </a:r>
            <a:r>
              <a:rPr lang="en-US" b="1" dirty="0"/>
              <a:t>/</a:t>
            </a:r>
            <a:r>
              <a:rPr lang="en-US" b="1" dirty="0" err="1"/>
              <a:t>usr</a:t>
            </a:r>
            <a:r>
              <a:rPr lang="en-US" b="1" dirty="0"/>
              <a:t>/bin</a:t>
            </a:r>
            <a:endParaRPr lang="en-US" dirty="0"/>
          </a:p>
        </p:txBody>
      </p:sp>
      <p:sp>
        <p:nvSpPr>
          <p:cNvPr id="5" name="Rectangle 4"/>
          <p:cNvSpPr/>
          <p:nvPr/>
        </p:nvSpPr>
        <p:spPr>
          <a:xfrm>
            <a:off x="301548" y="227835"/>
            <a:ext cx="1321796" cy="584776"/>
          </a:xfrm>
          <a:prstGeom prst="rect">
            <a:avLst/>
          </a:prstGeom>
        </p:spPr>
        <p:txBody>
          <a:bodyPr wrap="none">
            <a:spAutoFit/>
          </a:bodyPr>
          <a:lstStyle/>
          <a:p>
            <a:r>
              <a:rPr lang="en-US" sz="3200" b="1" dirty="0">
                <a:solidFill>
                  <a:srgbClr val="000090"/>
                </a:solidFill>
              </a:rPr>
              <a:t>$PATH</a:t>
            </a:r>
          </a:p>
        </p:txBody>
      </p:sp>
      <p:sp>
        <p:nvSpPr>
          <p:cNvPr id="6" name="Rectangle 5"/>
          <p:cNvSpPr/>
          <p:nvPr/>
        </p:nvSpPr>
        <p:spPr>
          <a:xfrm>
            <a:off x="280992" y="1758990"/>
            <a:ext cx="7624843" cy="646331"/>
          </a:xfrm>
          <a:prstGeom prst="rect">
            <a:avLst/>
          </a:prstGeom>
        </p:spPr>
        <p:txBody>
          <a:bodyPr wrap="square">
            <a:spAutoFit/>
          </a:bodyPr>
          <a:lstStyle/>
          <a:p>
            <a:r>
              <a:rPr lang="en-US" dirty="0"/>
              <a:t>When you type a command into your Linux shell, it doesn't look in every directory to see if there's a program by that name, just the ones you specify.</a:t>
            </a:r>
          </a:p>
        </p:txBody>
      </p:sp>
      <p:sp>
        <p:nvSpPr>
          <p:cNvPr id="7" name="Rectangle 6"/>
          <p:cNvSpPr/>
          <p:nvPr/>
        </p:nvSpPr>
        <p:spPr>
          <a:xfrm>
            <a:off x="280992" y="2542914"/>
            <a:ext cx="8405170" cy="923330"/>
          </a:xfrm>
          <a:prstGeom prst="rect">
            <a:avLst/>
          </a:prstGeom>
        </p:spPr>
        <p:txBody>
          <a:bodyPr wrap="square">
            <a:spAutoFit/>
          </a:bodyPr>
          <a:lstStyle/>
          <a:p>
            <a:r>
              <a:rPr lang="en-US" dirty="0"/>
              <a:t>Sometimes, you may wish to install programs into other locations on your computer, but be able to execute them easily without specifying their exact location. You can do this easily by adding a directory to your </a:t>
            </a:r>
            <a:r>
              <a:rPr lang="en-US" b="1" dirty="0"/>
              <a:t>$PATH</a:t>
            </a:r>
            <a:endParaRPr lang="en-US" dirty="0"/>
          </a:p>
        </p:txBody>
      </p:sp>
      <p:pic>
        <p:nvPicPr>
          <p:cNvPr id="8" name="Picture 7"/>
          <p:cNvPicPr>
            <a:picLocks noChangeAspect="1"/>
          </p:cNvPicPr>
          <p:nvPr/>
        </p:nvPicPr>
        <p:blipFill>
          <a:blip r:embed="rId3"/>
          <a:stretch>
            <a:fillRect/>
          </a:stretch>
        </p:blipFill>
        <p:spPr>
          <a:xfrm>
            <a:off x="301548" y="3896233"/>
            <a:ext cx="3987800" cy="368300"/>
          </a:xfrm>
          <a:prstGeom prst="rect">
            <a:avLst/>
          </a:prstGeom>
        </p:spPr>
      </p:pic>
      <p:sp>
        <p:nvSpPr>
          <p:cNvPr id="9" name="TextBox 8"/>
          <p:cNvSpPr txBox="1"/>
          <p:nvPr/>
        </p:nvSpPr>
        <p:spPr>
          <a:xfrm>
            <a:off x="280992" y="3560830"/>
            <a:ext cx="3687881" cy="369332"/>
          </a:xfrm>
          <a:prstGeom prst="rect">
            <a:avLst/>
          </a:prstGeom>
          <a:noFill/>
        </p:spPr>
        <p:txBody>
          <a:bodyPr wrap="square" rtlCol="0">
            <a:spAutoFit/>
          </a:bodyPr>
          <a:lstStyle/>
          <a:p>
            <a:r>
              <a:rPr lang="en-US" dirty="0"/>
              <a:t>Check $PATH</a:t>
            </a:r>
          </a:p>
        </p:txBody>
      </p:sp>
      <p:pic>
        <p:nvPicPr>
          <p:cNvPr id="10" name="Picture 9"/>
          <p:cNvPicPr>
            <a:picLocks noChangeAspect="1"/>
          </p:cNvPicPr>
          <p:nvPr/>
        </p:nvPicPr>
        <p:blipFill>
          <a:blip r:embed="rId4"/>
          <a:stretch>
            <a:fillRect/>
          </a:stretch>
        </p:blipFill>
        <p:spPr>
          <a:xfrm>
            <a:off x="301548" y="4738129"/>
            <a:ext cx="6388100" cy="330200"/>
          </a:xfrm>
          <a:prstGeom prst="rect">
            <a:avLst/>
          </a:prstGeom>
        </p:spPr>
      </p:pic>
      <p:sp>
        <p:nvSpPr>
          <p:cNvPr id="11" name="TextBox 10"/>
          <p:cNvSpPr txBox="1"/>
          <p:nvPr/>
        </p:nvSpPr>
        <p:spPr>
          <a:xfrm>
            <a:off x="301548" y="4368797"/>
            <a:ext cx="3687881" cy="369332"/>
          </a:xfrm>
          <a:prstGeom prst="rect">
            <a:avLst/>
          </a:prstGeom>
          <a:noFill/>
        </p:spPr>
        <p:txBody>
          <a:bodyPr wrap="square" rtlCol="0">
            <a:spAutoFit/>
          </a:bodyPr>
          <a:lstStyle/>
          <a:p>
            <a:r>
              <a:rPr lang="en-US" dirty="0"/>
              <a:t>Add more directory to $PATH</a:t>
            </a:r>
          </a:p>
        </p:txBody>
      </p:sp>
    </p:spTree>
    <p:extLst>
      <p:ext uri="{BB962C8B-B14F-4D97-AF65-F5344CB8AC3E}">
        <p14:creationId xmlns:p14="http://schemas.microsoft.com/office/powerpoint/2010/main" val="2645832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1548" y="227835"/>
            <a:ext cx="2810786" cy="1569660"/>
          </a:xfrm>
          <a:prstGeom prst="rect">
            <a:avLst/>
          </a:prstGeom>
        </p:spPr>
        <p:txBody>
          <a:bodyPr wrap="none">
            <a:spAutoFit/>
          </a:bodyPr>
          <a:lstStyle/>
          <a:p>
            <a:r>
              <a:rPr lang="en-US" sz="3200" b="1" dirty="0">
                <a:solidFill>
                  <a:srgbClr val="000090"/>
                </a:solidFill>
              </a:rPr>
              <a:t>~/.</a:t>
            </a:r>
            <a:r>
              <a:rPr lang="en-US" sz="3200" b="1" dirty="0" err="1">
                <a:solidFill>
                  <a:srgbClr val="000090"/>
                </a:solidFill>
              </a:rPr>
              <a:t>bash_profile</a:t>
            </a:r>
            <a:endParaRPr lang="en-US" sz="3200" b="1" dirty="0">
              <a:solidFill>
                <a:srgbClr val="000090"/>
              </a:solidFill>
            </a:endParaRPr>
          </a:p>
          <a:p>
            <a:r>
              <a:rPr lang="en-US" sz="3200" b="1" dirty="0">
                <a:solidFill>
                  <a:srgbClr val="000090"/>
                </a:solidFill>
              </a:rPr>
              <a:t>~/.</a:t>
            </a:r>
            <a:r>
              <a:rPr lang="en-US" sz="3200" b="1" dirty="0" err="1">
                <a:solidFill>
                  <a:srgbClr val="000090"/>
                </a:solidFill>
              </a:rPr>
              <a:t>bash_login</a:t>
            </a:r>
            <a:endParaRPr lang="en-US" sz="3200" b="1" dirty="0">
              <a:solidFill>
                <a:srgbClr val="000090"/>
              </a:solidFill>
            </a:endParaRPr>
          </a:p>
          <a:p>
            <a:r>
              <a:rPr lang="en-US" sz="3200" b="1" dirty="0">
                <a:solidFill>
                  <a:srgbClr val="000090"/>
                </a:solidFill>
              </a:rPr>
              <a:t>~/.profile</a:t>
            </a:r>
          </a:p>
        </p:txBody>
      </p:sp>
      <p:sp>
        <p:nvSpPr>
          <p:cNvPr id="5" name="TextBox 4"/>
          <p:cNvSpPr txBox="1"/>
          <p:nvPr/>
        </p:nvSpPr>
        <p:spPr>
          <a:xfrm>
            <a:off x="532963" y="2358766"/>
            <a:ext cx="7937746" cy="646331"/>
          </a:xfrm>
          <a:prstGeom prst="rect">
            <a:avLst/>
          </a:prstGeom>
          <a:noFill/>
        </p:spPr>
        <p:txBody>
          <a:bodyPr wrap="square" rtlCol="0">
            <a:spAutoFit/>
          </a:bodyPr>
          <a:lstStyle/>
          <a:p>
            <a:r>
              <a:rPr lang="en-US" dirty="0"/>
              <a:t>When you log on to the </a:t>
            </a:r>
            <a:r>
              <a:rPr lang="en-US" dirty="0" err="1"/>
              <a:t>linux</a:t>
            </a:r>
            <a:r>
              <a:rPr lang="en-US" dirty="0"/>
              <a:t>, the system reads one of these files and set environment.</a:t>
            </a:r>
          </a:p>
        </p:txBody>
      </p:sp>
      <p:pic>
        <p:nvPicPr>
          <p:cNvPr id="6" name="Picture 5"/>
          <p:cNvPicPr>
            <a:picLocks noChangeAspect="1"/>
          </p:cNvPicPr>
          <p:nvPr/>
        </p:nvPicPr>
        <p:blipFill>
          <a:blip r:embed="rId2"/>
          <a:stretch>
            <a:fillRect/>
          </a:stretch>
        </p:blipFill>
        <p:spPr>
          <a:xfrm>
            <a:off x="381000" y="3276600"/>
            <a:ext cx="8382000" cy="304800"/>
          </a:xfrm>
          <a:prstGeom prst="rect">
            <a:avLst/>
          </a:prstGeom>
        </p:spPr>
      </p:pic>
      <p:sp>
        <p:nvSpPr>
          <p:cNvPr id="7" name="Rectangle 6"/>
          <p:cNvSpPr/>
          <p:nvPr/>
        </p:nvSpPr>
        <p:spPr>
          <a:xfrm>
            <a:off x="381000" y="3581400"/>
            <a:ext cx="686681" cy="369332"/>
          </a:xfrm>
          <a:prstGeom prst="rect">
            <a:avLst/>
          </a:prstGeom>
        </p:spPr>
        <p:txBody>
          <a:bodyPr wrap="none">
            <a:spAutoFit/>
          </a:bodyPr>
          <a:lstStyle/>
          <a:p>
            <a:r>
              <a:rPr lang="en-US" b="1" dirty="0">
                <a:solidFill>
                  <a:srgbClr val="000090"/>
                </a:solidFill>
              </a:rPr>
              <a:t>[Tab] </a:t>
            </a:r>
            <a:endParaRPr lang="en-US" dirty="0"/>
          </a:p>
        </p:txBody>
      </p:sp>
      <p:pic>
        <p:nvPicPr>
          <p:cNvPr id="8" name="Picture 7"/>
          <p:cNvPicPr>
            <a:picLocks noChangeAspect="1"/>
          </p:cNvPicPr>
          <p:nvPr/>
        </p:nvPicPr>
        <p:blipFill>
          <a:blip r:embed="rId3"/>
          <a:stretch>
            <a:fillRect/>
          </a:stretch>
        </p:blipFill>
        <p:spPr>
          <a:xfrm>
            <a:off x="381000" y="4044118"/>
            <a:ext cx="8331200" cy="571500"/>
          </a:xfrm>
          <a:prstGeom prst="rect">
            <a:avLst/>
          </a:prstGeom>
        </p:spPr>
      </p:pic>
    </p:spTree>
    <p:extLst>
      <p:ext uri="{BB962C8B-B14F-4D97-AF65-F5344CB8AC3E}">
        <p14:creationId xmlns:p14="http://schemas.microsoft.com/office/powerpoint/2010/main" val="434159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118399" y="1154245"/>
            <a:ext cx="1905059" cy="895877"/>
          </a:xfrm>
          <a:prstGeom prst="roundRect">
            <a:avLst/>
          </a:prstGeom>
          <a:solidFill>
            <a:srgbClr val="00009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chemeClr val="accent6">
                    <a:lumMod val="75000"/>
                  </a:schemeClr>
                </a:solidFill>
              </a:rPr>
              <a:t>Program</a:t>
            </a:r>
          </a:p>
        </p:txBody>
      </p:sp>
      <p:cxnSp>
        <p:nvCxnSpPr>
          <p:cNvPr id="7" name="Straight Arrow Connector 6"/>
          <p:cNvCxnSpPr/>
          <p:nvPr/>
        </p:nvCxnSpPr>
        <p:spPr>
          <a:xfrm>
            <a:off x="5023458" y="1324348"/>
            <a:ext cx="1655588"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023458" y="1998398"/>
            <a:ext cx="1655588"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462811" y="1651829"/>
            <a:ext cx="1655588"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099945" y="1067053"/>
            <a:ext cx="2018454" cy="584776"/>
          </a:xfrm>
          <a:prstGeom prst="rect">
            <a:avLst/>
          </a:prstGeom>
          <a:noFill/>
        </p:spPr>
        <p:txBody>
          <a:bodyPr wrap="square" rtlCol="0">
            <a:spAutoFit/>
          </a:bodyPr>
          <a:lstStyle/>
          <a:p>
            <a:pPr algn="ctr"/>
            <a:r>
              <a:rPr lang="en-US" sz="3200" dirty="0"/>
              <a:t>STDIN</a:t>
            </a:r>
          </a:p>
        </p:txBody>
      </p:sp>
      <p:sp>
        <p:nvSpPr>
          <p:cNvPr id="11" name="TextBox 10"/>
          <p:cNvSpPr txBox="1"/>
          <p:nvPr/>
        </p:nvSpPr>
        <p:spPr>
          <a:xfrm>
            <a:off x="4773992" y="716892"/>
            <a:ext cx="2018454" cy="584776"/>
          </a:xfrm>
          <a:prstGeom prst="rect">
            <a:avLst/>
          </a:prstGeom>
          <a:noFill/>
        </p:spPr>
        <p:txBody>
          <a:bodyPr wrap="square" rtlCol="0">
            <a:spAutoFit/>
          </a:bodyPr>
          <a:lstStyle/>
          <a:p>
            <a:pPr algn="ctr"/>
            <a:r>
              <a:rPr lang="en-US" sz="3200" dirty="0"/>
              <a:t>STDOUT</a:t>
            </a:r>
          </a:p>
        </p:txBody>
      </p:sp>
      <p:sp>
        <p:nvSpPr>
          <p:cNvPr id="12" name="TextBox 11"/>
          <p:cNvSpPr txBox="1"/>
          <p:nvPr/>
        </p:nvSpPr>
        <p:spPr>
          <a:xfrm>
            <a:off x="4812992" y="1413622"/>
            <a:ext cx="2018454" cy="584776"/>
          </a:xfrm>
          <a:prstGeom prst="rect">
            <a:avLst/>
          </a:prstGeom>
          <a:noFill/>
        </p:spPr>
        <p:txBody>
          <a:bodyPr wrap="square" rtlCol="0">
            <a:spAutoFit/>
          </a:bodyPr>
          <a:lstStyle/>
          <a:p>
            <a:pPr algn="ctr"/>
            <a:r>
              <a:rPr lang="en-US" sz="3200" dirty="0"/>
              <a:t>STDERR</a:t>
            </a:r>
          </a:p>
        </p:txBody>
      </p:sp>
      <p:sp>
        <p:nvSpPr>
          <p:cNvPr id="13" name="Rectangle 12"/>
          <p:cNvSpPr/>
          <p:nvPr/>
        </p:nvSpPr>
        <p:spPr>
          <a:xfrm>
            <a:off x="929849" y="2088439"/>
            <a:ext cx="4588854" cy="369332"/>
          </a:xfrm>
          <a:prstGeom prst="rect">
            <a:avLst/>
          </a:prstGeom>
        </p:spPr>
        <p:txBody>
          <a:bodyPr wrap="none">
            <a:spAutoFit/>
          </a:bodyPr>
          <a:lstStyle/>
          <a:p>
            <a:r>
              <a:rPr lang="en-US" dirty="0"/>
              <a:t>&gt; redirects output to a file, overwriting the file.</a:t>
            </a:r>
          </a:p>
        </p:txBody>
      </p:sp>
      <p:sp>
        <p:nvSpPr>
          <p:cNvPr id="14" name="Rectangle 13"/>
          <p:cNvSpPr/>
          <p:nvPr/>
        </p:nvSpPr>
        <p:spPr>
          <a:xfrm>
            <a:off x="929849" y="2550972"/>
            <a:ext cx="7869708" cy="369332"/>
          </a:xfrm>
          <a:prstGeom prst="rect">
            <a:avLst/>
          </a:prstGeom>
        </p:spPr>
        <p:txBody>
          <a:bodyPr wrap="square">
            <a:spAutoFit/>
          </a:bodyPr>
          <a:lstStyle/>
          <a:p>
            <a:r>
              <a:rPr lang="en-US" dirty="0"/>
              <a:t>&gt;&gt; redirects output to a file appending the redirected output at the end.</a:t>
            </a:r>
          </a:p>
        </p:txBody>
      </p:sp>
      <p:sp>
        <p:nvSpPr>
          <p:cNvPr id="15" name="Rectangle 14"/>
          <p:cNvSpPr/>
          <p:nvPr/>
        </p:nvSpPr>
        <p:spPr>
          <a:xfrm>
            <a:off x="97435" y="167209"/>
            <a:ext cx="3727703" cy="584776"/>
          </a:xfrm>
          <a:prstGeom prst="rect">
            <a:avLst/>
          </a:prstGeom>
        </p:spPr>
        <p:txBody>
          <a:bodyPr wrap="none">
            <a:spAutoFit/>
          </a:bodyPr>
          <a:lstStyle/>
          <a:p>
            <a:r>
              <a:rPr lang="en-US" sz="3200" b="1" dirty="0">
                <a:solidFill>
                  <a:srgbClr val="000090"/>
                </a:solidFill>
              </a:rPr>
              <a:t>Redirection and pipe</a:t>
            </a:r>
          </a:p>
        </p:txBody>
      </p:sp>
      <p:sp>
        <p:nvSpPr>
          <p:cNvPr id="16" name="Rounded Rectangle 15"/>
          <p:cNvSpPr/>
          <p:nvPr/>
        </p:nvSpPr>
        <p:spPr>
          <a:xfrm>
            <a:off x="3270799" y="3769433"/>
            <a:ext cx="1905059" cy="895877"/>
          </a:xfrm>
          <a:prstGeom prst="roundRect">
            <a:avLst/>
          </a:prstGeom>
          <a:solidFill>
            <a:srgbClr val="00009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chemeClr val="accent6">
                    <a:lumMod val="75000"/>
                  </a:schemeClr>
                </a:solidFill>
              </a:rPr>
              <a:t>Program</a:t>
            </a:r>
          </a:p>
        </p:txBody>
      </p:sp>
      <p:cxnSp>
        <p:nvCxnSpPr>
          <p:cNvPr id="17" name="Straight Arrow Connector 16"/>
          <p:cNvCxnSpPr/>
          <p:nvPr/>
        </p:nvCxnSpPr>
        <p:spPr>
          <a:xfrm>
            <a:off x="5175858" y="3939536"/>
            <a:ext cx="1655588"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5175858" y="4613586"/>
            <a:ext cx="1655588"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1615211" y="4267017"/>
            <a:ext cx="1655588"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252345" y="3682241"/>
            <a:ext cx="2018454" cy="584776"/>
          </a:xfrm>
          <a:prstGeom prst="rect">
            <a:avLst/>
          </a:prstGeom>
          <a:noFill/>
        </p:spPr>
        <p:txBody>
          <a:bodyPr wrap="square" rtlCol="0">
            <a:spAutoFit/>
          </a:bodyPr>
          <a:lstStyle/>
          <a:p>
            <a:pPr algn="ctr"/>
            <a:r>
              <a:rPr lang="en-US" sz="3200" dirty="0"/>
              <a:t>STDIN</a:t>
            </a:r>
          </a:p>
        </p:txBody>
      </p:sp>
      <p:sp>
        <p:nvSpPr>
          <p:cNvPr id="21" name="TextBox 20"/>
          <p:cNvSpPr txBox="1"/>
          <p:nvPr/>
        </p:nvSpPr>
        <p:spPr>
          <a:xfrm>
            <a:off x="4926392" y="3332080"/>
            <a:ext cx="2018454" cy="584776"/>
          </a:xfrm>
          <a:prstGeom prst="rect">
            <a:avLst/>
          </a:prstGeom>
          <a:noFill/>
        </p:spPr>
        <p:txBody>
          <a:bodyPr wrap="square" rtlCol="0">
            <a:spAutoFit/>
          </a:bodyPr>
          <a:lstStyle/>
          <a:p>
            <a:pPr algn="ctr"/>
            <a:r>
              <a:rPr lang="en-US" sz="3200" dirty="0"/>
              <a:t>STDOUT</a:t>
            </a:r>
          </a:p>
        </p:txBody>
      </p:sp>
      <p:sp>
        <p:nvSpPr>
          <p:cNvPr id="22" name="TextBox 21"/>
          <p:cNvSpPr txBox="1"/>
          <p:nvPr/>
        </p:nvSpPr>
        <p:spPr>
          <a:xfrm>
            <a:off x="4965392" y="4028810"/>
            <a:ext cx="2018454" cy="584776"/>
          </a:xfrm>
          <a:prstGeom prst="rect">
            <a:avLst/>
          </a:prstGeom>
          <a:noFill/>
        </p:spPr>
        <p:txBody>
          <a:bodyPr wrap="square" rtlCol="0">
            <a:spAutoFit/>
          </a:bodyPr>
          <a:lstStyle/>
          <a:p>
            <a:pPr algn="ctr"/>
            <a:r>
              <a:rPr lang="en-US" sz="3200" dirty="0"/>
              <a:t>STDERR</a:t>
            </a:r>
          </a:p>
        </p:txBody>
      </p:sp>
      <p:sp>
        <p:nvSpPr>
          <p:cNvPr id="23" name="Rectangle 22"/>
          <p:cNvSpPr/>
          <p:nvPr/>
        </p:nvSpPr>
        <p:spPr>
          <a:xfrm>
            <a:off x="6944846" y="3332080"/>
            <a:ext cx="856824" cy="93493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7053254" y="3584767"/>
            <a:ext cx="657699" cy="369332"/>
          </a:xfrm>
          <a:prstGeom prst="rect">
            <a:avLst/>
          </a:prstGeom>
          <a:noFill/>
        </p:spPr>
        <p:txBody>
          <a:bodyPr wrap="square" rtlCol="0">
            <a:spAutoFit/>
          </a:bodyPr>
          <a:lstStyle/>
          <a:p>
            <a:pPr algn="ctr"/>
            <a:r>
              <a:rPr lang="en-US" dirty="0"/>
              <a:t>File</a:t>
            </a:r>
          </a:p>
        </p:txBody>
      </p:sp>
      <p:pic>
        <p:nvPicPr>
          <p:cNvPr id="25" name="Picture 24"/>
          <p:cNvPicPr>
            <a:picLocks noChangeAspect="1"/>
          </p:cNvPicPr>
          <p:nvPr/>
        </p:nvPicPr>
        <p:blipFill>
          <a:blip r:embed="rId2"/>
          <a:stretch>
            <a:fillRect/>
          </a:stretch>
        </p:blipFill>
        <p:spPr>
          <a:xfrm>
            <a:off x="868742" y="5202456"/>
            <a:ext cx="7810500" cy="368300"/>
          </a:xfrm>
          <a:prstGeom prst="rect">
            <a:avLst/>
          </a:prstGeom>
        </p:spPr>
      </p:pic>
    </p:spTree>
    <p:extLst>
      <p:ext uri="{BB962C8B-B14F-4D97-AF65-F5344CB8AC3E}">
        <p14:creationId xmlns:p14="http://schemas.microsoft.com/office/powerpoint/2010/main" val="2064941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97435" y="167209"/>
            <a:ext cx="3727703" cy="584776"/>
          </a:xfrm>
          <a:prstGeom prst="rect">
            <a:avLst/>
          </a:prstGeom>
        </p:spPr>
        <p:txBody>
          <a:bodyPr wrap="none">
            <a:spAutoFit/>
          </a:bodyPr>
          <a:lstStyle/>
          <a:p>
            <a:r>
              <a:rPr lang="en-US" sz="3200" b="1" dirty="0">
                <a:solidFill>
                  <a:srgbClr val="000090"/>
                </a:solidFill>
              </a:rPr>
              <a:t>Redirection and pipe</a:t>
            </a:r>
          </a:p>
        </p:txBody>
      </p:sp>
      <p:sp>
        <p:nvSpPr>
          <p:cNvPr id="16" name="Rounded Rectangle 15"/>
          <p:cNvSpPr/>
          <p:nvPr/>
        </p:nvSpPr>
        <p:spPr>
          <a:xfrm>
            <a:off x="2300575" y="1422007"/>
            <a:ext cx="1905059" cy="895877"/>
          </a:xfrm>
          <a:prstGeom prst="roundRect">
            <a:avLst/>
          </a:prstGeom>
          <a:solidFill>
            <a:srgbClr val="00009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chemeClr val="accent6">
                    <a:lumMod val="75000"/>
                  </a:schemeClr>
                </a:solidFill>
              </a:rPr>
              <a:t>Program</a:t>
            </a:r>
          </a:p>
        </p:txBody>
      </p:sp>
      <p:cxnSp>
        <p:nvCxnSpPr>
          <p:cNvPr id="17" name="Straight Arrow Connector 16"/>
          <p:cNvCxnSpPr/>
          <p:nvPr/>
        </p:nvCxnSpPr>
        <p:spPr>
          <a:xfrm>
            <a:off x="4205634" y="1592110"/>
            <a:ext cx="1655588"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205634" y="2266160"/>
            <a:ext cx="1655588"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44987" y="1919591"/>
            <a:ext cx="1655588"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82121" y="1334815"/>
            <a:ext cx="2018454" cy="584776"/>
          </a:xfrm>
          <a:prstGeom prst="rect">
            <a:avLst/>
          </a:prstGeom>
          <a:noFill/>
        </p:spPr>
        <p:txBody>
          <a:bodyPr wrap="square" rtlCol="0">
            <a:spAutoFit/>
          </a:bodyPr>
          <a:lstStyle/>
          <a:p>
            <a:pPr algn="ctr"/>
            <a:r>
              <a:rPr lang="en-US" sz="3200" dirty="0"/>
              <a:t>STDIN</a:t>
            </a:r>
          </a:p>
        </p:txBody>
      </p:sp>
      <p:sp>
        <p:nvSpPr>
          <p:cNvPr id="21" name="TextBox 20"/>
          <p:cNvSpPr txBox="1"/>
          <p:nvPr/>
        </p:nvSpPr>
        <p:spPr>
          <a:xfrm>
            <a:off x="3956168" y="984654"/>
            <a:ext cx="2018454" cy="584776"/>
          </a:xfrm>
          <a:prstGeom prst="rect">
            <a:avLst/>
          </a:prstGeom>
          <a:noFill/>
        </p:spPr>
        <p:txBody>
          <a:bodyPr wrap="square" rtlCol="0">
            <a:spAutoFit/>
          </a:bodyPr>
          <a:lstStyle/>
          <a:p>
            <a:pPr algn="ctr"/>
            <a:r>
              <a:rPr lang="en-US" sz="3200" dirty="0"/>
              <a:t>STDOUT</a:t>
            </a:r>
          </a:p>
        </p:txBody>
      </p:sp>
      <p:sp>
        <p:nvSpPr>
          <p:cNvPr id="22" name="TextBox 21"/>
          <p:cNvSpPr txBox="1"/>
          <p:nvPr/>
        </p:nvSpPr>
        <p:spPr>
          <a:xfrm>
            <a:off x="3995168" y="1681384"/>
            <a:ext cx="2018454" cy="584776"/>
          </a:xfrm>
          <a:prstGeom prst="rect">
            <a:avLst/>
          </a:prstGeom>
          <a:noFill/>
        </p:spPr>
        <p:txBody>
          <a:bodyPr wrap="square" rtlCol="0">
            <a:spAutoFit/>
          </a:bodyPr>
          <a:lstStyle/>
          <a:p>
            <a:pPr algn="ctr"/>
            <a:r>
              <a:rPr lang="en-US" sz="3200" dirty="0"/>
              <a:t>STDERR</a:t>
            </a:r>
          </a:p>
        </p:txBody>
      </p:sp>
      <p:sp>
        <p:nvSpPr>
          <p:cNvPr id="26" name="Rounded Rectangle 25"/>
          <p:cNvSpPr/>
          <p:nvPr/>
        </p:nvSpPr>
        <p:spPr>
          <a:xfrm>
            <a:off x="7238941" y="1023714"/>
            <a:ext cx="1905059" cy="895877"/>
          </a:xfrm>
          <a:prstGeom prst="roundRect">
            <a:avLst/>
          </a:prstGeom>
          <a:solidFill>
            <a:srgbClr val="00009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chemeClr val="accent6">
                    <a:lumMod val="75000"/>
                  </a:schemeClr>
                </a:solidFill>
              </a:rPr>
              <a:t>Program</a:t>
            </a:r>
          </a:p>
        </p:txBody>
      </p:sp>
      <p:sp>
        <p:nvSpPr>
          <p:cNvPr id="27" name="Rectangle 26"/>
          <p:cNvSpPr/>
          <p:nvPr/>
        </p:nvSpPr>
        <p:spPr>
          <a:xfrm>
            <a:off x="880714" y="2656398"/>
            <a:ext cx="4433876" cy="369332"/>
          </a:xfrm>
          <a:prstGeom prst="rect">
            <a:avLst/>
          </a:prstGeom>
        </p:spPr>
        <p:txBody>
          <a:bodyPr wrap="none">
            <a:spAutoFit/>
          </a:bodyPr>
          <a:lstStyle/>
          <a:p>
            <a:r>
              <a:rPr lang="en-US" dirty="0"/>
              <a:t>| sending data from one program to another.</a:t>
            </a:r>
          </a:p>
        </p:txBody>
      </p:sp>
      <p:pic>
        <p:nvPicPr>
          <p:cNvPr id="28" name="Picture 27"/>
          <p:cNvPicPr>
            <a:picLocks noChangeAspect="1"/>
          </p:cNvPicPr>
          <p:nvPr/>
        </p:nvPicPr>
        <p:blipFill>
          <a:blip r:embed="rId2"/>
          <a:stretch>
            <a:fillRect/>
          </a:stretch>
        </p:blipFill>
        <p:spPr>
          <a:xfrm>
            <a:off x="97435" y="3025730"/>
            <a:ext cx="9144000" cy="2817962"/>
          </a:xfrm>
          <a:prstGeom prst="rect">
            <a:avLst/>
          </a:prstGeom>
        </p:spPr>
      </p:pic>
      <p:cxnSp>
        <p:nvCxnSpPr>
          <p:cNvPr id="3" name="Straight Connector 2"/>
          <p:cNvCxnSpPr/>
          <p:nvPr/>
        </p:nvCxnSpPr>
        <p:spPr>
          <a:xfrm>
            <a:off x="5974622" y="1023714"/>
            <a:ext cx="0" cy="1062887"/>
          </a:xfrm>
          <a:prstGeom prst="line">
            <a:avLst/>
          </a:prstGeom>
          <a:ln w="5715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6024960" y="1569430"/>
            <a:ext cx="1213981"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662094" y="984654"/>
            <a:ext cx="2018454" cy="584776"/>
          </a:xfrm>
          <a:prstGeom prst="rect">
            <a:avLst/>
          </a:prstGeom>
          <a:noFill/>
        </p:spPr>
        <p:txBody>
          <a:bodyPr wrap="square" rtlCol="0">
            <a:spAutoFit/>
          </a:bodyPr>
          <a:lstStyle/>
          <a:p>
            <a:pPr algn="ctr"/>
            <a:r>
              <a:rPr lang="en-US" sz="3200" dirty="0"/>
              <a:t>STDIN</a:t>
            </a:r>
          </a:p>
        </p:txBody>
      </p:sp>
    </p:spTree>
    <p:extLst>
      <p:ext uri="{BB962C8B-B14F-4D97-AF65-F5344CB8AC3E}">
        <p14:creationId xmlns:p14="http://schemas.microsoft.com/office/powerpoint/2010/main" val="428793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83840" y="47833"/>
            <a:ext cx="6867303" cy="2060191"/>
          </a:xfrm>
          <a:prstGeom prst="rect">
            <a:avLst/>
          </a:prstGeom>
        </p:spPr>
      </p:pic>
      <p:pic>
        <p:nvPicPr>
          <p:cNvPr id="6" name="Picture 5"/>
          <p:cNvPicPr>
            <a:picLocks noChangeAspect="1"/>
          </p:cNvPicPr>
          <p:nvPr/>
        </p:nvPicPr>
        <p:blipFill>
          <a:blip r:embed="rId3"/>
          <a:stretch>
            <a:fillRect/>
          </a:stretch>
        </p:blipFill>
        <p:spPr>
          <a:xfrm>
            <a:off x="117011" y="2108024"/>
            <a:ext cx="9144000" cy="4502552"/>
          </a:xfrm>
          <a:prstGeom prst="rect">
            <a:avLst/>
          </a:prstGeom>
        </p:spPr>
      </p:pic>
    </p:spTree>
    <p:extLst>
      <p:ext uri="{BB962C8B-B14F-4D97-AF65-F5344CB8AC3E}">
        <p14:creationId xmlns:p14="http://schemas.microsoft.com/office/powerpoint/2010/main" val="131390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9803" y="1160292"/>
            <a:ext cx="8994771" cy="443173"/>
          </a:xfrm>
          <a:prstGeom prst="rect">
            <a:avLst/>
          </a:prstGeom>
        </p:spPr>
      </p:pic>
      <p:pic>
        <p:nvPicPr>
          <p:cNvPr id="5" name="Picture 4"/>
          <p:cNvPicPr>
            <a:picLocks noChangeAspect="1"/>
          </p:cNvPicPr>
          <p:nvPr/>
        </p:nvPicPr>
        <p:blipFill>
          <a:blip r:embed="rId3"/>
          <a:stretch>
            <a:fillRect/>
          </a:stretch>
        </p:blipFill>
        <p:spPr>
          <a:xfrm>
            <a:off x="89802" y="4432750"/>
            <a:ext cx="9430383" cy="749633"/>
          </a:xfrm>
          <a:prstGeom prst="rect">
            <a:avLst/>
          </a:prstGeom>
        </p:spPr>
      </p:pic>
      <p:sp>
        <p:nvSpPr>
          <p:cNvPr id="8" name="TextBox 7"/>
          <p:cNvSpPr txBox="1"/>
          <p:nvPr/>
        </p:nvSpPr>
        <p:spPr>
          <a:xfrm>
            <a:off x="374868" y="2689806"/>
            <a:ext cx="987848" cy="646331"/>
          </a:xfrm>
          <a:prstGeom prst="rect">
            <a:avLst/>
          </a:prstGeom>
          <a:noFill/>
        </p:spPr>
        <p:txBody>
          <a:bodyPr wrap="square" rtlCol="0">
            <a:spAutoFit/>
          </a:bodyPr>
          <a:lstStyle/>
          <a:p>
            <a:r>
              <a:rPr lang="en-US" dirty="0"/>
              <a:t>Type of the file</a:t>
            </a:r>
          </a:p>
        </p:txBody>
      </p:sp>
      <p:pic>
        <p:nvPicPr>
          <p:cNvPr id="9" name="Picture 8"/>
          <p:cNvPicPr>
            <a:picLocks noChangeAspect="1"/>
          </p:cNvPicPr>
          <p:nvPr/>
        </p:nvPicPr>
        <p:blipFill>
          <a:blip r:embed="rId4"/>
          <a:stretch>
            <a:fillRect/>
          </a:stretch>
        </p:blipFill>
        <p:spPr>
          <a:xfrm>
            <a:off x="1399792" y="1826127"/>
            <a:ext cx="4786519" cy="1188377"/>
          </a:xfrm>
          <a:prstGeom prst="rect">
            <a:avLst/>
          </a:prstGeom>
        </p:spPr>
      </p:pic>
      <p:cxnSp>
        <p:nvCxnSpPr>
          <p:cNvPr id="7" name="Straight Connector 6"/>
          <p:cNvCxnSpPr/>
          <p:nvPr/>
        </p:nvCxnSpPr>
        <p:spPr>
          <a:xfrm>
            <a:off x="1866949" y="1826127"/>
            <a:ext cx="0" cy="1424224"/>
          </a:xfrm>
          <a:prstGeom prst="line">
            <a:avLst/>
          </a:prstGeom>
          <a:ln w="3175" cmpd="sng">
            <a:solidFill>
              <a:srgbClr val="10253E"/>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205746" y="1826127"/>
            <a:ext cx="0" cy="1424224"/>
          </a:xfrm>
          <a:prstGeom prst="line">
            <a:avLst/>
          </a:prstGeom>
          <a:ln w="3175" cmpd="sng">
            <a:solidFill>
              <a:srgbClr val="10253E"/>
            </a:solidFill>
            <a:prstDash val="dot"/>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789974" y="3014504"/>
            <a:ext cx="1415772" cy="923330"/>
          </a:xfrm>
          <a:prstGeom prst="rect">
            <a:avLst/>
          </a:prstGeom>
        </p:spPr>
        <p:txBody>
          <a:bodyPr wrap="none">
            <a:spAutoFit/>
          </a:bodyPr>
          <a:lstStyle/>
          <a:p>
            <a:r>
              <a:rPr lang="en-US" dirty="0"/>
              <a:t>Permissions</a:t>
            </a:r>
          </a:p>
          <a:p>
            <a:r>
              <a:rPr lang="en-US" dirty="0"/>
              <a:t> for owner of</a:t>
            </a:r>
          </a:p>
          <a:p>
            <a:r>
              <a:rPr lang="en-US" dirty="0"/>
              <a:t> the file</a:t>
            </a:r>
          </a:p>
        </p:txBody>
      </p:sp>
      <p:sp>
        <p:nvSpPr>
          <p:cNvPr id="12" name="Rectangle 11"/>
          <p:cNvSpPr/>
          <p:nvPr/>
        </p:nvSpPr>
        <p:spPr>
          <a:xfrm>
            <a:off x="3205746" y="3012972"/>
            <a:ext cx="1303437" cy="1200329"/>
          </a:xfrm>
          <a:prstGeom prst="rect">
            <a:avLst/>
          </a:prstGeom>
        </p:spPr>
        <p:txBody>
          <a:bodyPr wrap="none">
            <a:spAutoFit/>
          </a:bodyPr>
          <a:lstStyle/>
          <a:p>
            <a:r>
              <a:rPr lang="en-US" dirty="0"/>
              <a:t>Permissions</a:t>
            </a:r>
          </a:p>
          <a:p>
            <a:r>
              <a:rPr lang="en-US" dirty="0"/>
              <a:t> for group </a:t>
            </a:r>
          </a:p>
          <a:p>
            <a:r>
              <a:rPr lang="en-US" dirty="0"/>
              <a:t>owning</a:t>
            </a:r>
          </a:p>
          <a:p>
            <a:r>
              <a:rPr lang="en-US" dirty="0"/>
              <a:t>The file</a:t>
            </a:r>
          </a:p>
        </p:txBody>
      </p:sp>
      <p:cxnSp>
        <p:nvCxnSpPr>
          <p:cNvPr id="13" name="Straight Connector 12"/>
          <p:cNvCxnSpPr/>
          <p:nvPr/>
        </p:nvCxnSpPr>
        <p:spPr>
          <a:xfrm>
            <a:off x="4570222" y="1826127"/>
            <a:ext cx="0" cy="1424224"/>
          </a:xfrm>
          <a:prstGeom prst="line">
            <a:avLst/>
          </a:prstGeom>
          <a:ln w="3175" cmpd="sng">
            <a:solidFill>
              <a:srgbClr val="10253E"/>
            </a:solidFill>
            <a:prstDash val="dot"/>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722622" y="3037094"/>
            <a:ext cx="1674144" cy="369332"/>
          </a:xfrm>
          <a:prstGeom prst="rect">
            <a:avLst/>
          </a:prstGeom>
        </p:spPr>
        <p:txBody>
          <a:bodyPr wrap="none">
            <a:spAutoFit/>
          </a:bodyPr>
          <a:lstStyle/>
          <a:p>
            <a:r>
              <a:rPr lang="en-US" dirty="0"/>
              <a:t>Other members</a:t>
            </a:r>
          </a:p>
        </p:txBody>
      </p:sp>
      <p:sp>
        <p:nvSpPr>
          <p:cNvPr id="15" name="TextBox 14"/>
          <p:cNvSpPr txBox="1"/>
          <p:nvPr/>
        </p:nvSpPr>
        <p:spPr>
          <a:xfrm>
            <a:off x="6396766" y="1826127"/>
            <a:ext cx="2747234" cy="1569660"/>
          </a:xfrm>
          <a:prstGeom prst="rect">
            <a:avLst/>
          </a:prstGeom>
          <a:noFill/>
        </p:spPr>
        <p:txBody>
          <a:bodyPr wrap="square" rtlCol="0">
            <a:spAutoFit/>
          </a:bodyPr>
          <a:lstStyle/>
          <a:p>
            <a:r>
              <a:rPr lang="en-US" sz="3200" b="1" dirty="0"/>
              <a:t>r,  Read</a:t>
            </a:r>
          </a:p>
          <a:p>
            <a:r>
              <a:rPr lang="en-US" sz="3200" b="1" dirty="0"/>
              <a:t>w, Write</a:t>
            </a:r>
          </a:p>
          <a:p>
            <a:r>
              <a:rPr lang="en-US" sz="3200" b="1" dirty="0"/>
              <a:t>x,  </a:t>
            </a:r>
            <a:r>
              <a:rPr lang="en-US" sz="3200" b="1" dirty="0" err="1"/>
              <a:t>eXecute</a:t>
            </a:r>
            <a:r>
              <a:rPr lang="en-US" sz="3200" b="1" dirty="0"/>
              <a:t> </a:t>
            </a:r>
          </a:p>
        </p:txBody>
      </p:sp>
      <p:sp>
        <p:nvSpPr>
          <p:cNvPr id="16" name="TextBox 15"/>
          <p:cNvSpPr txBox="1"/>
          <p:nvPr/>
        </p:nvSpPr>
        <p:spPr>
          <a:xfrm>
            <a:off x="5939912" y="578098"/>
            <a:ext cx="2257936" cy="646331"/>
          </a:xfrm>
          <a:prstGeom prst="rect">
            <a:avLst/>
          </a:prstGeom>
          <a:noFill/>
        </p:spPr>
        <p:txBody>
          <a:bodyPr wrap="square" rtlCol="0">
            <a:spAutoFit/>
          </a:bodyPr>
          <a:lstStyle/>
          <a:p>
            <a:r>
              <a:rPr lang="en-US" dirty="0"/>
              <a:t>the time of last data modification</a:t>
            </a:r>
          </a:p>
        </p:txBody>
      </p:sp>
      <p:cxnSp>
        <p:nvCxnSpPr>
          <p:cNvPr id="17" name="Straight Connector 16"/>
          <p:cNvCxnSpPr/>
          <p:nvPr/>
        </p:nvCxnSpPr>
        <p:spPr>
          <a:xfrm>
            <a:off x="8071039" y="377801"/>
            <a:ext cx="0" cy="1179295"/>
          </a:xfrm>
          <a:prstGeom prst="line">
            <a:avLst/>
          </a:prstGeom>
          <a:ln w="3175" cmpd="sng">
            <a:solidFill>
              <a:srgbClr val="10253E"/>
            </a:solidFill>
            <a:prstDash val="dot"/>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8032552" y="578098"/>
            <a:ext cx="1094808" cy="369332"/>
          </a:xfrm>
          <a:prstGeom prst="rect">
            <a:avLst/>
          </a:prstGeom>
        </p:spPr>
        <p:txBody>
          <a:bodyPr wrap="none">
            <a:spAutoFit/>
          </a:bodyPr>
          <a:lstStyle/>
          <a:p>
            <a:r>
              <a:rPr lang="en-US" dirty="0"/>
              <a:t>File name</a:t>
            </a:r>
          </a:p>
        </p:txBody>
      </p:sp>
      <p:cxnSp>
        <p:nvCxnSpPr>
          <p:cNvPr id="19" name="Straight Connector 18"/>
          <p:cNvCxnSpPr/>
          <p:nvPr/>
        </p:nvCxnSpPr>
        <p:spPr>
          <a:xfrm>
            <a:off x="5939912" y="377801"/>
            <a:ext cx="0" cy="1179295"/>
          </a:xfrm>
          <a:prstGeom prst="line">
            <a:avLst/>
          </a:prstGeom>
          <a:ln w="3175" cmpd="sng">
            <a:solidFill>
              <a:srgbClr val="10253E"/>
            </a:solidFill>
            <a:prstDash val="dot"/>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078806" y="389096"/>
            <a:ext cx="0" cy="1168000"/>
          </a:xfrm>
          <a:prstGeom prst="line">
            <a:avLst/>
          </a:prstGeom>
          <a:ln w="3175" cmpd="sng">
            <a:solidFill>
              <a:srgbClr val="10253E"/>
            </a:solidFill>
            <a:prstDash val="dot"/>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5117293" y="513961"/>
            <a:ext cx="549737" cy="646331"/>
          </a:xfrm>
          <a:prstGeom prst="rect">
            <a:avLst/>
          </a:prstGeom>
        </p:spPr>
        <p:txBody>
          <a:bodyPr wrap="none">
            <a:spAutoFit/>
          </a:bodyPr>
          <a:lstStyle/>
          <a:p>
            <a:r>
              <a:rPr lang="en-US" dirty="0"/>
              <a:t>File </a:t>
            </a:r>
          </a:p>
          <a:p>
            <a:r>
              <a:rPr lang="en-US" dirty="0"/>
              <a:t>Size</a:t>
            </a:r>
          </a:p>
        </p:txBody>
      </p:sp>
      <p:cxnSp>
        <p:nvCxnSpPr>
          <p:cNvPr id="22" name="Straight Connector 21"/>
          <p:cNvCxnSpPr/>
          <p:nvPr/>
        </p:nvCxnSpPr>
        <p:spPr>
          <a:xfrm>
            <a:off x="3730192" y="389096"/>
            <a:ext cx="0" cy="1214369"/>
          </a:xfrm>
          <a:prstGeom prst="line">
            <a:avLst/>
          </a:prstGeom>
          <a:ln w="3175" cmpd="sng">
            <a:solidFill>
              <a:srgbClr val="10253E"/>
            </a:solidFill>
            <a:prstDash val="dot"/>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304603" y="389096"/>
            <a:ext cx="0" cy="1214369"/>
          </a:xfrm>
          <a:prstGeom prst="line">
            <a:avLst/>
          </a:prstGeom>
          <a:ln w="3175" cmpd="sng">
            <a:solidFill>
              <a:srgbClr val="10253E"/>
            </a:solidFill>
            <a:prstDash val="dot"/>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2524363" y="501982"/>
            <a:ext cx="1205829" cy="646331"/>
          </a:xfrm>
          <a:prstGeom prst="rect">
            <a:avLst/>
          </a:prstGeom>
        </p:spPr>
        <p:txBody>
          <a:bodyPr wrap="none">
            <a:spAutoFit/>
          </a:bodyPr>
          <a:lstStyle/>
          <a:p>
            <a:r>
              <a:rPr lang="en-US" dirty="0"/>
              <a:t>Name of</a:t>
            </a:r>
          </a:p>
          <a:p>
            <a:r>
              <a:rPr lang="en-US" dirty="0"/>
              <a:t> the owner</a:t>
            </a:r>
          </a:p>
        </p:txBody>
      </p:sp>
      <p:sp>
        <p:nvSpPr>
          <p:cNvPr id="25" name="Rectangle 24"/>
          <p:cNvSpPr/>
          <p:nvPr/>
        </p:nvSpPr>
        <p:spPr>
          <a:xfrm>
            <a:off x="3872977" y="-98183"/>
            <a:ext cx="1241220" cy="1200329"/>
          </a:xfrm>
          <a:prstGeom prst="rect">
            <a:avLst/>
          </a:prstGeom>
        </p:spPr>
        <p:txBody>
          <a:bodyPr wrap="none">
            <a:spAutoFit/>
          </a:bodyPr>
          <a:lstStyle/>
          <a:p>
            <a:r>
              <a:rPr lang="en-US" dirty="0"/>
              <a:t>Name of</a:t>
            </a:r>
          </a:p>
          <a:p>
            <a:r>
              <a:rPr lang="en-US" dirty="0"/>
              <a:t> the group </a:t>
            </a:r>
          </a:p>
          <a:p>
            <a:r>
              <a:rPr lang="en-US" dirty="0"/>
              <a:t>owning the</a:t>
            </a:r>
          </a:p>
          <a:p>
            <a:r>
              <a:rPr lang="en-US" dirty="0"/>
              <a:t> file </a:t>
            </a:r>
          </a:p>
        </p:txBody>
      </p:sp>
    </p:spTree>
    <p:extLst>
      <p:ext uri="{BB962C8B-B14F-4D97-AF65-F5344CB8AC3E}">
        <p14:creationId xmlns:p14="http://schemas.microsoft.com/office/powerpoint/2010/main" val="138435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3280" y="956395"/>
            <a:ext cx="4498220" cy="734642"/>
          </a:xfrm>
        </p:spPr>
        <p:txBody>
          <a:bodyPr>
            <a:normAutofit/>
          </a:bodyPr>
          <a:lstStyle/>
          <a:p>
            <a:pPr algn="l"/>
            <a:r>
              <a:rPr lang="en-US" sz="3200" b="1" dirty="0">
                <a:solidFill>
                  <a:srgbClr val="000090"/>
                </a:solidFill>
              </a:rPr>
              <a:t>Calendar</a:t>
            </a:r>
          </a:p>
        </p:txBody>
      </p:sp>
      <p:pic>
        <p:nvPicPr>
          <p:cNvPr id="5" name="Picture 4"/>
          <p:cNvPicPr>
            <a:picLocks noChangeAspect="1"/>
          </p:cNvPicPr>
          <p:nvPr/>
        </p:nvPicPr>
        <p:blipFill>
          <a:blip r:embed="rId3"/>
          <a:stretch>
            <a:fillRect/>
          </a:stretch>
        </p:blipFill>
        <p:spPr>
          <a:xfrm>
            <a:off x="649359" y="1808255"/>
            <a:ext cx="3048000" cy="419100"/>
          </a:xfrm>
          <a:prstGeom prst="rect">
            <a:avLst/>
          </a:prstGeom>
        </p:spPr>
      </p:pic>
      <p:sp>
        <p:nvSpPr>
          <p:cNvPr id="6" name="Title 1"/>
          <p:cNvSpPr txBox="1">
            <a:spLocks/>
          </p:cNvSpPr>
          <p:nvPr/>
        </p:nvSpPr>
        <p:spPr>
          <a:xfrm>
            <a:off x="553280" y="0"/>
            <a:ext cx="6704088" cy="73464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a:solidFill>
                  <a:srgbClr val="000090"/>
                </a:solidFill>
              </a:rPr>
              <a:t>Some simple commands</a:t>
            </a:r>
          </a:p>
        </p:txBody>
      </p:sp>
      <p:pic>
        <p:nvPicPr>
          <p:cNvPr id="7" name="Picture 6"/>
          <p:cNvPicPr>
            <a:picLocks noChangeAspect="1"/>
          </p:cNvPicPr>
          <p:nvPr/>
        </p:nvPicPr>
        <p:blipFill>
          <a:blip r:embed="rId4"/>
          <a:stretch>
            <a:fillRect/>
          </a:stretch>
        </p:blipFill>
        <p:spPr>
          <a:xfrm>
            <a:off x="649359" y="2318582"/>
            <a:ext cx="3975100" cy="406400"/>
          </a:xfrm>
          <a:prstGeom prst="rect">
            <a:avLst/>
          </a:prstGeom>
        </p:spPr>
      </p:pic>
      <p:pic>
        <p:nvPicPr>
          <p:cNvPr id="8" name="Picture 7"/>
          <p:cNvPicPr>
            <a:picLocks noChangeAspect="1"/>
          </p:cNvPicPr>
          <p:nvPr/>
        </p:nvPicPr>
        <p:blipFill>
          <a:blip r:embed="rId5"/>
          <a:stretch>
            <a:fillRect/>
          </a:stretch>
        </p:blipFill>
        <p:spPr>
          <a:xfrm>
            <a:off x="649359" y="2808931"/>
            <a:ext cx="4229100" cy="355600"/>
          </a:xfrm>
          <a:prstGeom prst="rect">
            <a:avLst/>
          </a:prstGeom>
        </p:spPr>
      </p:pic>
      <p:sp>
        <p:nvSpPr>
          <p:cNvPr id="9" name="TextBox 8"/>
          <p:cNvSpPr txBox="1"/>
          <p:nvPr/>
        </p:nvSpPr>
        <p:spPr>
          <a:xfrm>
            <a:off x="649359" y="3356706"/>
            <a:ext cx="4229100" cy="369332"/>
          </a:xfrm>
          <a:prstGeom prst="rect">
            <a:avLst/>
          </a:prstGeom>
          <a:noFill/>
        </p:spPr>
        <p:txBody>
          <a:bodyPr wrap="square" rtlCol="0">
            <a:spAutoFit/>
          </a:bodyPr>
          <a:lstStyle/>
          <a:p>
            <a:r>
              <a:rPr lang="en-US" dirty="0"/>
              <a:t>Cal [[month] year]</a:t>
            </a:r>
          </a:p>
        </p:txBody>
      </p:sp>
      <p:pic>
        <p:nvPicPr>
          <p:cNvPr id="10" name="Picture 9"/>
          <p:cNvPicPr>
            <a:picLocks noChangeAspect="1"/>
          </p:cNvPicPr>
          <p:nvPr/>
        </p:nvPicPr>
        <p:blipFill>
          <a:blip r:embed="rId6"/>
          <a:stretch>
            <a:fillRect/>
          </a:stretch>
        </p:blipFill>
        <p:spPr>
          <a:xfrm>
            <a:off x="649359" y="4908233"/>
            <a:ext cx="2908300" cy="330200"/>
          </a:xfrm>
          <a:prstGeom prst="rect">
            <a:avLst/>
          </a:prstGeom>
        </p:spPr>
      </p:pic>
      <p:sp>
        <p:nvSpPr>
          <p:cNvPr id="11" name="Title 1"/>
          <p:cNvSpPr txBox="1">
            <a:spLocks/>
          </p:cNvSpPr>
          <p:nvPr/>
        </p:nvSpPr>
        <p:spPr>
          <a:xfrm>
            <a:off x="553280" y="4173591"/>
            <a:ext cx="4498220" cy="73464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err="1">
                <a:solidFill>
                  <a:srgbClr val="000090"/>
                </a:solidFill>
              </a:rPr>
              <a:t>Calculater</a:t>
            </a:r>
            <a:endParaRPr lang="en-US" sz="3200" b="1" dirty="0">
              <a:solidFill>
                <a:srgbClr val="000090"/>
              </a:solidFill>
            </a:endParaRPr>
          </a:p>
        </p:txBody>
      </p:sp>
      <p:sp>
        <p:nvSpPr>
          <p:cNvPr id="12" name="TextBox 11"/>
          <p:cNvSpPr txBox="1"/>
          <p:nvPr/>
        </p:nvSpPr>
        <p:spPr>
          <a:xfrm>
            <a:off x="759756" y="5522689"/>
            <a:ext cx="2797903" cy="369332"/>
          </a:xfrm>
          <a:prstGeom prst="rect">
            <a:avLst/>
          </a:prstGeom>
          <a:noFill/>
        </p:spPr>
        <p:txBody>
          <a:bodyPr wrap="square" rtlCol="0">
            <a:spAutoFit/>
          </a:bodyPr>
          <a:lstStyle/>
          <a:p>
            <a:r>
              <a:rPr lang="en-US" dirty="0"/>
              <a:t>Type ‘quit’ out</a:t>
            </a:r>
          </a:p>
        </p:txBody>
      </p:sp>
      <p:sp>
        <p:nvSpPr>
          <p:cNvPr id="13" name="Title 1"/>
          <p:cNvSpPr txBox="1">
            <a:spLocks/>
          </p:cNvSpPr>
          <p:nvPr/>
        </p:nvSpPr>
        <p:spPr>
          <a:xfrm>
            <a:off x="5168218" y="937532"/>
            <a:ext cx="4498220" cy="73464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b="1" dirty="0">
                <a:solidFill>
                  <a:srgbClr val="000090"/>
                </a:solidFill>
              </a:rPr>
              <a:t>Date</a:t>
            </a:r>
          </a:p>
        </p:txBody>
      </p:sp>
      <p:pic>
        <p:nvPicPr>
          <p:cNvPr id="14" name="Picture 13"/>
          <p:cNvPicPr>
            <a:picLocks noChangeAspect="1"/>
          </p:cNvPicPr>
          <p:nvPr/>
        </p:nvPicPr>
        <p:blipFill>
          <a:blip r:embed="rId7"/>
          <a:stretch>
            <a:fillRect/>
          </a:stretch>
        </p:blipFill>
        <p:spPr>
          <a:xfrm>
            <a:off x="5168218" y="1655855"/>
            <a:ext cx="3835454" cy="524606"/>
          </a:xfrm>
          <a:prstGeom prst="rect">
            <a:avLst/>
          </a:prstGeom>
        </p:spPr>
      </p:pic>
      <p:pic>
        <p:nvPicPr>
          <p:cNvPr id="15" name="Picture 14"/>
          <p:cNvPicPr>
            <a:picLocks noChangeAspect="1"/>
          </p:cNvPicPr>
          <p:nvPr/>
        </p:nvPicPr>
        <p:blipFill>
          <a:blip r:embed="rId8"/>
          <a:stretch>
            <a:fillRect/>
          </a:stretch>
        </p:blipFill>
        <p:spPr>
          <a:xfrm>
            <a:off x="5168218" y="2321910"/>
            <a:ext cx="4003727" cy="522225"/>
          </a:xfrm>
          <a:prstGeom prst="rect">
            <a:avLst/>
          </a:prstGeom>
        </p:spPr>
      </p:pic>
    </p:spTree>
    <p:extLst>
      <p:ext uri="{BB962C8B-B14F-4D97-AF65-F5344CB8AC3E}">
        <p14:creationId xmlns:p14="http://schemas.microsoft.com/office/powerpoint/2010/main" val="28685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435" y="137113"/>
            <a:ext cx="2860278" cy="584776"/>
          </a:xfrm>
          <a:prstGeom prst="rect">
            <a:avLst/>
          </a:prstGeom>
        </p:spPr>
        <p:txBody>
          <a:bodyPr wrap="none">
            <a:spAutoFit/>
          </a:bodyPr>
          <a:lstStyle/>
          <a:p>
            <a:r>
              <a:rPr lang="en-US" sz="3200" b="1" dirty="0">
                <a:solidFill>
                  <a:srgbClr val="000090"/>
                </a:solidFill>
              </a:rPr>
              <a:t>Download a file </a:t>
            </a:r>
          </a:p>
        </p:txBody>
      </p:sp>
      <p:sp>
        <p:nvSpPr>
          <p:cNvPr id="5" name="Rectangle 4"/>
          <p:cNvSpPr/>
          <p:nvPr/>
        </p:nvSpPr>
        <p:spPr>
          <a:xfrm>
            <a:off x="1072658" y="3340758"/>
            <a:ext cx="6558917" cy="646331"/>
          </a:xfrm>
          <a:prstGeom prst="rect">
            <a:avLst/>
          </a:prstGeom>
        </p:spPr>
        <p:txBody>
          <a:bodyPr wrap="square">
            <a:spAutoFit/>
          </a:bodyPr>
          <a:lstStyle/>
          <a:p>
            <a:r>
              <a:rPr lang="en-US" dirty="0"/>
              <a:t>File from </a:t>
            </a:r>
            <a:r>
              <a:rPr lang="uk-UA" dirty="0"/>
              <a:t>GSE77565</a:t>
            </a:r>
            <a:endParaRPr lang="en-US" dirty="0"/>
          </a:p>
          <a:p>
            <a:r>
              <a:rPr lang="en-US" dirty="0"/>
              <a:t>Copy the address on ‘FTP’</a:t>
            </a:r>
          </a:p>
        </p:txBody>
      </p:sp>
      <p:pic>
        <p:nvPicPr>
          <p:cNvPr id="6" name="Picture 5"/>
          <p:cNvPicPr>
            <a:picLocks noChangeAspect="1"/>
          </p:cNvPicPr>
          <p:nvPr/>
        </p:nvPicPr>
        <p:blipFill>
          <a:blip r:embed="rId2"/>
          <a:stretch>
            <a:fillRect/>
          </a:stretch>
        </p:blipFill>
        <p:spPr>
          <a:xfrm>
            <a:off x="0" y="4461885"/>
            <a:ext cx="9144000" cy="386603"/>
          </a:xfrm>
          <a:prstGeom prst="rect">
            <a:avLst/>
          </a:prstGeom>
        </p:spPr>
      </p:pic>
      <p:sp>
        <p:nvSpPr>
          <p:cNvPr id="7" name="Rectangle 6"/>
          <p:cNvSpPr/>
          <p:nvPr/>
        </p:nvSpPr>
        <p:spPr>
          <a:xfrm>
            <a:off x="261188" y="930268"/>
            <a:ext cx="6558917" cy="1200329"/>
          </a:xfrm>
          <a:prstGeom prst="rect">
            <a:avLst/>
          </a:prstGeom>
        </p:spPr>
        <p:txBody>
          <a:bodyPr wrap="square">
            <a:spAutoFit/>
          </a:bodyPr>
          <a:lstStyle/>
          <a:p>
            <a:r>
              <a:rPr lang="en-US" dirty="0"/>
              <a:t>Creating a new directory</a:t>
            </a:r>
          </a:p>
          <a:p>
            <a:endParaRPr lang="en-US" dirty="0"/>
          </a:p>
          <a:p>
            <a:r>
              <a:rPr lang="en-US" dirty="0" err="1"/>
              <a:t>mkdir</a:t>
            </a:r>
            <a:r>
              <a:rPr lang="en-US" dirty="0"/>
              <a:t> &lt;</a:t>
            </a:r>
            <a:r>
              <a:rPr lang="en-US" dirty="0" err="1"/>
              <a:t>foldername</a:t>
            </a:r>
            <a:r>
              <a:rPr lang="en-US" dirty="0"/>
              <a:t>&gt;</a:t>
            </a:r>
          </a:p>
          <a:p>
            <a:endParaRPr lang="en-US" dirty="0"/>
          </a:p>
        </p:txBody>
      </p:sp>
      <p:pic>
        <p:nvPicPr>
          <p:cNvPr id="2" name="Picture 1"/>
          <p:cNvPicPr>
            <a:picLocks noChangeAspect="1"/>
          </p:cNvPicPr>
          <p:nvPr/>
        </p:nvPicPr>
        <p:blipFill>
          <a:blip r:embed="rId3"/>
          <a:stretch>
            <a:fillRect/>
          </a:stretch>
        </p:blipFill>
        <p:spPr>
          <a:xfrm>
            <a:off x="261188" y="1933747"/>
            <a:ext cx="5041900" cy="393700"/>
          </a:xfrm>
          <a:prstGeom prst="rect">
            <a:avLst/>
          </a:prstGeom>
        </p:spPr>
      </p:pic>
    </p:spTree>
    <p:extLst>
      <p:ext uri="{BB962C8B-B14F-4D97-AF65-F5344CB8AC3E}">
        <p14:creationId xmlns:p14="http://schemas.microsoft.com/office/powerpoint/2010/main" val="2462514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435" y="494730"/>
            <a:ext cx="4147890" cy="584776"/>
          </a:xfrm>
          <a:prstGeom prst="rect">
            <a:avLst/>
          </a:prstGeom>
        </p:spPr>
        <p:txBody>
          <a:bodyPr wrap="none">
            <a:spAutoFit/>
          </a:bodyPr>
          <a:lstStyle/>
          <a:p>
            <a:r>
              <a:rPr lang="en-US" sz="3200" b="1" dirty="0">
                <a:solidFill>
                  <a:srgbClr val="000090"/>
                </a:solidFill>
              </a:rPr>
              <a:t>Extract files using ‘</a:t>
            </a:r>
            <a:r>
              <a:rPr lang="en-US" sz="3200" b="1" dirty="0" err="1">
                <a:solidFill>
                  <a:srgbClr val="000090"/>
                </a:solidFill>
              </a:rPr>
              <a:t>gzip</a:t>
            </a:r>
            <a:r>
              <a:rPr lang="en-US" sz="3200" b="1" dirty="0">
                <a:solidFill>
                  <a:srgbClr val="000090"/>
                </a:solidFill>
              </a:rPr>
              <a:t>’</a:t>
            </a:r>
          </a:p>
        </p:txBody>
      </p:sp>
      <p:sp>
        <p:nvSpPr>
          <p:cNvPr id="5" name="TextBox 4"/>
          <p:cNvSpPr txBox="1"/>
          <p:nvPr/>
        </p:nvSpPr>
        <p:spPr>
          <a:xfrm>
            <a:off x="703058" y="1079506"/>
            <a:ext cx="6928517" cy="2308324"/>
          </a:xfrm>
          <a:prstGeom prst="rect">
            <a:avLst/>
          </a:prstGeom>
          <a:noFill/>
        </p:spPr>
        <p:txBody>
          <a:bodyPr wrap="square" rtlCol="0">
            <a:spAutoFit/>
          </a:bodyPr>
          <a:lstStyle/>
          <a:p>
            <a:r>
              <a:rPr lang="en-US" dirty="0"/>
              <a:t>-d --decompress </a:t>
            </a:r>
            <a:r>
              <a:rPr lang="mr-IN" dirty="0"/>
              <a:t>–</a:t>
            </a:r>
            <a:r>
              <a:rPr lang="en-US" dirty="0" err="1"/>
              <a:t>uncompress</a:t>
            </a:r>
            <a:r>
              <a:rPr lang="en-US" dirty="0"/>
              <a:t>.</a:t>
            </a:r>
          </a:p>
          <a:p>
            <a:r>
              <a:rPr lang="en-US" dirty="0"/>
              <a:t>	Decompress.</a:t>
            </a:r>
          </a:p>
          <a:p>
            <a:r>
              <a:rPr lang="en-US" dirty="0"/>
              <a:t>-h --help</a:t>
            </a:r>
          </a:p>
          <a:p>
            <a:r>
              <a:rPr lang="en-US" dirty="0"/>
              <a:t>	Display a help screen and quit.</a:t>
            </a:r>
          </a:p>
          <a:p>
            <a:r>
              <a:rPr lang="en-US" dirty="0"/>
              <a:t>-v </a:t>
            </a:r>
            <a:r>
              <a:rPr lang="mr-IN" dirty="0"/>
              <a:t>–</a:t>
            </a:r>
            <a:r>
              <a:rPr lang="en-US" dirty="0"/>
              <a:t>verbose (For compressing)</a:t>
            </a:r>
          </a:p>
          <a:p>
            <a:r>
              <a:rPr lang="en-US" dirty="0"/>
              <a:t>Verbose. Display the name and percentage reduction for each file compressed or decompressed.</a:t>
            </a:r>
          </a:p>
          <a:p>
            <a:endParaRPr lang="en-US" dirty="0"/>
          </a:p>
        </p:txBody>
      </p:sp>
      <p:pic>
        <p:nvPicPr>
          <p:cNvPr id="6" name="Picture 5"/>
          <p:cNvPicPr>
            <a:picLocks noChangeAspect="1"/>
          </p:cNvPicPr>
          <p:nvPr/>
        </p:nvPicPr>
        <p:blipFill>
          <a:blip r:embed="rId2"/>
          <a:stretch>
            <a:fillRect/>
          </a:stretch>
        </p:blipFill>
        <p:spPr>
          <a:xfrm>
            <a:off x="0" y="3387830"/>
            <a:ext cx="9144000" cy="257712"/>
          </a:xfrm>
          <a:prstGeom prst="rect">
            <a:avLst/>
          </a:prstGeom>
        </p:spPr>
      </p:pic>
      <p:pic>
        <p:nvPicPr>
          <p:cNvPr id="7" name="Picture 6"/>
          <p:cNvPicPr>
            <a:picLocks noChangeAspect="1"/>
          </p:cNvPicPr>
          <p:nvPr/>
        </p:nvPicPr>
        <p:blipFill>
          <a:blip r:embed="rId3"/>
          <a:stretch>
            <a:fillRect/>
          </a:stretch>
        </p:blipFill>
        <p:spPr>
          <a:xfrm>
            <a:off x="0" y="4093557"/>
            <a:ext cx="13778104" cy="745883"/>
          </a:xfrm>
          <a:prstGeom prst="rect">
            <a:avLst/>
          </a:prstGeom>
        </p:spPr>
      </p:pic>
    </p:spTree>
    <p:extLst>
      <p:ext uri="{BB962C8B-B14F-4D97-AF65-F5344CB8AC3E}">
        <p14:creationId xmlns:p14="http://schemas.microsoft.com/office/powerpoint/2010/main" val="70710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2374" y="0"/>
            <a:ext cx="7770014" cy="11226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a:solidFill>
                  <a:srgbClr val="000090"/>
                </a:solidFill>
              </a:rPr>
              <a:t>Linux Shortcuts and Commands:</a:t>
            </a:r>
          </a:p>
        </p:txBody>
      </p:sp>
      <p:sp>
        <p:nvSpPr>
          <p:cNvPr id="5" name="Rectangle 4"/>
          <p:cNvSpPr/>
          <p:nvPr/>
        </p:nvSpPr>
        <p:spPr>
          <a:xfrm>
            <a:off x="369602" y="1122682"/>
            <a:ext cx="7681540" cy="1200329"/>
          </a:xfrm>
          <a:prstGeom prst="rect">
            <a:avLst/>
          </a:prstGeom>
        </p:spPr>
        <p:txBody>
          <a:bodyPr wrap="square">
            <a:spAutoFit/>
          </a:bodyPr>
          <a:lstStyle/>
          <a:p>
            <a:r>
              <a:rPr lang="en-US" dirty="0"/>
              <a:t>&lt;</a:t>
            </a:r>
            <a:r>
              <a:rPr lang="mr-IN" dirty="0"/>
              <a:t>Tab</a:t>
            </a:r>
            <a:r>
              <a:rPr lang="en-US" dirty="0"/>
              <a:t>&gt;</a:t>
            </a:r>
            <a:r>
              <a:rPr lang="mr-IN" dirty="0"/>
              <a:t> </a:t>
            </a:r>
          </a:p>
          <a:p>
            <a:r>
              <a:rPr lang="en-US" dirty="0"/>
              <a:t>(In a text terminal) Autocomplete the command  if there is only one option, or else show all the available options. </a:t>
            </a:r>
          </a:p>
          <a:p>
            <a:endParaRPr lang="en-US" dirty="0"/>
          </a:p>
        </p:txBody>
      </p:sp>
      <p:pic>
        <p:nvPicPr>
          <p:cNvPr id="6" name="Picture 5"/>
          <p:cNvPicPr>
            <a:picLocks noChangeAspect="1"/>
          </p:cNvPicPr>
          <p:nvPr/>
        </p:nvPicPr>
        <p:blipFill>
          <a:blip r:embed="rId2"/>
          <a:stretch>
            <a:fillRect/>
          </a:stretch>
        </p:blipFill>
        <p:spPr>
          <a:xfrm>
            <a:off x="369602" y="6270419"/>
            <a:ext cx="3581400" cy="292100"/>
          </a:xfrm>
          <a:prstGeom prst="rect">
            <a:avLst/>
          </a:prstGeom>
        </p:spPr>
      </p:pic>
      <p:sp>
        <p:nvSpPr>
          <p:cNvPr id="7" name="TextBox 6"/>
          <p:cNvSpPr txBox="1"/>
          <p:nvPr/>
        </p:nvSpPr>
        <p:spPr>
          <a:xfrm>
            <a:off x="369602" y="5828875"/>
            <a:ext cx="1149909"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3948346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11565</TotalTime>
  <Words>1658</Words>
  <Application>Microsoft Macintosh PowerPoint</Application>
  <PresentationFormat>On-screen Show (4:3)</PresentationFormat>
  <Paragraphs>245</Paragraphs>
  <Slides>34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Log on Liunx server</vt:lpstr>
      <vt:lpstr>Command grammar of linux</vt:lpstr>
      <vt:lpstr>User and group</vt:lpstr>
      <vt:lpstr>PowerPoint Presentation</vt:lpstr>
      <vt:lpstr>PowerPoint Presentation</vt:lpstr>
      <vt:lpstr>Calendar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Charley Wang</dc:creator>
  <cp:lastModifiedBy>Donglasan, Janelle</cp:lastModifiedBy>
  <cp:revision>189</cp:revision>
  <dcterms:created xsi:type="dcterms:W3CDTF">2017-10-24T15:33:35Z</dcterms:created>
  <dcterms:modified xsi:type="dcterms:W3CDTF">2020-09-29T18:01:42Z</dcterms:modified>
</cp:coreProperties>
</file>