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3" r:id="rId3"/>
    <p:sldId id="272" r:id="rId4"/>
    <p:sldId id="259" r:id="rId5"/>
    <p:sldId id="277" r:id="rId6"/>
    <p:sldId id="281" r:id="rId7"/>
    <p:sldId id="282" r:id="rId8"/>
    <p:sldId id="261" r:id="rId9"/>
    <p:sldId id="263" r:id="rId10"/>
    <p:sldId id="291" r:id="rId11"/>
    <p:sldId id="266" r:id="rId12"/>
    <p:sldId id="273" r:id="rId13"/>
    <p:sldId id="285" r:id="rId14"/>
    <p:sldId id="286" r:id="rId15"/>
    <p:sldId id="288" r:id="rId16"/>
    <p:sldId id="293" r:id="rId17"/>
    <p:sldId id="290" r:id="rId18"/>
    <p:sldId id="296" r:id="rId19"/>
    <p:sldId id="295"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1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p:restoredTop sz="80774"/>
  </p:normalViewPr>
  <p:slideViewPr>
    <p:cSldViewPr snapToGrid="0" snapToObjects="1" showGuides="1">
      <p:cViewPr varScale="1">
        <p:scale>
          <a:sx n="124" d="100"/>
          <a:sy n="124" d="100"/>
        </p:scale>
        <p:origin x="872" y="168"/>
      </p:cViewPr>
      <p:guideLst>
        <p:guide orient="horz" pos="2352"/>
        <p:guide pos="1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6B358-9794-1649-9F98-9C103B33CFC5}" type="datetimeFigureOut">
              <a:rPr lang="en-US" smtClean="0"/>
              <a:t>9/22/20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A850B-A682-904C-B30C-6F9833AF0199}" type="slidenum">
              <a:rPr lang="en-US" smtClean="0"/>
              <a:t>‹#›</a:t>
            </a:fld>
            <a:endParaRPr lang="en-US"/>
          </a:p>
        </p:txBody>
      </p:sp>
    </p:spTree>
    <p:extLst>
      <p:ext uri="{BB962C8B-B14F-4D97-AF65-F5344CB8AC3E}">
        <p14:creationId xmlns:p14="http://schemas.microsoft.com/office/powerpoint/2010/main" val="285719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hipster.csc.fi/manual/library-type-summary.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youtube.com/watch?v=fCd6B5HRaZ8"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of RNA-seq is you get transcript expression and sequence information</a:t>
            </a:r>
          </a:p>
        </p:txBody>
      </p:sp>
      <p:sp>
        <p:nvSpPr>
          <p:cNvPr id="4" name="Slide Number Placeholder 3"/>
          <p:cNvSpPr>
            <a:spLocks noGrp="1"/>
          </p:cNvSpPr>
          <p:nvPr>
            <p:ph type="sldNum" sz="quarter" idx="5"/>
          </p:nvPr>
        </p:nvSpPr>
        <p:spPr/>
        <p:txBody>
          <a:bodyPr/>
          <a:lstStyle/>
          <a:p>
            <a:fld id="{A67A850B-A682-904C-B30C-6F9833AF0199}" type="slidenum">
              <a:rPr lang="en-US" smtClean="0"/>
              <a:t>2</a:t>
            </a:fld>
            <a:endParaRPr lang="en-US"/>
          </a:p>
        </p:txBody>
      </p:sp>
    </p:spTree>
    <p:extLst>
      <p:ext uri="{BB962C8B-B14F-4D97-AF65-F5344CB8AC3E}">
        <p14:creationId xmlns:p14="http://schemas.microsoft.com/office/powerpoint/2010/main" val="3580548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7A850B-A682-904C-B30C-6F9833AF0199}" type="slidenum">
              <a:rPr lang="en-US" smtClean="0"/>
              <a:t>14</a:t>
            </a:fld>
            <a:endParaRPr lang="en-US"/>
          </a:p>
        </p:txBody>
      </p:sp>
    </p:spTree>
    <p:extLst>
      <p:ext uri="{BB962C8B-B14F-4D97-AF65-F5344CB8AC3E}">
        <p14:creationId xmlns:p14="http://schemas.microsoft.com/office/powerpoint/2010/main" val="755846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7A850B-A682-904C-B30C-6F9833AF0199}" type="slidenum">
              <a:rPr lang="en-US" smtClean="0"/>
              <a:t>15</a:t>
            </a:fld>
            <a:endParaRPr lang="en-US"/>
          </a:p>
        </p:txBody>
      </p:sp>
    </p:spTree>
    <p:extLst>
      <p:ext uri="{BB962C8B-B14F-4D97-AF65-F5344CB8AC3E}">
        <p14:creationId xmlns:p14="http://schemas.microsoft.com/office/powerpoint/2010/main" val="296045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7A850B-A682-904C-B30C-6F9833AF0199}" type="slidenum">
              <a:rPr lang="en-US" smtClean="0"/>
              <a:t>17</a:t>
            </a:fld>
            <a:endParaRPr lang="en-US"/>
          </a:p>
        </p:txBody>
      </p:sp>
    </p:spTree>
    <p:extLst>
      <p:ext uri="{BB962C8B-B14F-4D97-AF65-F5344CB8AC3E}">
        <p14:creationId xmlns:p14="http://schemas.microsoft.com/office/powerpoint/2010/main" val="2209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by library prep: </a:t>
            </a:r>
            <a:r>
              <a:rPr lang="en-US" dirty="0">
                <a:hlinkClick r:id="rId3"/>
              </a:rPr>
              <a:t>https://chipster.csc.fi/manual/library-type-summary.html</a:t>
            </a:r>
            <a:endParaRPr lang="en-US" dirty="0"/>
          </a:p>
          <a:p>
            <a:endParaRPr lang="en-US" dirty="0"/>
          </a:p>
          <a:p>
            <a:r>
              <a:rPr lang="en-US" dirty="0"/>
              <a:t>In libraries where the original RNA strand is degraded read 2 is from the original RNA and so the directionality is RF (Reverse, Forward)</a:t>
            </a:r>
          </a:p>
          <a:p>
            <a:endParaRPr lang="en-US" dirty="0"/>
          </a:p>
          <a:p>
            <a:r>
              <a:rPr lang="en-US" dirty="0"/>
              <a:t>In libraries where the original RNA strand is preserved read 1 is from the original RNA and so the directionality is preserved (FR—Forward, Reverse)</a:t>
            </a:r>
          </a:p>
          <a:p>
            <a:endParaRPr lang="en-US" dirty="0"/>
          </a:p>
          <a:p>
            <a:r>
              <a:rPr lang="en-US" dirty="0"/>
              <a:t>Video that explains sequencing process: </a:t>
            </a:r>
            <a:r>
              <a:rPr lang="en-US" dirty="0">
                <a:hlinkClick r:id="rId4"/>
              </a:rPr>
              <a:t>https://www.youtube.com/watch?v</a:t>
            </a:r>
            <a:r>
              <a:rPr lang="en-US">
                <a:hlinkClick r:id="rId4"/>
              </a:rPr>
              <a:t>=fCd6B5HRaZ8</a:t>
            </a:r>
            <a:endParaRPr lang="en-US" dirty="0"/>
          </a:p>
        </p:txBody>
      </p:sp>
      <p:sp>
        <p:nvSpPr>
          <p:cNvPr id="4" name="Slide Number Placeholder 3"/>
          <p:cNvSpPr>
            <a:spLocks noGrp="1"/>
          </p:cNvSpPr>
          <p:nvPr>
            <p:ph type="sldNum" sz="quarter" idx="5"/>
          </p:nvPr>
        </p:nvSpPr>
        <p:spPr/>
        <p:txBody>
          <a:bodyPr/>
          <a:lstStyle/>
          <a:p>
            <a:fld id="{A67A850B-A682-904C-B30C-6F9833AF0199}" type="slidenum">
              <a:rPr lang="en-US" smtClean="0"/>
              <a:t>18</a:t>
            </a:fld>
            <a:endParaRPr lang="en-US"/>
          </a:p>
        </p:txBody>
      </p:sp>
    </p:spTree>
    <p:extLst>
      <p:ext uri="{BB962C8B-B14F-4D97-AF65-F5344CB8AC3E}">
        <p14:creationId xmlns:p14="http://schemas.microsoft.com/office/powerpoint/2010/main" val="425057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cDNA uses random primers</a:t>
            </a:r>
            <a:r>
              <a:rPr lang="en-US" baseline="0" dirty="0"/>
              <a:t> to make cDNA. Total RNA makes cDNA </a:t>
            </a:r>
            <a:r>
              <a:rPr lang="en-US" baseline="0"/>
              <a:t>from everything</a:t>
            </a:r>
            <a:endParaRPr lang="en-US"/>
          </a:p>
        </p:txBody>
      </p:sp>
      <p:sp>
        <p:nvSpPr>
          <p:cNvPr id="4" name="Slide Number Placeholder 3"/>
          <p:cNvSpPr>
            <a:spLocks noGrp="1"/>
          </p:cNvSpPr>
          <p:nvPr>
            <p:ph type="sldNum" sz="quarter" idx="10"/>
          </p:nvPr>
        </p:nvSpPr>
        <p:spPr/>
        <p:txBody>
          <a:bodyPr/>
          <a:lstStyle/>
          <a:p>
            <a:fld id="{DB93780D-F377-7643-9DC3-051A7838E144}" type="slidenum">
              <a:rPr lang="en-US" smtClean="0"/>
              <a:t>3</a:t>
            </a:fld>
            <a:endParaRPr lang="en-US"/>
          </a:p>
        </p:txBody>
      </p:sp>
    </p:spTree>
    <p:extLst>
      <p:ext uri="{BB962C8B-B14F-4D97-AF65-F5344CB8AC3E}">
        <p14:creationId xmlns:p14="http://schemas.microsoft.com/office/powerpoint/2010/main" val="113772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x-axis is the position along the reads and the y-axis is the mean </a:t>
            </a:r>
            <a:r>
              <a:rPr lang="en-US" dirty="0" err="1"/>
              <a:t>Phred</a:t>
            </a:r>
            <a:r>
              <a:rPr lang="en-US" dirty="0"/>
              <a:t> score in a sample at the given position. The </a:t>
            </a:r>
            <a:r>
              <a:rPr lang="en-US" dirty="0" err="1"/>
              <a:t>Phred</a:t>
            </a:r>
            <a:r>
              <a:rPr lang="en-US" dirty="0"/>
              <a:t> score is a measure of the probability of a base-call error with higher </a:t>
            </a:r>
            <a:r>
              <a:rPr lang="en-US" dirty="0" err="1"/>
              <a:t>Phred</a:t>
            </a:r>
            <a:r>
              <a:rPr lang="en-US" dirty="0"/>
              <a:t> scores indicating a lower probability of error. If the </a:t>
            </a:r>
            <a:r>
              <a:rPr lang="en-US" dirty="0" err="1"/>
              <a:t>Phred</a:t>
            </a:r>
            <a:r>
              <a:rPr lang="en-US" dirty="0"/>
              <a:t> score falls below 30 you should consider trimming the reads. </a:t>
            </a:r>
          </a:p>
        </p:txBody>
      </p:sp>
      <p:sp>
        <p:nvSpPr>
          <p:cNvPr id="4" name="Slide Number Placeholder 3"/>
          <p:cNvSpPr>
            <a:spLocks noGrp="1"/>
          </p:cNvSpPr>
          <p:nvPr>
            <p:ph type="sldNum" sz="quarter" idx="5"/>
          </p:nvPr>
        </p:nvSpPr>
        <p:spPr/>
        <p:txBody>
          <a:bodyPr/>
          <a:lstStyle/>
          <a:p>
            <a:fld id="{A67A850B-A682-904C-B30C-6F9833AF0199}" type="slidenum">
              <a:rPr lang="en-US" smtClean="0"/>
              <a:t>6</a:t>
            </a:fld>
            <a:endParaRPr lang="en-US"/>
          </a:p>
        </p:txBody>
      </p:sp>
    </p:spTree>
    <p:extLst>
      <p:ext uri="{BB962C8B-B14F-4D97-AF65-F5344CB8AC3E}">
        <p14:creationId xmlns:p14="http://schemas.microsoft.com/office/powerpoint/2010/main" val="36157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duplicate reads are legitimate biological signal. Problematic levels of duplicates are typically caused by low amount of starting RNA leading to an unrepresentative RNA population (https://</a:t>
            </a:r>
            <a:r>
              <a:rPr lang="en-US" dirty="0" err="1"/>
              <a:t>doi.org</a:t>
            </a:r>
            <a:r>
              <a:rPr lang="en-US" dirty="0"/>
              <a:t>/10.1186/s12864-018-4933-1).</a:t>
            </a:r>
          </a:p>
          <a:p>
            <a:endParaRPr lang="en-US" dirty="0"/>
          </a:p>
          <a:p>
            <a:r>
              <a:rPr lang="en-US" dirty="0"/>
              <a:t>Unless a unique molecular identifier (UMI) is attached to the reads during library prep there is no way to distinguish legitimate duplicates from experimental error. In either case there is no way to computationally correct for excess duplicate levels since it results in a complete loss of information about the original composition of the sample. </a:t>
            </a:r>
          </a:p>
          <a:p>
            <a:endParaRPr lang="en-US" dirty="0"/>
          </a:p>
          <a:p>
            <a:r>
              <a:rPr lang="en-US" dirty="0"/>
              <a:t>There is no hard cut off for  an acceptable amount of duplicated reads. If you have many replicates it is possible to identify which samples are outliers with respect to the percentage of duplicate reads. Samples with larger than average percentage of duplicate reads will often also have biased GC content and over-represented k-</a:t>
            </a:r>
            <a:r>
              <a:rPr lang="en-US" dirty="0" err="1"/>
              <a:t>mers</a:t>
            </a:r>
            <a:r>
              <a:rPr lang="en-US" dirty="0"/>
              <a:t>.</a:t>
            </a:r>
          </a:p>
          <a:p>
            <a:r>
              <a:rPr lang="en-US" dirty="0"/>
              <a:t> </a:t>
            </a:r>
          </a:p>
        </p:txBody>
      </p:sp>
      <p:sp>
        <p:nvSpPr>
          <p:cNvPr id="4" name="Slide Number Placeholder 3"/>
          <p:cNvSpPr>
            <a:spLocks noGrp="1"/>
          </p:cNvSpPr>
          <p:nvPr>
            <p:ph type="sldNum" sz="quarter" idx="5"/>
          </p:nvPr>
        </p:nvSpPr>
        <p:spPr/>
        <p:txBody>
          <a:bodyPr/>
          <a:lstStyle/>
          <a:p>
            <a:fld id="{A67A850B-A682-904C-B30C-6F9833AF0199}" type="slidenum">
              <a:rPr lang="en-US" smtClean="0"/>
              <a:t>7</a:t>
            </a:fld>
            <a:endParaRPr lang="en-US"/>
          </a:p>
        </p:txBody>
      </p:sp>
    </p:spTree>
    <p:extLst>
      <p:ext uri="{BB962C8B-B14F-4D97-AF65-F5344CB8AC3E}">
        <p14:creationId xmlns:p14="http://schemas.microsoft.com/office/powerpoint/2010/main" val="2149784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GC indicating possible contamination or PCR error</a:t>
            </a:r>
          </a:p>
        </p:txBody>
      </p:sp>
      <p:sp>
        <p:nvSpPr>
          <p:cNvPr id="4" name="Slide Number Placeholder 3"/>
          <p:cNvSpPr>
            <a:spLocks noGrp="1"/>
          </p:cNvSpPr>
          <p:nvPr>
            <p:ph type="sldNum" sz="quarter" idx="5"/>
          </p:nvPr>
        </p:nvSpPr>
        <p:spPr/>
        <p:txBody>
          <a:bodyPr/>
          <a:lstStyle/>
          <a:p>
            <a:fld id="{A67A850B-A682-904C-B30C-6F9833AF0199}" type="slidenum">
              <a:rPr lang="en-US" smtClean="0"/>
              <a:t>8</a:t>
            </a:fld>
            <a:endParaRPr lang="en-US"/>
          </a:p>
        </p:txBody>
      </p:sp>
    </p:spTree>
    <p:extLst>
      <p:ext uri="{BB962C8B-B14F-4D97-AF65-F5344CB8AC3E}">
        <p14:creationId xmlns:p14="http://schemas.microsoft.com/office/powerpoint/2010/main" val="138307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an </a:t>
            </a:r>
            <a:r>
              <a:rPr lang="en-US" dirty="0" err="1"/>
              <a:t>acutal</a:t>
            </a:r>
            <a:r>
              <a:rPr lang="en-US" dirty="0"/>
              <a:t> k-</a:t>
            </a:r>
            <a:r>
              <a:rPr lang="en-US" dirty="0" err="1"/>
              <a:t>mer</a:t>
            </a:r>
            <a:r>
              <a:rPr lang="en-US" dirty="0"/>
              <a:t> plot. This slows nucleotide percentage by position. </a:t>
            </a:r>
            <a:r>
              <a:rPr lang="en-US" dirty="0" err="1"/>
              <a:t>Kmer</a:t>
            </a:r>
            <a:r>
              <a:rPr lang="en-US" dirty="0"/>
              <a:t> plots are difficult to aggregate and interpret for multiple samples, but this plot will give you a good sense of whether or not there are over-represented </a:t>
            </a:r>
            <a:r>
              <a:rPr lang="en-US" dirty="0" err="1"/>
              <a:t>kmers</a:t>
            </a:r>
            <a:r>
              <a:rPr lang="en-US" dirty="0"/>
              <a:t> in your samples. The colors represent the balance between the 4 bases and should produce a muddy brown color. It’s normal to see bias at the beginning of the sequences.</a:t>
            </a:r>
          </a:p>
        </p:txBody>
      </p:sp>
      <p:sp>
        <p:nvSpPr>
          <p:cNvPr id="4" name="Slide Number Placeholder 3"/>
          <p:cNvSpPr>
            <a:spLocks noGrp="1"/>
          </p:cNvSpPr>
          <p:nvPr>
            <p:ph type="sldNum" sz="quarter" idx="5"/>
          </p:nvPr>
        </p:nvSpPr>
        <p:spPr/>
        <p:txBody>
          <a:bodyPr/>
          <a:lstStyle/>
          <a:p>
            <a:fld id="{A67A850B-A682-904C-B30C-6F9833AF0199}" type="slidenum">
              <a:rPr lang="en-US" smtClean="0"/>
              <a:t>9</a:t>
            </a:fld>
            <a:endParaRPr lang="en-US"/>
          </a:p>
        </p:txBody>
      </p:sp>
    </p:spTree>
    <p:extLst>
      <p:ext uri="{BB962C8B-B14F-4D97-AF65-F5344CB8AC3E}">
        <p14:creationId xmlns:p14="http://schemas.microsoft.com/office/powerpoint/2010/main" val="125685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library adapter sequences get sequenced and these should be trimmed off. </a:t>
            </a:r>
          </a:p>
          <a:p>
            <a:endParaRPr lang="en-US" dirty="0"/>
          </a:p>
          <a:p>
            <a:r>
              <a:rPr lang="en-US" dirty="0"/>
              <a:t>Adapter contamination is no longer a common issue since adapters are typically automatically removed when the FASTQ files are created. This was not allows the case so if you are using reads from a previously published study they will commonly still have the adaptors attached. </a:t>
            </a:r>
          </a:p>
        </p:txBody>
      </p:sp>
      <p:sp>
        <p:nvSpPr>
          <p:cNvPr id="4" name="Slide Number Placeholder 3"/>
          <p:cNvSpPr>
            <a:spLocks noGrp="1"/>
          </p:cNvSpPr>
          <p:nvPr>
            <p:ph type="sldNum" sz="quarter" idx="5"/>
          </p:nvPr>
        </p:nvSpPr>
        <p:spPr/>
        <p:txBody>
          <a:bodyPr/>
          <a:lstStyle/>
          <a:p>
            <a:fld id="{A67A850B-A682-904C-B30C-6F9833AF0199}" type="slidenum">
              <a:rPr lang="en-US" smtClean="0"/>
              <a:t>10</a:t>
            </a:fld>
            <a:endParaRPr lang="en-US"/>
          </a:p>
        </p:txBody>
      </p:sp>
    </p:spTree>
    <p:extLst>
      <p:ext uri="{BB962C8B-B14F-4D97-AF65-F5344CB8AC3E}">
        <p14:creationId xmlns:p14="http://schemas.microsoft.com/office/powerpoint/2010/main" val="42148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reference improves results</a:t>
            </a:r>
          </a:p>
          <a:p>
            <a:r>
              <a:rPr lang="en-US" dirty="0"/>
              <a:t>Mapping to transcriptome won’t allow the identification</a:t>
            </a:r>
            <a:r>
              <a:rPr lang="en-US" baseline="0" dirty="0"/>
              <a:t> of new transcripts.</a:t>
            </a:r>
          </a:p>
          <a:p>
            <a:endParaRPr lang="en-US" dirty="0"/>
          </a:p>
        </p:txBody>
      </p:sp>
      <p:sp>
        <p:nvSpPr>
          <p:cNvPr id="4" name="Slide Number Placeholder 3"/>
          <p:cNvSpPr>
            <a:spLocks noGrp="1"/>
          </p:cNvSpPr>
          <p:nvPr>
            <p:ph type="sldNum" sz="quarter" idx="10"/>
          </p:nvPr>
        </p:nvSpPr>
        <p:spPr/>
        <p:txBody>
          <a:bodyPr/>
          <a:lstStyle/>
          <a:p>
            <a:fld id="{4D8C76E5-181C-1E4A-BE71-9A236B1CDD49}" type="slidenum">
              <a:rPr lang="en-US" smtClean="0"/>
              <a:t>12</a:t>
            </a:fld>
            <a:endParaRPr lang="en-US"/>
          </a:p>
        </p:txBody>
      </p:sp>
    </p:spTree>
    <p:extLst>
      <p:ext uri="{BB962C8B-B14F-4D97-AF65-F5344CB8AC3E}">
        <p14:creationId xmlns:p14="http://schemas.microsoft.com/office/powerpoint/2010/main" val="230629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7A850B-A682-904C-B30C-6F9833AF0199}" type="slidenum">
              <a:rPr lang="en-US" smtClean="0"/>
              <a:t>13</a:t>
            </a:fld>
            <a:endParaRPr lang="en-US"/>
          </a:p>
        </p:txBody>
      </p:sp>
    </p:spTree>
    <p:extLst>
      <p:ext uri="{BB962C8B-B14F-4D97-AF65-F5344CB8AC3E}">
        <p14:creationId xmlns:p14="http://schemas.microsoft.com/office/powerpoint/2010/main" val="307643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E1CC-7F7F-AD40-B1E4-31170F92B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1FC58-151E-7F44-8C43-0A907488D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93BFE-E47B-EC4C-9A36-417F014AF78A}"/>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5" name="Footer Placeholder 4">
            <a:extLst>
              <a:ext uri="{FF2B5EF4-FFF2-40B4-BE49-F238E27FC236}">
                <a16:creationId xmlns:a16="http://schemas.microsoft.com/office/drawing/2014/main" id="{88A8C517-7E2F-9A45-90A2-880D4FF55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C228-FF21-CD4E-8143-E8433357FA6F}"/>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115349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5583-C8A7-E549-B477-8DA2DF4194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B6456-0740-414E-8D24-3BE5D8FAF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7EEC9-0943-DC4B-99DA-EE6C06430D5A}"/>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5" name="Footer Placeholder 4">
            <a:extLst>
              <a:ext uri="{FF2B5EF4-FFF2-40B4-BE49-F238E27FC236}">
                <a16:creationId xmlns:a16="http://schemas.microsoft.com/office/drawing/2014/main" id="{69D8BC7D-CA26-6348-AE50-01067B78D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B427-BE9F-6F4F-8388-86C921880A2E}"/>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3283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679D3-E0A7-FE44-8AEF-99EDF712D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D1B689-3664-F648-84C8-E192F14C0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7C7C8-F453-6641-A379-3E5B667D8295}"/>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5" name="Footer Placeholder 4">
            <a:extLst>
              <a:ext uri="{FF2B5EF4-FFF2-40B4-BE49-F238E27FC236}">
                <a16:creationId xmlns:a16="http://schemas.microsoft.com/office/drawing/2014/main" id="{251D05A3-25DD-F74C-9140-395703A7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93EBE-52A0-4642-B471-CFFDB603E2D2}"/>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105241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645-DA57-094E-8DC8-EE20DF57D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03A81-2711-BA4D-8537-47CA473F8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70B8C-DAE8-7940-AC1C-40D2B169B236}"/>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5" name="Footer Placeholder 4">
            <a:extLst>
              <a:ext uri="{FF2B5EF4-FFF2-40B4-BE49-F238E27FC236}">
                <a16:creationId xmlns:a16="http://schemas.microsoft.com/office/drawing/2014/main" id="{3F8B9628-499B-2C43-AFED-2A01CEC78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62D84-F8D7-574A-BB66-ADCF0FC2FC35}"/>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196085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4134-61E8-4D40-8009-EBC13F567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73A373-57BD-E74B-A55A-922E96596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1D3A9-89B3-3D4E-BE4E-2B408680FE3F}"/>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5" name="Footer Placeholder 4">
            <a:extLst>
              <a:ext uri="{FF2B5EF4-FFF2-40B4-BE49-F238E27FC236}">
                <a16:creationId xmlns:a16="http://schemas.microsoft.com/office/drawing/2014/main" id="{1B465861-B7EC-B741-A53E-4F86AB101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64049-EAFC-7547-BBED-49A0C83D725A}"/>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133160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FC57-EA75-CA48-8105-7E2C9E519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B592A-6EE2-1141-A8AB-563A73116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E5F08C-6E66-614B-B129-CC4297284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6C1088-62EB-3241-81B3-AE1B63FC0D96}"/>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6" name="Footer Placeholder 5">
            <a:extLst>
              <a:ext uri="{FF2B5EF4-FFF2-40B4-BE49-F238E27FC236}">
                <a16:creationId xmlns:a16="http://schemas.microsoft.com/office/drawing/2014/main" id="{382E3C7B-2806-4345-B82F-EFD9A781F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ACDA1-0AAE-264B-B7D3-6521114ED3FB}"/>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144330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174A-CF65-5545-B090-37855453FE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DB2C6C-41B2-D74B-9617-FF8330405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AA5D3-7522-534B-B007-44F21BC77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48E557-2405-504A-9A1A-B4BCCBC8C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5FF665-EC4C-EC48-81EC-3F1C1F22C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834B2-0526-404C-8E17-AEE56A93B5D2}"/>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8" name="Footer Placeholder 7">
            <a:extLst>
              <a:ext uri="{FF2B5EF4-FFF2-40B4-BE49-F238E27FC236}">
                <a16:creationId xmlns:a16="http://schemas.microsoft.com/office/drawing/2014/main" id="{2267B8F2-40C5-524C-A808-2BE5B83C4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42DF99-4E50-9442-A619-0847F32D0B23}"/>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154700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637C-306C-B949-AEDB-1E87F75DC8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314EB0-1B77-5D4B-89BA-081528AC1C18}"/>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4" name="Footer Placeholder 3">
            <a:extLst>
              <a:ext uri="{FF2B5EF4-FFF2-40B4-BE49-F238E27FC236}">
                <a16:creationId xmlns:a16="http://schemas.microsoft.com/office/drawing/2014/main" id="{8070A408-AEED-F042-91FB-C0655F44E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A9D309-5FC3-E542-8F85-5789F559EA1B}"/>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204356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861E2-9808-C94A-BD2B-6C6746C2BCE3}"/>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3" name="Footer Placeholder 2">
            <a:extLst>
              <a:ext uri="{FF2B5EF4-FFF2-40B4-BE49-F238E27FC236}">
                <a16:creationId xmlns:a16="http://schemas.microsoft.com/office/drawing/2014/main" id="{9E5AA6E0-3404-6F40-B20E-2DCB2FEBA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FF8484-5595-C942-8DC2-1EB09AE5848B}"/>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87095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FB18-852D-8A4F-947D-440DCF1B9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039BE-BCE3-A44B-B0D9-6AF7E6973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F80EC1-3EEA-4E4F-9897-F6E2C192B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93CC0-4EF6-744D-9A19-12655C3A3170}"/>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6" name="Footer Placeholder 5">
            <a:extLst>
              <a:ext uri="{FF2B5EF4-FFF2-40B4-BE49-F238E27FC236}">
                <a16:creationId xmlns:a16="http://schemas.microsoft.com/office/drawing/2014/main" id="{7948F12E-5C77-8649-AE3B-C97DFE40F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7A04F-7723-7E4D-B711-444E15D1A9DE}"/>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928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EFA-9280-2642-9459-DE4869474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6A33D5-2CFA-FE40-B9A8-E0A5AD3CE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BA8D2-F136-FA4E-871D-41B9C1009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75D33-5675-0944-85E2-7A4F6010147B}"/>
              </a:ext>
            </a:extLst>
          </p:cNvPr>
          <p:cNvSpPr>
            <a:spLocks noGrp="1"/>
          </p:cNvSpPr>
          <p:nvPr>
            <p:ph type="dt" sz="half" idx="10"/>
          </p:nvPr>
        </p:nvSpPr>
        <p:spPr/>
        <p:txBody>
          <a:bodyPr/>
          <a:lstStyle/>
          <a:p>
            <a:fld id="{A6F795CB-2845-5544-A4FC-07F3985B2BC2}" type="datetimeFigureOut">
              <a:rPr lang="en-US" smtClean="0"/>
              <a:t>9/22/20</a:t>
            </a:fld>
            <a:endParaRPr lang="en-US"/>
          </a:p>
        </p:txBody>
      </p:sp>
      <p:sp>
        <p:nvSpPr>
          <p:cNvPr id="6" name="Footer Placeholder 5">
            <a:extLst>
              <a:ext uri="{FF2B5EF4-FFF2-40B4-BE49-F238E27FC236}">
                <a16:creationId xmlns:a16="http://schemas.microsoft.com/office/drawing/2014/main" id="{966F7BA7-09EC-2045-8F4A-A00BEE50C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7561F-A165-DC4C-98F5-DACCB2A0D1CB}"/>
              </a:ext>
            </a:extLst>
          </p:cNvPr>
          <p:cNvSpPr>
            <a:spLocks noGrp="1"/>
          </p:cNvSpPr>
          <p:nvPr>
            <p:ph type="sldNum" sz="quarter" idx="12"/>
          </p:nvPr>
        </p:nvSpPr>
        <p:spPr/>
        <p:txBody>
          <a:bodyPr/>
          <a:lstStyle/>
          <a:p>
            <a:fld id="{A0009A38-5982-2E4C-A957-47F5E463376E}" type="slidenum">
              <a:rPr lang="en-US" smtClean="0"/>
              <a:t>‹#›</a:t>
            </a:fld>
            <a:endParaRPr lang="en-US"/>
          </a:p>
        </p:txBody>
      </p:sp>
    </p:spTree>
    <p:extLst>
      <p:ext uri="{BB962C8B-B14F-4D97-AF65-F5344CB8AC3E}">
        <p14:creationId xmlns:p14="http://schemas.microsoft.com/office/powerpoint/2010/main" val="36743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59BD0-95CE-7541-9CAA-E92637BF3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3E8AC-5CCB-A04C-9665-C717FDD26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CA64D-2366-B24F-9E4F-53BFD35E7F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795CB-2845-5544-A4FC-07F3985B2BC2}" type="datetimeFigureOut">
              <a:rPr lang="en-US" smtClean="0"/>
              <a:t>9/22/20</a:t>
            </a:fld>
            <a:endParaRPr lang="en-US"/>
          </a:p>
        </p:txBody>
      </p:sp>
      <p:sp>
        <p:nvSpPr>
          <p:cNvPr id="5" name="Footer Placeholder 4">
            <a:extLst>
              <a:ext uri="{FF2B5EF4-FFF2-40B4-BE49-F238E27FC236}">
                <a16:creationId xmlns:a16="http://schemas.microsoft.com/office/drawing/2014/main" id="{22C8F604-2C2D-CC49-A5A6-CD5C831BB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E3CB5-49A9-E44B-9BE2-72D6969C5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09A38-5982-2E4C-A957-47F5E463376E}" type="slidenum">
              <a:rPr lang="en-US" smtClean="0"/>
              <a:t>‹#›</a:t>
            </a:fld>
            <a:endParaRPr lang="en-US"/>
          </a:p>
        </p:txBody>
      </p:sp>
    </p:spTree>
    <p:extLst>
      <p:ext uri="{BB962C8B-B14F-4D97-AF65-F5344CB8AC3E}">
        <p14:creationId xmlns:p14="http://schemas.microsoft.com/office/powerpoint/2010/main" val="308056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9CF9-8471-D54D-A521-0DA14FB33F05}"/>
              </a:ext>
            </a:extLst>
          </p:cNvPr>
          <p:cNvSpPr>
            <a:spLocks noGrp="1"/>
          </p:cNvSpPr>
          <p:nvPr>
            <p:ph type="ctrTitle"/>
          </p:nvPr>
        </p:nvSpPr>
        <p:spPr/>
        <p:txBody>
          <a:bodyPr/>
          <a:lstStyle/>
          <a:p>
            <a:r>
              <a:rPr lang="en-US" dirty="0"/>
              <a:t>Introduction to RNA-Seq Pre-Analysis</a:t>
            </a:r>
          </a:p>
        </p:txBody>
      </p:sp>
      <p:sp>
        <p:nvSpPr>
          <p:cNvPr id="3" name="Subtitle 2">
            <a:extLst>
              <a:ext uri="{FF2B5EF4-FFF2-40B4-BE49-F238E27FC236}">
                <a16:creationId xmlns:a16="http://schemas.microsoft.com/office/drawing/2014/main" id="{C081AA98-7922-0742-B32C-9411DC57BA92}"/>
              </a:ext>
            </a:extLst>
          </p:cNvPr>
          <p:cNvSpPr>
            <a:spLocks noGrp="1"/>
          </p:cNvSpPr>
          <p:nvPr>
            <p:ph type="subTitle" idx="1"/>
          </p:nvPr>
        </p:nvSpPr>
        <p:spPr/>
        <p:txBody>
          <a:bodyPr/>
          <a:lstStyle/>
          <a:p>
            <a:r>
              <a:rPr lang="en-US" dirty="0"/>
              <a:t>Justin Gibbons, PhD</a:t>
            </a:r>
          </a:p>
        </p:txBody>
      </p:sp>
    </p:spTree>
    <p:extLst>
      <p:ext uri="{BB962C8B-B14F-4D97-AF65-F5344CB8AC3E}">
        <p14:creationId xmlns:p14="http://schemas.microsoft.com/office/powerpoint/2010/main" val="317081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4BA9-3D61-AC46-87F7-F6376221FA5E}"/>
              </a:ext>
            </a:extLst>
          </p:cNvPr>
          <p:cNvSpPr>
            <a:spLocks noGrp="1"/>
          </p:cNvSpPr>
          <p:nvPr>
            <p:ph type="title"/>
          </p:nvPr>
        </p:nvSpPr>
        <p:spPr>
          <a:xfrm>
            <a:off x="1219200" y="-396875"/>
            <a:ext cx="10515600" cy="1325563"/>
          </a:xfrm>
        </p:spPr>
        <p:txBody>
          <a:bodyPr/>
          <a:lstStyle/>
          <a:p>
            <a:pPr algn="ctr"/>
            <a:r>
              <a:rPr lang="en-US" dirty="0"/>
              <a:t>Adapter contamination</a:t>
            </a:r>
          </a:p>
        </p:txBody>
      </p:sp>
      <p:pic>
        <p:nvPicPr>
          <p:cNvPr id="5" name="Content Placeholder 4">
            <a:extLst>
              <a:ext uri="{FF2B5EF4-FFF2-40B4-BE49-F238E27FC236}">
                <a16:creationId xmlns:a16="http://schemas.microsoft.com/office/drawing/2014/main" id="{32C9170B-0948-E848-8EB3-5E963F6F6F9A}"/>
              </a:ext>
            </a:extLst>
          </p:cNvPr>
          <p:cNvPicPr>
            <a:picLocks noGrp="1" noChangeAspect="1"/>
          </p:cNvPicPr>
          <p:nvPr>
            <p:ph idx="1"/>
          </p:nvPr>
        </p:nvPicPr>
        <p:blipFill>
          <a:blip r:embed="rId3"/>
          <a:stretch>
            <a:fillRect/>
          </a:stretch>
        </p:blipFill>
        <p:spPr>
          <a:xfrm>
            <a:off x="1790376" y="743529"/>
            <a:ext cx="8687447" cy="5791631"/>
          </a:xfrm>
        </p:spPr>
      </p:pic>
    </p:spTree>
    <p:extLst>
      <p:ext uri="{BB962C8B-B14F-4D97-AF65-F5344CB8AC3E}">
        <p14:creationId xmlns:p14="http://schemas.microsoft.com/office/powerpoint/2010/main" val="93607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6177-9E1E-5348-B4D7-2937872E1601}"/>
              </a:ext>
            </a:extLst>
          </p:cNvPr>
          <p:cNvSpPr>
            <a:spLocks noGrp="1"/>
          </p:cNvSpPr>
          <p:nvPr>
            <p:ph type="title"/>
          </p:nvPr>
        </p:nvSpPr>
        <p:spPr>
          <a:xfrm>
            <a:off x="838200" y="0"/>
            <a:ext cx="10515600" cy="1325563"/>
          </a:xfrm>
        </p:spPr>
        <p:txBody>
          <a:bodyPr/>
          <a:lstStyle/>
          <a:p>
            <a:pPr algn="ctr"/>
            <a:r>
              <a:rPr lang="en-US" dirty="0"/>
              <a:t>Reproducibility </a:t>
            </a:r>
          </a:p>
        </p:txBody>
      </p:sp>
      <p:sp>
        <p:nvSpPr>
          <p:cNvPr id="3" name="Content Placeholder 2">
            <a:extLst>
              <a:ext uri="{FF2B5EF4-FFF2-40B4-BE49-F238E27FC236}">
                <a16:creationId xmlns:a16="http://schemas.microsoft.com/office/drawing/2014/main" id="{49F318AB-8962-8149-9593-4B09FDBDB021}"/>
              </a:ext>
            </a:extLst>
          </p:cNvPr>
          <p:cNvSpPr>
            <a:spLocks noGrp="1"/>
          </p:cNvSpPr>
          <p:nvPr>
            <p:ph idx="1"/>
          </p:nvPr>
        </p:nvSpPr>
        <p:spPr>
          <a:xfrm>
            <a:off x="838200" y="962025"/>
            <a:ext cx="10515600" cy="4351338"/>
          </a:xfrm>
        </p:spPr>
        <p:txBody>
          <a:bodyPr/>
          <a:lstStyle/>
          <a:p>
            <a:r>
              <a:rPr lang="en-US" dirty="0"/>
              <a:t>How similar are replicates to each other?</a:t>
            </a:r>
          </a:p>
          <a:p>
            <a:r>
              <a:rPr lang="en-US" dirty="0"/>
              <a:t>Check with sample ordination </a:t>
            </a:r>
          </a:p>
          <a:p>
            <a:r>
              <a:rPr lang="en-US" dirty="0"/>
              <a:t>This is done after you get gene expression estimates</a:t>
            </a:r>
          </a:p>
        </p:txBody>
      </p:sp>
      <p:pic>
        <p:nvPicPr>
          <p:cNvPr id="6" name="Picture 5">
            <a:extLst>
              <a:ext uri="{FF2B5EF4-FFF2-40B4-BE49-F238E27FC236}">
                <a16:creationId xmlns:a16="http://schemas.microsoft.com/office/drawing/2014/main" id="{5164CC63-0A20-E846-B762-D5B921AA4839}"/>
              </a:ext>
            </a:extLst>
          </p:cNvPr>
          <p:cNvPicPr>
            <a:picLocks noChangeAspect="1"/>
          </p:cNvPicPr>
          <p:nvPr/>
        </p:nvPicPr>
        <p:blipFill>
          <a:blip r:embed="rId2"/>
          <a:stretch>
            <a:fillRect/>
          </a:stretch>
        </p:blipFill>
        <p:spPr>
          <a:xfrm>
            <a:off x="3378200" y="1849437"/>
            <a:ext cx="5118100" cy="5118100"/>
          </a:xfrm>
          <a:prstGeom prst="rect">
            <a:avLst/>
          </a:prstGeom>
        </p:spPr>
      </p:pic>
    </p:spTree>
    <p:extLst>
      <p:ext uri="{BB962C8B-B14F-4D97-AF65-F5344CB8AC3E}">
        <p14:creationId xmlns:p14="http://schemas.microsoft.com/office/powerpoint/2010/main" val="7929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RNA-seq Gene Identification Strategies </a:t>
            </a:r>
          </a:p>
        </p:txBody>
      </p:sp>
      <p:pic>
        <p:nvPicPr>
          <p:cNvPr id="4" name="Content Placeholder 3"/>
          <p:cNvPicPr>
            <a:picLocks noGrp="1" noChangeAspect="1"/>
          </p:cNvPicPr>
          <p:nvPr>
            <p:ph idx="1"/>
          </p:nvPr>
        </p:nvPicPr>
        <p:blipFill>
          <a:blip r:embed="rId3"/>
          <a:srcRect l="-4261" r="-4261"/>
          <a:stretch>
            <a:fillRect/>
          </a:stretch>
        </p:blipFill>
        <p:spPr/>
      </p:pic>
      <p:sp>
        <p:nvSpPr>
          <p:cNvPr id="5" name="TextBox 4"/>
          <p:cNvSpPr txBox="1"/>
          <p:nvPr/>
        </p:nvSpPr>
        <p:spPr>
          <a:xfrm>
            <a:off x="8085112" y="6213603"/>
            <a:ext cx="3901440" cy="369332"/>
          </a:xfrm>
          <a:prstGeom prst="rect">
            <a:avLst/>
          </a:prstGeom>
          <a:noFill/>
        </p:spPr>
        <p:txBody>
          <a:bodyPr wrap="square" rtlCol="0">
            <a:spAutoFit/>
          </a:bodyPr>
          <a:lstStyle/>
          <a:p>
            <a:r>
              <a:rPr lang="en-US" dirty="0" err="1"/>
              <a:t>Conesa</a:t>
            </a:r>
            <a:r>
              <a:rPr lang="en-US" dirty="0"/>
              <a:t> 2016</a:t>
            </a:r>
          </a:p>
        </p:txBody>
      </p:sp>
    </p:spTree>
    <p:extLst>
      <p:ext uri="{BB962C8B-B14F-4D97-AF65-F5344CB8AC3E}">
        <p14:creationId xmlns:p14="http://schemas.microsoft.com/office/powerpoint/2010/main" val="241248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F3D1-F91F-E141-8024-06051EAC0BEF}"/>
              </a:ext>
            </a:extLst>
          </p:cNvPr>
          <p:cNvSpPr>
            <a:spLocks noGrp="1"/>
          </p:cNvSpPr>
          <p:nvPr>
            <p:ph type="title"/>
          </p:nvPr>
        </p:nvSpPr>
        <p:spPr/>
        <p:txBody>
          <a:bodyPr/>
          <a:lstStyle/>
          <a:p>
            <a:pPr algn="ctr"/>
            <a:r>
              <a:rPr lang="en-US" dirty="0"/>
              <a:t>Sequence Alignment</a:t>
            </a:r>
          </a:p>
        </p:txBody>
      </p:sp>
      <p:grpSp>
        <p:nvGrpSpPr>
          <p:cNvPr id="47" name="Group 46">
            <a:extLst>
              <a:ext uri="{FF2B5EF4-FFF2-40B4-BE49-F238E27FC236}">
                <a16:creationId xmlns:a16="http://schemas.microsoft.com/office/drawing/2014/main" id="{8AF149C5-7425-0043-9919-DF72F0A8BC02}"/>
              </a:ext>
            </a:extLst>
          </p:cNvPr>
          <p:cNvGrpSpPr/>
          <p:nvPr/>
        </p:nvGrpSpPr>
        <p:grpSpPr>
          <a:xfrm>
            <a:off x="434340" y="2411730"/>
            <a:ext cx="10839450" cy="11430"/>
            <a:chOff x="182880" y="2411730"/>
            <a:chExt cx="10839450" cy="11430"/>
          </a:xfrm>
        </p:grpSpPr>
        <p:cxnSp>
          <p:nvCxnSpPr>
            <p:cNvPr id="5" name="Straight Connector 4">
              <a:extLst>
                <a:ext uri="{FF2B5EF4-FFF2-40B4-BE49-F238E27FC236}">
                  <a16:creationId xmlns:a16="http://schemas.microsoft.com/office/drawing/2014/main" id="{652F1170-EE13-2C49-ADB2-54459F396E76}"/>
                </a:ext>
              </a:extLst>
            </p:cNvPr>
            <p:cNvCxnSpPr/>
            <p:nvPr/>
          </p:nvCxnSpPr>
          <p:spPr>
            <a:xfrm>
              <a:off x="182880" y="2411730"/>
              <a:ext cx="153162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3044B5D-F6FA-564D-BA4C-0A8C7F7A368F}"/>
                </a:ext>
              </a:extLst>
            </p:cNvPr>
            <p:cNvCxnSpPr/>
            <p:nvPr/>
          </p:nvCxnSpPr>
          <p:spPr>
            <a:xfrm>
              <a:off x="2594610" y="2411730"/>
              <a:ext cx="162306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AE855F-FAA4-0A4F-BD55-DBC99E4E4350}"/>
                </a:ext>
              </a:extLst>
            </p:cNvPr>
            <p:cNvCxnSpPr/>
            <p:nvPr/>
          </p:nvCxnSpPr>
          <p:spPr>
            <a:xfrm>
              <a:off x="5086350" y="2411730"/>
              <a:ext cx="100965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BACC8F-A6B1-B14F-A00A-78424913443B}"/>
                </a:ext>
              </a:extLst>
            </p:cNvPr>
            <p:cNvCxnSpPr/>
            <p:nvPr/>
          </p:nvCxnSpPr>
          <p:spPr>
            <a:xfrm>
              <a:off x="7223760" y="242316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010CBD-4AA4-2649-8876-6C5848DCC196}"/>
                </a:ext>
              </a:extLst>
            </p:cNvPr>
            <p:cNvCxnSpPr/>
            <p:nvPr/>
          </p:nvCxnSpPr>
          <p:spPr>
            <a:xfrm>
              <a:off x="8587740" y="2412365"/>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847A77-7407-EB49-8AA5-672716015C7E}"/>
                </a:ext>
              </a:extLst>
            </p:cNvPr>
            <p:cNvCxnSpPr/>
            <p:nvPr/>
          </p:nvCxnSpPr>
          <p:spPr>
            <a:xfrm>
              <a:off x="10210800" y="241173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0CFFA0-0736-5D44-90E3-1FE1A5079059}"/>
                </a:ext>
              </a:extLst>
            </p:cNvPr>
            <p:cNvCxnSpPr/>
            <p:nvPr/>
          </p:nvCxnSpPr>
          <p:spPr>
            <a:xfrm>
              <a:off x="1714500" y="2411730"/>
              <a:ext cx="88011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F4CED-43B8-2245-84B7-8BA0EE9411A3}"/>
                </a:ext>
              </a:extLst>
            </p:cNvPr>
            <p:cNvCxnSpPr/>
            <p:nvPr/>
          </p:nvCxnSpPr>
          <p:spPr>
            <a:xfrm>
              <a:off x="4217670" y="2411730"/>
              <a:ext cx="94869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B20209-061C-AE4A-9E81-CBFBF55EB5F3}"/>
                </a:ext>
              </a:extLst>
            </p:cNvPr>
            <p:cNvCxnSpPr/>
            <p:nvPr/>
          </p:nvCxnSpPr>
          <p:spPr>
            <a:xfrm>
              <a:off x="6096000" y="2415540"/>
              <a:ext cx="112776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A50DFF-6EAD-344D-920E-D02B51E4B2C4}"/>
                </a:ext>
              </a:extLst>
            </p:cNvPr>
            <p:cNvCxnSpPr/>
            <p:nvPr/>
          </p:nvCxnSpPr>
          <p:spPr>
            <a:xfrm flipV="1">
              <a:off x="8035290" y="2414905"/>
              <a:ext cx="55245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DF31E2-F0A5-8D47-AEB7-1078EF9913DF}"/>
                </a:ext>
              </a:extLst>
            </p:cNvPr>
            <p:cNvCxnSpPr/>
            <p:nvPr/>
          </p:nvCxnSpPr>
          <p:spPr>
            <a:xfrm>
              <a:off x="9399270" y="2411730"/>
              <a:ext cx="8115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FDFF8D96-24F8-6B46-B995-F55A1A4B2C70}"/>
              </a:ext>
            </a:extLst>
          </p:cNvPr>
          <p:cNvCxnSpPr>
            <a:cxnSpLocks/>
          </p:cNvCxnSpPr>
          <p:nvPr/>
        </p:nvCxnSpPr>
        <p:spPr>
          <a:xfrm>
            <a:off x="491490" y="511302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F97499-5995-E04A-8732-F1FB322FE5B7}"/>
              </a:ext>
            </a:extLst>
          </p:cNvPr>
          <p:cNvCxnSpPr>
            <a:cxnSpLocks/>
          </p:cNvCxnSpPr>
          <p:nvPr/>
        </p:nvCxnSpPr>
        <p:spPr>
          <a:xfrm>
            <a:off x="5973752" y="473964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D94EE9-C9E5-4948-AFA2-45A800E7CFB4}"/>
              </a:ext>
            </a:extLst>
          </p:cNvPr>
          <p:cNvCxnSpPr>
            <a:cxnSpLocks/>
          </p:cNvCxnSpPr>
          <p:nvPr/>
        </p:nvCxnSpPr>
        <p:spPr>
          <a:xfrm>
            <a:off x="723900" y="569214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6CD922-A980-9D43-9E90-A02E6A0417AC}"/>
              </a:ext>
            </a:extLst>
          </p:cNvPr>
          <p:cNvCxnSpPr>
            <a:cxnSpLocks/>
          </p:cNvCxnSpPr>
          <p:nvPr/>
        </p:nvCxnSpPr>
        <p:spPr>
          <a:xfrm>
            <a:off x="3810000" y="6461838"/>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52BEA4-E476-AB45-B495-A47DAED0F5DC}"/>
              </a:ext>
            </a:extLst>
          </p:cNvPr>
          <p:cNvCxnSpPr>
            <a:cxnSpLocks/>
          </p:cNvCxnSpPr>
          <p:nvPr/>
        </p:nvCxnSpPr>
        <p:spPr>
          <a:xfrm>
            <a:off x="2421255" y="569976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5FDF38-F380-2646-B0F8-9FE6A054AEEE}"/>
              </a:ext>
            </a:extLst>
          </p:cNvPr>
          <p:cNvCxnSpPr>
            <a:cxnSpLocks/>
          </p:cNvCxnSpPr>
          <p:nvPr/>
        </p:nvCxnSpPr>
        <p:spPr>
          <a:xfrm>
            <a:off x="9680257" y="511302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B3A1DC3-A5E3-0942-B4C7-7708C17E0CAE}"/>
              </a:ext>
            </a:extLst>
          </p:cNvPr>
          <p:cNvCxnSpPr>
            <a:cxnSpLocks/>
          </p:cNvCxnSpPr>
          <p:nvPr/>
        </p:nvCxnSpPr>
        <p:spPr>
          <a:xfrm>
            <a:off x="1367790" y="493014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26190C-375F-5344-83C5-94428A9AD32D}"/>
              </a:ext>
            </a:extLst>
          </p:cNvPr>
          <p:cNvCxnSpPr>
            <a:cxnSpLocks/>
          </p:cNvCxnSpPr>
          <p:nvPr/>
        </p:nvCxnSpPr>
        <p:spPr>
          <a:xfrm>
            <a:off x="4893945" y="58559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AC76094-904B-6242-BC22-4DC9B0F3449E}"/>
              </a:ext>
            </a:extLst>
          </p:cNvPr>
          <p:cNvCxnSpPr>
            <a:cxnSpLocks/>
          </p:cNvCxnSpPr>
          <p:nvPr/>
        </p:nvCxnSpPr>
        <p:spPr>
          <a:xfrm>
            <a:off x="4025265" y="52806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340C05-71E4-1749-8FB0-395E3F30A721}"/>
              </a:ext>
            </a:extLst>
          </p:cNvPr>
          <p:cNvCxnSpPr>
            <a:cxnSpLocks/>
          </p:cNvCxnSpPr>
          <p:nvPr/>
        </p:nvCxnSpPr>
        <p:spPr>
          <a:xfrm>
            <a:off x="3169920" y="569214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4F51B5C-DC0E-4349-8BD3-97CF1EBCAA8B}"/>
              </a:ext>
            </a:extLst>
          </p:cNvPr>
          <p:cNvCxnSpPr>
            <a:cxnSpLocks/>
          </p:cNvCxnSpPr>
          <p:nvPr/>
        </p:nvCxnSpPr>
        <p:spPr>
          <a:xfrm>
            <a:off x="8892540" y="5165966"/>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9561F6-5C48-1949-AA5D-89C1E88DB82B}"/>
              </a:ext>
            </a:extLst>
          </p:cNvPr>
          <p:cNvCxnSpPr>
            <a:cxnSpLocks/>
          </p:cNvCxnSpPr>
          <p:nvPr/>
        </p:nvCxnSpPr>
        <p:spPr>
          <a:xfrm>
            <a:off x="1714500" y="5309432"/>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950991-ECC4-924E-8401-CE69B72B3245}"/>
              </a:ext>
            </a:extLst>
          </p:cNvPr>
          <p:cNvCxnSpPr>
            <a:cxnSpLocks/>
          </p:cNvCxnSpPr>
          <p:nvPr/>
        </p:nvCxnSpPr>
        <p:spPr>
          <a:xfrm>
            <a:off x="2977515" y="63131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2A8B7E-4F96-3240-BFE2-C2F2449BCC9D}"/>
              </a:ext>
            </a:extLst>
          </p:cNvPr>
          <p:cNvCxnSpPr>
            <a:cxnSpLocks/>
          </p:cNvCxnSpPr>
          <p:nvPr/>
        </p:nvCxnSpPr>
        <p:spPr>
          <a:xfrm>
            <a:off x="4019550" y="592455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893610-F948-8E44-BF26-145F5A921F5A}"/>
              </a:ext>
            </a:extLst>
          </p:cNvPr>
          <p:cNvCxnSpPr>
            <a:cxnSpLocks/>
          </p:cNvCxnSpPr>
          <p:nvPr/>
        </p:nvCxnSpPr>
        <p:spPr>
          <a:xfrm>
            <a:off x="10166788" y="5309432"/>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B1C332-E6E3-8A44-A8F1-25BF30A4A1EA}"/>
              </a:ext>
            </a:extLst>
          </p:cNvPr>
          <p:cNvCxnSpPr>
            <a:cxnSpLocks/>
          </p:cNvCxnSpPr>
          <p:nvPr/>
        </p:nvCxnSpPr>
        <p:spPr>
          <a:xfrm>
            <a:off x="6623685" y="461010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F1E2BD-6370-E04F-9B01-42EABD2547E1}"/>
              </a:ext>
            </a:extLst>
          </p:cNvPr>
          <p:cNvCxnSpPr>
            <a:cxnSpLocks/>
          </p:cNvCxnSpPr>
          <p:nvPr/>
        </p:nvCxnSpPr>
        <p:spPr>
          <a:xfrm>
            <a:off x="9354501" y="6099942"/>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8F8E609-E7A9-CE48-B778-E413AC2ACA40}"/>
              </a:ext>
            </a:extLst>
          </p:cNvPr>
          <p:cNvCxnSpPr>
            <a:cxnSpLocks/>
          </p:cNvCxnSpPr>
          <p:nvPr/>
        </p:nvCxnSpPr>
        <p:spPr>
          <a:xfrm>
            <a:off x="7120890" y="5398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DAD0E96-9B08-F445-8096-A44E1736A241}"/>
              </a:ext>
            </a:extLst>
          </p:cNvPr>
          <p:cNvCxnSpPr>
            <a:cxnSpLocks/>
          </p:cNvCxnSpPr>
          <p:nvPr/>
        </p:nvCxnSpPr>
        <p:spPr>
          <a:xfrm>
            <a:off x="1367790" y="60188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4B5AAD-57B3-764F-A639-A5506F660530}"/>
              </a:ext>
            </a:extLst>
          </p:cNvPr>
          <p:cNvCxnSpPr>
            <a:cxnSpLocks/>
          </p:cNvCxnSpPr>
          <p:nvPr/>
        </p:nvCxnSpPr>
        <p:spPr>
          <a:xfrm>
            <a:off x="7905750" y="527685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39CFBF-5C22-8241-86DF-90846514BE6D}"/>
              </a:ext>
            </a:extLst>
          </p:cNvPr>
          <p:cNvCxnSpPr>
            <a:cxnSpLocks/>
          </p:cNvCxnSpPr>
          <p:nvPr/>
        </p:nvCxnSpPr>
        <p:spPr>
          <a:xfrm>
            <a:off x="8486775" y="573405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64AAE0-82FD-384F-8B24-93A6EFA60752}"/>
              </a:ext>
            </a:extLst>
          </p:cNvPr>
          <p:cNvCxnSpPr>
            <a:cxnSpLocks/>
          </p:cNvCxnSpPr>
          <p:nvPr/>
        </p:nvCxnSpPr>
        <p:spPr>
          <a:xfrm>
            <a:off x="7880985" y="461010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A452A9-259E-E14B-ACA1-80BA30B2EF84}"/>
              </a:ext>
            </a:extLst>
          </p:cNvPr>
          <p:cNvCxnSpPr>
            <a:cxnSpLocks/>
          </p:cNvCxnSpPr>
          <p:nvPr/>
        </p:nvCxnSpPr>
        <p:spPr>
          <a:xfrm>
            <a:off x="10948035" y="481965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7209FD-BB76-1545-9216-60BCF9C746A7}"/>
              </a:ext>
            </a:extLst>
          </p:cNvPr>
          <p:cNvCxnSpPr>
            <a:cxnSpLocks/>
          </p:cNvCxnSpPr>
          <p:nvPr/>
        </p:nvCxnSpPr>
        <p:spPr>
          <a:xfrm>
            <a:off x="9447847" y="539877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CB81597-0A6B-C44E-ABFD-1E83548ED298}"/>
              </a:ext>
            </a:extLst>
          </p:cNvPr>
          <p:cNvCxnSpPr>
            <a:cxnSpLocks/>
          </p:cNvCxnSpPr>
          <p:nvPr/>
        </p:nvCxnSpPr>
        <p:spPr>
          <a:xfrm>
            <a:off x="5556885" y="5534091"/>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3CD81F-0DEB-004C-849F-AFF6215D7B3B}"/>
              </a:ext>
            </a:extLst>
          </p:cNvPr>
          <p:cNvCxnSpPr>
            <a:cxnSpLocks/>
          </p:cNvCxnSpPr>
          <p:nvPr/>
        </p:nvCxnSpPr>
        <p:spPr>
          <a:xfrm>
            <a:off x="2307481" y="494157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8C5204-C0D2-7849-970F-F694BA2F6C0A}"/>
              </a:ext>
            </a:extLst>
          </p:cNvPr>
          <p:cNvCxnSpPr>
            <a:cxnSpLocks/>
          </p:cNvCxnSpPr>
          <p:nvPr/>
        </p:nvCxnSpPr>
        <p:spPr>
          <a:xfrm>
            <a:off x="6217920" y="5165966"/>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9B721DD-E819-B841-9BA7-DAA12C99ECDD}"/>
              </a:ext>
            </a:extLst>
          </p:cNvPr>
          <p:cNvCxnSpPr>
            <a:cxnSpLocks/>
          </p:cNvCxnSpPr>
          <p:nvPr/>
        </p:nvCxnSpPr>
        <p:spPr>
          <a:xfrm>
            <a:off x="9130663" y="4808614"/>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FCEBDD-EBA8-454B-868D-527878C0E329}"/>
              </a:ext>
            </a:extLst>
          </p:cNvPr>
          <p:cNvCxnSpPr>
            <a:cxnSpLocks/>
          </p:cNvCxnSpPr>
          <p:nvPr/>
        </p:nvCxnSpPr>
        <p:spPr>
          <a:xfrm>
            <a:off x="7397115" y="592455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B532CD-01CC-FC4A-AB3A-B1C0002558BF}"/>
              </a:ext>
            </a:extLst>
          </p:cNvPr>
          <p:cNvCxnSpPr>
            <a:cxnSpLocks/>
          </p:cNvCxnSpPr>
          <p:nvPr/>
        </p:nvCxnSpPr>
        <p:spPr>
          <a:xfrm>
            <a:off x="10056495" y="48266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52C50C-4AE9-734E-90E4-9E4AAAC882E5}"/>
              </a:ext>
            </a:extLst>
          </p:cNvPr>
          <p:cNvCxnSpPr>
            <a:cxnSpLocks/>
          </p:cNvCxnSpPr>
          <p:nvPr/>
        </p:nvCxnSpPr>
        <p:spPr>
          <a:xfrm>
            <a:off x="10665142" y="554355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202D91C-97B2-854F-A182-EABD9F985BCA}"/>
              </a:ext>
            </a:extLst>
          </p:cNvPr>
          <p:cNvCxnSpPr>
            <a:cxnSpLocks/>
          </p:cNvCxnSpPr>
          <p:nvPr/>
        </p:nvCxnSpPr>
        <p:spPr>
          <a:xfrm>
            <a:off x="10974705" y="514350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1129DDF-20D0-D64A-BD90-678CB59E92F0}"/>
              </a:ext>
            </a:extLst>
          </p:cNvPr>
          <p:cNvSpPr txBox="1"/>
          <p:nvPr/>
        </p:nvSpPr>
        <p:spPr>
          <a:xfrm>
            <a:off x="4804410" y="1851781"/>
            <a:ext cx="2592705" cy="369332"/>
          </a:xfrm>
          <a:prstGeom prst="rect">
            <a:avLst/>
          </a:prstGeom>
          <a:noFill/>
        </p:spPr>
        <p:txBody>
          <a:bodyPr wrap="square" rtlCol="0">
            <a:spAutoFit/>
          </a:bodyPr>
          <a:lstStyle/>
          <a:p>
            <a:r>
              <a:rPr lang="en-US" dirty="0"/>
              <a:t>Reference sequence</a:t>
            </a:r>
          </a:p>
        </p:txBody>
      </p:sp>
      <p:sp>
        <p:nvSpPr>
          <p:cNvPr id="78" name="TextBox 77">
            <a:extLst>
              <a:ext uri="{FF2B5EF4-FFF2-40B4-BE49-F238E27FC236}">
                <a16:creationId xmlns:a16="http://schemas.microsoft.com/office/drawing/2014/main" id="{930AA0C2-1373-0945-8485-75468A157F97}"/>
              </a:ext>
            </a:extLst>
          </p:cNvPr>
          <p:cNvSpPr txBox="1"/>
          <p:nvPr/>
        </p:nvSpPr>
        <p:spPr>
          <a:xfrm>
            <a:off x="4893945" y="6313170"/>
            <a:ext cx="2341245" cy="369332"/>
          </a:xfrm>
          <a:prstGeom prst="rect">
            <a:avLst/>
          </a:prstGeom>
          <a:noFill/>
        </p:spPr>
        <p:txBody>
          <a:bodyPr wrap="square" rtlCol="0">
            <a:spAutoFit/>
          </a:bodyPr>
          <a:lstStyle/>
          <a:p>
            <a:r>
              <a:rPr lang="en-US" dirty="0"/>
              <a:t>Unmapped reads</a:t>
            </a:r>
          </a:p>
        </p:txBody>
      </p:sp>
    </p:spTree>
    <p:extLst>
      <p:ext uri="{BB962C8B-B14F-4D97-AF65-F5344CB8AC3E}">
        <p14:creationId xmlns:p14="http://schemas.microsoft.com/office/powerpoint/2010/main" val="235100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F3D1-F91F-E141-8024-06051EAC0BEF}"/>
              </a:ext>
            </a:extLst>
          </p:cNvPr>
          <p:cNvSpPr>
            <a:spLocks noGrp="1"/>
          </p:cNvSpPr>
          <p:nvPr>
            <p:ph type="title"/>
          </p:nvPr>
        </p:nvSpPr>
        <p:spPr/>
        <p:txBody>
          <a:bodyPr/>
          <a:lstStyle/>
          <a:p>
            <a:pPr algn="ctr"/>
            <a:r>
              <a:rPr lang="en-US" dirty="0"/>
              <a:t>Sequence Alignment</a:t>
            </a:r>
          </a:p>
        </p:txBody>
      </p:sp>
      <p:grpSp>
        <p:nvGrpSpPr>
          <p:cNvPr id="47" name="Group 46">
            <a:extLst>
              <a:ext uri="{FF2B5EF4-FFF2-40B4-BE49-F238E27FC236}">
                <a16:creationId xmlns:a16="http://schemas.microsoft.com/office/drawing/2014/main" id="{8AF149C5-7425-0043-9919-DF72F0A8BC02}"/>
              </a:ext>
            </a:extLst>
          </p:cNvPr>
          <p:cNvGrpSpPr/>
          <p:nvPr/>
        </p:nvGrpSpPr>
        <p:grpSpPr>
          <a:xfrm>
            <a:off x="434340" y="2411730"/>
            <a:ext cx="10839450" cy="11430"/>
            <a:chOff x="182880" y="2411730"/>
            <a:chExt cx="10839450" cy="11430"/>
          </a:xfrm>
        </p:grpSpPr>
        <p:cxnSp>
          <p:nvCxnSpPr>
            <p:cNvPr id="5" name="Straight Connector 4">
              <a:extLst>
                <a:ext uri="{FF2B5EF4-FFF2-40B4-BE49-F238E27FC236}">
                  <a16:creationId xmlns:a16="http://schemas.microsoft.com/office/drawing/2014/main" id="{652F1170-EE13-2C49-ADB2-54459F396E76}"/>
                </a:ext>
              </a:extLst>
            </p:cNvPr>
            <p:cNvCxnSpPr/>
            <p:nvPr/>
          </p:nvCxnSpPr>
          <p:spPr>
            <a:xfrm>
              <a:off x="182880" y="2411730"/>
              <a:ext cx="153162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3044B5D-F6FA-564D-BA4C-0A8C7F7A368F}"/>
                </a:ext>
              </a:extLst>
            </p:cNvPr>
            <p:cNvCxnSpPr/>
            <p:nvPr/>
          </p:nvCxnSpPr>
          <p:spPr>
            <a:xfrm>
              <a:off x="2594610" y="2411730"/>
              <a:ext cx="162306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AE855F-FAA4-0A4F-BD55-DBC99E4E4350}"/>
                </a:ext>
              </a:extLst>
            </p:cNvPr>
            <p:cNvCxnSpPr/>
            <p:nvPr/>
          </p:nvCxnSpPr>
          <p:spPr>
            <a:xfrm>
              <a:off x="5086350" y="2411730"/>
              <a:ext cx="100965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BACC8F-A6B1-B14F-A00A-78424913443B}"/>
                </a:ext>
              </a:extLst>
            </p:cNvPr>
            <p:cNvCxnSpPr/>
            <p:nvPr/>
          </p:nvCxnSpPr>
          <p:spPr>
            <a:xfrm>
              <a:off x="7223760" y="242316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010CBD-4AA4-2649-8876-6C5848DCC196}"/>
                </a:ext>
              </a:extLst>
            </p:cNvPr>
            <p:cNvCxnSpPr/>
            <p:nvPr/>
          </p:nvCxnSpPr>
          <p:spPr>
            <a:xfrm>
              <a:off x="8587740" y="2412365"/>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847A77-7407-EB49-8AA5-672716015C7E}"/>
                </a:ext>
              </a:extLst>
            </p:cNvPr>
            <p:cNvCxnSpPr/>
            <p:nvPr/>
          </p:nvCxnSpPr>
          <p:spPr>
            <a:xfrm>
              <a:off x="10210800" y="241173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0CFFA0-0736-5D44-90E3-1FE1A5079059}"/>
                </a:ext>
              </a:extLst>
            </p:cNvPr>
            <p:cNvCxnSpPr/>
            <p:nvPr/>
          </p:nvCxnSpPr>
          <p:spPr>
            <a:xfrm>
              <a:off x="1714500" y="2411730"/>
              <a:ext cx="88011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F4CED-43B8-2245-84B7-8BA0EE9411A3}"/>
                </a:ext>
              </a:extLst>
            </p:cNvPr>
            <p:cNvCxnSpPr/>
            <p:nvPr/>
          </p:nvCxnSpPr>
          <p:spPr>
            <a:xfrm>
              <a:off x="4217670" y="2411730"/>
              <a:ext cx="94869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B20209-061C-AE4A-9E81-CBFBF55EB5F3}"/>
                </a:ext>
              </a:extLst>
            </p:cNvPr>
            <p:cNvCxnSpPr/>
            <p:nvPr/>
          </p:nvCxnSpPr>
          <p:spPr>
            <a:xfrm>
              <a:off x="6096000" y="2415540"/>
              <a:ext cx="112776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A50DFF-6EAD-344D-920E-D02B51E4B2C4}"/>
                </a:ext>
              </a:extLst>
            </p:cNvPr>
            <p:cNvCxnSpPr/>
            <p:nvPr/>
          </p:nvCxnSpPr>
          <p:spPr>
            <a:xfrm flipV="1">
              <a:off x="8035290" y="2414905"/>
              <a:ext cx="55245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DF31E2-F0A5-8D47-AEB7-1078EF9913DF}"/>
                </a:ext>
              </a:extLst>
            </p:cNvPr>
            <p:cNvCxnSpPr/>
            <p:nvPr/>
          </p:nvCxnSpPr>
          <p:spPr>
            <a:xfrm>
              <a:off x="9399270" y="2411730"/>
              <a:ext cx="8115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FDFF8D96-24F8-6B46-B995-F55A1A4B2C70}"/>
              </a:ext>
            </a:extLst>
          </p:cNvPr>
          <p:cNvCxnSpPr>
            <a:cxnSpLocks/>
          </p:cNvCxnSpPr>
          <p:nvPr/>
        </p:nvCxnSpPr>
        <p:spPr>
          <a:xfrm>
            <a:off x="43434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F97499-5995-E04A-8732-F1FB322FE5B7}"/>
              </a:ext>
            </a:extLst>
          </p:cNvPr>
          <p:cNvCxnSpPr>
            <a:cxnSpLocks/>
          </p:cNvCxnSpPr>
          <p:nvPr/>
        </p:nvCxnSpPr>
        <p:spPr>
          <a:xfrm>
            <a:off x="1367790" y="254508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D94EE9-C9E5-4948-AFA2-45A800E7CFB4}"/>
              </a:ext>
            </a:extLst>
          </p:cNvPr>
          <p:cNvCxnSpPr>
            <a:cxnSpLocks/>
          </p:cNvCxnSpPr>
          <p:nvPr/>
        </p:nvCxnSpPr>
        <p:spPr>
          <a:xfrm>
            <a:off x="1097280" y="267462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6CD922-A980-9D43-9E90-A02E6A0417AC}"/>
              </a:ext>
            </a:extLst>
          </p:cNvPr>
          <p:cNvCxnSpPr>
            <a:cxnSpLocks/>
          </p:cNvCxnSpPr>
          <p:nvPr/>
        </p:nvCxnSpPr>
        <p:spPr>
          <a:xfrm>
            <a:off x="3846195" y="257556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52BEA4-E476-AB45-B495-A47DAED0F5DC}"/>
              </a:ext>
            </a:extLst>
          </p:cNvPr>
          <p:cNvCxnSpPr>
            <a:cxnSpLocks/>
          </p:cNvCxnSpPr>
          <p:nvPr/>
        </p:nvCxnSpPr>
        <p:spPr>
          <a:xfrm>
            <a:off x="346329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5FDF38-F380-2646-B0F8-9FE6A054AEEE}"/>
              </a:ext>
            </a:extLst>
          </p:cNvPr>
          <p:cNvCxnSpPr>
            <a:cxnSpLocks/>
          </p:cNvCxnSpPr>
          <p:nvPr/>
        </p:nvCxnSpPr>
        <p:spPr>
          <a:xfrm>
            <a:off x="286893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B3A1DC3-A5E3-0942-B4C7-7708C17E0CAE}"/>
              </a:ext>
            </a:extLst>
          </p:cNvPr>
          <p:cNvCxnSpPr>
            <a:cxnSpLocks/>
          </p:cNvCxnSpPr>
          <p:nvPr/>
        </p:nvCxnSpPr>
        <p:spPr>
          <a:xfrm>
            <a:off x="83820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26190C-375F-5344-83C5-94428A9AD32D}"/>
              </a:ext>
            </a:extLst>
          </p:cNvPr>
          <p:cNvCxnSpPr>
            <a:cxnSpLocks/>
          </p:cNvCxnSpPr>
          <p:nvPr/>
        </p:nvCxnSpPr>
        <p:spPr>
          <a:xfrm>
            <a:off x="5920740" y="3112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AC76094-904B-6242-BC22-4DC9B0F3449E}"/>
              </a:ext>
            </a:extLst>
          </p:cNvPr>
          <p:cNvCxnSpPr>
            <a:cxnSpLocks/>
          </p:cNvCxnSpPr>
          <p:nvPr/>
        </p:nvCxnSpPr>
        <p:spPr>
          <a:xfrm>
            <a:off x="5375910" y="283083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340C05-71E4-1749-8FB0-395E3F30A721}"/>
              </a:ext>
            </a:extLst>
          </p:cNvPr>
          <p:cNvCxnSpPr>
            <a:cxnSpLocks/>
          </p:cNvCxnSpPr>
          <p:nvPr/>
        </p:nvCxnSpPr>
        <p:spPr>
          <a:xfrm>
            <a:off x="5962650" y="25374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4F51B5C-DC0E-4349-8BD3-97CF1EBCAA8B}"/>
              </a:ext>
            </a:extLst>
          </p:cNvPr>
          <p:cNvCxnSpPr>
            <a:cxnSpLocks/>
          </p:cNvCxnSpPr>
          <p:nvPr/>
        </p:nvCxnSpPr>
        <p:spPr>
          <a:xfrm>
            <a:off x="5770245" y="267462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9561F6-5C48-1949-AA5D-89C1E88DB82B}"/>
              </a:ext>
            </a:extLst>
          </p:cNvPr>
          <p:cNvCxnSpPr>
            <a:cxnSpLocks/>
          </p:cNvCxnSpPr>
          <p:nvPr/>
        </p:nvCxnSpPr>
        <p:spPr>
          <a:xfrm>
            <a:off x="5375910" y="274320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950991-ECC4-924E-8401-CE69B72B3245}"/>
              </a:ext>
            </a:extLst>
          </p:cNvPr>
          <p:cNvCxnSpPr>
            <a:cxnSpLocks/>
          </p:cNvCxnSpPr>
          <p:nvPr/>
        </p:nvCxnSpPr>
        <p:spPr>
          <a:xfrm>
            <a:off x="5711190" y="321564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2A8B7E-4F96-3240-BFE2-C2F2449BCC9D}"/>
              </a:ext>
            </a:extLst>
          </p:cNvPr>
          <p:cNvCxnSpPr>
            <a:cxnSpLocks/>
          </p:cNvCxnSpPr>
          <p:nvPr/>
        </p:nvCxnSpPr>
        <p:spPr>
          <a:xfrm>
            <a:off x="5444490" y="3112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893610-F948-8E44-BF26-145F5A921F5A}"/>
              </a:ext>
            </a:extLst>
          </p:cNvPr>
          <p:cNvCxnSpPr>
            <a:cxnSpLocks/>
          </p:cNvCxnSpPr>
          <p:nvPr/>
        </p:nvCxnSpPr>
        <p:spPr>
          <a:xfrm>
            <a:off x="5920740" y="29641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B1C332-E6E3-8A44-A8F1-25BF30A4A1EA}"/>
              </a:ext>
            </a:extLst>
          </p:cNvPr>
          <p:cNvCxnSpPr>
            <a:cxnSpLocks/>
          </p:cNvCxnSpPr>
          <p:nvPr/>
        </p:nvCxnSpPr>
        <p:spPr>
          <a:xfrm>
            <a:off x="5444490" y="25412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F1E2BD-6370-E04F-9B01-42EABD2547E1}"/>
              </a:ext>
            </a:extLst>
          </p:cNvPr>
          <p:cNvCxnSpPr>
            <a:cxnSpLocks/>
          </p:cNvCxnSpPr>
          <p:nvPr/>
        </p:nvCxnSpPr>
        <p:spPr>
          <a:xfrm>
            <a:off x="5829300" y="282702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8F8E609-E7A9-CE48-B778-E413AC2ACA40}"/>
              </a:ext>
            </a:extLst>
          </p:cNvPr>
          <p:cNvCxnSpPr>
            <a:cxnSpLocks/>
          </p:cNvCxnSpPr>
          <p:nvPr/>
        </p:nvCxnSpPr>
        <p:spPr>
          <a:xfrm>
            <a:off x="5444490" y="33375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DAD0E96-9B08-F445-8096-A44E1736A241}"/>
              </a:ext>
            </a:extLst>
          </p:cNvPr>
          <p:cNvCxnSpPr>
            <a:cxnSpLocks/>
          </p:cNvCxnSpPr>
          <p:nvPr/>
        </p:nvCxnSpPr>
        <p:spPr>
          <a:xfrm>
            <a:off x="5375910" y="29641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4B5AAD-57B3-764F-A639-A5506F660530}"/>
              </a:ext>
            </a:extLst>
          </p:cNvPr>
          <p:cNvCxnSpPr>
            <a:cxnSpLocks/>
          </p:cNvCxnSpPr>
          <p:nvPr/>
        </p:nvCxnSpPr>
        <p:spPr>
          <a:xfrm>
            <a:off x="10502922" y="27108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39CFBF-5C22-8241-86DF-90846514BE6D}"/>
              </a:ext>
            </a:extLst>
          </p:cNvPr>
          <p:cNvCxnSpPr>
            <a:cxnSpLocks/>
          </p:cNvCxnSpPr>
          <p:nvPr/>
        </p:nvCxnSpPr>
        <p:spPr>
          <a:xfrm>
            <a:off x="8927781" y="25720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64AAE0-82FD-384F-8B24-93A6EFA60752}"/>
              </a:ext>
            </a:extLst>
          </p:cNvPr>
          <p:cNvCxnSpPr>
            <a:cxnSpLocks/>
          </p:cNvCxnSpPr>
          <p:nvPr/>
        </p:nvCxnSpPr>
        <p:spPr>
          <a:xfrm>
            <a:off x="7984512" y="2827677"/>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A452A9-259E-E14B-ACA1-80BA30B2EF84}"/>
              </a:ext>
            </a:extLst>
          </p:cNvPr>
          <p:cNvCxnSpPr>
            <a:cxnSpLocks/>
          </p:cNvCxnSpPr>
          <p:nvPr/>
        </p:nvCxnSpPr>
        <p:spPr>
          <a:xfrm>
            <a:off x="10462259" y="253746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7209FD-BB76-1545-9216-60BCF9C746A7}"/>
              </a:ext>
            </a:extLst>
          </p:cNvPr>
          <p:cNvCxnSpPr>
            <a:cxnSpLocks/>
          </p:cNvCxnSpPr>
          <p:nvPr/>
        </p:nvCxnSpPr>
        <p:spPr>
          <a:xfrm>
            <a:off x="7706413" y="29641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CB81597-0A6B-C44E-ABFD-1E83548ED298}"/>
              </a:ext>
            </a:extLst>
          </p:cNvPr>
          <p:cNvCxnSpPr>
            <a:cxnSpLocks/>
          </p:cNvCxnSpPr>
          <p:nvPr/>
        </p:nvCxnSpPr>
        <p:spPr>
          <a:xfrm>
            <a:off x="7499985" y="256413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3CD81F-0DEB-004C-849F-AFF6215D7B3B}"/>
              </a:ext>
            </a:extLst>
          </p:cNvPr>
          <p:cNvCxnSpPr>
            <a:cxnSpLocks/>
          </p:cNvCxnSpPr>
          <p:nvPr/>
        </p:nvCxnSpPr>
        <p:spPr>
          <a:xfrm>
            <a:off x="7984512" y="25450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8C5204-C0D2-7849-970F-F694BA2F6C0A}"/>
              </a:ext>
            </a:extLst>
          </p:cNvPr>
          <p:cNvCxnSpPr>
            <a:cxnSpLocks/>
          </p:cNvCxnSpPr>
          <p:nvPr/>
        </p:nvCxnSpPr>
        <p:spPr>
          <a:xfrm>
            <a:off x="7880985" y="267462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9B721DD-E819-B841-9BA7-DAA12C99ECDD}"/>
              </a:ext>
            </a:extLst>
          </p:cNvPr>
          <p:cNvCxnSpPr>
            <a:cxnSpLocks/>
          </p:cNvCxnSpPr>
          <p:nvPr/>
        </p:nvCxnSpPr>
        <p:spPr>
          <a:xfrm>
            <a:off x="7499985" y="279496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FCEBDD-EBA8-454B-868D-527878C0E329}"/>
              </a:ext>
            </a:extLst>
          </p:cNvPr>
          <p:cNvCxnSpPr>
            <a:cxnSpLocks/>
          </p:cNvCxnSpPr>
          <p:nvPr/>
        </p:nvCxnSpPr>
        <p:spPr>
          <a:xfrm>
            <a:off x="10948035" y="26997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B532CD-01CC-FC4A-AB3A-B1C0002558BF}"/>
              </a:ext>
            </a:extLst>
          </p:cNvPr>
          <p:cNvCxnSpPr>
            <a:cxnSpLocks/>
          </p:cNvCxnSpPr>
          <p:nvPr/>
        </p:nvCxnSpPr>
        <p:spPr>
          <a:xfrm>
            <a:off x="9202167" y="272835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52C50C-4AE9-734E-90E4-9E4AAAC882E5}"/>
              </a:ext>
            </a:extLst>
          </p:cNvPr>
          <p:cNvCxnSpPr>
            <a:cxnSpLocks/>
          </p:cNvCxnSpPr>
          <p:nvPr/>
        </p:nvCxnSpPr>
        <p:spPr>
          <a:xfrm>
            <a:off x="10745152" y="282702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202D91C-97B2-854F-A182-EABD9F985BCA}"/>
              </a:ext>
            </a:extLst>
          </p:cNvPr>
          <p:cNvCxnSpPr>
            <a:cxnSpLocks/>
          </p:cNvCxnSpPr>
          <p:nvPr/>
        </p:nvCxnSpPr>
        <p:spPr>
          <a:xfrm>
            <a:off x="10948035" y="2568071"/>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1129DDF-20D0-D64A-BD90-678CB59E92F0}"/>
              </a:ext>
            </a:extLst>
          </p:cNvPr>
          <p:cNvSpPr txBox="1"/>
          <p:nvPr/>
        </p:nvSpPr>
        <p:spPr>
          <a:xfrm>
            <a:off x="4804410" y="1851781"/>
            <a:ext cx="2592705" cy="369332"/>
          </a:xfrm>
          <a:prstGeom prst="rect">
            <a:avLst/>
          </a:prstGeom>
          <a:noFill/>
        </p:spPr>
        <p:txBody>
          <a:bodyPr wrap="square" rtlCol="0">
            <a:spAutoFit/>
          </a:bodyPr>
          <a:lstStyle/>
          <a:p>
            <a:r>
              <a:rPr lang="en-US" dirty="0"/>
              <a:t>Reference sequence</a:t>
            </a:r>
          </a:p>
        </p:txBody>
      </p:sp>
      <p:sp>
        <p:nvSpPr>
          <p:cNvPr id="3" name="TextBox 2">
            <a:extLst>
              <a:ext uri="{FF2B5EF4-FFF2-40B4-BE49-F238E27FC236}">
                <a16:creationId xmlns:a16="http://schemas.microsoft.com/office/drawing/2014/main" id="{0DE96E0B-3AEA-6C4E-AA36-8949956DAB1C}"/>
              </a:ext>
            </a:extLst>
          </p:cNvPr>
          <p:cNvSpPr txBox="1"/>
          <p:nvPr/>
        </p:nvSpPr>
        <p:spPr>
          <a:xfrm>
            <a:off x="35604" y="3007379"/>
            <a:ext cx="1776248" cy="369332"/>
          </a:xfrm>
          <a:prstGeom prst="rect">
            <a:avLst/>
          </a:prstGeom>
          <a:noFill/>
        </p:spPr>
        <p:txBody>
          <a:bodyPr wrap="square" rtlCol="0">
            <a:spAutoFit/>
          </a:bodyPr>
          <a:lstStyle/>
          <a:p>
            <a:r>
              <a:rPr lang="en-US" dirty="0"/>
              <a:t>Mapped Reads</a:t>
            </a:r>
          </a:p>
        </p:txBody>
      </p:sp>
    </p:spTree>
    <p:extLst>
      <p:ext uri="{BB962C8B-B14F-4D97-AF65-F5344CB8AC3E}">
        <p14:creationId xmlns:p14="http://schemas.microsoft.com/office/powerpoint/2010/main" val="15056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F3D1-F91F-E141-8024-06051EAC0BEF}"/>
              </a:ext>
            </a:extLst>
          </p:cNvPr>
          <p:cNvSpPr>
            <a:spLocks noGrp="1"/>
          </p:cNvSpPr>
          <p:nvPr>
            <p:ph type="title"/>
          </p:nvPr>
        </p:nvSpPr>
        <p:spPr/>
        <p:txBody>
          <a:bodyPr/>
          <a:lstStyle/>
          <a:p>
            <a:pPr algn="ctr"/>
            <a:r>
              <a:rPr lang="en-US" dirty="0"/>
              <a:t>Gene Expression</a:t>
            </a:r>
          </a:p>
        </p:txBody>
      </p:sp>
      <p:grpSp>
        <p:nvGrpSpPr>
          <p:cNvPr id="47" name="Group 46">
            <a:extLst>
              <a:ext uri="{FF2B5EF4-FFF2-40B4-BE49-F238E27FC236}">
                <a16:creationId xmlns:a16="http://schemas.microsoft.com/office/drawing/2014/main" id="{8AF149C5-7425-0043-9919-DF72F0A8BC02}"/>
              </a:ext>
            </a:extLst>
          </p:cNvPr>
          <p:cNvGrpSpPr/>
          <p:nvPr/>
        </p:nvGrpSpPr>
        <p:grpSpPr>
          <a:xfrm>
            <a:off x="434340" y="2411730"/>
            <a:ext cx="10839450" cy="11430"/>
            <a:chOff x="182880" y="2411730"/>
            <a:chExt cx="10839450" cy="11430"/>
          </a:xfrm>
        </p:grpSpPr>
        <p:cxnSp>
          <p:nvCxnSpPr>
            <p:cNvPr id="5" name="Straight Connector 4">
              <a:extLst>
                <a:ext uri="{FF2B5EF4-FFF2-40B4-BE49-F238E27FC236}">
                  <a16:creationId xmlns:a16="http://schemas.microsoft.com/office/drawing/2014/main" id="{652F1170-EE13-2C49-ADB2-54459F396E76}"/>
                </a:ext>
              </a:extLst>
            </p:cNvPr>
            <p:cNvCxnSpPr/>
            <p:nvPr/>
          </p:nvCxnSpPr>
          <p:spPr>
            <a:xfrm>
              <a:off x="182880" y="2411730"/>
              <a:ext cx="153162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3044B5D-F6FA-564D-BA4C-0A8C7F7A368F}"/>
                </a:ext>
              </a:extLst>
            </p:cNvPr>
            <p:cNvCxnSpPr/>
            <p:nvPr/>
          </p:nvCxnSpPr>
          <p:spPr>
            <a:xfrm>
              <a:off x="2594610" y="2411730"/>
              <a:ext cx="162306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AE855F-FAA4-0A4F-BD55-DBC99E4E4350}"/>
                </a:ext>
              </a:extLst>
            </p:cNvPr>
            <p:cNvCxnSpPr/>
            <p:nvPr/>
          </p:nvCxnSpPr>
          <p:spPr>
            <a:xfrm>
              <a:off x="5086350" y="2411730"/>
              <a:ext cx="100965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BACC8F-A6B1-B14F-A00A-78424913443B}"/>
                </a:ext>
              </a:extLst>
            </p:cNvPr>
            <p:cNvCxnSpPr/>
            <p:nvPr/>
          </p:nvCxnSpPr>
          <p:spPr>
            <a:xfrm>
              <a:off x="7223760" y="242316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010CBD-4AA4-2649-8876-6C5848DCC196}"/>
                </a:ext>
              </a:extLst>
            </p:cNvPr>
            <p:cNvCxnSpPr/>
            <p:nvPr/>
          </p:nvCxnSpPr>
          <p:spPr>
            <a:xfrm>
              <a:off x="8587740" y="2412365"/>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847A77-7407-EB49-8AA5-672716015C7E}"/>
                </a:ext>
              </a:extLst>
            </p:cNvPr>
            <p:cNvCxnSpPr/>
            <p:nvPr/>
          </p:nvCxnSpPr>
          <p:spPr>
            <a:xfrm>
              <a:off x="10210800" y="241173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0CFFA0-0736-5D44-90E3-1FE1A5079059}"/>
                </a:ext>
              </a:extLst>
            </p:cNvPr>
            <p:cNvCxnSpPr/>
            <p:nvPr/>
          </p:nvCxnSpPr>
          <p:spPr>
            <a:xfrm>
              <a:off x="1714500" y="2411730"/>
              <a:ext cx="88011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F4CED-43B8-2245-84B7-8BA0EE9411A3}"/>
                </a:ext>
              </a:extLst>
            </p:cNvPr>
            <p:cNvCxnSpPr/>
            <p:nvPr/>
          </p:nvCxnSpPr>
          <p:spPr>
            <a:xfrm>
              <a:off x="4217670" y="2411730"/>
              <a:ext cx="94869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B20209-061C-AE4A-9E81-CBFBF55EB5F3}"/>
                </a:ext>
              </a:extLst>
            </p:cNvPr>
            <p:cNvCxnSpPr/>
            <p:nvPr/>
          </p:nvCxnSpPr>
          <p:spPr>
            <a:xfrm>
              <a:off x="6096000" y="2415540"/>
              <a:ext cx="112776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A50DFF-6EAD-344D-920E-D02B51E4B2C4}"/>
                </a:ext>
              </a:extLst>
            </p:cNvPr>
            <p:cNvCxnSpPr/>
            <p:nvPr/>
          </p:nvCxnSpPr>
          <p:spPr>
            <a:xfrm flipV="1">
              <a:off x="8035290" y="2414905"/>
              <a:ext cx="55245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DF31E2-F0A5-8D47-AEB7-1078EF9913DF}"/>
                </a:ext>
              </a:extLst>
            </p:cNvPr>
            <p:cNvCxnSpPr/>
            <p:nvPr/>
          </p:nvCxnSpPr>
          <p:spPr>
            <a:xfrm>
              <a:off x="9399270" y="2411730"/>
              <a:ext cx="8115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FDFF8D96-24F8-6B46-B995-F55A1A4B2C70}"/>
              </a:ext>
            </a:extLst>
          </p:cNvPr>
          <p:cNvCxnSpPr>
            <a:cxnSpLocks/>
          </p:cNvCxnSpPr>
          <p:nvPr/>
        </p:nvCxnSpPr>
        <p:spPr>
          <a:xfrm>
            <a:off x="43434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F97499-5995-E04A-8732-F1FB322FE5B7}"/>
              </a:ext>
            </a:extLst>
          </p:cNvPr>
          <p:cNvCxnSpPr>
            <a:cxnSpLocks/>
          </p:cNvCxnSpPr>
          <p:nvPr/>
        </p:nvCxnSpPr>
        <p:spPr>
          <a:xfrm>
            <a:off x="1367790" y="254508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D94EE9-C9E5-4948-AFA2-45A800E7CFB4}"/>
              </a:ext>
            </a:extLst>
          </p:cNvPr>
          <p:cNvCxnSpPr>
            <a:cxnSpLocks/>
          </p:cNvCxnSpPr>
          <p:nvPr/>
        </p:nvCxnSpPr>
        <p:spPr>
          <a:xfrm>
            <a:off x="1097280" y="267462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6CD922-A980-9D43-9E90-A02E6A0417AC}"/>
              </a:ext>
            </a:extLst>
          </p:cNvPr>
          <p:cNvCxnSpPr>
            <a:cxnSpLocks/>
          </p:cNvCxnSpPr>
          <p:nvPr/>
        </p:nvCxnSpPr>
        <p:spPr>
          <a:xfrm>
            <a:off x="3846195" y="257556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52BEA4-E476-AB45-B495-A47DAED0F5DC}"/>
              </a:ext>
            </a:extLst>
          </p:cNvPr>
          <p:cNvCxnSpPr>
            <a:cxnSpLocks/>
          </p:cNvCxnSpPr>
          <p:nvPr/>
        </p:nvCxnSpPr>
        <p:spPr>
          <a:xfrm>
            <a:off x="346329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5FDF38-F380-2646-B0F8-9FE6A054AEEE}"/>
              </a:ext>
            </a:extLst>
          </p:cNvPr>
          <p:cNvCxnSpPr>
            <a:cxnSpLocks/>
          </p:cNvCxnSpPr>
          <p:nvPr/>
        </p:nvCxnSpPr>
        <p:spPr>
          <a:xfrm>
            <a:off x="286893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B3A1DC3-A5E3-0942-B4C7-7708C17E0CAE}"/>
              </a:ext>
            </a:extLst>
          </p:cNvPr>
          <p:cNvCxnSpPr>
            <a:cxnSpLocks/>
          </p:cNvCxnSpPr>
          <p:nvPr/>
        </p:nvCxnSpPr>
        <p:spPr>
          <a:xfrm>
            <a:off x="83820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26190C-375F-5344-83C5-94428A9AD32D}"/>
              </a:ext>
            </a:extLst>
          </p:cNvPr>
          <p:cNvCxnSpPr>
            <a:cxnSpLocks/>
          </p:cNvCxnSpPr>
          <p:nvPr/>
        </p:nvCxnSpPr>
        <p:spPr>
          <a:xfrm>
            <a:off x="5920740" y="3112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AC76094-904B-6242-BC22-4DC9B0F3449E}"/>
              </a:ext>
            </a:extLst>
          </p:cNvPr>
          <p:cNvCxnSpPr>
            <a:cxnSpLocks/>
          </p:cNvCxnSpPr>
          <p:nvPr/>
        </p:nvCxnSpPr>
        <p:spPr>
          <a:xfrm>
            <a:off x="5375910" y="283083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340C05-71E4-1749-8FB0-395E3F30A721}"/>
              </a:ext>
            </a:extLst>
          </p:cNvPr>
          <p:cNvCxnSpPr>
            <a:cxnSpLocks/>
          </p:cNvCxnSpPr>
          <p:nvPr/>
        </p:nvCxnSpPr>
        <p:spPr>
          <a:xfrm>
            <a:off x="5962650" y="25374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4F51B5C-DC0E-4349-8BD3-97CF1EBCAA8B}"/>
              </a:ext>
            </a:extLst>
          </p:cNvPr>
          <p:cNvCxnSpPr>
            <a:cxnSpLocks/>
          </p:cNvCxnSpPr>
          <p:nvPr/>
        </p:nvCxnSpPr>
        <p:spPr>
          <a:xfrm>
            <a:off x="5770245" y="267462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9561F6-5C48-1949-AA5D-89C1E88DB82B}"/>
              </a:ext>
            </a:extLst>
          </p:cNvPr>
          <p:cNvCxnSpPr>
            <a:cxnSpLocks/>
          </p:cNvCxnSpPr>
          <p:nvPr/>
        </p:nvCxnSpPr>
        <p:spPr>
          <a:xfrm>
            <a:off x="5375910" y="274320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950991-ECC4-924E-8401-CE69B72B3245}"/>
              </a:ext>
            </a:extLst>
          </p:cNvPr>
          <p:cNvCxnSpPr>
            <a:cxnSpLocks/>
          </p:cNvCxnSpPr>
          <p:nvPr/>
        </p:nvCxnSpPr>
        <p:spPr>
          <a:xfrm>
            <a:off x="5711190" y="321564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2A8B7E-4F96-3240-BFE2-C2F2449BCC9D}"/>
              </a:ext>
            </a:extLst>
          </p:cNvPr>
          <p:cNvCxnSpPr>
            <a:cxnSpLocks/>
          </p:cNvCxnSpPr>
          <p:nvPr/>
        </p:nvCxnSpPr>
        <p:spPr>
          <a:xfrm>
            <a:off x="5444490" y="3112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893610-F948-8E44-BF26-145F5A921F5A}"/>
              </a:ext>
            </a:extLst>
          </p:cNvPr>
          <p:cNvCxnSpPr>
            <a:cxnSpLocks/>
          </p:cNvCxnSpPr>
          <p:nvPr/>
        </p:nvCxnSpPr>
        <p:spPr>
          <a:xfrm>
            <a:off x="5920740" y="29641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B1C332-E6E3-8A44-A8F1-25BF30A4A1EA}"/>
              </a:ext>
            </a:extLst>
          </p:cNvPr>
          <p:cNvCxnSpPr>
            <a:cxnSpLocks/>
          </p:cNvCxnSpPr>
          <p:nvPr/>
        </p:nvCxnSpPr>
        <p:spPr>
          <a:xfrm>
            <a:off x="5444490" y="25412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F1E2BD-6370-E04F-9B01-42EABD2547E1}"/>
              </a:ext>
            </a:extLst>
          </p:cNvPr>
          <p:cNvCxnSpPr>
            <a:cxnSpLocks/>
          </p:cNvCxnSpPr>
          <p:nvPr/>
        </p:nvCxnSpPr>
        <p:spPr>
          <a:xfrm>
            <a:off x="5829300" y="282702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8F8E609-E7A9-CE48-B778-E413AC2ACA40}"/>
              </a:ext>
            </a:extLst>
          </p:cNvPr>
          <p:cNvCxnSpPr>
            <a:cxnSpLocks/>
          </p:cNvCxnSpPr>
          <p:nvPr/>
        </p:nvCxnSpPr>
        <p:spPr>
          <a:xfrm>
            <a:off x="5444490" y="33375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DAD0E96-9B08-F445-8096-A44E1736A241}"/>
              </a:ext>
            </a:extLst>
          </p:cNvPr>
          <p:cNvCxnSpPr>
            <a:cxnSpLocks/>
          </p:cNvCxnSpPr>
          <p:nvPr/>
        </p:nvCxnSpPr>
        <p:spPr>
          <a:xfrm>
            <a:off x="5375910" y="29641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4B5AAD-57B3-764F-A639-A5506F660530}"/>
              </a:ext>
            </a:extLst>
          </p:cNvPr>
          <p:cNvCxnSpPr>
            <a:cxnSpLocks/>
          </p:cNvCxnSpPr>
          <p:nvPr/>
        </p:nvCxnSpPr>
        <p:spPr>
          <a:xfrm>
            <a:off x="10502922" y="27108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39CFBF-5C22-8241-86DF-90846514BE6D}"/>
              </a:ext>
            </a:extLst>
          </p:cNvPr>
          <p:cNvCxnSpPr>
            <a:cxnSpLocks/>
          </p:cNvCxnSpPr>
          <p:nvPr/>
        </p:nvCxnSpPr>
        <p:spPr>
          <a:xfrm>
            <a:off x="8927781" y="25720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64AAE0-82FD-384F-8B24-93A6EFA60752}"/>
              </a:ext>
            </a:extLst>
          </p:cNvPr>
          <p:cNvCxnSpPr>
            <a:cxnSpLocks/>
          </p:cNvCxnSpPr>
          <p:nvPr/>
        </p:nvCxnSpPr>
        <p:spPr>
          <a:xfrm>
            <a:off x="7984512" y="2827677"/>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A452A9-259E-E14B-ACA1-80BA30B2EF84}"/>
              </a:ext>
            </a:extLst>
          </p:cNvPr>
          <p:cNvCxnSpPr>
            <a:cxnSpLocks/>
          </p:cNvCxnSpPr>
          <p:nvPr/>
        </p:nvCxnSpPr>
        <p:spPr>
          <a:xfrm>
            <a:off x="10462259" y="253746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7209FD-BB76-1545-9216-60BCF9C746A7}"/>
              </a:ext>
            </a:extLst>
          </p:cNvPr>
          <p:cNvCxnSpPr>
            <a:cxnSpLocks/>
          </p:cNvCxnSpPr>
          <p:nvPr/>
        </p:nvCxnSpPr>
        <p:spPr>
          <a:xfrm>
            <a:off x="7706413" y="29641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CB81597-0A6B-C44E-ABFD-1E83548ED298}"/>
              </a:ext>
            </a:extLst>
          </p:cNvPr>
          <p:cNvCxnSpPr>
            <a:cxnSpLocks/>
          </p:cNvCxnSpPr>
          <p:nvPr/>
        </p:nvCxnSpPr>
        <p:spPr>
          <a:xfrm>
            <a:off x="7499985" y="256413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3CD81F-0DEB-004C-849F-AFF6215D7B3B}"/>
              </a:ext>
            </a:extLst>
          </p:cNvPr>
          <p:cNvCxnSpPr>
            <a:cxnSpLocks/>
          </p:cNvCxnSpPr>
          <p:nvPr/>
        </p:nvCxnSpPr>
        <p:spPr>
          <a:xfrm>
            <a:off x="7984512" y="25450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8C5204-C0D2-7849-970F-F694BA2F6C0A}"/>
              </a:ext>
            </a:extLst>
          </p:cNvPr>
          <p:cNvCxnSpPr>
            <a:cxnSpLocks/>
          </p:cNvCxnSpPr>
          <p:nvPr/>
        </p:nvCxnSpPr>
        <p:spPr>
          <a:xfrm>
            <a:off x="7880985" y="267462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9B721DD-E819-B841-9BA7-DAA12C99ECDD}"/>
              </a:ext>
            </a:extLst>
          </p:cNvPr>
          <p:cNvCxnSpPr>
            <a:cxnSpLocks/>
          </p:cNvCxnSpPr>
          <p:nvPr/>
        </p:nvCxnSpPr>
        <p:spPr>
          <a:xfrm>
            <a:off x="7499985" y="279496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FCEBDD-EBA8-454B-868D-527878C0E329}"/>
              </a:ext>
            </a:extLst>
          </p:cNvPr>
          <p:cNvCxnSpPr>
            <a:cxnSpLocks/>
          </p:cNvCxnSpPr>
          <p:nvPr/>
        </p:nvCxnSpPr>
        <p:spPr>
          <a:xfrm>
            <a:off x="10948035" y="26997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B532CD-01CC-FC4A-AB3A-B1C0002558BF}"/>
              </a:ext>
            </a:extLst>
          </p:cNvPr>
          <p:cNvCxnSpPr>
            <a:cxnSpLocks/>
          </p:cNvCxnSpPr>
          <p:nvPr/>
        </p:nvCxnSpPr>
        <p:spPr>
          <a:xfrm>
            <a:off x="9202167" y="272835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52C50C-4AE9-734E-90E4-9E4AAAC882E5}"/>
              </a:ext>
            </a:extLst>
          </p:cNvPr>
          <p:cNvCxnSpPr>
            <a:cxnSpLocks/>
          </p:cNvCxnSpPr>
          <p:nvPr/>
        </p:nvCxnSpPr>
        <p:spPr>
          <a:xfrm>
            <a:off x="10745152" y="282702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202D91C-97B2-854F-A182-EABD9F985BCA}"/>
              </a:ext>
            </a:extLst>
          </p:cNvPr>
          <p:cNvCxnSpPr>
            <a:cxnSpLocks/>
          </p:cNvCxnSpPr>
          <p:nvPr/>
        </p:nvCxnSpPr>
        <p:spPr>
          <a:xfrm>
            <a:off x="10948035" y="2568071"/>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1129DDF-20D0-D64A-BD90-678CB59E92F0}"/>
              </a:ext>
            </a:extLst>
          </p:cNvPr>
          <p:cNvSpPr txBox="1"/>
          <p:nvPr/>
        </p:nvSpPr>
        <p:spPr>
          <a:xfrm>
            <a:off x="4804410" y="1851781"/>
            <a:ext cx="2592705" cy="369332"/>
          </a:xfrm>
          <a:prstGeom prst="rect">
            <a:avLst/>
          </a:prstGeom>
          <a:noFill/>
        </p:spPr>
        <p:txBody>
          <a:bodyPr wrap="square" rtlCol="0">
            <a:spAutoFit/>
          </a:bodyPr>
          <a:lstStyle/>
          <a:p>
            <a:r>
              <a:rPr lang="en-US" dirty="0"/>
              <a:t>Reference sequence</a:t>
            </a:r>
          </a:p>
        </p:txBody>
      </p:sp>
      <p:sp>
        <p:nvSpPr>
          <p:cNvPr id="3" name="TextBox 2">
            <a:extLst>
              <a:ext uri="{FF2B5EF4-FFF2-40B4-BE49-F238E27FC236}">
                <a16:creationId xmlns:a16="http://schemas.microsoft.com/office/drawing/2014/main" id="{0DE96E0B-3AEA-6C4E-AA36-8949956DAB1C}"/>
              </a:ext>
            </a:extLst>
          </p:cNvPr>
          <p:cNvSpPr txBox="1"/>
          <p:nvPr/>
        </p:nvSpPr>
        <p:spPr>
          <a:xfrm>
            <a:off x="35604" y="3007379"/>
            <a:ext cx="1776248" cy="369332"/>
          </a:xfrm>
          <a:prstGeom prst="rect">
            <a:avLst/>
          </a:prstGeom>
          <a:noFill/>
        </p:spPr>
        <p:txBody>
          <a:bodyPr wrap="square" rtlCol="0">
            <a:spAutoFit/>
          </a:bodyPr>
          <a:lstStyle/>
          <a:p>
            <a:r>
              <a:rPr lang="en-US" dirty="0"/>
              <a:t>Mapped Reads</a:t>
            </a:r>
          </a:p>
        </p:txBody>
      </p:sp>
      <p:graphicFrame>
        <p:nvGraphicFramePr>
          <p:cNvPr id="4" name="Table 3">
            <a:extLst>
              <a:ext uri="{FF2B5EF4-FFF2-40B4-BE49-F238E27FC236}">
                <a16:creationId xmlns:a16="http://schemas.microsoft.com/office/drawing/2014/main" id="{92EE9D9A-7516-F245-A278-AE10C23D0390}"/>
              </a:ext>
            </a:extLst>
          </p:cNvPr>
          <p:cNvGraphicFramePr>
            <a:graphicFrameLocks noGrp="1"/>
          </p:cNvGraphicFramePr>
          <p:nvPr>
            <p:extLst>
              <p:ext uri="{D42A27DB-BD31-4B8C-83A1-F6EECF244321}">
                <p14:modId xmlns:p14="http://schemas.microsoft.com/office/powerpoint/2010/main" val="2674491819"/>
              </p:ext>
            </p:extLst>
          </p:nvPr>
        </p:nvGraphicFramePr>
        <p:xfrm>
          <a:off x="3492653" y="3979105"/>
          <a:ext cx="5010256" cy="2369790"/>
        </p:xfrm>
        <a:graphic>
          <a:graphicData uri="http://schemas.openxmlformats.org/drawingml/2006/table">
            <a:tbl>
              <a:tblPr firstRow="1" bandRow="1">
                <a:tableStyleId>{5940675A-B579-460E-94D1-54222C63F5DA}</a:tableStyleId>
              </a:tblPr>
              <a:tblGrid>
                <a:gridCol w="2107328">
                  <a:extLst>
                    <a:ext uri="{9D8B030D-6E8A-4147-A177-3AD203B41FA5}">
                      <a16:colId xmlns:a16="http://schemas.microsoft.com/office/drawing/2014/main" val="2968629139"/>
                    </a:ext>
                  </a:extLst>
                </a:gridCol>
                <a:gridCol w="2902928">
                  <a:extLst>
                    <a:ext uri="{9D8B030D-6E8A-4147-A177-3AD203B41FA5}">
                      <a16:colId xmlns:a16="http://schemas.microsoft.com/office/drawing/2014/main" val="14245064"/>
                    </a:ext>
                  </a:extLst>
                </a:gridCol>
              </a:tblGrid>
              <a:tr h="508931">
                <a:tc>
                  <a:txBody>
                    <a:bodyPr/>
                    <a:lstStyle/>
                    <a:p>
                      <a:r>
                        <a:rPr lang="en-US" sz="2900" dirty="0"/>
                        <a:t>Gene </a:t>
                      </a:r>
                    </a:p>
                  </a:txBody>
                  <a:tcPr marL="100584" marR="100584" marT="73632" marB="73632">
                    <a:solidFill>
                      <a:schemeClr val="accent1">
                        <a:lumMod val="40000"/>
                        <a:lumOff val="60000"/>
                      </a:schemeClr>
                    </a:solidFill>
                  </a:tcPr>
                </a:tc>
                <a:tc>
                  <a:txBody>
                    <a:bodyPr/>
                    <a:lstStyle/>
                    <a:p>
                      <a:r>
                        <a:rPr lang="en-US" sz="2900" dirty="0"/>
                        <a:t>Read Count</a:t>
                      </a:r>
                    </a:p>
                  </a:txBody>
                  <a:tcPr marL="100584" marR="100584" marT="73632" marB="73632">
                    <a:solidFill>
                      <a:schemeClr val="accent1">
                        <a:lumMod val="40000"/>
                        <a:lumOff val="60000"/>
                      </a:schemeClr>
                    </a:solidFill>
                  </a:tcPr>
                </a:tc>
                <a:extLst>
                  <a:ext uri="{0D108BD9-81ED-4DB2-BD59-A6C34878D82A}">
                    <a16:rowId xmlns:a16="http://schemas.microsoft.com/office/drawing/2014/main" val="1063123763"/>
                  </a:ext>
                </a:extLst>
              </a:tr>
              <a:tr h="593522">
                <a:tc>
                  <a:txBody>
                    <a:bodyPr/>
                    <a:lstStyle/>
                    <a:p>
                      <a:r>
                        <a:rPr lang="en-US" sz="2900" dirty="0"/>
                        <a:t>Red</a:t>
                      </a:r>
                    </a:p>
                  </a:txBody>
                  <a:tcPr marL="100584" marR="100584" marT="73632" marB="73632"/>
                </a:tc>
                <a:tc>
                  <a:txBody>
                    <a:bodyPr/>
                    <a:lstStyle/>
                    <a:p>
                      <a:r>
                        <a:rPr lang="en-US" sz="2900" dirty="0"/>
                        <a:t>7</a:t>
                      </a:r>
                    </a:p>
                  </a:txBody>
                  <a:tcPr marL="100584" marR="100584" marT="73632" marB="73632"/>
                </a:tc>
                <a:extLst>
                  <a:ext uri="{0D108BD9-81ED-4DB2-BD59-A6C34878D82A}">
                    <a16:rowId xmlns:a16="http://schemas.microsoft.com/office/drawing/2014/main" val="3237442772"/>
                  </a:ext>
                </a:extLst>
              </a:tr>
              <a:tr h="593522">
                <a:tc>
                  <a:txBody>
                    <a:bodyPr/>
                    <a:lstStyle/>
                    <a:p>
                      <a:r>
                        <a:rPr lang="en-US" sz="2900" dirty="0"/>
                        <a:t>Blue</a:t>
                      </a:r>
                    </a:p>
                  </a:txBody>
                  <a:tcPr marL="100584" marR="100584" marT="73632" marB="73632"/>
                </a:tc>
                <a:tc>
                  <a:txBody>
                    <a:bodyPr/>
                    <a:lstStyle/>
                    <a:p>
                      <a:r>
                        <a:rPr lang="en-US" sz="2900" dirty="0"/>
                        <a:t>11</a:t>
                      </a:r>
                    </a:p>
                  </a:txBody>
                  <a:tcPr marL="100584" marR="100584" marT="73632" marB="73632"/>
                </a:tc>
                <a:extLst>
                  <a:ext uri="{0D108BD9-81ED-4DB2-BD59-A6C34878D82A}">
                    <a16:rowId xmlns:a16="http://schemas.microsoft.com/office/drawing/2014/main" val="2497886027"/>
                  </a:ext>
                </a:extLst>
              </a:tr>
              <a:tr h="593522">
                <a:tc>
                  <a:txBody>
                    <a:bodyPr/>
                    <a:lstStyle/>
                    <a:p>
                      <a:r>
                        <a:rPr lang="en-US" sz="2900" dirty="0"/>
                        <a:t>Purple</a:t>
                      </a:r>
                    </a:p>
                  </a:txBody>
                  <a:tcPr marL="100584" marR="100584" marT="73632" marB="73632"/>
                </a:tc>
                <a:tc>
                  <a:txBody>
                    <a:bodyPr/>
                    <a:lstStyle/>
                    <a:p>
                      <a:r>
                        <a:rPr lang="en-US" sz="2900" dirty="0"/>
                        <a:t>13</a:t>
                      </a:r>
                    </a:p>
                  </a:txBody>
                  <a:tcPr marL="100584" marR="100584" marT="73632" marB="73632"/>
                </a:tc>
                <a:extLst>
                  <a:ext uri="{0D108BD9-81ED-4DB2-BD59-A6C34878D82A}">
                    <a16:rowId xmlns:a16="http://schemas.microsoft.com/office/drawing/2014/main" val="3242716278"/>
                  </a:ext>
                </a:extLst>
              </a:tr>
            </a:tbl>
          </a:graphicData>
        </a:graphic>
      </p:graphicFrame>
    </p:spTree>
    <p:extLst>
      <p:ext uri="{BB962C8B-B14F-4D97-AF65-F5344CB8AC3E}">
        <p14:creationId xmlns:p14="http://schemas.microsoft.com/office/powerpoint/2010/main" val="30431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D2A2-21B6-BB45-B0CC-733B7526C6ED}"/>
              </a:ext>
            </a:extLst>
          </p:cNvPr>
          <p:cNvSpPr>
            <a:spLocks noGrp="1"/>
          </p:cNvSpPr>
          <p:nvPr>
            <p:ph type="title"/>
          </p:nvPr>
        </p:nvSpPr>
        <p:spPr/>
        <p:txBody>
          <a:bodyPr/>
          <a:lstStyle/>
          <a:p>
            <a:pPr algn="ctr"/>
            <a:r>
              <a:rPr lang="en-US" dirty="0"/>
              <a:t>Multimapping</a:t>
            </a:r>
          </a:p>
        </p:txBody>
      </p:sp>
      <p:sp>
        <p:nvSpPr>
          <p:cNvPr id="3" name="Content Placeholder 2">
            <a:extLst>
              <a:ext uri="{FF2B5EF4-FFF2-40B4-BE49-F238E27FC236}">
                <a16:creationId xmlns:a16="http://schemas.microsoft.com/office/drawing/2014/main" id="{130E1A52-210E-5C45-A272-5A700EB8D95C}"/>
              </a:ext>
            </a:extLst>
          </p:cNvPr>
          <p:cNvSpPr>
            <a:spLocks noGrp="1"/>
          </p:cNvSpPr>
          <p:nvPr>
            <p:ph idx="1"/>
          </p:nvPr>
        </p:nvSpPr>
        <p:spPr/>
        <p:txBody>
          <a:bodyPr>
            <a:normAutofit fontScale="77500" lnSpcReduction="20000"/>
          </a:bodyPr>
          <a:lstStyle/>
          <a:p>
            <a:r>
              <a:rPr lang="en-US" dirty="0"/>
              <a:t>Reads map to more than one location </a:t>
            </a:r>
          </a:p>
          <a:p>
            <a:r>
              <a:rPr lang="en-US" dirty="0"/>
              <a:t>Caused by duplications and transposable elements</a:t>
            </a:r>
          </a:p>
          <a:p>
            <a:r>
              <a:rPr lang="en-US" dirty="0"/>
              <a:t>Leads to either under or overcounting </a:t>
            </a:r>
          </a:p>
          <a:p>
            <a:r>
              <a:rPr lang="en-US" dirty="0"/>
              <a:t>Can effect differential expression analysis</a:t>
            </a:r>
          </a:p>
          <a:p>
            <a:r>
              <a:rPr lang="en-US" dirty="0"/>
              <a:t>Computational strategies:</a:t>
            </a:r>
          </a:p>
          <a:p>
            <a:pPr marL="914400" lvl="1" indent="-457200">
              <a:buFont typeface="+mj-lt"/>
              <a:buAutoNum type="arabicPeriod"/>
            </a:pPr>
            <a:r>
              <a:rPr lang="en-US" dirty="0"/>
              <a:t>Ignore them</a:t>
            </a:r>
          </a:p>
          <a:p>
            <a:pPr marL="914400" lvl="1" indent="-457200">
              <a:buFont typeface="+mj-lt"/>
              <a:buAutoNum type="arabicPeriod"/>
            </a:pPr>
            <a:r>
              <a:rPr lang="en-US" dirty="0"/>
              <a:t>Count once for each alignment</a:t>
            </a:r>
          </a:p>
          <a:p>
            <a:pPr marL="914400" lvl="1" indent="-457200">
              <a:buFont typeface="+mj-lt"/>
              <a:buAutoNum type="arabicPeriod"/>
            </a:pPr>
            <a:r>
              <a:rPr lang="en-US" dirty="0"/>
              <a:t>Randomly assign</a:t>
            </a:r>
          </a:p>
          <a:p>
            <a:pPr marL="914400" lvl="1" indent="-457200">
              <a:buFont typeface="+mj-lt"/>
              <a:buAutoNum type="arabicPeriod"/>
            </a:pPr>
            <a:r>
              <a:rPr lang="en-US" dirty="0"/>
              <a:t>Split amongst all alignments</a:t>
            </a:r>
          </a:p>
          <a:p>
            <a:pPr marL="914400" lvl="1" indent="-457200">
              <a:buFont typeface="+mj-lt"/>
              <a:buAutoNum type="arabicPeriod"/>
            </a:pPr>
            <a:r>
              <a:rPr lang="en-US" dirty="0"/>
              <a:t>Assign to region with most unique reads</a:t>
            </a:r>
          </a:p>
          <a:p>
            <a:pPr marL="914400" lvl="1" indent="-457200">
              <a:buFont typeface="+mj-lt"/>
              <a:buAutoNum type="arabicPeriod"/>
            </a:pPr>
            <a:r>
              <a:rPr lang="en-US" dirty="0"/>
              <a:t>Read coverage based method</a:t>
            </a:r>
          </a:p>
          <a:p>
            <a:pPr marL="914400" lvl="1" indent="-457200">
              <a:buFont typeface="+mj-lt"/>
              <a:buAutoNum type="arabicPeriod"/>
            </a:pPr>
            <a:r>
              <a:rPr lang="en-US" dirty="0"/>
              <a:t>Expectation maximization approaches</a:t>
            </a:r>
          </a:p>
          <a:p>
            <a:pPr marL="914400" lvl="1" indent="-457200">
              <a:buFont typeface="+mj-lt"/>
              <a:buAutoNum type="arabicPeriod"/>
            </a:pPr>
            <a:r>
              <a:rPr lang="en-US" dirty="0"/>
              <a:t>Multi-map groups</a:t>
            </a:r>
          </a:p>
          <a:p>
            <a:r>
              <a:rPr lang="en-US" dirty="0"/>
              <a:t>Best methodology is still an open question</a:t>
            </a:r>
          </a:p>
        </p:txBody>
      </p:sp>
      <p:sp>
        <p:nvSpPr>
          <p:cNvPr id="4" name="TextBox 3">
            <a:extLst>
              <a:ext uri="{FF2B5EF4-FFF2-40B4-BE49-F238E27FC236}">
                <a16:creationId xmlns:a16="http://schemas.microsoft.com/office/drawing/2014/main" id="{7D08070C-004D-994F-9F7B-49F010BE691E}"/>
              </a:ext>
            </a:extLst>
          </p:cNvPr>
          <p:cNvSpPr txBox="1"/>
          <p:nvPr/>
        </p:nvSpPr>
        <p:spPr>
          <a:xfrm>
            <a:off x="8963025" y="6211669"/>
            <a:ext cx="3228975" cy="646331"/>
          </a:xfrm>
          <a:prstGeom prst="rect">
            <a:avLst/>
          </a:prstGeom>
          <a:noFill/>
        </p:spPr>
        <p:txBody>
          <a:bodyPr wrap="square" rtlCol="0">
            <a:spAutoFit/>
          </a:bodyPr>
          <a:lstStyle/>
          <a:p>
            <a:r>
              <a:rPr lang="en-US" dirty="0"/>
              <a:t>Deschamps-Francoeur et al 2020</a:t>
            </a:r>
          </a:p>
          <a:p>
            <a:r>
              <a:rPr lang="en-US" dirty="0"/>
              <a:t>Robert and Watson 2015</a:t>
            </a:r>
          </a:p>
        </p:txBody>
      </p:sp>
    </p:spTree>
    <p:extLst>
      <p:ext uri="{BB962C8B-B14F-4D97-AF65-F5344CB8AC3E}">
        <p14:creationId xmlns:p14="http://schemas.microsoft.com/office/powerpoint/2010/main" val="40178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F3D1-F91F-E141-8024-06051EAC0BEF}"/>
              </a:ext>
            </a:extLst>
          </p:cNvPr>
          <p:cNvSpPr>
            <a:spLocks noGrp="1"/>
          </p:cNvSpPr>
          <p:nvPr>
            <p:ph type="title"/>
          </p:nvPr>
        </p:nvSpPr>
        <p:spPr/>
        <p:txBody>
          <a:bodyPr/>
          <a:lstStyle/>
          <a:p>
            <a:pPr algn="ctr"/>
            <a:r>
              <a:rPr lang="en-US" dirty="0"/>
              <a:t>Transcript Identification</a:t>
            </a:r>
          </a:p>
        </p:txBody>
      </p:sp>
      <p:grpSp>
        <p:nvGrpSpPr>
          <p:cNvPr id="47" name="Group 46">
            <a:extLst>
              <a:ext uri="{FF2B5EF4-FFF2-40B4-BE49-F238E27FC236}">
                <a16:creationId xmlns:a16="http://schemas.microsoft.com/office/drawing/2014/main" id="{8AF149C5-7425-0043-9919-DF72F0A8BC02}"/>
              </a:ext>
            </a:extLst>
          </p:cNvPr>
          <p:cNvGrpSpPr/>
          <p:nvPr/>
        </p:nvGrpSpPr>
        <p:grpSpPr>
          <a:xfrm>
            <a:off x="434340" y="2411730"/>
            <a:ext cx="10839450" cy="11430"/>
            <a:chOff x="182880" y="2411730"/>
            <a:chExt cx="10839450" cy="11430"/>
          </a:xfrm>
        </p:grpSpPr>
        <p:cxnSp>
          <p:nvCxnSpPr>
            <p:cNvPr id="5" name="Straight Connector 4">
              <a:extLst>
                <a:ext uri="{FF2B5EF4-FFF2-40B4-BE49-F238E27FC236}">
                  <a16:creationId xmlns:a16="http://schemas.microsoft.com/office/drawing/2014/main" id="{652F1170-EE13-2C49-ADB2-54459F396E76}"/>
                </a:ext>
              </a:extLst>
            </p:cNvPr>
            <p:cNvCxnSpPr/>
            <p:nvPr/>
          </p:nvCxnSpPr>
          <p:spPr>
            <a:xfrm>
              <a:off x="182880" y="2411730"/>
              <a:ext cx="153162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3044B5D-F6FA-564D-BA4C-0A8C7F7A368F}"/>
                </a:ext>
              </a:extLst>
            </p:cNvPr>
            <p:cNvCxnSpPr/>
            <p:nvPr/>
          </p:nvCxnSpPr>
          <p:spPr>
            <a:xfrm>
              <a:off x="2594610" y="2411730"/>
              <a:ext cx="162306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AE855F-FAA4-0A4F-BD55-DBC99E4E4350}"/>
                </a:ext>
              </a:extLst>
            </p:cNvPr>
            <p:cNvCxnSpPr/>
            <p:nvPr/>
          </p:nvCxnSpPr>
          <p:spPr>
            <a:xfrm>
              <a:off x="5086350" y="2411730"/>
              <a:ext cx="100965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BACC8F-A6B1-B14F-A00A-78424913443B}"/>
                </a:ext>
              </a:extLst>
            </p:cNvPr>
            <p:cNvCxnSpPr/>
            <p:nvPr/>
          </p:nvCxnSpPr>
          <p:spPr>
            <a:xfrm>
              <a:off x="7223760" y="242316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010CBD-4AA4-2649-8876-6C5848DCC196}"/>
                </a:ext>
              </a:extLst>
            </p:cNvPr>
            <p:cNvCxnSpPr/>
            <p:nvPr/>
          </p:nvCxnSpPr>
          <p:spPr>
            <a:xfrm>
              <a:off x="8587740" y="2412365"/>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847A77-7407-EB49-8AA5-672716015C7E}"/>
                </a:ext>
              </a:extLst>
            </p:cNvPr>
            <p:cNvCxnSpPr/>
            <p:nvPr/>
          </p:nvCxnSpPr>
          <p:spPr>
            <a:xfrm>
              <a:off x="10210800" y="2411730"/>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0CFFA0-0736-5D44-90E3-1FE1A5079059}"/>
                </a:ext>
              </a:extLst>
            </p:cNvPr>
            <p:cNvCxnSpPr/>
            <p:nvPr/>
          </p:nvCxnSpPr>
          <p:spPr>
            <a:xfrm>
              <a:off x="1714500" y="2411730"/>
              <a:ext cx="88011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F4CED-43B8-2245-84B7-8BA0EE9411A3}"/>
                </a:ext>
              </a:extLst>
            </p:cNvPr>
            <p:cNvCxnSpPr/>
            <p:nvPr/>
          </p:nvCxnSpPr>
          <p:spPr>
            <a:xfrm>
              <a:off x="4217670" y="2411730"/>
              <a:ext cx="94869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B20209-061C-AE4A-9E81-CBFBF55EB5F3}"/>
                </a:ext>
              </a:extLst>
            </p:cNvPr>
            <p:cNvCxnSpPr/>
            <p:nvPr/>
          </p:nvCxnSpPr>
          <p:spPr>
            <a:xfrm>
              <a:off x="6096000" y="2415540"/>
              <a:ext cx="112776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A50DFF-6EAD-344D-920E-D02B51E4B2C4}"/>
                </a:ext>
              </a:extLst>
            </p:cNvPr>
            <p:cNvCxnSpPr/>
            <p:nvPr/>
          </p:nvCxnSpPr>
          <p:spPr>
            <a:xfrm flipV="1">
              <a:off x="8035290" y="2414905"/>
              <a:ext cx="552450" cy="762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DF31E2-F0A5-8D47-AEB7-1078EF9913DF}"/>
                </a:ext>
              </a:extLst>
            </p:cNvPr>
            <p:cNvCxnSpPr/>
            <p:nvPr/>
          </p:nvCxnSpPr>
          <p:spPr>
            <a:xfrm>
              <a:off x="9399270" y="2411730"/>
              <a:ext cx="8115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FDFF8D96-24F8-6B46-B995-F55A1A4B2C70}"/>
              </a:ext>
            </a:extLst>
          </p:cNvPr>
          <p:cNvCxnSpPr>
            <a:cxnSpLocks/>
          </p:cNvCxnSpPr>
          <p:nvPr/>
        </p:nvCxnSpPr>
        <p:spPr>
          <a:xfrm>
            <a:off x="43434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F97499-5995-E04A-8732-F1FB322FE5B7}"/>
              </a:ext>
            </a:extLst>
          </p:cNvPr>
          <p:cNvCxnSpPr>
            <a:cxnSpLocks/>
          </p:cNvCxnSpPr>
          <p:nvPr/>
        </p:nvCxnSpPr>
        <p:spPr>
          <a:xfrm>
            <a:off x="1367790" y="254508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D94EE9-C9E5-4948-AFA2-45A800E7CFB4}"/>
              </a:ext>
            </a:extLst>
          </p:cNvPr>
          <p:cNvCxnSpPr>
            <a:cxnSpLocks/>
          </p:cNvCxnSpPr>
          <p:nvPr/>
        </p:nvCxnSpPr>
        <p:spPr>
          <a:xfrm>
            <a:off x="1097280" y="267462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6CD922-A980-9D43-9E90-A02E6A0417AC}"/>
              </a:ext>
            </a:extLst>
          </p:cNvPr>
          <p:cNvCxnSpPr>
            <a:cxnSpLocks/>
          </p:cNvCxnSpPr>
          <p:nvPr/>
        </p:nvCxnSpPr>
        <p:spPr>
          <a:xfrm>
            <a:off x="3846195" y="257556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52BEA4-E476-AB45-B495-A47DAED0F5DC}"/>
              </a:ext>
            </a:extLst>
          </p:cNvPr>
          <p:cNvCxnSpPr>
            <a:cxnSpLocks/>
          </p:cNvCxnSpPr>
          <p:nvPr/>
        </p:nvCxnSpPr>
        <p:spPr>
          <a:xfrm>
            <a:off x="346329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5FDF38-F380-2646-B0F8-9FE6A054AEEE}"/>
              </a:ext>
            </a:extLst>
          </p:cNvPr>
          <p:cNvCxnSpPr>
            <a:cxnSpLocks/>
          </p:cNvCxnSpPr>
          <p:nvPr/>
        </p:nvCxnSpPr>
        <p:spPr>
          <a:xfrm>
            <a:off x="286893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B3A1DC3-A5E3-0942-B4C7-7708C17E0CAE}"/>
              </a:ext>
            </a:extLst>
          </p:cNvPr>
          <p:cNvCxnSpPr>
            <a:cxnSpLocks/>
          </p:cNvCxnSpPr>
          <p:nvPr/>
        </p:nvCxnSpPr>
        <p:spPr>
          <a:xfrm>
            <a:off x="838200" y="2541270"/>
            <a:ext cx="34671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26190C-375F-5344-83C5-94428A9AD32D}"/>
              </a:ext>
            </a:extLst>
          </p:cNvPr>
          <p:cNvCxnSpPr>
            <a:cxnSpLocks/>
          </p:cNvCxnSpPr>
          <p:nvPr/>
        </p:nvCxnSpPr>
        <p:spPr>
          <a:xfrm>
            <a:off x="5920740" y="3112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AC76094-904B-6242-BC22-4DC9B0F3449E}"/>
              </a:ext>
            </a:extLst>
          </p:cNvPr>
          <p:cNvCxnSpPr>
            <a:cxnSpLocks/>
          </p:cNvCxnSpPr>
          <p:nvPr/>
        </p:nvCxnSpPr>
        <p:spPr>
          <a:xfrm>
            <a:off x="5375910" y="283083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340C05-71E4-1749-8FB0-395E3F30A721}"/>
              </a:ext>
            </a:extLst>
          </p:cNvPr>
          <p:cNvCxnSpPr>
            <a:cxnSpLocks/>
          </p:cNvCxnSpPr>
          <p:nvPr/>
        </p:nvCxnSpPr>
        <p:spPr>
          <a:xfrm>
            <a:off x="5962650" y="25374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4F51B5C-DC0E-4349-8BD3-97CF1EBCAA8B}"/>
              </a:ext>
            </a:extLst>
          </p:cNvPr>
          <p:cNvCxnSpPr>
            <a:cxnSpLocks/>
          </p:cNvCxnSpPr>
          <p:nvPr/>
        </p:nvCxnSpPr>
        <p:spPr>
          <a:xfrm>
            <a:off x="5770245" y="267462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9561F6-5C48-1949-AA5D-89C1E88DB82B}"/>
              </a:ext>
            </a:extLst>
          </p:cNvPr>
          <p:cNvCxnSpPr>
            <a:cxnSpLocks/>
          </p:cNvCxnSpPr>
          <p:nvPr/>
        </p:nvCxnSpPr>
        <p:spPr>
          <a:xfrm>
            <a:off x="5375910" y="274320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950991-ECC4-924E-8401-CE69B72B3245}"/>
              </a:ext>
            </a:extLst>
          </p:cNvPr>
          <p:cNvCxnSpPr>
            <a:cxnSpLocks/>
          </p:cNvCxnSpPr>
          <p:nvPr/>
        </p:nvCxnSpPr>
        <p:spPr>
          <a:xfrm>
            <a:off x="5711190" y="321564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2A8B7E-4F96-3240-BFE2-C2F2449BCC9D}"/>
              </a:ext>
            </a:extLst>
          </p:cNvPr>
          <p:cNvCxnSpPr>
            <a:cxnSpLocks/>
          </p:cNvCxnSpPr>
          <p:nvPr/>
        </p:nvCxnSpPr>
        <p:spPr>
          <a:xfrm>
            <a:off x="5444490" y="31127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893610-F948-8E44-BF26-145F5A921F5A}"/>
              </a:ext>
            </a:extLst>
          </p:cNvPr>
          <p:cNvCxnSpPr>
            <a:cxnSpLocks/>
          </p:cNvCxnSpPr>
          <p:nvPr/>
        </p:nvCxnSpPr>
        <p:spPr>
          <a:xfrm>
            <a:off x="5920740" y="29641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B1C332-E6E3-8A44-A8F1-25BF30A4A1EA}"/>
              </a:ext>
            </a:extLst>
          </p:cNvPr>
          <p:cNvCxnSpPr>
            <a:cxnSpLocks/>
          </p:cNvCxnSpPr>
          <p:nvPr/>
        </p:nvCxnSpPr>
        <p:spPr>
          <a:xfrm>
            <a:off x="5444490" y="254127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F1E2BD-6370-E04F-9B01-42EABD2547E1}"/>
              </a:ext>
            </a:extLst>
          </p:cNvPr>
          <p:cNvCxnSpPr>
            <a:cxnSpLocks/>
          </p:cNvCxnSpPr>
          <p:nvPr/>
        </p:nvCxnSpPr>
        <p:spPr>
          <a:xfrm>
            <a:off x="5829300" y="282702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8F8E609-E7A9-CE48-B778-E413AC2ACA40}"/>
              </a:ext>
            </a:extLst>
          </p:cNvPr>
          <p:cNvCxnSpPr>
            <a:cxnSpLocks/>
          </p:cNvCxnSpPr>
          <p:nvPr/>
        </p:nvCxnSpPr>
        <p:spPr>
          <a:xfrm>
            <a:off x="5444490" y="333756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DAD0E96-9B08-F445-8096-A44E1736A241}"/>
              </a:ext>
            </a:extLst>
          </p:cNvPr>
          <p:cNvCxnSpPr>
            <a:cxnSpLocks/>
          </p:cNvCxnSpPr>
          <p:nvPr/>
        </p:nvCxnSpPr>
        <p:spPr>
          <a:xfrm>
            <a:off x="5375910" y="2964180"/>
            <a:ext cx="38481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4B5AAD-57B3-764F-A639-A5506F660530}"/>
              </a:ext>
            </a:extLst>
          </p:cNvPr>
          <p:cNvCxnSpPr>
            <a:cxnSpLocks/>
          </p:cNvCxnSpPr>
          <p:nvPr/>
        </p:nvCxnSpPr>
        <p:spPr>
          <a:xfrm>
            <a:off x="10502922" y="27108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39CFBF-5C22-8241-86DF-90846514BE6D}"/>
              </a:ext>
            </a:extLst>
          </p:cNvPr>
          <p:cNvCxnSpPr>
            <a:cxnSpLocks/>
          </p:cNvCxnSpPr>
          <p:nvPr/>
        </p:nvCxnSpPr>
        <p:spPr>
          <a:xfrm>
            <a:off x="8927781" y="25720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64AAE0-82FD-384F-8B24-93A6EFA60752}"/>
              </a:ext>
            </a:extLst>
          </p:cNvPr>
          <p:cNvCxnSpPr>
            <a:cxnSpLocks/>
          </p:cNvCxnSpPr>
          <p:nvPr/>
        </p:nvCxnSpPr>
        <p:spPr>
          <a:xfrm>
            <a:off x="7984512" y="2827677"/>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A452A9-259E-E14B-ACA1-80BA30B2EF84}"/>
              </a:ext>
            </a:extLst>
          </p:cNvPr>
          <p:cNvCxnSpPr>
            <a:cxnSpLocks/>
          </p:cNvCxnSpPr>
          <p:nvPr/>
        </p:nvCxnSpPr>
        <p:spPr>
          <a:xfrm>
            <a:off x="10462259" y="253746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7209FD-BB76-1545-9216-60BCF9C746A7}"/>
              </a:ext>
            </a:extLst>
          </p:cNvPr>
          <p:cNvCxnSpPr>
            <a:cxnSpLocks/>
          </p:cNvCxnSpPr>
          <p:nvPr/>
        </p:nvCxnSpPr>
        <p:spPr>
          <a:xfrm>
            <a:off x="7706413" y="29641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CB81597-0A6B-C44E-ABFD-1E83548ED298}"/>
              </a:ext>
            </a:extLst>
          </p:cNvPr>
          <p:cNvCxnSpPr>
            <a:cxnSpLocks/>
          </p:cNvCxnSpPr>
          <p:nvPr/>
        </p:nvCxnSpPr>
        <p:spPr>
          <a:xfrm>
            <a:off x="7499985" y="256413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3CD81F-0DEB-004C-849F-AFF6215D7B3B}"/>
              </a:ext>
            </a:extLst>
          </p:cNvPr>
          <p:cNvCxnSpPr>
            <a:cxnSpLocks/>
          </p:cNvCxnSpPr>
          <p:nvPr/>
        </p:nvCxnSpPr>
        <p:spPr>
          <a:xfrm>
            <a:off x="7984512" y="254508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8C5204-C0D2-7849-970F-F694BA2F6C0A}"/>
              </a:ext>
            </a:extLst>
          </p:cNvPr>
          <p:cNvCxnSpPr>
            <a:cxnSpLocks/>
          </p:cNvCxnSpPr>
          <p:nvPr/>
        </p:nvCxnSpPr>
        <p:spPr>
          <a:xfrm>
            <a:off x="7880985" y="267462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9B721DD-E819-B841-9BA7-DAA12C99ECDD}"/>
              </a:ext>
            </a:extLst>
          </p:cNvPr>
          <p:cNvCxnSpPr>
            <a:cxnSpLocks/>
          </p:cNvCxnSpPr>
          <p:nvPr/>
        </p:nvCxnSpPr>
        <p:spPr>
          <a:xfrm>
            <a:off x="7499985" y="279496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FCEBDD-EBA8-454B-868D-527878C0E329}"/>
              </a:ext>
            </a:extLst>
          </p:cNvPr>
          <p:cNvCxnSpPr>
            <a:cxnSpLocks/>
          </p:cNvCxnSpPr>
          <p:nvPr/>
        </p:nvCxnSpPr>
        <p:spPr>
          <a:xfrm>
            <a:off x="10948035" y="269971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B532CD-01CC-FC4A-AB3A-B1C0002558BF}"/>
              </a:ext>
            </a:extLst>
          </p:cNvPr>
          <p:cNvCxnSpPr>
            <a:cxnSpLocks/>
          </p:cNvCxnSpPr>
          <p:nvPr/>
        </p:nvCxnSpPr>
        <p:spPr>
          <a:xfrm>
            <a:off x="9202167" y="2728353"/>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52C50C-4AE9-734E-90E4-9E4AAAC882E5}"/>
              </a:ext>
            </a:extLst>
          </p:cNvPr>
          <p:cNvCxnSpPr>
            <a:cxnSpLocks/>
          </p:cNvCxnSpPr>
          <p:nvPr/>
        </p:nvCxnSpPr>
        <p:spPr>
          <a:xfrm>
            <a:off x="10745152" y="2827020"/>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202D91C-97B2-854F-A182-EABD9F985BCA}"/>
              </a:ext>
            </a:extLst>
          </p:cNvPr>
          <p:cNvCxnSpPr>
            <a:cxnSpLocks/>
          </p:cNvCxnSpPr>
          <p:nvPr/>
        </p:nvCxnSpPr>
        <p:spPr>
          <a:xfrm>
            <a:off x="10948035" y="2568071"/>
            <a:ext cx="405765"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1129DDF-20D0-D64A-BD90-678CB59E92F0}"/>
              </a:ext>
            </a:extLst>
          </p:cNvPr>
          <p:cNvSpPr txBox="1"/>
          <p:nvPr/>
        </p:nvSpPr>
        <p:spPr>
          <a:xfrm>
            <a:off x="4804410" y="1851781"/>
            <a:ext cx="2592705" cy="369332"/>
          </a:xfrm>
          <a:prstGeom prst="rect">
            <a:avLst/>
          </a:prstGeom>
          <a:noFill/>
        </p:spPr>
        <p:txBody>
          <a:bodyPr wrap="square" rtlCol="0">
            <a:spAutoFit/>
          </a:bodyPr>
          <a:lstStyle/>
          <a:p>
            <a:r>
              <a:rPr lang="en-US" dirty="0"/>
              <a:t>Reference sequence</a:t>
            </a:r>
          </a:p>
        </p:txBody>
      </p:sp>
      <p:sp>
        <p:nvSpPr>
          <p:cNvPr id="3" name="TextBox 2">
            <a:extLst>
              <a:ext uri="{FF2B5EF4-FFF2-40B4-BE49-F238E27FC236}">
                <a16:creationId xmlns:a16="http://schemas.microsoft.com/office/drawing/2014/main" id="{0DE96E0B-3AEA-6C4E-AA36-8949956DAB1C}"/>
              </a:ext>
            </a:extLst>
          </p:cNvPr>
          <p:cNvSpPr txBox="1"/>
          <p:nvPr/>
        </p:nvSpPr>
        <p:spPr>
          <a:xfrm>
            <a:off x="35604" y="3007379"/>
            <a:ext cx="1776248" cy="369332"/>
          </a:xfrm>
          <a:prstGeom prst="rect">
            <a:avLst/>
          </a:prstGeom>
          <a:noFill/>
        </p:spPr>
        <p:txBody>
          <a:bodyPr wrap="square" rtlCol="0">
            <a:spAutoFit/>
          </a:bodyPr>
          <a:lstStyle/>
          <a:p>
            <a:r>
              <a:rPr lang="en-US" dirty="0"/>
              <a:t>Mapped reads</a:t>
            </a:r>
          </a:p>
        </p:txBody>
      </p:sp>
      <p:cxnSp>
        <p:nvCxnSpPr>
          <p:cNvPr id="63" name="Straight Connector 62">
            <a:extLst>
              <a:ext uri="{FF2B5EF4-FFF2-40B4-BE49-F238E27FC236}">
                <a16:creationId xmlns:a16="http://schemas.microsoft.com/office/drawing/2014/main" id="{CEDD46AC-2C1B-1F41-9FD8-38BB2D3C3985}"/>
              </a:ext>
            </a:extLst>
          </p:cNvPr>
          <p:cNvCxnSpPr/>
          <p:nvPr/>
        </p:nvCxnSpPr>
        <p:spPr>
          <a:xfrm>
            <a:off x="5530850" y="5081562"/>
            <a:ext cx="1009650" cy="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BFEC56-11D8-2B4A-8E04-798AE435B9EE}"/>
              </a:ext>
            </a:extLst>
          </p:cNvPr>
          <p:cNvGrpSpPr/>
          <p:nvPr/>
        </p:nvGrpSpPr>
        <p:grpSpPr>
          <a:xfrm>
            <a:off x="262159" y="5024146"/>
            <a:ext cx="3407602" cy="57418"/>
            <a:chOff x="280232" y="4070435"/>
            <a:chExt cx="3407602" cy="57418"/>
          </a:xfrm>
        </p:grpSpPr>
        <p:cxnSp>
          <p:nvCxnSpPr>
            <p:cNvPr id="49" name="Straight Connector 48">
              <a:extLst>
                <a:ext uri="{FF2B5EF4-FFF2-40B4-BE49-F238E27FC236}">
                  <a16:creationId xmlns:a16="http://schemas.microsoft.com/office/drawing/2014/main" id="{694D155F-3F12-AC4F-8A1D-1432F14C2130}"/>
                </a:ext>
              </a:extLst>
            </p:cNvPr>
            <p:cNvCxnSpPr/>
            <p:nvPr/>
          </p:nvCxnSpPr>
          <p:spPr>
            <a:xfrm>
              <a:off x="280232" y="4127851"/>
              <a:ext cx="153162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1767428-D818-6E44-A183-FB098CA424B8}"/>
                </a:ext>
              </a:extLst>
            </p:cNvPr>
            <p:cNvCxnSpPr/>
            <p:nvPr/>
          </p:nvCxnSpPr>
          <p:spPr>
            <a:xfrm>
              <a:off x="2064774" y="4127851"/>
              <a:ext cx="162306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C6C7586A-37C1-CE41-A599-130F8E520004}"/>
                </a:ext>
              </a:extLst>
            </p:cNvPr>
            <p:cNvGrpSpPr/>
            <p:nvPr/>
          </p:nvGrpSpPr>
          <p:grpSpPr>
            <a:xfrm>
              <a:off x="1810856" y="4070435"/>
              <a:ext cx="253918" cy="57418"/>
              <a:chOff x="1810856" y="4070435"/>
              <a:chExt cx="253918" cy="57418"/>
            </a:xfrm>
          </p:grpSpPr>
          <p:cxnSp>
            <p:nvCxnSpPr>
              <p:cNvPr id="14" name="Straight Connector 13">
                <a:extLst>
                  <a:ext uri="{FF2B5EF4-FFF2-40B4-BE49-F238E27FC236}">
                    <a16:creationId xmlns:a16="http://schemas.microsoft.com/office/drawing/2014/main" id="{2388E2FF-C46E-C846-B281-FD104D9A5F1E}"/>
                  </a:ext>
                </a:extLst>
              </p:cNvPr>
              <p:cNvCxnSpPr>
                <a:cxnSpLocks/>
              </p:cNvCxnSpPr>
              <p:nvPr/>
            </p:nvCxnSpPr>
            <p:spPr>
              <a:xfrm flipV="1">
                <a:off x="1810856" y="4070437"/>
                <a:ext cx="129058" cy="57416"/>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F7E7C4C-B6F5-AB4C-9CB3-76939150B022}"/>
                  </a:ext>
                </a:extLst>
              </p:cNvPr>
              <p:cNvCxnSpPr>
                <a:cxnSpLocks/>
              </p:cNvCxnSpPr>
              <p:nvPr/>
            </p:nvCxnSpPr>
            <p:spPr>
              <a:xfrm flipH="1" flipV="1">
                <a:off x="1935716" y="4070435"/>
                <a:ext cx="129058" cy="57416"/>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8" name="Group 27">
            <a:extLst>
              <a:ext uri="{FF2B5EF4-FFF2-40B4-BE49-F238E27FC236}">
                <a16:creationId xmlns:a16="http://schemas.microsoft.com/office/drawing/2014/main" id="{7529B7D0-51BB-AC42-AF51-8FF7B51D87DC}"/>
              </a:ext>
            </a:extLst>
          </p:cNvPr>
          <p:cNvGrpSpPr/>
          <p:nvPr/>
        </p:nvGrpSpPr>
        <p:grpSpPr>
          <a:xfrm>
            <a:off x="7978359" y="4854675"/>
            <a:ext cx="2930328" cy="59512"/>
            <a:chOff x="7582535" y="4068339"/>
            <a:chExt cx="2930328" cy="59512"/>
          </a:xfrm>
        </p:grpSpPr>
        <p:cxnSp>
          <p:nvCxnSpPr>
            <p:cNvPr id="79" name="Straight Connector 78">
              <a:extLst>
                <a:ext uri="{FF2B5EF4-FFF2-40B4-BE49-F238E27FC236}">
                  <a16:creationId xmlns:a16="http://schemas.microsoft.com/office/drawing/2014/main" id="{A31D3C42-AD48-854F-B0C6-842B0C0E58EB}"/>
                </a:ext>
              </a:extLst>
            </p:cNvPr>
            <p:cNvCxnSpPr/>
            <p:nvPr/>
          </p:nvCxnSpPr>
          <p:spPr>
            <a:xfrm>
              <a:off x="9701333" y="4127851"/>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C14F54B-855E-CB49-BFBA-F2D5F40306DD}"/>
                </a:ext>
              </a:extLst>
            </p:cNvPr>
            <p:cNvGrpSpPr/>
            <p:nvPr/>
          </p:nvGrpSpPr>
          <p:grpSpPr>
            <a:xfrm>
              <a:off x="7582535" y="4068341"/>
              <a:ext cx="1870141" cy="59510"/>
              <a:chOff x="7582535" y="4068341"/>
              <a:chExt cx="1870141" cy="59510"/>
            </a:xfrm>
          </p:grpSpPr>
          <p:cxnSp>
            <p:nvCxnSpPr>
              <p:cNvPr id="76" name="Straight Connector 75">
                <a:extLst>
                  <a:ext uri="{FF2B5EF4-FFF2-40B4-BE49-F238E27FC236}">
                    <a16:creationId xmlns:a16="http://schemas.microsoft.com/office/drawing/2014/main" id="{C00C9019-10C5-2642-A513-ACD0EEE23804}"/>
                  </a:ext>
                </a:extLst>
              </p:cNvPr>
              <p:cNvCxnSpPr/>
              <p:nvPr/>
            </p:nvCxnSpPr>
            <p:spPr>
              <a:xfrm>
                <a:off x="7582535" y="4127851"/>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E83D1B0-C174-5F46-B711-5E9F2D1FAE85}"/>
                  </a:ext>
                </a:extLst>
              </p:cNvPr>
              <p:cNvCxnSpPr/>
              <p:nvPr/>
            </p:nvCxnSpPr>
            <p:spPr>
              <a:xfrm>
                <a:off x="8641146" y="4127851"/>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9685BE1D-8CBB-9B41-9814-D973C7BFF058}"/>
                  </a:ext>
                </a:extLst>
              </p:cNvPr>
              <p:cNvGrpSpPr/>
              <p:nvPr/>
            </p:nvGrpSpPr>
            <p:grpSpPr>
              <a:xfrm>
                <a:off x="8390890" y="4068341"/>
                <a:ext cx="253918" cy="57418"/>
                <a:chOff x="1810856" y="4070435"/>
                <a:chExt cx="253918" cy="57418"/>
              </a:xfrm>
            </p:grpSpPr>
            <p:cxnSp>
              <p:nvCxnSpPr>
                <p:cNvPr id="85" name="Straight Connector 84">
                  <a:extLst>
                    <a:ext uri="{FF2B5EF4-FFF2-40B4-BE49-F238E27FC236}">
                      <a16:creationId xmlns:a16="http://schemas.microsoft.com/office/drawing/2014/main" id="{03ADA66B-6CA1-0D41-9E9B-29655AD58DCC}"/>
                    </a:ext>
                  </a:extLst>
                </p:cNvPr>
                <p:cNvCxnSpPr>
                  <a:cxnSpLocks/>
                </p:cNvCxnSpPr>
                <p:nvPr/>
              </p:nvCxnSpPr>
              <p:spPr>
                <a:xfrm flipV="1">
                  <a:off x="1810856" y="4070437"/>
                  <a:ext cx="129058" cy="57416"/>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DCD3AB-B32E-AB4A-98D3-26F7E47BFFB0}"/>
                    </a:ext>
                  </a:extLst>
                </p:cNvPr>
                <p:cNvCxnSpPr>
                  <a:cxnSpLocks/>
                </p:cNvCxnSpPr>
                <p:nvPr/>
              </p:nvCxnSpPr>
              <p:spPr>
                <a:xfrm flipH="1" flipV="1">
                  <a:off x="1935716" y="4070435"/>
                  <a:ext cx="129058" cy="57416"/>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7" name="Group 86">
              <a:extLst>
                <a:ext uri="{FF2B5EF4-FFF2-40B4-BE49-F238E27FC236}">
                  <a16:creationId xmlns:a16="http://schemas.microsoft.com/office/drawing/2014/main" id="{06067D45-44EA-9244-B05E-4D83035B103C}"/>
                </a:ext>
              </a:extLst>
            </p:cNvPr>
            <p:cNvGrpSpPr/>
            <p:nvPr/>
          </p:nvGrpSpPr>
          <p:grpSpPr>
            <a:xfrm>
              <a:off x="9450746" y="4068339"/>
              <a:ext cx="253918" cy="57418"/>
              <a:chOff x="1810856" y="4070435"/>
              <a:chExt cx="253918" cy="57418"/>
            </a:xfrm>
          </p:grpSpPr>
          <p:cxnSp>
            <p:nvCxnSpPr>
              <p:cNvPr id="88" name="Straight Connector 87">
                <a:extLst>
                  <a:ext uri="{FF2B5EF4-FFF2-40B4-BE49-F238E27FC236}">
                    <a16:creationId xmlns:a16="http://schemas.microsoft.com/office/drawing/2014/main" id="{DAB7BA44-7369-4E46-8CB1-D9A3886CAC3B}"/>
                  </a:ext>
                </a:extLst>
              </p:cNvPr>
              <p:cNvCxnSpPr>
                <a:cxnSpLocks/>
              </p:cNvCxnSpPr>
              <p:nvPr/>
            </p:nvCxnSpPr>
            <p:spPr>
              <a:xfrm flipV="1">
                <a:off x="1810856" y="4070437"/>
                <a:ext cx="129058" cy="57416"/>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46C00D74-F5D8-4545-B057-BCB19B289A57}"/>
                  </a:ext>
                </a:extLst>
              </p:cNvPr>
              <p:cNvCxnSpPr>
                <a:cxnSpLocks/>
              </p:cNvCxnSpPr>
              <p:nvPr/>
            </p:nvCxnSpPr>
            <p:spPr>
              <a:xfrm flipH="1" flipV="1">
                <a:off x="1935716" y="4070435"/>
                <a:ext cx="129058" cy="57416"/>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9" name="Group 28">
            <a:extLst>
              <a:ext uri="{FF2B5EF4-FFF2-40B4-BE49-F238E27FC236}">
                <a16:creationId xmlns:a16="http://schemas.microsoft.com/office/drawing/2014/main" id="{4E23E947-9820-AF41-BCEA-D197344B3950}"/>
              </a:ext>
            </a:extLst>
          </p:cNvPr>
          <p:cNvGrpSpPr/>
          <p:nvPr/>
        </p:nvGrpSpPr>
        <p:grpSpPr>
          <a:xfrm>
            <a:off x="8249512" y="5585809"/>
            <a:ext cx="1873261" cy="59513"/>
            <a:chOff x="7658153" y="4376903"/>
            <a:chExt cx="1873261" cy="59513"/>
          </a:xfrm>
        </p:grpSpPr>
        <p:cxnSp>
          <p:nvCxnSpPr>
            <p:cNvPr id="80" name="Straight Connector 79">
              <a:extLst>
                <a:ext uri="{FF2B5EF4-FFF2-40B4-BE49-F238E27FC236}">
                  <a16:creationId xmlns:a16="http://schemas.microsoft.com/office/drawing/2014/main" id="{F869CE62-0CCC-1449-BF3C-1A13FF3BDF21}"/>
                </a:ext>
              </a:extLst>
            </p:cNvPr>
            <p:cNvCxnSpPr/>
            <p:nvPr/>
          </p:nvCxnSpPr>
          <p:spPr>
            <a:xfrm>
              <a:off x="7658153" y="4436416"/>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5C0F17-7C0C-3D4D-9FDB-6F4880464828}"/>
                </a:ext>
              </a:extLst>
            </p:cNvPr>
            <p:cNvCxnSpPr/>
            <p:nvPr/>
          </p:nvCxnSpPr>
          <p:spPr>
            <a:xfrm>
              <a:off x="8719884" y="4434319"/>
              <a:ext cx="811530"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EBA175C4-501A-514F-9B22-8042581C3A29}"/>
                </a:ext>
              </a:extLst>
            </p:cNvPr>
            <p:cNvGrpSpPr/>
            <p:nvPr/>
          </p:nvGrpSpPr>
          <p:grpSpPr>
            <a:xfrm>
              <a:off x="8466508" y="4376903"/>
              <a:ext cx="253918" cy="57418"/>
              <a:chOff x="1810856" y="4070435"/>
              <a:chExt cx="253918" cy="57418"/>
            </a:xfrm>
          </p:grpSpPr>
          <p:cxnSp>
            <p:nvCxnSpPr>
              <p:cNvPr id="91" name="Straight Connector 90">
                <a:extLst>
                  <a:ext uri="{FF2B5EF4-FFF2-40B4-BE49-F238E27FC236}">
                    <a16:creationId xmlns:a16="http://schemas.microsoft.com/office/drawing/2014/main" id="{B5582254-E128-FF4A-AC68-65123C60EBE6}"/>
                  </a:ext>
                </a:extLst>
              </p:cNvPr>
              <p:cNvCxnSpPr>
                <a:cxnSpLocks/>
              </p:cNvCxnSpPr>
              <p:nvPr/>
            </p:nvCxnSpPr>
            <p:spPr>
              <a:xfrm flipV="1">
                <a:off x="1810856" y="4070437"/>
                <a:ext cx="129058" cy="57416"/>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D620B820-E1D6-104D-A44D-7A6666C82D27}"/>
                  </a:ext>
                </a:extLst>
              </p:cNvPr>
              <p:cNvCxnSpPr>
                <a:cxnSpLocks/>
              </p:cNvCxnSpPr>
              <p:nvPr/>
            </p:nvCxnSpPr>
            <p:spPr>
              <a:xfrm flipH="1" flipV="1">
                <a:off x="1935716" y="4070435"/>
                <a:ext cx="129058" cy="57416"/>
              </a:xfrm>
              <a:prstGeom prst="line">
                <a:avLst/>
              </a:prstGeom>
            </p:spPr>
            <p:style>
              <a:lnRef idx="1">
                <a:schemeClr val="dk1"/>
              </a:lnRef>
              <a:fillRef idx="0">
                <a:schemeClr val="dk1"/>
              </a:fillRef>
              <a:effectRef idx="0">
                <a:schemeClr val="dk1"/>
              </a:effectRef>
              <a:fontRef idx="minor">
                <a:schemeClr val="tx1"/>
              </a:fontRef>
            </p:style>
          </p:cxnSp>
        </p:grpSp>
      </p:grpSp>
      <p:sp>
        <p:nvSpPr>
          <p:cNvPr id="30" name="TextBox 29">
            <a:extLst>
              <a:ext uri="{FF2B5EF4-FFF2-40B4-BE49-F238E27FC236}">
                <a16:creationId xmlns:a16="http://schemas.microsoft.com/office/drawing/2014/main" id="{65C6C187-789E-1D4B-84A3-8270283856A3}"/>
              </a:ext>
            </a:extLst>
          </p:cNvPr>
          <p:cNvSpPr txBox="1"/>
          <p:nvPr/>
        </p:nvSpPr>
        <p:spPr>
          <a:xfrm>
            <a:off x="4933412" y="3963935"/>
            <a:ext cx="4364574" cy="369332"/>
          </a:xfrm>
          <a:prstGeom prst="rect">
            <a:avLst/>
          </a:prstGeom>
          <a:noFill/>
        </p:spPr>
        <p:txBody>
          <a:bodyPr wrap="square" rtlCol="0">
            <a:spAutoFit/>
          </a:bodyPr>
          <a:lstStyle/>
          <a:p>
            <a:r>
              <a:rPr lang="en-US" dirty="0"/>
              <a:t>Predicted transcripts</a:t>
            </a:r>
          </a:p>
        </p:txBody>
      </p:sp>
    </p:spTree>
    <p:extLst>
      <p:ext uri="{BB962C8B-B14F-4D97-AF65-F5344CB8AC3E}">
        <p14:creationId xmlns:p14="http://schemas.microsoft.com/office/powerpoint/2010/main" val="117053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EBEB-3908-994A-8074-DB9B75CBC104}"/>
              </a:ext>
            </a:extLst>
          </p:cNvPr>
          <p:cNvSpPr>
            <a:spLocks noGrp="1"/>
          </p:cNvSpPr>
          <p:nvPr>
            <p:ph type="title"/>
          </p:nvPr>
        </p:nvSpPr>
        <p:spPr>
          <a:xfrm>
            <a:off x="838200" y="-220502"/>
            <a:ext cx="10515600" cy="1325563"/>
          </a:xfrm>
        </p:spPr>
        <p:txBody>
          <a:bodyPr/>
          <a:lstStyle/>
          <a:p>
            <a:pPr algn="ctr"/>
            <a:r>
              <a:rPr lang="en-US" dirty="0"/>
              <a:t>Strandedness</a:t>
            </a:r>
          </a:p>
        </p:txBody>
      </p:sp>
      <p:sp>
        <p:nvSpPr>
          <p:cNvPr id="3" name="Content Placeholder 2">
            <a:extLst>
              <a:ext uri="{FF2B5EF4-FFF2-40B4-BE49-F238E27FC236}">
                <a16:creationId xmlns:a16="http://schemas.microsoft.com/office/drawing/2014/main" id="{EBA224BC-C13B-2E43-AC77-D82A6C8EB911}"/>
              </a:ext>
            </a:extLst>
          </p:cNvPr>
          <p:cNvSpPr>
            <a:spLocks noGrp="1"/>
          </p:cNvSpPr>
          <p:nvPr>
            <p:ph idx="1"/>
          </p:nvPr>
        </p:nvSpPr>
        <p:spPr>
          <a:xfrm>
            <a:off x="838200" y="777661"/>
            <a:ext cx="10515600" cy="5674510"/>
          </a:xfrm>
        </p:spPr>
        <p:txBody>
          <a:bodyPr>
            <a:normAutofit/>
          </a:bodyPr>
          <a:lstStyle/>
          <a:p>
            <a:r>
              <a:rPr lang="en-US" dirty="0"/>
              <a:t>Transcription can occur from either of the DNA strands</a:t>
            </a:r>
          </a:p>
          <a:p>
            <a:r>
              <a:rPr lang="en-US" dirty="0"/>
              <a:t>Library preparation library either lose or preserve stand origin information</a:t>
            </a:r>
          </a:p>
          <a:p>
            <a:r>
              <a:rPr lang="en-US" dirty="0"/>
              <a:t>Benefits of  preserving strand information: </a:t>
            </a:r>
          </a:p>
          <a:p>
            <a:pPr lvl="1"/>
            <a:r>
              <a:rPr lang="en-US" dirty="0"/>
              <a:t>More accurate gene expression measurements (especially in dense genomes)</a:t>
            </a:r>
          </a:p>
          <a:p>
            <a:pPr lvl="1"/>
            <a:r>
              <a:rPr lang="en-US" dirty="0"/>
              <a:t> Identification of anti-sense transcriptional regulation, </a:t>
            </a:r>
          </a:p>
          <a:p>
            <a:pPr lvl="1"/>
            <a:r>
              <a:rPr lang="en-US" dirty="0"/>
              <a:t>Assist with transcript assembly </a:t>
            </a:r>
          </a:p>
          <a:p>
            <a:r>
              <a:rPr lang="en-US" dirty="0"/>
              <a:t>Preserving Strandedness is not required for differential expression analysis if there is a reference genome</a:t>
            </a:r>
          </a:p>
          <a:p>
            <a:r>
              <a:rPr lang="en-US" dirty="0"/>
              <a:t>If Strandedness is preserved need to include how the reads are related to the original transcript (Determined by library prep protocol)</a:t>
            </a:r>
          </a:p>
          <a:p>
            <a:pPr lvl="1"/>
            <a:r>
              <a:rPr lang="en-US" dirty="0"/>
              <a:t>If original strand degraded: RF (Reverse, Forward)</a:t>
            </a:r>
          </a:p>
          <a:p>
            <a:pPr lvl="1"/>
            <a:r>
              <a:rPr lang="en-US" dirty="0"/>
              <a:t>If original strand preserved: FR (Forward, Reverse)</a:t>
            </a:r>
          </a:p>
        </p:txBody>
      </p:sp>
      <p:sp>
        <p:nvSpPr>
          <p:cNvPr id="4" name="TextBox 3">
            <a:extLst>
              <a:ext uri="{FF2B5EF4-FFF2-40B4-BE49-F238E27FC236}">
                <a16:creationId xmlns:a16="http://schemas.microsoft.com/office/drawing/2014/main" id="{B7F3BA43-6E43-C34F-AC60-E9AA6007A5E2}"/>
              </a:ext>
            </a:extLst>
          </p:cNvPr>
          <p:cNvSpPr txBox="1"/>
          <p:nvPr/>
        </p:nvSpPr>
        <p:spPr>
          <a:xfrm>
            <a:off x="9061806" y="6611867"/>
            <a:ext cx="3431567" cy="307777"/>
          </a:xfrm>
          <a:prstGeom prst="rect">
            <a:avLst/>
          </a:prstGeom>
          <a:noFill/>
        </p:spPr>
        <p:txBody>
          <a:bodyPr wrap="square" rtlCol="0">
            <a:spAutoFit/>
          </a:bodyPr>
          <a:lstStyle/>
          <a:p>
            <a:r>
              <a:rPr lang="en-US" sz="1400" dirty="0" err="1"/>
              <a:t>Parkhomchuck</a:t>
            </a:r>
            <a:r>
              <a:rPr lang="en-US" sz="1400" dirty="0"/>
              <a:t> et al 2009, Levin et al 2011</a:t>
            </a:r>
          </a:p>
        </p:txBody>
      </p:sp>
    </p:spTree>
    <p:extLst>
      <p:ext uri="{BB962C8B-B14F-4D97-AF65-F5344CB8AC3E}">
        <p14:creationId xmlns:p14="http://schemas.microsoft.com/office/powerpoint/2010/main" val="30017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58CE-69CF-6B47-A9DB-1B5BA39EEA87}"/>
              </a:ext>
            </a:extLst>
          </p:cNvPr>
          <p:cNvSpPr>
            <a:spLocks noGrp="1"/>
          </p:cNvSpPr>
          <p:nvPr>
            <p:ph type="title"/>
          </p:nvPr>
        </p:nvSpPr>
        <p:spPr/>
        <p:txBody>
          <a:bodyPr/>
          <a:lstStyle/>
          <a:p>
            <a:pPr algn="ctr"/>
            <a:r>
              <a:rPr lang="en-US" dirty="0"/>
              <a:t>Small RNAs</a:t>
            </a:r>
          </a:p>
        </p:txBody>
      </p:sp>
      <p:sp>
        <p:nvSpPr>
          <p:cNvPr id="3" name="Content Placeholder 2">
            <a:extLst>
              <a:ext uri="{FF2B5EF4-FFF2-40B4-BE49-F238E27FC236}">
                <a16:creationId xmlns:a16="http://schemas.microsoft.com/office/drawing/2014/main" id="{CE786114-E8AE-974C-BE07-01DA38C8A597}"/>
              </a:ext>
            </a:extLst>
          </p:cNvPr>
          <p:cNvSpPr>
            <a:spLocks noGrp="1"/>
          </p:cNvSpPr>
          <p:nvPr>
            <p:ph idx="1"/>
          </p:nvPr>
        </p:nvSpPr>
        <p:spPr/>
        <p:txBody>
          <a:bodyPr/>
          <a:lstStyle/>
          <a:p>
            <a:r>
              <a:rPr lang="en-US" dirty="0"/>
              <a:t>Import regulatory elements:</a:t>
            </a:r>
          </a:p>
          <a:p>
            <a:pPr lvl="1"/>
            <a:r>
              <a:rPr lang="en-US" dirty="0"/>
              <a:t>Embryo development</a:t>
            </a:r>
          </a:p>
          <a:p>
            <a:pPr lvl="1"/>
            <a:r>
              <a:rPr lang="en-US" dirty="0"/>
              <a:t>Cell differentiation</a:t>
            </a:r>
          </a:p>
          <a:p>
            <a:pPr lvl="1"/>
            <a:r>
              <a:rPr lang="en-US" dirty="0"/>
              <a:t>Growth and proliferation</a:t>
            </a:r>
          </a:p>
          <a:p>
            <a:pPr lvl="1"/>
            <a:r>
              <a:rPr lang="en-US" dirty="0"/>
              <a:t>Apoptosis and cell death</a:t>
            </a:r>
          </a:p>
          <a:p>
            <a:r>
              <a:rPr lang="en-US" dirty="0"/>
              <a:t>Library preparation protocols different from mRNA protocols</a:t>
            </a:r>
          </a:p>
          <a:p>
            <a:r>
              <a:rPr lang="en-US" dirty="0"/>
              <a:t>Library preparation protocol greatly influences sample composition</a:t>
            </a:r>
          </a:p>
          <a:p>
            <a:r>
              <a:rPr lang="en-US" dirty="0"/>
              <a:t>Differential expression measurements still accurate</a:t>
            </a:r>
          </a:p>
          <a:p>
            <a:pPr marL="0" indent="0">
              <a:buNone/>
            </a:pPr>
            <a:endParaRPr lang="en-US" dirty="0"/>
          </a:p>
        </p:txBody>
      </p:sp>
      <p:sp>
        <p:nvSpPr>
          <p:cNvPr id="4" name="TextBox 3">
            <a:extLst>
              <a:ext uri="{FF2B5EF4-FFF2-40B4-BE49-F238E27FC236}">
                <a16:creationId xmlns:a16="http://schemas.microsoft.com/office/drawing/2014/main" id="{1D345FF3-5AF4-CD43-8890-14A50358A2CA}"/>
              </a:ext>
            </a:extLst>
          </p:cNvPr>
          <p:cNvSpPr txBox="1"/>
          <p:nvPr/>
        </p:nvSpPr>
        <p:spPr>
          <a:xfrm>
            <a:off x="9792128" y="6492875"/>
            <a:ext cx="3123344" cy="369332"/>
          </a:xfrm>
          <a:prstGeom prst="rect">
            <a:avLst/>
          </a:prstGeom>
          <a:noFill/>
        </p:spPr>
        <p:txBody>
          <a:bodyPr wrap="square" rtlCol="0">
            <a:spAutoFit/>
          </a:bodyPr>
          <a:lstStyle/>
          <a:p>
            <a:r>
              <a:rPr lang="en-US" dirty="0"/>
              <a:t>Dard-</a:t>
            </a:r>
            <a:r>
              <a:rPr lang="en-US" dirty="0" err="1"/>
              <a:t>Dascot</a:t>
            </a:r>
            <a:r>
              <a:rPr lang="en-US" dirty="0"/>
              <a:t> et al 2018</a:t>
            </a:r>
          </a:p>
        </p:txBody>
      </p:sp>
    </p:spTree>
    <p:extLst>
      <p:ext uri="{BB962C8B-B14F-4D97-AF65-F5344CB8AC3E}">
        <p14:creationId xmlns:p14="http://schemas.microsoft.com/office/powerpoint/2010/main" val="92500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RNA-seq</a:t>
            </a:r>
          </a:p>
        </p:txBody>
      </p:sp>
      <p:sp>
        <p:nvSpPr>
          <p:cNvPr id="3" name="Content Placeholder 2"/>
          <p:cNvSpPr>
            <a:spLocks noGrp="1"/>
          </p:cNvSpPr>
          <p:nvPr>
            <p:ph idx="1"/>
          </p:nvPr>
        </p:nvSpPr>
        <p:spPr/>
        <p:txBody>
          <a:bodyPr>
            <a:normAutofit fontScale="92500" lnSpcReduction="20000"/>
          </a:bodyPr>
          <a:lstStyle/>
          <a:p>
            <a:r>
              <a:rPr lang="en-US" dirty="0"/>
              <a:t>RNA-seq measures the </a:t>
            </a:r>
            <a:r>
              <a:rPr lang="en-US" b="1" dirty="0"/>
              <a:t>average expression level </a:t>
            </a:r>
            <a:r>
              <a:rPr lang="en-US" dirty="0"/>
              <a:t>for each gene or transcript</a:t>
            </a:r>
          </a:p>
          <a:p>
            <a:r>
              <a:rPr lang="en-US" dirty="0"/>
              <a:t>Advantages</a:t>
            </a:r>
          </a:p>
          <a:p>
            <a:pPr lvl="1"/>
            <a:r>
              <a:rPr lang="en-US" dirty="0"/>
              <a:t>Detect novel genes or isoforms including:</a:t>
            </a:r>
          </a:p>
          <a:p>
            <a:pPr lvl="2"/>
            <a:r>
              <a:rPr lang="en-US" dirty="0"/>
              <a:t>mRNAs</a:t>
            </a:r>
          </a:p>
          <a:p>
            <a:pPr lvl="2"/>
            <a:r>
              <a:rPr lang="en-US" dirty="0"/>
              <a:t>microRNAs</a:t>
            </a:r>
          </a:p>
          <a:p>
            <a:pPr lvl="2"/>
            <a:r>
              <a:rPr lang="en-US" dirty="0"/>
              <a:t>Small interfering RNAs</a:t>
            </a:r>
          </a:p>
          <a:p>
            <a:pPr lvl="2"/>
            <a:r>
              <a:rPr lang="en-US" dirty="0"/>
              <a:t>Long non-coding RNAs</a:t>
            </a:r>
          </a:p>
          <a:p>
            <a:pPr lvl="1"/>
            <a:r>
              <a:rPr lang="en-US" dirty="0"/>
              <a:t>Transcriptomics without an annotated genome</a:t>
            </a:r>
          </a:p>
          <a:p>
            <a:pPr lvl="1"/>
            <a:r>
              <a:rPr lang="en-US" dirty="0"/>
              <a:t>Relative expression levels are accurate</a:t>
            </a:r>
          </a:p>
          <a:p>
            <a:r>
              <a:rPr lang="en-US" dirty="0"/>
              <a:t>Disadvantages</a:t>
            </a:r>
          </a:p>
          <a:p>
            <a:pPr lvl="1"/>
            <a:r>
              <a:rPr lang="en-US" dirty="0"/>
              <a:t>Differential expression detection biased towards highly expressed genes</a:t>
            </a:r>
          </a:p>
          <a:p>
            <a:pPr lvl="1"/>
            <a:r>
              <a:rPr lang="en-US" dirty="0"/>
              <a:t>Gene-specific biases (GC-content)</a:t>
            </a:r>
          </a:p>
          <a:p>
            <a:pPr lvl="1"/>
            <a:r>
              <a:rPr lang="en-US" dirty="0"/>
              <a:t>Absolute expression levels are not accurate </a:t>
            </a:r>
          </a:p>
          <a:p>
            <a:pPr lvl="1"/>
            <a:endParaRPr lang="en-US" dirty="0"/>
          </a:p>
          <a:p>
            <a:pPr lvl="1"/>
            <a:endParaRPr lang="en-US" dirty="0"/>
          </a:p>
          <a:p>
            <a:endParaRPr lang="en-US" dirty="0"/>
          </a:p>
        </p:txBody>
      </p:sp>
    </p:spTree>
    <p:extLst>
      <p:ext uri="{BB962C8B-B14F-4D97-AF65-F5344CB8AC3E}">
        <p14:creationId xmlns:p14="http://schemas.microsoft.com/office/powerpoint/2010/main" val="340296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1C9B-8BE6-0C43-9602-214592CFE30F}"/>
              </a:ext>
            </a:extLst>
          </p:cNvPr>
          <p:cNvSpPr>
            <a:spLocks noGrp="1"/>
          </p:cNvSpPr>
          <p:nvPr>
            <p:ph type="title"/>
          </p:nvPr>
        </p:nvSpPr>
        <p:spPr/>
        <p:txBody>
          <a:bodyPr/>
          <a:lstStyle/>
          <a:p>
            <a:r>
              <a:rPr lang="en-US" dirty="0"/>
              <a:t>What we will be going over today</a:t>
            </a:r>
          </a:p>
        </p:txBody>
      </p:sp>
      <p:sp>
        <p:nvSpPr>
          <p:cNvPr id="3" name="Content Placeholder 2">
            <a:extLst>
              <a:ext uri="{FF2B5EF4-FFF2-40B4-BE49-F238E27FC236}">
                <a16:creationId xmlns:a16="http://schemas.microsoft.com/office/drawing/2014/main" id="{74FBD7C7-E3E1-564F-B674-D15660B5D633}"/>
              </a:ext>
            </a:extLst>
          </p:cNvPr>
          <p:cNvSpPr>
            <a:spLocks noGrp="1"/>
          </p:cNvSpPr>
          <p:nvPr>
            <p:ph idx="1"/>
          </p:nvPr>
        </p:nvSpPr>
        <p:spPr/>
        <p:txBody>
          <a:bodyPr/>
          <a:lstStyle/>
          <a:p>
            <a:pPr marL="514350" indent="-514350">
              <a:buFont typeface="+mj-lt"/>
              <a:buAutoNum type="arabicPeriod"/>
            </a:pPr>
            <a:r>
              <a:rPr lang="en-US" dirty="0"/>
              <a:t>Checking sequencing data quality</a:t>
            </a:r>
          </a:p>
          <a:p>
            <a:pPr marL="514350" indent="-514350">
              <a:buFont typeface="+mj-lt"/>
              <a:buAutoNum type="arabicPeriod"/>
            </a:pPr>
            <a:r>
              <a:rPr lang="en-US" dirty="0"/>
              <a:t>Sequence alignment to a reference genome</a:t>
            </a:r>
          </a:p>
          <a:p>
            <a:pPr marL="514350" indent="-514350">
              <a:buFont typeface="+mj-lt"/>
              <a:buAutoNum type="arabicPeriod"/>
            </a:pPr>
            <a:r>
              <a:rPr lang="en-US" dirty="0"/>
              <a:t>Obtaining gene expression estimates</a:t>
            </a:r>
          </a:p>
          <a:p>
            <a:pPr marL="514350" indent="-514350">
              <a:buFont typeface="+mj-lt"/>
              <a:buAutoNum type="arabicPeriod"/>
            </a:pPr>
            <a:r>
              <a:rPr lang="en-US" dirty="0"/>
              <a:t>Predicting transcript structure</a:t>
            </a:r>
          </a:p>
        </p:txBody>
      </p:sp>
    </p:spTree>
    <p:extLst>
      <p:ext uri="{BB962C8B-B14F-4D97-AF65-F5344CB8AC3E}">
        <p14:creationId xmlns:p14="http://schemas.microsoft.com/office/powerpoint/2010/main" val="231521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58361"/>
            <a:ext cx="9931400" cy="373440"/>
          </a:xfrm>
        </p:spPr>
        <p:txBody>
          <a:bodyPr>
            <a:normAutofit fontScale="90000"/>
          </a:bodyPr>
          <a:lstStyle/>
          <a:p>
            <a:pPr algn="ctr"/>
            <a:r>
              <a:rPr lang="en-US" dirty="0"/>
              <a:t>RNA-seq strategy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5556" y="667960"/>
            <a:ext cx="5480888" cy="6131680"/>
          </a:xfrm>
        </p:spPr>
      </p:pic>
      <p:pic>
        <p:nvPicPr>
          <p:cNvPr id="5" name="Picture 4">
            <a:extLst>
              <a:ext uri="{FF2B5EF4-FFF2-40B4-BE49-F238E27FC236}">
                <a16:creationId xmlns:a16="http://schemas.microsoft.com/office/drawing/2014/main" id="{CB42EC5B-991E-8045-9E19-5BC2153076F4}"/>
              </a:ext>
            </a:extLst>
          </p:cNvPr>
          <p:cNvPicPr>
            <a:picLocks noChangeAspect="1"/>
          </p:cNvPicPr>
          <p:nvPr/>
        </p:nvPicPr>
        <p:blipFill>
          <a:blip r:embed="rId4"/>
          <a:stretch>
            <a:fillRect/>
          </a:stretch>
        </p:blipFill>
        <p:spPr>
          <a:xfrm flipH="1" flipV="1">
            <a:off x="3355556" y="431801"/>
            <a:ext cx="1064044" cy="660400"/>
          </a:xfrm>
          <a:prstGeom prst="rect">
            <a:avLst/>
          </a:prstGeom>
        </p:spPr>
      </p:pic>
    </p:spTree>
    <p:extLst>
      <p:ext uri="{BB962C8B-B14F-4D97-AF65-F5344CB8AC3E}">
        <p14:creationId xmlns:p14="http://schemas.microsoft.com/office/powerpoint/2010/main" val="283427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C0A4-AD76-E340-B567-FCB2026B6EB0}"/>
              </a:ext>
            </a:extLst>
          </p:cNvPr>
          <p:cNvSpPr>
            <a:spLocks noGrp="1"/>
          </p:cNvSpPr>
          <p:nvPr>
            <p:ph type="title"/>
          </p:nvPr>
        </p:nvSpPr>
        <p:spPr/>
        <p:txBody>
          <a:bodyPr/>
          <a:lstStyle/>
          <a:p>
            <a:pPr algn="ctr"/>
            <a:r>
              <a:rPr lang="en-US" dirty="0"/>
              <a:t>Quality control</a:t>
            </a:r>
          </a:p>
        </p:txBody>
      </p:sp>
      <p:sp>
        <p:nvSpPr>
          <p:cNvPr id="3" name="Content Placeholder 2">
            <a:extLst>
              <a:ext uri="{FF2B5EF4-FFF2-40B4-BE49-F238E27FC236}">
                <a16:creationId xmlns:a16="http://schemas.microsoft.com/office/drawing/2014/main" id="{18783053-F2D2-904E-978E-3D9B86403653}"/>
              </a:ext>
            </a:extLst>
          </p:cNvPr>
          <p:cNvSpPr>
            <a:spLocks noGrp="1"/>
          </p:cNvSpPr>
          <p:nvPr>
            <p:ph idx="1"/>
          </p:nvPr>
        </p:nvSpPr>
        <p:spPr/>
        <p:txBody>
          <a:bodyPr/>
          <a:lstStyle/>
          <a:p>
            <a:pPr marL="514350" indent="-514350">
              <a:buFont typeface="+mj-lt"/>
              <a:buAutoNum type="arabicPeriod"/>
            </a:pPr>
            <a:r>
              <a:rPr lang="en-US" dirty="0"/>
              <a:t>Sequence quality: Predicted accuracy of base calls</a:t>
            </a:r>
          </a:p>
          <a:p>
            <a:pPr marL="514350" indent="-514350">
              <a:buFont typeface="+mj-lt"/>
              <a:buAutoNum type="arabicPeriod"/>
            </a:pPr>
            <a:r>
              <a:rPr lang="en-US" dirty="0"/>
              <a:t>Duplicate reads: Contamination, PCR error, or poor library quality </a:t>
            </a:r>
          </a:p>
          <a:p>
            <a:pPr marL="514350" indent="-514350">
              <a:buFont typeface="+mj-lt"/>
              <a:buAutoNum type="arabicPeriod"/>
            </a:pPr>
            <a:r>
              <a:rPr lang="en-US" dirty="0"/>
              <a:t>GC content: Contamination, PCR error, or poor library quality</a:t>
            </a:r>
          </a:p>
          <a:p>
            <a:pPr marL="514350" indent="-514350">
              <a:buFont typeface="+mj-lt"/>
              <a:buAutoNum type="arabicPeriod"/>
            </a:pPr>
            <a:r>
              <a:rPr lang="en-US" dirty="0"/>
              <a:t>Overrepresented k-</a:t>
            </a:r>
            <a:r>
              <a:rPr lang="en-US" dirty="0" err="1"/>
              <a:t>mers</a:t>
            </a:r>
            <a:r>
              <a:rPr lang="en-US" dirty="0"/>
              <a:t>: Contamination, PCR error, or poor library quality</a:t>
            </a:r>
          </a:p>
          <a:p>
            <a:pPr marL="514350" indent="-514350">
              <a:buFont typeface="+mj-lt"/>
              <a:buAutoNum type="arabicPeriod"/>
            </a:pPr>
            <a:r>
              <a:rPr lang="en-US" dirty="0"/>
              <a:t>Adapter contamination: Library prep adaptors sequenced </a:t>
            </a:r>
          </a:p>
          <a:p>
            <a:pPr marL="514350" indent="-514350">
              <a:buFont typeface="+mj-lt"/>
              <a:buAutoNum type="arabicPeriod"/>
            </a:pPr>
            <a:r>
              <a:rPr lang="en-US" dirty="0"/>
              <a:t>Reproducibility: How similar are replicates?</a:t>
            </a:r>
          </a:p>
          <a:p>
            <a:pPr marL="0" indent="0">
              <a:buNone/>
            </a:pPr>
            <a:endParaRPr lang="en-US" dirty="0"/>
          </a:p>
        </p:txBody>
      </p:sp>
    </p:spTree>
    <p:extLst>
      <p:ext uri="{BB962C8B-B14F-4D97-AF65-F5344CB8AC3E}">
        <p14:creationId xmlns:p14="http://schemas.microsoft.com/office/powerpoint/2010/main" val="17785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ED01-FC05-3E4F-8F8A-A0746CBC64C0}"/>
              </a:ext>
            </a:extLst>
          </p:cNvPr>
          <p:cNvSpPr>
            <a:spLocks noGrp="1"/>
          </p:cNvSpPr>
          <p:nvPr>
            <p:ph type="title"/>
          </p:nvPr>
        </p:nvSpPr>
        <p:spPr/>
        <p:txBody>
          <a:bodyPr/>
          <a:lstStyle/>
          <a:p>
            <a:r>
              <a:rPr lang="en-US" dirty="0"/>
              <a:t>Dealing with poor quality sequences </a:t>
            </a:r>
          </a:p>
        </p:txBody>
      </p:sp>
      <p:sp>
        <p:nvSpPr>
          <p:cNvPr id="3" name="Content Placeholder 2">
            <a:extLst>
              <a:ext uri="{FF2B5EF4-FFF2-40B4-BE49-F238E27FC236}">
                <a16:creationId xmlns:a16="http://schemas.microsoft.com/office/drawing/2014/main" id="{5A1D7355-12E4-444E-AF88-4362D0921AAD}"/>
              </a:ext>
            </a:extLst>
          </p:cNvPr>
          <p:cNvSpPr>
            <a:spLocks noGrp="1"/>
          </p:cNvSpPr>
          <p:nvPr>
            <p:ph idx="1"/>
          </p:nvPr>
        </p:nvSpPr>
        <p:spPr/>
        <p:txBody>
          <a:bodyPr>
            <a:normAutofit/>
          </a:bodyPr>
          <a:lstStyle/>
          <a:p>
            <a:r>
              <a:rPr lang="en-US" dirty="0"/>
              <a:t>Strategies</a:t>
            </a:r>
          </a:p>
          <a:p>
            <a:pPr lvl="1"/>
            <a:r>
              <a:rPr lang="en-US" dirty="0"/>
              <a:t>Trimming—remove bad bases from the reads</a:t>
            </a:r>
          </a:p>
          <a:p>
            <a:pPr lvl="1"/>
            <a:r>
              <a:rPr lang="en-US" dirty="0"/>
              <a:t>Filtering—remove bad reads from library</a:t>
            </a:r>
          </a:p>
          <a:p>
            <a:r>
              <a:rPr lang="en-US" dirty="0"/>
              <a:t>Programs</a:t>
            </a:r>
          </a:p>
          <a:p>
            <a:pPr lvl="1"/>
            <a:r>
              <a:rPr lang="en-US" dirty="0"/>
              <a:t>Trimmomatic</a:t>
            </a:r>
          </a:p>
          <a:p>
            <a:pPr lvl="1"/>
            <a:r>
              <a:rPr lang="en-US" dirty="0"/>
              <a:t>Trim Galore</a:t>
            </a:r>
          </a:p>
          <a:p>
            <a:r>
              <a:rPr lang="en-US" dirty="0"/>
              <a:t>For trimming parameter recommendations:</a:t>
            </a:r>
          </a:p>
          <a:p>
            <a:pPr marL="0" indent="0">
              <a:buNone/>
            </a:pPr>
            <a:r>
              <a:rPr lang="en-US" dirty="0"/>
              <a:t>	 </a:t>
            </a:r>
            <a:r>
              <a:rPr lang="en-US" dirty="0" err="1"/>
              <a:t>MacManes</a:t>
            </a:r>
            <a:r>
              <a:rPr lang="en-US" dirty="0"/>
              <a:t>, M., </a:t>
            </a:r>
            <a:r>
              <a:rPr lang="en-US" i="1" dirty="0"/>
              <a:t>On the optimal trimming of high-throughput 	mRNA sequence data.</a:t>
            </a:r>
            <a:r>
              <a:rPr lang="en-US" dirty="0"/>
              <a:t> Frontiers in Genetics, 2014. </a:t>
            </a:r>
            <a:r>
              <a:rPr lang="en-US" b="1" dirty="0"/>
              <a:t>5</a:t>
            </a:r>
            <a:r>
              <a:rPr lang="en-US" dirty="0"/>
              <a:t>(13)</a:t>
            </a:r>
            <a:r>
              <a:rPr lang="en-US" dirty="0">
                <a:effectLst/>
              </a:rPr>
              <a:t> </a:t>
            </a:r>
            <a:endParaRPr lang="en-US" dirty="0"/>
          </a:p>
          <a:p>
            <a:pPr lvl="1"/>
            <a:endParaRPr lang="en-US" dirty="0"/>
          </a:p>
          <a:p>
            <a:endParaRPr lang="en-US" dirty="0"/>
          </a:p>
        </p:txBody>
      </p:sp>
    </p:spTree>
    <p:extLst>
      <p:ext uri="{BB962C8B-B14F-4D97-AF65-F5344CB8AC3E}">
        <p14:creationId xmlns:p14="http://schemas.microsoft.com/office/powerpoint/2010/main" val="251341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9F1E-9BD3-6546-8142-B06EF8E58CA0}"/>
              </a:ext>
            </a:extLst>
          </p:cNvPr>
          <p:cNvSpPr>
            <a:spLocks noGrp="1"/>
          </p:cNvSpPr>
          <p:nvPr>
            <p:ph type="title"/>
          </p:nvPr>
        </p:nvSpPr>
        <p:spPr>
          <a:xfrm>
            <a:off x="3632200" y="-304800"/>
            <a:ext cx="10515600" cy="1325563"/>
          </a:xfrm>
        </p:spPr>
        <p:txBody>
          <a:bodyPr/>
          <a:lstStyle/>
          <a:p>
            <a:r>
              <a:rPr lang="en-US" dirty="0"/>
              <a:t>Sequence Quality</a:t>
            </a:r>
          </a:p>
        </p:txBody>
      </p:sp>
      <p:pic>
        <p:nvPicPr>
          <p:cNvPr id="6" name="Content Placeholder 5">
            <a:extLst>
              <a:ext uri="{FF2B5EF4-FFF2-40B4-BE49-F238E27FC236}">
                <a16:creationId xmlns:a16="http://schemas.microsoft.com/office/drawing/2014/main" id="{B5F736C8-97E6-D54C-B7D5-F008DAA47E97}"/>
              </a:ext>
            </a:extLst>
          </p:cNvPr>
          <p:cNvPicPr>
            <a:picLocks noGrp="1" noChangeAspect="1"/>
          </p:cNvPicPr>
          <p:nvPr>
            <p:ph sz="half" idx="1"/>
          </p:nvPr>
        </p:nvPicPr>
        <p:blipFill rotWithShape="1">
          <a:blip r:embed="rId3"/>
          <a:srcRect l="2452" r="1737"/>
          <a:stretch/>
        </p:blipFill>
        <p:spPr>
          <a:xfrm>
            <a:off x="0" y="1912562"/>
            <a:ext cx="6007100" cy="4179824"/>
          </a:xfrm>
        </p:spPr>
      </p:pic>
      <p:pic>
        <p:nvPicPr>
          <p:cNvPr id="8" name="Content Placeholder 7">
            <a:extLst>
              <a:ext uri="{FF2B5EF4-FFF2-40B4-BE49-F238E27FC236}">
                <a16:creationId xmlns:a16="http://schemas.microsoft.com/office/drawing/2014/main" id="{A1024A8C-40E3-354D-B188-63C8BBE08581}"/>
              </a:ext>
            </a:extLst>
          </p:cNvPr>
          <p:cNvPicPr>
            <a:picLocks noGrp="1" noChangeAspect="1"/>
          </p:cNvPicPr>
          <p:nvPr>
            <p:ph sz="half" idx="2"/>
          </p:nvPr>
        </p:nvPicPr>
        <p:blipFill rotWithShape="1">
          <a:blip r:embed="rId4"/>
          <a:srcRect l="2471" r="1718"/>
          <a:stretch/>
        </p:blipFill>
        <p:spPr>
          <a:xfrm>
            <a:off x="6184902" y="1912562"/>
            <a:ext cx="6007100" cy="4179824"/>
          </a:xfrm>
        </p:spPr>
      </p:pic>
      <p:sp>
        <p:nvSpPr>
          <p:cNvPr id="9" name="TextBox 8">
            <a:extLst>
              <a:ext uri="{FF2B5EF4-FFF2-40B4-BE49-F238E27FC236}">
                <a16:creationId xmlns:a16="http://schemas.microsoft.com/office/drawing/2014/main" id="{EE537F0F-F76C-F540-BA97-AB7C19069A4D}"/>
              </a:ext>
            </a:extLst>
          </p:cNvPr>
          <p:cNvSpPr txBox="1"/>
          <p:nvPr/>
        </p:nvSpPr>
        <p:spPr>
          <a:xfrm>
            <a:off x="2054226" y="1432026"/>
            <a:ext cx="3409950" cy="461665"/>
          </a:xfrm>
          <a:prstGeom prst="rect">
            <a:avLst/>
          </a:prstGeom>
          <a:noFill/>
        </p:spPr>
        <p:txBody>
          <a:bodyPr wrap="square" rtlCol="0">
            <a:spAutoFit/>
          </a:bodyPr>
          <a:lstStyle/>
          <a:p>
            <a:r>
              <a:rPr lang="en-US" sz="2400" b="1" dirty="0"/>
              <a:t>Before filtering</a:t>
            </a:r>
          </a:p>
        </p:txBody>
      </p:sp>
      <p:sp>
        <p:nvSpPr>
          <p:cNvPr id="10" name="TextBox 9">
            <a:extLst>
              <a:ext uri="{FF2B5EF4-FFF2-40B4-BE49-F238E27FC236}">
                <a16:creationId xmlns:a16="http://schemas.microsoft.com/office/drawing/2014/main" id="{FB176442-A967-C745-B316-318D466A5650}"/>
              </a:ext>
            </a:extLst>
          </p:cNvPr>
          <p:cNvSpPr txBox="1"/>
          <p:nvPr/>
        </p:nvSpPr>
        <p:spPr>
          <a:xfrm>
            <a:off x="8432800" y="1497063"/>
            <a:ext cx="2159000" cy="461665"/>
          </a:xfrm>
          <a:prstGeom prst="rect">
            <a:avLst/>
          </a:prstGeom>
          <a:noFill/>
        </p:spPr>
        <p:txBody>
          <a:bodyPr wrap="square" rtlCol="0">
            <a:spAutoFit/>
          </a:bodyPr>
          <a:lstStyle/>
          <a:p>
            <a:r>
              <a:rPr lang="en-US" sz="2400" b="1" dirty="0"/>
              <a:t>After filtering</a:t>
            </a:r>
          </a:p>
        </p:txBody>
      </p:sp>
    </p:spTree>
    <p:extLst>
      <p:ext uri="{BB962C8B-B14F-4D97-AF65-F5344CB8AC3E}">
        <p14:creationId xmlns:p14="http://schemas.microsoft.com/office/powerpoint/2010/main" val="16350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409F-B272-0543-AE17-44E5BAD7FC37}"/>
              </a:ext>
            </a:extLst>
          </p:cNvPr>
          <p:cNvSpPr>
            <a:spLocks noGrp="1"/>
          </p:cNvSpPr>
          <p:nvPr>
            <p:ph type="title"/>
          </p:nvPr>
        </p:nvSpPr>
        <p:spPr>
          <a:xfrm>
            <a:off x="685800" y="-334384"/>
            <a:ext cx="10515600" cy="1325563"/>
          </a:xfrm>
        </p:spPr>
        <p:txBody>
          <a:bodyPr/>
          <a:lstStyle/>
          <a:p>
            <a:pPr algn="ctr"/>
            <a:r>
              <a:rPr lang="en-US" dirty="0"/>
              <a:t>Sequence duplication</a:t>
            </a:r>
          </a:p>
        </p:txBody>
      </p:sp>
      <p:pic>
        <p:nvPicPr>
          <p:cNvPr id="5" name="Content Placeholder 4">
            <a:extLst>
              <a:ext uri="{FF2B5EF4-FFF2-40B4-BE49-F238E27FC236}">
                <a16:creationId xmlns:a16="http://schemas.microsoft.com/office/drawing/2014/main" id="{71C4B678-00CC-9547-8E8C-EE30E5733B68}"/>
              </a:ext>
            </a:extLst>
          </p:cNvPr>
          <p:cNvPicPr>
            <a:picLocks noGrp="1" noChangeAspect="1"/>
          </p:cNvPicPr>
          <p:nvPr>
            <p:ph idx="1"/>
          </p:nvPr>
        </p:nvPicPr>
        <p:blipFill>
          <a:blip r:embed="rId3"/>
          <a:stretch>
            <a:fillRect/>
          </a:stretch>
        </p:blipFill>
        <p:spPr>
          <a:xfrm>
            <a:off x="1752276" y="914979"/>
            <a:ext cx="8687447" cy="5791631"/>
          </a:xfrm>
        </p:spPr>
      </p:pic>
    </p:spTree>
    <p:extLst>
      <p:ext uri="{BB962C8B-B14F-4D97-AF65-F5344CB8AC3E}">
        <p14:creationId xmlns:p14="http://schemas.microsoft.com/office/powerpoint/2010/main" val="209811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E303-B3C7-5C47-8918-C1D4BF4BBE6E}"/>
              </a:ext>
            </a:extLst>
          </p:cNvPr>
          <p:cNvSpPr>
            <a:spLocks noGrp="1"/>
          </p:cNvSpPr>
          <p:nvPr>
            <p:ph type="title"/>
          </p:nvPr>
        </p:nvSpPr>
        <p:spPr>
          <a:xfrm>
            <a:off x="838199" y="-282575"/>
            <a:ext cx="10515600" cy="1325563"/>
          </a:xfrm>
        </p:spPr>
        <p:txBody>
          <a:bodyPr/>
          <a:lstStyle/>
          <a:p>
            <a:pPr algn="ctr"/>
            <a:r>
              <a:rPr lang="en-US" dirty="0"/>
              <a:t>GC content</a:t>
            </a:r>
          </a:p>
        </p:txBody>
      </p:sp>
      <p:pic>
        <p:nvPicPr>
          <p:cNvPr id="5" name="Content Placeholder 4">
            <a:extLst>
              <a:ext uri="{FF2B5EF4-FFF2-40B4-BE49-F238E27FC236}">
                <a16:creationId xmlns:a16="http://schemas.microsoft.com/office/drawing/2014/main" id="{F70759C9-91AF-8145-BF3E-32A5CE23AF0D}"/>
              </a:ext>
            </a:extLst>
          </p:cNvPr>
          <p:cNvPicPr>
            <a:picLocks noGrp="1" noChangeAspect="1"/>
          </p:cNvPicPr>
          <p:nvPr>
            <p:ph idx="1"/>
          </p:nvPr>
        </p:nvPicPr>
        <p:blipFill>
          <a:blip r:embed="rId3"/>
          <a:stretch>
            <a:fillRect/>
          </a:stretch>
        </p:blipFill>
        <p:spPr>
          <a:xfrm>
            <a:off x="1866576" y="838779"/>
            <a:ext cx="8687447" cy="5791631"/>
          </a:xfrm>
        </p:spPr>
      </p:pic>
    </p:spTree>
    <p:extLst>
      <p:ext uri="{BB962C8B-B14F-4D97-AF65-F5344CB8AC3E}">
        <p14:creationId xmlns:p14="http://schemas.microsoft.com/office/powerpoint/2010/main" val="211054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FB03-A7A0-6343-8498-899D35B94384}"/>
              </a:ext>
            </a:extLst>
          </p:cNvPr>
          <p:cNvSpPr>
            <a:spLocks noGrp="1"/>
          </p:cNvSpPr>
          <p:nvPr>
            <p:ph type="title"/>
          </p:nvPr>
        </p:nvSpPr>
        <p:spPr/>
        <p:txBody>
          <a:bodyPr/>
          <a:lstStyle/>
          <a:p>
            <a:r>
              <a:rPr lang="en-US" dirty="0"/>
              <a:t>Overrepresented k-</a:t>
            </a:r>
            <a:r>
              <a:rPr lang="en-US" dirty="0" err="1"/>
              <a:t>mers</a:t>
            </a:r>
            <a:endParaRPr lang="en-US" dirty="0"/>
          </a:p>
        </p:txBody>
      </p:sp>
      <p:pic>
        <p:nvPicPr>
          <p:cNvPr id="5" name="Content Placeholder 4">
            <a:extLst>
              <a:ext uri="{FF2B5EF4-FFF2-40B4-BE49-F238E27FC236}">
                <a16:creationId xmlns:a16="http://schemas.microsoft.com/office/drawing/2014/main" id="{E5592D7A-CD90-514D-A4A2-E65381F540AE}"/>
              </a:ext>
            </a:extLst>
          </p:cNvPr>
          <p:cNvPicPr>
            <a:picLocks noGrp="1" noChangeAspect="1"/>
          </p:cNvPicPr>
          <p:nvPr>
            <p:ph idx="1"/>
          </p:nvPr>
        </p:nvPicPr>
        <p:blipFill>
          <a:blip r:embed="rId3"/>
          <a:stretch>
            <a:fillRect/>
          </a:stretch>
        </p:blipFill>
        <p:spPr>
          <a:xfrm>
            <a:off x="0" y="2685960"/>
            <a:ext cx="12192000" cy="2287182"/>
          </a:xfrm>
        </p:spPr>
      </p:pic>
    </p:spTree>
    <p:extLst>
      <p:ext uri="{BB962C8B-B14F-4D97-AF65-F5344CB8AC3E}">
        <p14:creationId xmlns:p14="http://schemas.microsoft.com/office/powerpoint/2010/main" val="3470920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29196</TotalTime>
  <Words>1023</Words>
  <Application>Microsoft Macintosh PowerPoint</Application>
  <PresentationFormat>Widescreen</PresentationFormat>
  <Paragraphs>148</Paragraphs>
  <Slides>20</Slides>
  <Notes>13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 to RNA-Seq Pre-Analysis</vt:lpstr>
      <vt:lpstr>RNA-seq</vt:lpstr>
      <vt:lpstr>RNA-seq strategy</vt:lpstr>
      <vt:lpstr>Quality control</vt:lpstr>
      <vt:lpstr>Dealing with poor quality sequences </vt:lpstr>
      <vt:lpstr>Sequence Quality</vt:lpstr>
      <vt:lpstr>Sequence duplication</vt:lpstr>
      <vt:lpstr>GC content</vt:lpstr>
      <vt:lpstr>Overrepresented k-mers</vt:lpstr>
      <vt:lpstr>Adapter contamination</vt:lpstr>
      <vt:lpstr>Reproducibility </vt:lpstr>
      <vt:lpstr>RNA-seq Gene Identification Strategies </vt:lpstr>
      <vt:lpstr>Sequence Alignment</vt:lpstr>
      <vt:lpstr>Sequence Alignment</vt:lpstr>
      <vt:lpstr>Gene Expression</vt:lpstr>
      <vt:lpstr>Multimapping</vt:lpstr>
      <vt:lpstr>Transcript Identification</vt:lpstr>
      <vt:lpstr>Strandedness</vt:lpstr>
      <vt:lpstr>Small RNAs</vt:lpstr>
      <vt:lpstr>What we will be going over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Gibbons, Justin</dc:creator>
  <cp:lastModifiedBy>Gibbons, Justin</cp:lastModifiedBy>
  <cp:revision>81</cp:revision>
  <dcterms:created xsi:type="dcterms:W3CDTF">2020-06-26T18:44:58Z</dcterms:created>
  <dcterms:modified xsi:type="dcterms:W3CDTF">2020-09-22T16:27:48Z</dcterms:modified>
</cp:coreProperties>
</file>