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38" r:id="rId3"/>
    <p:sldId id="440" r:id="rId4"/>
    <p:sldId id="439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08" r:id="rId16"/>
    <p:sldId id="451" r:id="rId17"/>
    <p:sldId id="45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623E9-0E52-43E5-A3FF-A38D34E289C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4A051-F112-4BFC-BD85-C6F8DCCB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5B8-5E39-46E3-96C1-39887189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6442E-8BBD-4B99-B7DB-C1034B46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9D2A-49B9-4594-897A-1E2B6805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8C25-A8BA-4342-AD77-380F35EC5237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5D4E-7FC2-4C7A-8238-4A076BF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C5F0-2981-4ADA-BE03-90DD3736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5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F9E5-8488-4511-9DC8-BE5D8FF0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38275-9748-4D31-939E-2D6CE932D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A4AC-037B-4CB3-A98E-04E126D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9E89-1B43-944E-BE1B-8392C9DD7182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3CD1-7C36-48FF-9F5E-E40CD66B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5E05-B748-447C-A461-2E80AF40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C413A-7382-4BC3-9331-8E1D2A1CE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700BA-0931-4D5B-BA60-07CE0B27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F493-AB91-420D-B162-1659600F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AAA4-675F-B646-8334-4D1D90C9D87B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DA32-6B5A-4732-BF4C-EF207E1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699D-B24F-4374-85C2-76ED2166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A5F9-0BD9-4FF0-824B-7B7010D7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661B-5A25-469E-8468-824F923B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6116-D3C1-4969-97BE-3B6EFCAE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FCC2-1296-FF46-90A6-7B5D6248E420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F6FF-0E8E-4383-9988-4A59014D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E386-7697-462D-8311-1D1FE056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4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3BE7-B2C3-4E1C-84C5-7744B477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CA2B7-1425-4A16-90C2-A692AB6D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D9AD-6E1D-482D-970E-3136FE9C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8C65-A4C6-D642-8E6B-E373F516C47B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E4C5-B4E9-4FA7-BF71-144EDD2E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3AF9-3BF6-4476-8E55-7A9F266E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AC2F-E89D-409F-A728-2FEB0EE2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8425-623B-49AC-8616-D1869D675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B76DA-865F-478A-B76A-5AD46A0E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DB3FC-5E27-4C74-9AB6-CCCCF069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4E12-FF54-C245-826E-A051D956ABA1}" type="datetime1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6E94C-D2C2-4823-A0E6-E234E96B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131C-6655-4132-8833-B1604D0A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4D14-6F35-4965-AEB5-322D53F3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FF12E-741C-4119-8ECA-736C35C5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3B1E6-F066-4B46-8E57-EC8564579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C570F-6116-4238-BA4D-EC19FCC67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244F1-4DF8-40E2-913D-FB4FBFADC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A8E25-C245-4A28-8969-69BE5A7A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C81-16B0-4A47-91CF-BA9843FC3D2A}" type="datetime1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DAA46-9C30-49C9-BA96-B66FFAEE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7B1AF-5BBC-4946-A068-49858333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54CC-3749-4AF3-8C2D-F1BEBA5D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413DB-8B48-49C3-8A6D-D64C5642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4082-4871-F540-9801-9760090D312A}" type="datetime1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6F97-9272-4790-AD3B-04D8FCDC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B89E2-B413-412F-9573-FE42C524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0FA4C-1976-4001-9A0E-781F1E41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5E4-1933-FA42-95EE-1C42935FD4CC}" type="datetime1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1F915-B611-41D7-B4DD-675C7C79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5B89A-A663-4098-9DBE-AB7FEB2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1F15-B447-4E70-8883-4B00A04A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91B-0516-4DF4-8939-A3774289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03877-023F-47D0-AD96-795AFD0D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02BF-812A-4628-A882-A8E34ED7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9325-3914-0F41-9D44-AFC255C1ED50}" type="datetime1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7F0AA-77C4-4360-ABCD-2529994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29445-0B70-4C81-8B74-9E0028EA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4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797A-78F9-4422-878E-E4EF8FD7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C7E77-FA3D-4205-B924-A841AA5AF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F0548-4AA3-4910-BA13-884627D1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BF82-4F9B-4010-92D5-B2F969A6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9038-0186-974D-8D07-74EA916124C3}" type="datetime1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8B92D-DF80-4F04-B19A-BD2E028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7DDF7-4CDC-4C93-B691-FB8721BA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8981A-D6C2-4277-BFDF-026C3A5A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64EB5-5F2A-4FF7-BECB-07F93CAC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985A-D750-48A3-9930-0133D25F6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1052-5FE1-4749-9413-BDA2F542C234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061C-44A6-47DC-9D5B-CCB6F9B67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95FC-7C06-47CF-84F7-8B4A2C9C2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38F2D-0E18-4259-8EBA-F138E954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med.ncbi.nlm.nih.gov/27980708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04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 Antiqua" panose="02040602050305030304" pitchFamily="18" charset="0"/>
              </a:rPr>
              <a:t> Metagenomics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7977" y="4694642"/>
            <a:ext cx="5232971" cy="404883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Anujit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 Sarkar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Postdoctoral scholar, COPH, CON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USF Genomics Program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July 26, 20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FE91-4D23-9343-82B9-9203C5C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C10CB-971C-41FD-A88F-FF60711B5353}"/>
              </a:ext>
            </a:extLst>
          </p:cNvPr>
          <p:cNvSpPr txBox="1"/>
          <p:nvPr/>
        </p:nvSpPr>
        <p:spPr>
          <a:xfrm>
            <a:off x="2334638" y="176155"/>
            <a:ext cx="857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5 : Assemble genomes from microbiome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23109-35E6-4A7D-A27B-B4196EA1FA25}"/>
              </a:ext>
            </a:extLst>
          </p:cNvPr>
          <p:cNvSpPr txBox="1"/>
          <p:nvPr/>
        </p:nvSpPr>
        <p:spPr>
          <a:xfrm>
            <a:off x="867266" y="1263192"/>
            <a:ext cx="10209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To stitch the sequences together to get contigs</a:t>
            </a:r>
          </a:p>
          <a:p>
            <a:endParaRPr lang="en-US" dirty="0"/>
          </a:p>
          <a:p>
            <a:r>
              <a:rPr lang="en-US" dirty="0"/>
              <a:t> Input: Microbiome component as </a:t>
            </a:r>
            <a:r>
              <a:rPr lang="en-US" dirty="0" err="1"/>
              <a:t>fastq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Requirements: Megahit. </a:t>
            </a:r>
            <a:r>
              <a:rPr lang="en-US" dirty="0" err="1"/>
              <a:t>Metaquast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Assembled genomes, details of contigs assembly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72F21-6865-5E44-AB27-5E8C5F84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4C0F6-0266-4F54-B90F-CE38A79DD808}"/>
              </a:ext>
            </a:extLst>
          </p:cNvPr>
          <p:cNvSpPr txBox="1"/>
          <p:nvPr/>
        </p:nvSpPr>
        <p:spPr>
          <a:xfrm>
            <a:off x="2334638" y="176155"/>
            <a:ext cx="857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5 : Assemble genomes from microbiome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6320A-E98D-4B19-A6F5-04112DFFB2A1}"/>
              </a:ext>
            </a:extLst>
          </p:cNvPr>
          <p:cNvSpPr txBox="1"/>
          <p:nvPr/>
        </p:nvSpPr>
        <p:spPr>
          <a:xfrm>
            <a:off x="348792" y="1102936"/>
            <a:ext cx="21775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AGTTCGAGCACTGGA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955B6-DB46-4DE9-A861-14CE16BE0620}"/>
              </a:ext>
            </a:extLst>
          </p:cNvPr>
          <p:cNvSpPr txBox="1"/>
          <p:nvPr/>
        </p:nvSpPr>
        <p:spPr>
          <a:xfrm>
            <a:off x="499621" y="1611984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AGTTC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C958F-4D8B-4577-A325-D4AD0109ADEE}"/>
              </a:ext>
            </a:extLst>
          </p:cNvPr>
          <p:cNvSpPr txBox="1"/>
          <p:nvPr/>
        </p:nvSpPr>
        <p:spPr>
          <a:xfrm>
            <a:off x="680302" y="2103749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GTTCG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3B7A3-35E7-4A3F-AACB-1859E2922D2A}"/>
              </a:ext>
            </a:extLst>
          </p:cNvPr>
          <p:cNvSpPr txBox="1"/>
          <p:nvPr/>
        </p:nvSpPr>
        <p:spPr>
          <a:xfrm>
            <a:off x="919113" y="2623795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TTCGA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6A915-5B6F-4DA9-9993-728B29C6DC27}"/>
              </a:ext>
            </a:extLst>
          </p:cNvPr>
          <p:cNvSpPr txBox="1"/>
          <p:nvPr/>
        </p:nvSpPr>
        <p:spPr>
          <a:xfrm>
            <a:off x="1099794" y="3143841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TCGAG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FA425-A6BA-44F8-809D-186FA0A723A2}"/>
              </a:ext>
            </a:extLst>
          </p:cNvPr>
          <p:cNvSpPr txBox="1"/>
          <p:nvPr/>
        </p:nvSpPr>
        <p:spPr>
          <a:xfrm>
            <a:off x="1338605" y="3624608"/>
            <a:ext cx="996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CGAGC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00388-2C46-4A84-9C84-78919ABE553D}"/>
              </a:ext>
            </a:extLst>
          </p:cNvPr>
          <p:cNvSpPr txBox="1"/>
          <p:nvPr/>
        </p:nvSpPr>
        <p:spPr>
          <a:xfrm>
            <a:off x="1561639" y="4105375"/>
            <a:ext cx="996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GAGCA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2F3E5-E643-457C-B8FD-F64612552382}"/>
              </a:ext>
            </a:extLst>
          </p:cNvPr>
          <p:cNvSpPr txBox="1"/>
          <p:nvPr/>
        </p:nvSpPr>
        <p:spPr>
          <a:xfrm>
            <a:off x="4446944" y="1102936"/>
            <a:ext cx="21775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ACTGGAACTGGATGG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99607-7340-4EC3-9E94-CD0794703867}"/>
              </a:ext>
            </a:extLst>
          </p:cNvPr>
          <p:cNvSpPr txBox="1"/>
          <p:nvPr/>
        </p:nvSpPr>
        <p:spPr>
          <a:xfrm>
            <a:off x="1758098" y="4586987"/>
            <a:ext cx="996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AGCAC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1EA16-43C9-4A50-8A1D-29CCD531C816}"/>
              </a:ext>
            </a:extLst>
          </p:cNvPr>
          <p:cNvSpPr txBox="1"/>
          <p:nvPr/>
        </p:nvSpPr>
        <p:spPr>
          <a:xfrm>
            <a:off x="1938779" y="5000080"/>
            <a:ext cx="996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GCACT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FD813-3BCB-45CB-A549-AC5270F02B67}"/>
              </a:ext>
            </a:extLst>
          </p:cNvPr>
          <p:cNvSpPr txBox="1"/>
          <p:nvPr/>
        </p:nvSpPr>
        <p:spPr>
          <a:xfrm>
            <a:off x="2176020" y="5432030"/>
            <a:ext cx="996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CACTG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179CB-5066-41B6-832A-8FB38E3DCC3F}"/>
              </a:ext>
            </a:extLst>
          </p:cNvPr>
          <p:cNvSpPr txBox="1"/>
          <p:nvPr/>
        </p:nvSpPr>
        <p:spPr>
          <a:xfrm>
            <a:off x="2334638" y="5833912"/>
            <a:ext cx="996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ACTGG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8314C-2F5D-4869-8480-E96F23775695}"/>
              </a:ext>
            </a:extLst>
          </p:cNvPr>
          <p:cNvSpPr txBox="1"/>
          <p:nvPr/>
        </p:nvSpPr>
        <p:spPr>
          <a:xfrm>
            <a:off x="2441442" y="6270030"/>
            <a:ext cx="996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CTGGA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B7898-345E-40EB-B28E-CB48543A84AF}"/>
              </a:ext>
            </a:extLst>
          </p:cNvPr>
          <p:cNvSpPr txBox="1"/>
          <p:nvPr/>
        </p:nvSpPr>
        <p:spPr>
          <a:xfrm>
            <a:off x="4465798" y="1611984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ACTGG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4319C-5E0B-4FA0-AC56-2F904AF97F39}"/>
              </a:ext>
            </a:extLst>
          </p:cNvPr>
          <p:cNvSpPr txBox="1"/>
          <p:nvPr/>
        </p:nvSpPr>
        <p:spPr>
          <a:xfrm>
            <a:off x="4608771" y="2033043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CTGGA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0056D-73FC-4BB5-808D-541C4717CB4B}"/>
              </a:ext>
            </a:extLst>
          </p:cNvPr>
          <p:cNvSpPr txBox="1"/>
          <p:nvPr/>
        </p:nvSpPr>
        <p:spPr>
          <a:xfrm>
            <a:off x="4879640" y="2466064"/>
            <a:ext cx="988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TGGAA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A7A56-E3BE-48AA-A0EB-F17DE8298A74}"/>
              </a:ext>
            </a:extLst>
          </p:cNvPr>
          <p:cNvSpPr txBox="1"/>
          <p:nvPr/>
        </p:nvSpPr>
        <p:spPr>
          <a:xfrm>
            <a:off x="5029531" y="2943274"/>
            <a:ext cx="988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GGAAC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702B3-5367-4E77-A479-14238BE23923}"/>
              </a:ext>
            </a:extLst>
          </p:cNvPr>
          <p:cNvSpPr txBox="1"/>
          <p:nvPr/>
        </p:nvSpPr>
        <p:spPr>
          <a:xfrm>
            <a:off x="5161809" y="3396171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D0941C-5038-4FEE-949C-EC807F72EF89}"/>
              </a:ext>
            </a:extLst>
          </p:cNvPr>
          <p:cNvSpPr txBox="1"/>
          <p:nvPr/>
        </p:nvSpPr>
        <p:spPr>
          <a:xfrm>
            <a:off x="5420109" y="3817352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AACTG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17DCE3-CC87-4362-A56A-CB61A902630C}"/>
              </a:ext>
            </a:extLst>
          </p:cNvPr>
          <p:cNvSpPr txBox="1"/>
          <p:nvPr/>
        </p:nvSpPr>
        <p:spPr>
          <a:xfrm>
            <a:off x="5604564" y="4254362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ACTGG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AC8C2-F031-435A-9254-FCD9D7B9CD70}"/>
              </a:ext>
            </a:extLst>
          </p:cNvPr>
          <p:cNvSpPr txBox="1"/>
          <p:nvPr/>
        </p:nvSpPr>
        <p:spPr>
          <a:xfrm>
            <a:off x="5785551" y="4676885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CTGGA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632FA-A296-449E-A720-9E464347A35F}"/>
              </a:ext>
            </a:extLst>
          </p:cNvPr>
          <p:cNvSpPr txBox="1"/>
          <p:nvPr/>
        </p:nvSpPr>
        <p:spPr>
          <a:xfrm>
            <a:off x="6000794" y="5090671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TGGAT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595558-2C05-4F36-B31E-2C865B2E0EFE}"/>
              </a:ext>
            </a:extLst>
          </p:cNvPr>
          <p:cNvSpPr txBox="1"/>
          <p:nvPr/>
        </p:nvSpPr>
        <p:spPr>
          <a:xfrm>
            <a:off x="6205043" y="5504457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GGATG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1E4C2-E917-424E-8F05-61EB6D571DB6}"/>
              </a:ext>
            </a:extLst>
          </p:cNvPr>
          <p:cNvSpPr txBox="1"/>
          <p:nvPr/>
        </p:nvSpPr>
        <p:spPr>
          <a:xfrm>
            <a:off x="6408351" y="5923003"/>
            <a:ext cx="838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GATGG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A04DD3-8B75-47FF-9047-A34494C9AB4E}"/>
              </a:ext>
            </a:extLst>
          </p:cNvPr>
          <p:cNvCxnSpPr/>
          <p:nvPr/>
        </p:nvCxnSpPr>
        <p:spPr>
          <a:xfrm>
            <a:off x="6624536" y="2943274"/>
            <a:ext cx="128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D930AF-6D2B-4AF2-A03A-4C5E6B4A9BED}"/>
              </a:ext>
            </a:extLst>
          </p:cNvPr>
          <p:cNvSpPr txBox="1"/>
          <p:nvPr/>
        </p:nvSpPr>
        <p:spPr>
          <a:xfrm>
            <a:off x="8144759" y="2736919"/>
            <a:ext cx="346906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AGTTCGAGCACTGGAACTGGATGG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3E12B-AF89-7448-9F8D-FE55248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2778C-F3B2-44AD-8A7C-394067CF7E74}"/>
              </a:ext>
            </a:extLst>
          </p:cNvPr>
          <p:cNvSpPr txBox="1"/>
          <p:nvPr/>
        </p:nvSpPr>
        <p:spPr>
          <a:xfrm>
            <a:off x="3322915" y="195009"/>
            <a:ext cx="554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5 : Check assembly quality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A1A65-4D7E-4529-AB57-CA3C3EBD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85" y="2341528"/>
            <a:ext cx="9007610" cy="3459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A3CE-6986-4E96-A43B-DE6A34C74891}"/>
              </a:ext>
            </a:extLst>
          </p:cNvPr>
          <p:cNvSpPr txBox="1"/>
          <p:nvPr/>
        </p:nvSpPr>
        <p:spPr>
          <a:xfrm>
            <a:off x="1196502" y="1517515"/>
            <a:ext cx="43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combined 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8D9AA-A84A-489E-8F04-5D91BD5545CD}"/>
              </a:ext>
            </a:extLst>
          </p:cNvPr>
          <p:cNvSpPr txBox="1"/>
          <p:nvPr/>
        </p:nvSpPr>
        <p:spPr>
          <a:xfrm>
            <a:off x="5000018" y="5886159"/>
            <a:ext cx="16439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N50 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2D73A-0776-C04A-A776-3377FDCF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FE73B-5370-4DF3-AAB1-4A241C2DFD82}"/>
              </a:ext>
            </a:extLst>
          </p:cNvPr>
          <p:cNvSpPr txBox="1"/>
          <p:nvPr/>
        </p:nvSpPr>
        <p:spPr>
          <a:xfrm>
            <a:off x="414780" y="195009"/>
            <a:ext cx="1128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6 : Segregate </a:t>
            </a:r>
            <a:r>
              <a:rPr lang="en-US" sz="2800" b="1" dirty="0" err="1">
                <a:solidFill>
                  <a:srgbClr val="C00000"/>
                </a:solidFill>
                <a:latin typeface="Book Antiqua" panose="02040602050305030304" pitchFamily="18" charset="0"/>
              </a:rPr>
              <a:t>fastq</a:t>
            </a:r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 file and create a database of your assembly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866BA-A094-4991-9DC8-0FEEAF33CFF6}"/>
              </a:ext>
            </a:extLst>
          </p:cNvPr>
          <p:cNvSpPr txBox="1"/>
          <p:nvPr/>
        </p:nvSpPr>
        <p:spPr>
          <a:xfrm>
            <a:off x="867266" y="1263192"/>
            <a:ext cx="10209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Separate forward and reverse </a:t>
            </a:r>
            <a:r>
              <a:rPr lang="en-US" dirty="0" err="1"/>
              <a:t>fastq</a:t>
            </a:r>
            <a:endParaRPr lang="en-US" dirty="0"/>
          </a:p>
          <a:p>
            <a:r>
              <a:rPr lang="en-US" dirty="0"/>
              <a:t>	Create an indexed database of your assembly for future use</a:t>
            </a:r>
          </a:p>
          <a:p>
            <a:endParaRPr lang="en-US" dirty="0"/>
          </a:p>
          <a:p>
            <a:r>
              <a:rPr lang="en-US" dirty="0"/>
              <a:t> Input: Microbiome component as </a:t>
            </a:r>
            <a:r>
              <a:rPr lang="en-US" dirty="0" err="1"/>
              <a:t>fastq</a:t>
            </a:r>
            <a:r>
              <a:rPr lang="en-US" dirty="0"/>
              <a:t>, final assembled contigs (</a:t>
            </a:r>
            <a:r>
              <a:rPr lang="en-US" dirty="0" err="1"/>
              <a:t>fasta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Requirements: Bowtie2, </a:t>
            </a:r>
            <a:r>
              <a:rPr lang="en-US" dirty="0" err="1"/>
              <a:t>Samtools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Separate forward and reverse </a:t>
            </a:r>
            <a:r>
              <a:rPr lang="en-US" dirty="0" err="1"/>
              <a:t>fastq</a:t>
            </a:r>
            <a:r>
              <a:rPr lang="en-US" dirty="0"/>
              <a:t> for each sample, database indexes from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E86D0-CC63-0A47-A210-EB8289D5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96E89-3F73-41E4-8EA1-2FF63F4E155D}"/>
              </a:ext>
            </a:extLst>
          </p:cNvPr>
          <p:cNvSpPr txBox="1"/>
          <p:nvPr/>
        </p:nvSpPr>
        <p:spPr>
          <a:xfrm>
            <a:off x="1611984" y="251570"/>
            <a:ext cx="8003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7 : Metagenomic binning of your assembly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3A90D-E8D6-46F5-A520-B3EBD63402B2}"/>
              </a:ext>
            </a:extLst>
          </p:cNvPr>
          <p:cNvSpPr txBox="1"/>
          <p:nvPr/>
        </p:nvSpPr>
        <p:spPr>
          <a:xfrm>
            <a:off x="867266" y="1263192"/>
            <a:ext cx="10209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Reconstruct single genomes from assemblies obtained from metagenomic sequencing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 Input: Final assembled contigs (</a:t>
            </a:r>
            <a:r>
              <a:rPr lang="en-US" dirty="0" err="1"/>
              <a:t>fasta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Requirements: </a:t>
            </a:r>
            <a:r>
              <a:rPr lang="en-US" dirty="0" err="1"/>
              <a:t>MetaBat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For each sample, a folder will be created containing corresponding bins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AEFF1-3D59-5B41-83D0-71AADA65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7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D8027B-E96B-4C52-A680-DD125947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3" y="836579"/>
            <a:ext cx="5089010" cy="4357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23F82-E67A-4247-B2BD-A0EF68D8047F}"/>
              </a:ext>
            </a:extLst>
          </p:cNvPr>
          <p:cNvSpPr txBox="1"/>
          <p:nvPr/>
        </p:nvSpPr>
        <p:spPr>
          <a:xfrm>
            <a:off x="4539208" y="42298"/>
            <a:ext cx="473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7: Binning strategies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F9DE9-4B33-40C6-B1C6-2714135F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42" y="755689"/>
            <a:ext cx="4733925" cy="5645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7E910B-3108-461C-AC9B-2E4F24F3C0F3}"/>
              </a:ext>
            </a:extLst>
          </p:cNvPr>
          <p:cNvSpPr txBox="1"/>
          <p:nvPr/>
        </p:nvSpPr>
        <p:spPr>
          <a:xfrm>
            <a:off x="358533" y="635403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Bioinformatics strategies for taxonomy independent binning and visualization of sequences in shotgun metagenomics - PubMed (nih.gov)</a:t>
            </a:r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7C94DE-EB3F-4F4D-AB25-6BC2AEB7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1E29-0AD8-3A45-AF72-0C5BDB8D1C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8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C8D3B-90A4-45DB-ADF8-30AB10F6B726}"/>
              </a:ext>
            </a:extLst>
          </p:cNvPr>
          <p:cNvSpPr txBox="1"/>
          <p:nvPr/>
        </p:nvSpPr>
        <p:spPr>
          <a:xfrm>
            <a:off x="3577674" y="108286"/>
            <a:ext cx="473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8: Check bin 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6AC04-3030-4556-BA1D-527CACAD4F13}"/>
              </a:ext>
            </a:extLst>
          </p:cNvPr>
          <p:cNvSpPr txBox="1"/>
          <p:nvPr/>
        </p:nvSpPr>
        <p:spPr>
          <a:xfrm>
            <a:off x="867266" y="1263192"/>
            <a:ext cx="10209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To check the quality of bins obtained in previous steps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Input: Bins obtained in previous step</a:t>
            </a:r>
          </a:p>
          <a:p>
            <a:endParaRPr lang="en-US" dirty="0"/>
          </a:p>
          <a:p>
            <a:r>
              <a:rPr lang="en-US" dirty="0"/>
              <a:t>Requirements: </a:t>
            </a:r>
            <a:r>
              <a:rPr lang="en-US" dirty="0" err="1"/>
              <a:t>CheckM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For each sample, completeness and contamination of genome will be obtained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8D0A5-6744-A44F-8B4F-5DD24806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B1165-CBF6-408F-87FB-8352DB4ABAB8}"/>
              </a:ext>
            </a:extLst>
          </p:cNvPr>
          <p:cNvSpPr txBox="1"/>
          <p:nvPr/>
        </p:nvSpPr>
        <p:spPr>
          <a:xfrm>
            <a:off x="3577674" y="108286"/>
            <a:ext cx="473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9: ORF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0EBBF-5994-4138-9B4F-D492F20B7807}"/>
              </a:ext>
            </a:extLst>
          </p:cNvPr>
          <p:cNvSpPr txBox="1"/>
          <p:nvPr/>
        </p:nvSpPr>
        <p:spPr>
          <a:xfrm>
            <a:off x="867266" y="1263192"/>
            <a:ext cx="10209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To predict genes and amino acids from MAGs</a:t>
            </a:r>
          </a:p>
          <a:p>
            <a:endParaRPr lang="en-US" dirty="0"/>
          </a:p>
          <a:p>
            <a:r>
              <a:rPr lang="en-US" dirty="0"/>
              <a:t> Input: final contigs </a:t>
            </a:r>
            <a:r>
              <a:rPr lang="en-US" dirty="0" err="1"/>
              <a:t>fasta</a:t>
            </a:r>
            <a:r>
              <a:rPr lang="en-US" dirty="0"/>
              <a:t> file from </a:t>
            </a:r>
            <a:r>
              <a:rPr lang="en-US" dirty="0" err="1"/>
              <a:t>Metabat</a:t>
            </a:r>
            <a:endParaRPr lang="en-US" dirty="0"/>
          </a:p>
          <a:p>
            <a:endParaRPr lang="en-US" dirty="0"/>
          </a:p>
          <a:p>
            <a:r>
              <a:rPr lang="en-US" dirty="0"/>
              <a:t> Requirements: Prodigal</a:t>
            </a:r>
          </a:p>
          <a:p>
            <a:endParaRPr lang="en-US" dirty="0"/>
          </a:p>
          <a:p>
            <a:r>
              <a:rPr lang="en-US" dirty="0"/>
              <a:t>Output: Details of amino acids, gene coordinates and nucleotides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2E1E7E-1233-AD43-8433-3B115A8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1226FA5-8852-407C-93F5-185D9F316EB3}"/>
              </a:ext>
            </a:extLst>
          </p:cNvPr>
          <p:cNvSpPr/>
          <p:nvPr/>
        </p:nvSpPr>
        <p:spPr>
          <a:xfrm>
            <a:off x="171551" y="986033"/>
            <a:ext cx="3057525" cy="845575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DF820-12B9-47A2-9B54-66493CBC8934}"/>
              </a:ext>
            </a:extLst>
          </p:cNvPr>
          <p:cNvSpPr txBox="1"/>
          <p:nvPr/>
        </p:nvSpPr>
        <p:spPr>
          <a:xfrm>
            <a:off x="426127" y="1064374"/>
            <a:ext cx="2574524" cy="7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Gather raw data (we will provide demo shotgun metagenomics </a:t>
            </a:r>
            <a:r>
              <a:rPr lang="en-US" sz="1400" dirty="0" err="1"/>
              <a:t>fastq</a:t>
            </a:r>
            <a:r>
              <a:rPr lang="en-US" sz="1400" dirty="0"/>
              <a:t> files)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FF54B6-FE5C-4D24-B153-83EBD6B4CC58}"/>
              </a:ext>
            </a:extLst>
          </p:cNvPr>
          <p:cNvSpPr/>
          <p:nvPr/>
        </p:nvSpPr>
        <p:spPr>
          <a:xfrm>
            <a:off x="3332736" y="1390248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5213B76-863E-463F-9D26-77E315B5C001}"/>
              </a:ext>
            </a:extLst>
          </p:cNvPr>
          <p:cNvSpPr/>
          <p:nvPr/>
        </p:nvSpPr>
        <p:spPr>
          <a:xfrm>
            <a:off x="4235387" y="986034"/>
            <a:ext cx="3057525" cy="73566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70380-762E-441D-A00E-26ADB6F33FEC}"/>
              </a:ext>
            </a:extLst>
          </p:cNvPr>
          <p:cNvSpPr txBox="1"/>
          <p:nvPr/>
        </p:nvSpPr>
        <p:spPr>
          <a:xfrm>
            <a:off x="4690911" y="1159480"/>
            <a:ext cx="2334827" cy="30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Evaluate data quality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871C1B-33B3-4172-9DC0-E7D0ED7A1162}"/>
              </a:ext>
            </a:extLst>
          </p:cNvPr>
          <p:cNvSpPr/>
          <p:nvPr/>
        </p:nvSpPr>
        <p:spPr>
          <a:xfrm>
            <a:off x="4391949" y="1748500"/>
            <a:ext cx="2681056" cy="275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9A80F-53C9-435D-ACC5-A91356388521}"/>
              </a:ext>
            </a:extLst>
          </p:cNvPr>
          <p:cNvSpPr txBox="1"/>
          <p:nvPr/>
        </p:nvSpPr>
        <p:spPr>
          <a:xfrm>
            <a:off x="5335438" y="1711780"/>
            <a:ext cx="861134" cy="30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Fastqc</a:t>
            </a:r>
            <a:endParaRPr lang="en-US" sz="14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26040F7-FEBF-4136-B32E-219666E11302}"/>
              </a:ext>
            </a:extLst>
          </p:cNvPr>
          <p:cNvSpPr/>
          <p:nvPr/>
        </p:nvSpPr>
        <p:spPr>
          <a:xfrm>
            <a:off x="8464303" y="943575"/>
            <a:ext cx="3057525" cy="768205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A71B50-D3E3-4197-B312-F08FD21B0DF2}"/>
              </a:ext>
            </a:extLst>
          </p:cNvPr>
          <p:cNvSpPr/>
          <p:nvPr/>
        </p:nvSpPr>
        <p:spPr>
          <a:xfrm>
            <a:off x="8572639" y="1733223"/>
            <a:ext cx="2681056" cy="306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Trimmomatic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0405A-7386-42A3-923A-F6934DDC7FB3}"/>
              </a:ext>
            </a:extLst>
          </p:cNvPr>
          <p:cNvSpPr txBox="1"/>
          <p:nvPr/>
        </p:nvSpPr>
        <p:spPr>
          <a:xfrm>
            <a:off x="8773815" y="1033799"/>
            <a:ext cx="2615722" cy="53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Adapter trimming and data quality filtering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59CBE4-4074-4343-B301-083F007A9C56}"/>
              </a:ext>
            </a:extLst>
          </p:cNvPr>
          <p:cNvSpPr/>
          <p:nvPr/>
        </p:nvSpPr>
        <p:spPr>
          <a:xfrm>
            <a:off x="7396572" y="1390248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D17D6D-E9DA-4FB4-9F8D-4D6BE63DAC88}"/>
              </a:ext>
            </a:extLst>
          </p:cNvPr>
          <p:cNvSpPr/>
          <p:nvPr/>
        </p:nvSpPr>
        <p:spPr>
          <a:xfrm rot="5400000">
            <a:off x="9743564" y="2149892"/>
            <a:ext cx="306896" cy="1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63F09C0D-593D-45A6-B301-B569B4E073FB}"/>
              </a:ext>
            </a:extLst>
          </p:cNvPr>
          <p:cNvSpPr/>
          <p:nvPr/>
        </p:nvSpPr>
        <p:spPr>
          <a:xfrm>
            <a:off x="8368249" y="2504667"/>
            <a:ext cx="3057525" cy="83787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Host genome removal (Download host genome, build database, map all reads against database)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0B788-E6E7-48A4-BFE4-A3E3EAD0C0B2}"/>
              </a:ext>
            </a:extLst>
          </p:cNvPr>
          <p:cNvSpPr/>
          <p:nvPr/>
        </p:nvSpPr>
        <p:spPr>
          <a:xfrm>
            <a:off x="8572639" y="3370472"/>
            <a:ext cx="2681056" cy="272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Bowtie2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889F07-F163-4FB5-986A-9CC9C22E044A}"/>
              </a:ext>
            </a:extLst>
          </p:cNvPr>
          <p:cNvSpPr/>
          <p:nvPr/>
        </p:nvSpPr>
        <p:spPr>
          <a:xfrm rot="10800000">
            <a:off x="7494227" y="3040317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F85FFF5E-FAF4-47E1-932D-39600C6C8980}"/>
              </a:ext>
            </a:extLst>
          </p:cNvPr>
          <p:cNvSpPr/>
          <p:nvPr/>
        </p:nvSpPr>
        <p:spPr>
          <a:xfrm>
            <a:off x="4265523" y="2504667"/>
            <a:ext cx="3057525" cy="83787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Convert </a:t>
            </a:r>
            <a:r>
              <a:rPr lang="en-US" sz="1400" dirty="0" err="1">
                <a:solidFill>
                  <a:schemeClr val="tx1"/>
                </a:solidFill>
              </a:rPr>
              <a:t>sam</a:t>
            </a:r>
            <a:r>
              <a:rPr lang="en-US" sz="1400" dirty="0">
                <a:solidFill>
                  <a:schemeClr val="tx1"/>
                </a:solidFill>
              </a:rPr>
              <a:t> to bam, extract unmapped reads, sort bam files, convert bam to </a:t>
            </a:r>
            <a:r>
              <a:rPr lang="en-US" sz="1400" dirty="0" err="1">
                <a:solidFill>
                  <a:schemeClr val="tx1"/>
                </a:solidFill>
              </a:rPr>
              <a:t>fastq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3E62C-4805-4F7D-AC74-AB2CEADFB7F4}"/>
              </a:ext>
            </a:extLst>
          </p:cNvPr>
          <p:cNvSpPr/>
          <p:nvPr/>
        </p:nvSpPr>
        <p:spPr>
          <a:xfrm>
            <a:off x="4486372" y="3371017"/>
            <a:ext cx="2681056" cy="272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Samtools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7D798FD-106D-44A3-B97A-08E9EDBBE3C9}"/>
              </a:ext>
            </a:extLst>
          </p:cNvPr>
          <p:cNvSpPr/>
          <p:nvPr/>
        </p:nvSpPr>
        <p:spPr>
          <a:xfrm rot="10800000">
            <a:off x="3319948" y="3095350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0A16FE1-65BF-4AB8-93FA-89B18869E3EB}"/>
              </a:ext>
            </a:extLst>
          </p:cNvPr>
          <p:cNvSpPr/>
          <p:nvPr/>
        </p:nvSpPr>
        <p:spPr>
          <a:xfrm>
            <a:off x="171551" y="2478004"/>
            <a:ext cx="3057525" cy="83787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database for classification (</a:t>
            </a:r>
            <a:r>
              <a:rPr lang="en-US" sz="1400" dirty="0" err="1">
                <a:solidFill>
                  <a:schemeClr val="tx1"/>
                </a:solidFill>
              </a:rPr>
              <a:t>RefSeq</a:t>
            </a:r>
            <a:r>
              <a:rPr lang="en-US" sz="1400" dirty="0">
                <a:solidFill>
                  <a:schemeClr val="tx1"/>
                </a:solidFill>
              </a:rPr>
              <a:t>), get taxonomic profiles, convert to tables  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AB7DF336-7B6A-49D3-84D9-5656EB7FA881}"/>
              </a:ext>
            </a:extLst>
          </p:cNvPr>
          <p:cNvSpPr/>
          <p:nvPr/>
        </p:nvSpPr>
        <p:spPr>
          <a:xfrm>
            <a:off x="5573620" y="2115354"/>
            <a:ext cx="198488" cy="342391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FEEC0A-431E-4244-855E-AFB0A0942783}"/>
              </a:ext>
            </a:extLst>
          </p:cNvPr>
          <p:cNvSpPr/>
          <p:nvPr/>
        </p:nvSpPr>
        <p:spPr>
          <a:xfrm>
            <a:off x="359785" y="3345151"/>
            <a:ext cx="2681056" cy="260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Kaiju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ABC3D32-6C36-4D11-A06F-0055DC3AE80E}"/>
              </a:ext>
            </a:extLst>
          </p:cNvPr>
          <p:cNvSpPr/>
          <p:nvPr/>
        </p:nvSpPr>
        <p:spPr>
          <a:xfrm rot="5400000">
            <a:off x="1469259" y="3718145"/>
            <a:ext cx="300865" cy="18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630C7AC8-E63B-40F4-8DA8-809CC1F859BA}"/>
              </a:ext>
            </a:extLst>
          </p:cNvPr>
          <p:cNvSpPr/>
          <p:nvPr/>
        </p:nvSpPr>
        <p:spPr>
          <a:xfrm>
            <a:off x="171551" y="3986670"/>
            <a:ext cx="3057525" cy="69845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Assemble genomes from unmapped </a:t>
            </a:r>
            <a:r>
              <a:rPr lang="en-US" sz="1400" dirty="0" err="1">
                <a:solidFill>
                  <a:schemeClr val="tx1"/>
                </a:solidFill>
              </a:rPr>
              <a:t>fastq</a:t>
            </a:r>
            <a:r>
              <a:rPr lang="en-US" sz="1400" dirty="0">
                <a:solidFill>
                  <a:schemeClr val="tx1"/>
                </a:solidFill>
              </a:rPr>
              <a:t> files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34FFD7-1590-48C7-AAFE-E1E18605D65F}"/>
              </a:ext>
            </a:extLst>
          </p:cNvPr>
          <p:cNvSpPr/>
          <p:nvPr/>
        </p:nvSpPr>
        <p:spPr>
          <a:xfrm>
            <a:off x="279164" y="4712401"/>
            <a:ext cx="2681056" cy="321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Megahit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C74FD9-7836-4824-80EA-75006E4FC27F}"/>
              </a:ext>
            </a:extLst>
          </p:cNvPr>
          <p:cNvSpPr/>
          <p:nvPr/>
        </p:nvSpPr>
        <p:spPr>
          <a:xfrm>
            <a:off x="3319948" y="4607159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D4D27027-74C0-4FB6-AEB4-F10449B14B66}"/>
              </a:ext>
            </a:extLst>
          </p:cNvPr>
          <p:cNvSpPr/>
          <p:nvPr/>
        </p:nvSpPr>
        <p:spPr>
          <a:xfrm>
            <a:off x="4298137" y="3986670"/>
            <a:ext cx="3057525" cy="69845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Quality assessment of assembled genomes, get contig details, N50, graphs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11556-C899-405A-B53C-377DF16827EE}"/>
              </a:ext>
            </a:extLst>
          </p:cNvPr>
          <p:cNvSpPr/>
          <p:nvPr/>
        </p:nvSpPr>
        <p:spPr>
          <a:xfrm>
            <a:off x="4423621" y="4721828"/>
            <a:ext cx="2681056" cy="321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Metaquast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A821D84-F635-4439-BD61-C710EBA22EE4}"/>
              </a:ext>
            </a:extLst>
          </p:cNvPr>
          <p:cNvSpPr/>
          <p:nvPr/>
        </p:nvSpPr>
        <p:spPr>
          <a:xfrm>
            <a:off x="7462326" y="4607159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79B263BE-2549-4437-AD55-437C8C92B30D}"/>
              </a:ext>
            </a:extLst>
          </p:cNvPr>
          <p:cNvSpPr/>
          <p:nvPr/>
        </p:nvSpPr>
        <p:spPr>
          <a:xfrm>
            <a:off x="8424723" y="3968022"/>
            <a:ext cx="3057525" cy="7171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database from assembled genomes, indexing assemblies, get assembly stats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C14050-9403-4275-A584-756256A1F86B}"/>
              </a:ext>
            </a:extLst>
          </p:cNvPr>
          <p:cNvSpPr/>
          <p:nvPr/>
        </p:nvSpPr>
        <p:spPr>
          <a:xfrm>
            <a:off x="8612957" y="4721829"/>
            <a:ext cx="2681056" cy="321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Bowtie2, </a:t>
            </a:r>
            <a:r>
              <a:rPr lang="en-US" sz="1400" dirty="0" err="1">
                <a:solidFill>
                  <a:schemeClr val="tx1"/>
                </a:solidFill>
              </a:rPr>
              <a:t>samtools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523C33-4A40-4182-95F1-E30405949A49}"/>
              </a:ext>
            </a:extLst>
          </p:cNvPr>
          <p:cNvSpPr txBox="1"/>
          <p:nvPr/>
        </p:nvSpPr>
        <p:spPr>
          <a:xfrm>
            <a:off x="3427759" y="176908"/>
            <a:ext cx="626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Main steps in metagenomic analyses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932CDA-C67B-4A69-B920-B3E8052C4B4E}"/>
              </a:ext>
            </a:extLst>
          </p:cNvPr>
          <p:cNvGrpSpPr/>
          <p:nvPr/>
        </p:nvGrpSpPr>
        <p:grpSpPr>
          <a:xfrm>
            <a:off x="8532480" y="5493935"/>
            <a:ext cx="3057525" cy="1150070"/>
            <a:chOff x="171551" y="5343106"/>
            <a:chExt cx="3057525" cy="115007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F56535B8-C96E-494F-B079-A7262512D4EA}"/>
                </a:ext>
              </a:extLst>
            </p:cNvPr>
            <p:cNvSpPr/>
            <p:nvPr/>
          </p:nvSpPr>
          <p:spPr>
            <a:xfrm>
              <a:off x="171551" y="5343106"/>
              <a:ext cx="3057525" cy="850304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Binning contigs into separate taxonomic identities to get ‘Metagenome assembled genomes (MAGs)’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90378D-C05A-4605-A857-59165651C589}"/>
                </a:ext>
              </a:extLst>
            </p:cNvPr>
            <p:cNvSpPr/>
            <p:nvPr/>
          </p:nvSpPr>
          <p:spPr>
            <a:xfrm>
              <a:off x="350188" y="6219128"/>
              <a:ext cx="2681056" cy="2740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MetaBAT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B380CD5-F624-49A6-A3B6-3B116BA19913}"/>
              </a:ext>
            </a:extLst>
          </p:cNvPr>
          <p:cNvSpPr/>
          <p:nvPr/>
        </p:nvSpPr>
        <p:spPr>
          <a:xfrm rot="10800000">
            <a:off x="3427759" y="5765632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9AD13C-D138-4523-A7E2-8C3251FD3536}"/>
              </a:ext>
            </a:extLst>
          </p:cNvPr>
          <p:cNvGrpSpPr/>
          <p:nvPr/>
        </p:nvGrpSpPr>
        <p:grpSpPr>
          <a:xfrm>
            <a:off x="4425434" y="5343106"/>
            <a:ext cx="3057525" cy="1150070"/>
            <a:chOff x="4425434" y="5343106"/>
            <a:chExt cx="3057525" cy="1150070"/>
          </a:xfrm>
        </p:grpSpPr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D7509B0E-F423-4621-A786-BD87BEEA78DD}"/>
                </a:ext>
              </a:extLst>
            </p:cNvPr>
            <p:cNvSpPr/>
            <p:nvPr/>
          </p:nvSpPr>
          <p:spPr>
            <a:xfrm>
              <a:off x="4425434" y="5343106"/>
              <a:ext cx="3057525" cy="830895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Evaluate bins for completeness and contamination but assessing single copy genes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E5DCE5-752A-43CD-848F-F6CE7246A197}"/>
                </a:ext>
              </a:extLst>
            </p:cNvPr>
            <p:cNvSpPr/>
            <p:nvPr/>
          </p:nvSpPr>
          <p:spPr>
            <a:xfrm>
              <a:off x="4613668" y="6200823"/>
              <a:ext cx="2681056" cy="2923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CheckM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1F377F6-46C6-43A2-AC6A-25916715FB89}"/>
              </a:ext>
            </a:extLst>
          </p:cNvPr>
          <p:cNvSpPr/>
          <p:nvPr/>
        </p:nvSpPr>
        <p:spPr>
          <a:xfrm rot="10800000">
            <a:off x="7601743" y="5765632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A603A6-B24D-4B19-A2CD-59E8B07427BA}"/>
              </a:ext>
            </a:extLst>
          </p:cNvPr>
          <p:cNvGrpSpPr/>
          <p:nvPr/>
        </p:nvGrpSpPr>
        <p:grpSpPr>
          <a:xfrm>
            <a:off x="184625" y="5470605"/>
            <a:ext cx="3057525" cy="1121790"/>
            <a:chOff x="8648699" y="5343105"/>
            <a:chExt cx="3057525" cy="1121790"/>
          </a:xfrm>
        </p:grpSpPr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677FFD74-5B0E-4F5A-8E0C-B1DECCC77CB9}"/>
                </a:ext>
              </a:extLst>
            </p:cNvPr>
            <p:cNvSpPr/>
            <p:nvPr/>
          </p:nvSpPr>
          <p:spPr>
            <a:xfrm>
              <a:off x="8648699" y="5343105"/>
              <a:ext cx="3057525" cy="768205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Predict open reading frames from assembly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D550A5-10FF-4737-9816-C1CEBCA62434}"/>
                </a:ext>
              </a:extLst>
            </p:cNvPr>
            <p:cNvSpPr/>
            <p:nvPr/>
          </p:nvSpPr>
          <p:spPr>
            <a:xfrm>
              <a:off x="8867551" y="6125410"/>
              <a:ext cx="2681056" cy="3394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Prodigal</a:t>
              </a: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F5FAB6D-A628-43D8-8BBE-8A0CD761A743}"/>
              </a:ext>
            </a:extLst>
          </p:cNvPr>
          <p:cNvSpPr/>
          <p:nvPr/>
        </p:nvSpPr>
        <p:spPr>
          <a:xfrm rot="5400000">
            <a:off x="9811392" y="5169395"/>
            <a:ext cx="306896" cy="1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C6AA8E-C582-8E4D-A6F1-4D24FF8D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1226FA5-8852-407C-93F5-185D9F316EB3}"/>
              </a:ext>
            </a:extLst>
          </p:cNvPr>
          <p:cNvSpPr/>
          <p:nvPr/>
        </p:nvSpPr>
        <p:spPr>
          <a:xfrm>
            <a:off x="171551" y="986033"/>
            <a:ext cx="3057525" cy="845575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DF820-12B9-47A2-9B54-66493CBC8934}"/>
              </a:ext>
            </a:extLst>
          </p:cNvPr>
          <p:cNvSpPr txBox="1"/>
          <p:nvPr/>
        </p:nvSpPr>
        <p:spPr>
          <a:xfrm>
            <a:off x="426127" y="1064374"/>
            <a:ext cx="2574524" cy="7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Gather raw data (we will provide demo shotgun metagenomics </a:t>
            </a:r>
            <a:r>
              <a:rPr lang="en-US" sz="1400" dirty="0" err="1"/>
              <a:t>fastq</a:t>
            </a:r>
            <a:r>
              <a:rPr lang="en-US" sz="1400" dirty="0"/>
              <a:t> files)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FF54B6-FE5C-4D24-B153-83EBD6B4CC58}"/>
              </a:ext>
            </a:extLst>
          </p:cNvPr>
          <p:cNvSpPr/>
          <p:nvPr/>
        </p:nvSpPr>
        <p:spPr>
          <a:xfrm>
            <a:off x="3332736" y="1390248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95213B76-863E-463F-9D26-77E315B5C001}"/>
              </a:ext>
            </a:extLst>
          </p:cNvPr>
          <p:cNvSpPr/>
          <p:nvPr/>
        </p:nvSpPr>
        <p:spPr>
          <a:xfrm>
            <a:off x="4235387" y="986034"/>
            <a:ext cx="3057525" cy="73566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70380-762E-441D-A00E-26ADB6F33FEC}"/>
              </a:ext>
            </a:extLst>
          </p:cNvPr>
          <p:cNvSpPr txBox="1"/>
          <p:nvPr/>
        </p:nvSpPr>
        <p:spPr>
          <a:xfrm>
            <a:off x="4690911" y="1159480"/>
            <a:ext cx="2334827" cy="30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Evaluate data quality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871C1B-33B3-4172-9DC0-E7D0ED7A1162}"/>
              </a:ext>
            </a:extLst>
          </p:cNvPr>
          <p:cNvSpPr/>
          <p:nvPr/>
        </p:nvSpPr>
        <p:spPr>
          <a:xfrm>
            <a:off x="4391949" y="1748500"/>
            <a:ext cx="2681056" cy="275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9A80F-53C9-435D-ACC5-A91356388521}"/>
              </a:ext>
            </a:extLst>
          </p:cNvPr>
          <p:cNvSpPr txBox="1"/>
          <p:nvPr/>
        </p:nvSpPr>
        <p:spPr>
          <a:xfrm>
            <a:off x="5335438" y="1711780"/>
            <a:ext cx="861134" cy="30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Fastqc</a:t>
            </a:r>
            <a:endParaRPr lang="en-US" sz="140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26040F7-FEBF-4136-B32E-219666E11302}"/>
              </a:ext>
            </a:extLst>
          </p:cNvPr>
          <p:cNvSpPr/>
          <p:nvPr/>
        </p:nvSpPr>
        <p:spPr>
          <a:xfrm>
            <a:off x="8464303" y="943575"/>
            <a:ext cx="3057525" cy="768205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A71B50-D3E3-4197-B312-F08FD21B0DF2}"/>
              </a:ext>
            </a:extLst>
          </p:cNvPr>
          <p:cNvSpPr/>
          <p:nvPr/>
        </p:nvSpPr>
        <p:spPr>
          <a:xfrm>
            <a:off x="8572639" y="1733223"/>
            <a:ext cx="2681056" cy="306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Trimmomatic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0405A-7386-42A3-923A-F6934DDC7FB3}"/>
              </a:ext>
            </a:extLst>
          </p:cNvPr>
          <p:cNvSpPr txBox="1"/>
          <p:nvPr/>
        </p:nvSpPr>
        <p:spPr>
          <a:xfrm>
            <a:off x="8773815" y="1033799"/>
            <a:ext cx="2615722" cy="53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Adapter trimming and data quality filtering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59CBE4-4074-4343-B301-083F007A9C56}"/>
              </a:ext>
            </a:extLst>
          </p:cNvPr>
          <p:cNvSpPr/>
          <p:nvPr/>
        </p:nvSpPr>
        <p:spPr>
          <a:xfrm>
            <a:off x="7396572" y="1390248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D17D6D-E9DA-4FB4-9F8D-4D6BE63DAC88}"/>
              </a:ext>
            </a:extLst>
          </p:cNvPr>
          <p:cNvSpPr/>
          <p:nvPr/>
        </p:nvSpPr>
        <p:spPr>
          <a:xfrm rot="5400000">
            <a:off x="9743564" y="2149892"/>
            <a:ext cx="306896" cy="1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63F09C0D-593D-45A6-B301-B569B4E073FB}"/>
              </a:ext>
            </a:extLst>
          </p:cNvPr>
          <p:cNvSpPr/>
          <p:nvPr/>
        </p:nvSpPr>
        <p:spPr>
          <a:xfrm>
            <a:off x="8368249" y="2504667"/>
            <a:ext cx="3057525" cy="83787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Host genome removal (Download host genome, build database, map all reads against database)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0B788-E6E7-48A4-BFE4-A3E3EAD0C0B2}"/>
              </a:ext>
            </a:extLst>
          </p:cNvPr>
          <p:cNvSpPr/>
          <p:nvPr/>
        </p:nvSpPr>
        <p:spPr>
          <a:xfrm>
            <a:off x="8572639" y="3370472"/>
            <a:ext cx="2681056" cy="272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Bowtie2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889F07-F163-4FB5-986A-9CC9C22E044A}"/>
              </a:ext>
            </a:extLst>
          </p:cNvPr>
          <p:cNvSpPr/>
          <p:nvPr/>
        </p:nvSpPr>
        <p:spPr>
          <a:xfrm rot="10800000">
            <a:off x="7494227" y="3040317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F85FFF5E-FAF4-47E1-932D-39600C6C8980}"/>
              </a:ext>
            </a:extLst>
          </p:cNvPr>
          <p:cNvSpPr/>
          <p:nvPr/>
        </p:nvSpPr>
        <p:spPr>
          <a:xfrm>
            <a:off x="4265523" y="2504667"/>
            <a:ext cx="3057525" cy="83787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Convert </a:t>
            </a:r>
            <a:r>
              <a:rPr lang="en-US" sz="1400" dirty="0" err="1">
                <a:solidFill>
                  <a:schemeClr val="tx1"/>
                </a:solidFill>
              </a:rPr>
              <a:t>sam</a:t>
            </a:r>
            <a:r>
              <a:rPr lang="en-US" sz="1400" dirty="0">
                <a:solidFill>
                  <a:schemeClr val="tx1"/>
                </a:solidFill>
              </a:rPr>
              <a:t> to bam, extract unmapped reads, sort bam files, convert bam to </a:t>
            </a:r>
            <a:r>
              <a:rPr lang="en-US" sz="1400" dirty="0" err="1">
                <a:solidFill>
                  <a:schemeClr val="tx1"/>
                </a:solidFill>
              </a:rPr>
              <a:t>fastq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3E62C-4805-4F7D-AC74-AB2CEADFB7F4}"/>
              </a:ext>
            </a:extLst>
          </p:cNvPr>
          <p:cNvSpPr/>
          <p:nvPr/>
        </p:nvSpPr>
        <p:spPr>
          <a:xfrm>
            <a:off x="4486372" y="3371017"/>
            <a:ext cx="2681056" cy="272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Samtools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7D798FD-106D-44A3-B97A-08E9EDBBE3C9}"/>
              </a:ext>
            </a:extLst>
          </p:cNvPr>
          <p:cNvSpPr/>
          <p:nvPr/>
        </p:nvSpPr>
        <p:spPr>
          <a:xfrm rot="10800000">
            <a:off x="3319948" y="3095350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0A16FE1-65BF-4AB8-93FA-89B18869E3EB}"/>
              </a:ext>
            </a:extLst>
          </p:cNvPr>
          <p:cNvSpPr/>
          <p:nvPr/>
        </p:nvSpPr>
        <p:spPr>
          <a:xfrm>
            <a:off x="171551" y="2478004"/>
            <a:ext cx="3057525" cy="83787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database for classification (</a:t>
            </a:r>
            <a:r>
              <a:rPr lang="en-US" sz="1400" dirty="0" err="1">
                <a:solidFill>
                  <a:schemeClr val="tx1"/>
                </a:solidFill>
              </a:rPr>
              <a:t>RefSeq</a:t>
            </a:r>
            <a:r>
              <a:rPr lang="en-US" sz="1400" dirty="0">
                <a:solidFill>
                  <a:schemeClr val="tx1"/>
                </a:solidFill>
              </a:rPr>
              <a:t>), get taxonomic profiles, convert to tables  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AB7DF336-7B6A-49D3-84D9-5656EB7FA881}"/>
              </a:ext>
            </a:extLst>
          </p:cNvPr>
          <p:cNvSpPr/>
          <p:nvPr/>
        </p:nvSpPr>
        <p:spPr>
          <a:xfrm>
            <a:off x="5573620" y="2115354"/>
            <a:ext cx="198488" cy="342391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FEEC0A-431E-4244-855E-AFB0A0942783}"/>
              </a:ext>
            </a:extLst>
          </p:cNvPr>
          <p:cNvSpPr/>
          <p:nvPr/>
        </p:nvSpPr>
        <p:spPr>
          <a:xfrm>
            <a:off x="359785" y="3345151"/>
            <a:ext cx="2681056" cy="260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Kaiju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ABC3D32-6C36-4D11-A06F-0055DC3AE80E}"/>
              </a:ext>
            </a:extLst>
          </p:cNvPr>
          <p:cNvSpPr/>
          <p:nvPr/>
        </p:nvSpPr>
        <p:spPr>
          <a:xfrm rot="5400000">
            <a:off x="1469259" y="3718145"/>
            <a:ext cx="300865" cy="18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630C7AC8-E63B-40F4-8DA8-809CC1F859BA}"/>
              </a:ext>
            </a:extLst>
          </p:cNvPr>
          <p:cNvSpPr/>
          <p:nvPr/>
        </p:nvSpPr>
        <p:spPr>
          <a:xfrm>
            <a:off x="171551" y="3986670"/>
            <a:ext cx="3057525" cy="69845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Assemble genomes from unmapped </a:t>
            </a:r>
            <a:r>
              <a:rPr lang="en-US" sz="1400" dirty="0" err="1">
                <a:solidFill>
                  <a:schemeClr val="tx1"/>
                </a:solidFill>
              </a:rPr>
              <a:t>fastq</a:t>
            </a:r>
            <a:r>
              <a:rPr lang="en-US" sz="1400" dirty="0">
                <a:solidFill>
                  <a:schemeClr val="tx1"/>
                </a:solidFill>
              </a:rPr>
              <a:t> files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34FFD7-1590-48C7-AAFE-E1E18605D65F}"/>
              </a:ext>
            </a:extLst>
          </p:cNvPr>
          <p:cNvSpPr/>
          <p:nvPr/>
        </p:nvSpPr>
        <p:spPr>
          <a:xfrm>
            <a:off x="279164" y="4712401"/>
            <a:ext cx="2681056" cy="321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Megahit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C74FD9-7836-4824-80EA-75006E4FC27F}"/>
              </a:ext>
            </a:extLst>
          </p:cNvPr>
          <p:cNvSpPr/>
          <p:nvPr/>
        </p:nvSpPr>
        <p:spPr>
          <a:xfrm>
            <a:off x="3319948" y="4607159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D4D27027-74C0-4FB6-AEB4-F10449B14B66}"/>
              </a:ext>
            </a:extLst>
          </p:cNvPr>
          <p:cNvSpPr/>
          <p:nvPr/>
        </p:nvSpPr>
        <p:spPr>
          <a:xfrm>
            <a:off x="4298137" y="3986670"/>
            <a:ext cx="3057525" cy="69845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Quality assessment of assembled genomes, get contig details, N50, graphs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11556-C899-405A-B53C-377DF16827EE}"/>
              </a:ext>
            </a:extLst>
          </p:cNvPr>
          <p:cNvSpPr/>
          <p:nvPr/>
        </p:nvSpPr>
        <p:spPr>
          <a:xfrm>
            <a:off x="4423621" y="4721828"/>
            <a:ext cx="2681056" cy="321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Metaquast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A821D84-F635-4439-BD61-C710EBA22EE4}"/>
              </a:ext>
            </a:extLst>
          </p:cNvPr>
          <p:cNvSpPr/>
          <p:nvPr/>
        </p:nvSpPr>
        <p:spPr>
          <a:xfrm>
            <a:off x="7462326" y="4607159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79B263BE-2549-4437-AD55-437C8C92B30D}"/>
              </a:ext>
            </a:extLst>
          </p:cNvPr>
          <p:cNvSpPr/>
          <p:nvPr/>
        </p:nvSpPr>
        <p:spPr>
          <a:xfrm>
            <a:off x="8424723" y="3968022"/>
            <a:ext cx="3057525" cy="7171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database from assembled genomes, indexing assemblies, get assembly stats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C14050-9403-4275-A584-756256A1F86B}"/>
              </a:ext>
            </a:extLst>
          </p:cNvPr>
          <p:cNvSpPr/>
          <p:nvPr/>
        </p:nvSpPr>
        <p:spPr>
          <a:xfrm>
            <a:off x="8612957" y="4721829"/>
            <a:ext cx="2681056" cy="3215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Bowtie2, </a:t>
            </a:r>
            <a:r>
              <a:rPr lang="en-US" sz="1400" dirty="0" err="1">
                <a:solidFill>
                  <a:schemeClr val="tx1"/>
                </a:solidFill>
              </a:rPr>
              <a:t>samtools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523C33-4A40-4182-95F1-E30405949A49}"/>
              </a:ext>
            </a:extLst>
          </p:cNvPr>
          <p:cNvSpPr txBox="1"/>
          <p:nvPr/>
        </p:nvSpPr>
        <p:spPr>
          <a:xfrm>
            <a:off x="3427759" y="176908"/>
            <a:ext cx="626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Main steps in metagenomic analyses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932CDA-C67B-4A69-B920-B3E8052C4B4E}"/>
              </a:ext>
            </a:extLst>
          </p:cNvPr>
          <p:cNvGrpSpPr/>
          <p:nvPr/>
        </p:nvGrpSpPr>
        <p:grpSpPr>
          <a:xfrm>
            <a:off x="8532480" y="5493935"/>
            <a:ext cx="3057525" cy="1150070"/>
            <a:chOff x="171551" y="5343106"/>
            <a:chExt cx="3057525" cy="1150070"/>
          </a:xfrm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F56535B8-C96E-494F-B079-A7262512D4EA}"/>
                </a:ext>
              </a:extLst>
            </p:cNvPr>
            <p:cNvSpPr/>
            <p:nvPr/>
          </p:nvSpPr>
          <p:spPr>
            <a:xfrm>
              <a:off x="171551" y="5343106"/>
              <a:ext cx="3057525" cy="850304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Binning contigs into separate taxonomic identities to get ‘Metagenome assembled genomes (MAGs)’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90378D-C05A-4605-A857-59165651C589}"/>
                </a:ext>
              </a:extLst>
            </p:cNvPr>
            <p:cNvSpPr/>
            <p:nvPr/>
          </p:nvSpPr>
          <p:spPr>
            <a:xfrm>
              <a:off x="350188" y="6219128"/>
              <a:ext cx="2681056" cy="2740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MetaBAT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B380CD5-F624-49A6-A3B6-3B116BA19913}"/>
              </a:ext>
            </a:extLst>
          </p:cNvPr>
          <p:cNvSpPr/>
          <p:nvPr/>
        </p:nvSpPr>
        <p:spPr>
          <a:xfrm rot="10800000">
            <a:off x="3427759" y="5765632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9AD13C-D138-4523-A7E2-8C3251FD3536}"/>
              </a:ext>
            </a:extLst>
          </p:cNvPr>
          <p:cNvGrpSpPr/>
          <p:nvPr/>
        </p:nvGrpSpPr>
        <p:grpSpPr>
          <a:xfrm>
            <a:off x="4425434" y="5343106"/>
            <a:ext cx="3057525" cy="1150070"/>
            <a:chOff x="4425434" y="5343106"/>
            <a:chExt cx="3057525" cy="1150070"/>
          </a:xfrm>
        </p:grpSpPr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D7509B0E-F423-4621-A786-BD87BEEA78DD}"/>
                </a:ext>
              </a:extLst>
            </p:cNvPr>
            <p:cNvSpPr/>
            <p:nvPr/>
          </p:nvSpPr>
          <p:spPr>
            <a:xfrm>
              <a:off x="4425434" y="5343106"/>
              <a:ext cx="3057525" cy="830895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Evaluate bins for completeness and contamination but assessing single copy genes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E5DCE5-752A-43CD-848F-F6CE7246A197}"/>
                </a:ext>
              </a:extLst>
            </p:cNvPr>
            <p:cNvSpPr/>
            <p:nvPr/>
          </p:nvSpPr>
          <p:spPr>
            <a:xfrm>
              <a:off x="4613668" y="6200823"/>
              <a:ext cx="2681056" cy="2923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CheckM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1F377F6-46C6-43A2-AC6A-25916715FB89}"/>
              </a:ext>
            </a:extLst>
          </p:cNvPr>
          <p:cNvSpPr/>
          <p:nvPr/>
        </p:nvSpPr>
        <p:spPr>
          <a:xfrm rot="10800000">
            <a:off x="7601743" y="5765632"/>
            <a:ext cx="798991" cy="191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A603A6-B24D-4B19-A2CD-59E8B07427BA}"/>
              </a:ext>
            </a:extLst>
          </p:cNvPr>
          <p:cNvGrpSpPr/>
          <p:nvPr/>
        </p:nvGrpSpPr>
        <p:grpSpPr>
          <a:xfrm>
            <a:off x="184625" y="5470605"/>
            <a:ext cx="3057525" cy="1121790"/>
            <a:chOff x="8648699" y="5343105"/>
            <a:chExt cx="3057525" cy="1121790"/>
          </a:xfrm>
        </p:grpSpPr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677FFD74-5B0E-4F5A-8E0C-B1DECCC77CB9}"/>
                </a:ext>
              </a:extLst>
            </p:cNvPr>
            <p:cNvSpPr/>
            <p:nvPr/>
          </p:nvSpPr>
          <p:spPr>
            <a:xfrm>
              <a:off x="8648699" y="5343105"/>
              <a:ext cx="3057525" cy="768205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Predict open reading frames from assembly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D550A5-10FF-4737-9816-C1CEBCA62434}"/>
                </a:ext>
              </a:extLst>
            </p:cNvPr>
            <p:cNvSpPr/>
            <p:nvPr/>
          </p:nvSpPr>
          <p:spPr>
            <a:xfrm>
              <a:off x="8867551" y="6125410"/>
              <a:ext cx="2681056" cy="3394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Prodigal</a:t>
              </a: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F5FAB6D-A628-43D8-8BBE-8A0CD761A743}"/>
              </a:ext>
            </a:extLst>
          </p:cNvPr>
          <p:cNvSpPr/>
          <p:nvPr/>
        </p:nvSpPr>
        <p:spPr>
          <a:xfrm rot="5400000">
            <a:off x="9811392" y="5169395"/>
            <a:ext cx="306896" cy="19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87E1D92-5BB5-4AD3-93E5-19A463039711}"/>
              </a:ext>
            </a:extLst>
          </p:cNvPr>
          <p:cNvSpPr/>
          <p:nvPr/>
        </p:nvSpPr>
        <p:spPr>
          <a:xfrm>
            <a:off x="1253765" y="652993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6735DD4-7016-4FF2-B4C1-79A3640662DD}"/>
              </a:ext>
            </a:extLst>
          </p:cNvPr>
          <p:cNvSpPr/>
          <p:nvPr/>
        </p:nvSpPr>
        <p:spPr>
          <a:xfrm>
            <a:off x="1480954" y="5121814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BD909DA7-15B7-41C5-A0A4-0EE2F461409F}"/>
              </a:ext>
            </a:extLst>
          </p:cNvPr>
          <p:cNvSpPr/>
          <p:nvPr/>
        </p:nvSpPr>
        <p:spPr>
          <a:xfrm>
            <a:off x="5747208" y="5039140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C0E4E8A9-37E7-4476-8A00-7BCBC219C7DE}"/>
              </a:ext>
            </a:extLst>
          </p:cNvPr>
          <p:cNvSpPr/>
          <p:nvPr/>
        </p:nvSpPr>
        <p:spPr>
          <a:xfrm>
            <a:off x="10258880" y="5114555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6F17DCFD-E2FA-42D2-B5E7-7769CEA8CE82}"/>
              </a:ext>
            </a:extLst>
          </p:cNvPr>
          <p:cNvSpPr/>
          <p:nvPr/>
        </p:nvSpPr>
        <p:spPr>
          <a:xfrm>
            <a:off x="9830311" y="3661409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8751DB66-5C9B-4339-A40A-84087CE81977}"/>
              </a:ext>
            </a:extLst>
          </p:cNvPr>
          <p:cNvSpPr/>
          <p:nvPr/>
        </p:nvSpPr>
        <p:spPr>
          <a:xfrm>
            <a:off x="5672864" y="3697171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AF296BA-3A71-42E2-BC7D-7F777704D2DC}"/>
              </a:ext>
            </a:extLst>
          </p:cNvPr>
          <p:cNvSpPr/>
          <p:nvPr/>
        </p:nvSpPr>
        <p:spPr>
          <a:xfrm>
            <a:off x="1866676" y="3651225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EFB065FD-A367-4ED9-AD12-A80341DDEA2B}"/>
              </a:ext>
            </a:extLst>
          </p:cNvPr>
          <p:cNvSpPr/>
          <p:nvPr/>
        </p:nvSpPr>
        <p:spPr>
          <a:xfrm>
            <a:off x="1257251" y="2106001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9C9D750F-E3C1-41D1-B8CC-AD272F5C407A}"/>
              </a:ext>
            </a:extLst>
          </p:cNvPr>
          <p:cNvSpPr/>
          <p:nvPr/>
        </p:nvSpPr>
        <p:spPr>
          <a:xfrm>
            <a:off x="5921604" y="2154090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112AB18-6E7D-45C6-A7AE-F9C47C541F94}"/>
              </a:ext>
            </a:extLst>
          </p:cNvPr>
          <p:cNvSpPr/>
          <p:nvPr/>
        </p:nvSpPr>
        <p:spPr>
          <a:xfrm>
            <a:off x="10121660" y="2134264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C737F52E-06D4-4ED4-9BC1-9A6528EE360B}"/>
              </a:ext>
            </a:extLst>
          </p:cNvPr>
          <p:cNvSpPr/>
          <p:nvPr/>
        </p:nvSpPr>
        <p:spPr>
          <a:xfrm>
            <a:off x="9684492" y="579839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87B328ED-8126-48BC-B619-169017EF84E3}"/>
              </a:ext>
            </a:extLst>
          </p:cNvPr>
          <p:cNvSpPr/>
          <p:nvPr/>
        </p:nvSpPr>
        <p:spPr>
          <a:xfrm>
            <a:off x="5498468" y="643508"/>
            <a:ext cx="348792" cy="30816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A92515-7F58-4646-A5A7-16AD3F01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0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6187B-BD2B-4EF3-973A-FC362774D94B}"/>
              </a:ext>
            </a:extLst>
          </p:cNvPr>
          <p:cNvSpPr txBox="1"/>
          <p:nvPr/>
        </p:nvSpPr>
        <p:spPr>
          <a:xfrm>
            <a:off x="3427759" y="176908"/>
            <a:ext cx="626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0 : Explore the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2550A-538A-4EBA-9C02-B8F97A7903FB}"/>
              </a:ext>
            </a:extLst>
          </p:cNvPr>
          <p:cNvSpPr txBox="1"/>
          <p:nvPr/>
        </p:nvSpPr>
        <p:spPr>
          <a:xfrm>
            <a:off x="1008668" y="1178351"/>
            <a:ext cx="10256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Explore the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Explore the </a:t>
            </a:r>
            <a:r>
              <a:rPr lang="en-US" dirty="0" err="1"/>
              <a:t>local.env</a:t>
            </a:r>
            <a:r>
              <a:rPr lang="en-US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Explore the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Change the ‘</a:t>
            </a:r>
            <a:r>
              <a:rPr lang="en-US" dirty="0" err="1"/>
              <a:t>outdir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BBDED-5B89-A64C-911C-4C2AF3F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2A465-6094-4967-BBCC-4F22F342F194}"/>
              </a:ext>
            </a:extLst>
          </p:cNvPr>
          <p:cNvSpPr txBox="1"/>
          <p:nvPr/>
        </p:nvSpPr>
        <p:spPr>
          <a:xfrm>
            <a:off x="3427759" y="176908"/>
            <a:ext cx="626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1 : Evaluate data quality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88C71-540D-4EBF-9ABC-01AEE95B2F75}"/>
              </a:ext>
            </a:extLst>
          </p:cNvPr>
          <p:cNvSpPr txBox="1"/>
          <p:nvPr/>
        </p:nvSpPr>
        <p:spPr>
          <a:xfrm>
            <a:off x="867266" y="1263192"/>
            <a:ext cx="10209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Evaluate metagenomics data quality for quality control purposes and identify over-represented sequences</a:t>
            </a:r>
          </a:p>
          <a:p>
            <a:endParaRPr lang="en-US" dirty="0"/>
          </a:p>
          <a:p>
            <a:r>
              <a:rPr lang="en-US" dirty="0"/>
              <a:t> Input: Raw demultiplexed 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endParaRPr lang="en-US" dirty="0"/>
          </a:p>
          <a:p>
            <a:r>
              <a:rPr lang="en-US" dirty="0"/>
              <a:t>Requirements: </a:t>
            </a:r>
            <a:r>
              <a:rPr lang="en-US" dirty="0" err="1"/>
              <a:t>Fastqc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Reports on various parameters regarding data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7A86E-9E76-1447-A724-35D23CA7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22713-D554-4A45-9ED3-B02D0B1986D9}"/>
              </a:ext>
            </a:extLst>
          </p:cNvPr>
          <p:cNvSpPr txBox="1"/>
          <p:nvPr/>
        </p:nvSpPr>
        <p:spPr>
          <a:xfrm>
            <a:off x="1498862" y="176908"/>
            <a:ext cx="9521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2 : Adapter trimming and data quality filtering</a:t>
            </a:r>
          </a:p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AB28E-A21F-4F23-B480-FACCEBE78FB3}"/>
              </a:ext>
            </a:extLst>
          </p:cNvPr>
          <p:cNvSpPr txBox="1"/>
          <p:nvPr/>
        </p:nvSpPr>
        <p:spPr>
          <a:xfrm>
            <a:off x="1172067" y="1131015"/>
            <a:ext cx="105831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Purpose: Trim down the adapters and remove bad quality reads</a:t>
            </a:r>
          </a:p>
          <a:p>
            <a:endParaRPr lang="en-US" dirty="0"/>
          </a:p>
          <a:p>
            <a:r>
              <a:rPr lang="en-US" dirty="0"/>
              <a:t> Input: Raw demultiplexed 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endParaRPr lang="en-US" dirty="0"/>
          </a:p>
          <a:p>
            <a:r>
              <a:rPr lang="en-US" dirty="0"/>
              <a:t>Requirements: </a:t>
            </a:r>
            <a:r>
              <a:rPr lang="en-US" dirty="0" err="1"/>
              <a:t>Trimmomatic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Nice and clean </a:t>
            </a:r>
            <a:r>
              <a:rPr lang="en-US" dirty="0" err="1"/>
              <a:t>fastq</a:t>
            </a:r>
            <a:r>
              <a:rPr lang="en-US" dirty="0"/>
              <a:t> files with very fewer sequencing errors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75814-8D76-4B42-93EE-E0C84D98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42B56-78FB-4FF6-BFFC-C0E911F8472A}"/>
              </a:ext>
            </a:extLst>
          </p:cNvPr>
          <p:cNvSpPr txBox="1"/>
          <p:nvPr/>
        </p:nvSpPr>
        <p:spPr>
          <a:xfrm>
            <a:off x="3082565" y="148628"/>
            <a:ext cx="559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3 : Host genome removal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CEDEC-84BB-46CF-BFD4-A08BE6B1E39C}"/>
              </a:ext>
            </a:extLst>
          </p:cNvPr>
          <p:cNvSpPr txBox="1"/>
          <p:nvPr/>
        </p:nvSpPr>
        <p:spPr>
          <a:xfrm>
            <a:off x="1172067" y="1131015"/>
            <a:ext cx="105831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Purpose: To discard the sequences which belongs to the host</a:t>
            </a:r>
          </a:p>
          <a:p>
            <a:endParaRPr lang="en-US" dirty="0"/>
          </a:p>
          <a:p>
            <a:r>
              <a:rPr lang="en-US" dirty="0"/>
              <a:t> Input: Clean 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endParaRPr lang="en-US" dirty="0"/>
          </a:p>
          <a:p>
            <a:r>
              <a:rPr lang="en-US" dirty="0"/>
              <a:t>Requirements: Bowtie2, </a:t>
            </a:r>
            <a:r>
              <a:rPr lang="en-US" dirty="0" err="1"/>
              <a:t>Samtools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Output: Microbiome component separated and saved as </a:t>
            </a:r>
            <a:r>
              <a:rPr lang="en-US" dirty="0" err="1"/>
              <a:t>fastq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The </a:t>
            </a:r>
            <a:r>
              <a:rPr lang="en-US" dirty="0" err="1"/>
              <a:t>fastq</a:t>
            </a:r>
            <a:r>
              <a:rPr lang="en-US" dirty="0"/>
              <a:t> files for each sample are not in paired-end mode here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135B33-CE9D-48ED-B439-C0522ED30EB2}"/>
              </a:ext>
            </a:extLst>
          </p:cNvPr>
          <p:cNvSpPr/>
          <p:nvPr/>
        </p:nvSpPr>
        <p:spPr>
          <a:xfrm>
            <a:off x="631596" y="3949832"/>
            <a:ext cx="2884603" cy="137159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853F67-A67A-4D11-9939-744896DFA51D}"/>
              </a:ext>
            </a:extLst>
          </p:cNvPr>
          <p:cNvCxnSpPr/>
          <p:nvPr/>
        </p:nvCxnSpPr>
        <p:spPr>
          <a:xfrm>
            <a:off x="989814" y="41289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541AE5-8FDA-4DDD-A8F6-7855A0A2D5BB}"/>
              </a:ext>
            </a:extLst>
          </p:cNvPr>
          <p:cNvCxnSpPr/>
          <p:nvPr/>
        </p:nvCxnSpPr>
        <p:spPr>
          <a:xfrm>
            <a:off x="2823328" y="4413315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98497-7B3B-4FAF-8E22-6F677EAC9CA9}"/>
              </a:ext>
            </a:extLst>
          </p:cNvPr>
          <p:cNvCxnSpPr/>
          <p:nvPr/>
        </p:nvCxnSpPr>
        <p:spPr>
          <a:xfrm>
            <a:off x="2110032" y="41289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4459FA-5103-4433-8CBB-19D1D166E312}"/>
              </a:ext>
            </a:extLst>
          </p:cNvPr>
          <p:cNvCxnSpPr/>
          <p:nvPr/>
        </p:nvCxnSpPr>
        <p:spPr>
          <a:xfrm>
            <a:off x="2248292" y="4410172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62179B-2E67-4511-A6B4-5F5E878C773E}"/>
              </a:ext>
            </a:extLst>
          </p:cNvPr>
          <p:cNvCxnSpPr/>
          <p:nvPr/>
        </p:nvCxnSpPr>
        <p:spPr>
          <a:xfrm>
            <a:off x="854696" y="47385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4F3A9-7C9F-4E83-935B-0806F608565C}"/>
              </a:ext>
            </a:extLst>
          </p:cNvPr>
          <p:cNvCxnSpPr/>
          <p:nvPr/>
        </p:nvCxnSpPr>
        <p:spPr>
          <a:xfrm>
            <a:off x="2883031" y="48909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4E453-3618-4E77-B2E7-23186A14E532}"/>
              </a:ext>
            </a:extLst>
          </p:cNvPr>
          <p:cNvCxnSpPr/>
          <p:nvPr/>
        </p:nvCxnSpPr>
        <p:spPr>
          <a:xfrm>
            <a:off x="1978057" y="47385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FBCB1B-3E36-4F8B-BD34-7C744091B6D6}"/>
              </a:ext>
            </a:extLst>
          </p:cNvPr>
          <p:cNvCxnSpPr/>
          <p:nvPr/>
        </p:nvCxnSpPr>
        <p:spPr>
          <a:xfrm>
            <a:off x="941110" y="51957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BD82A4-16A0-435F-9A6C-7635D315EBAA}"/>
              </a:ext>
            </a:extLst>
          </p:cNvPr>
          <p:cNvCxnSpPr/>
          <p:nvPr/>
        </p:nvCxnSpPr>
        <p:spPr>
          <a:xfrm>
            <a:off x="1899500" y="51957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B26DFB-883A-4471-A543-2550D5EC8E96}"/>
              </a:ext>
            </a:extLst>
          </p:cNvPr>
          <p:cNvCxnSpPr/>
          <p:nvPr/>
        </p:nvCxnSpPr>
        <p:spPr>
          <a:xfrm>
            <a:off x="2766767" y="5200453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933E07-AF56-404F-8E2F-83AA307179E4}"/>
              </a:ext>
            </a:extLst>
          </p:cNvPr>
          <p:cNvCxnSpPr/>
          <p:nvPr/>
        </p:nvCxnSpPr>
        <p:spPr>
          <a:xfrm>
            <a:off x="911257" y="4413315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DE593E-E61B-408E-9DF9-C2FF3D7D1C5B}"/>
              </a:ext>
            </a:extLst>
          </p:cNvPr>
          <p:cNvCxnSpPr/>
          <p:nvPr/>
        </p:nvCxnSpPr>
        <p:spPr>
          <a:xfrm>
            <a:off x="2997724" y="5103043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0BDFCE-9466-4EA3-B1D8-724BE773F77C}"/>
              </a:ext>
            </a:extLst>
          </p:cNvPr>
          <p:cNvCxnSpPr/>
          <p:nvPr/>
        </p:nvCxnSpPr>
        <p:spPr>
          <a:xfrm>
            <a:off x="1447014" y="45861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5A8E24-C6D9-446A-AAEC-328E8C507F2F}"/>
              </a:ext>
            </a:extLst>
          </p:cNvPr>
          <p:cNvCxnSpPr/>
          <p:nvPr/>
        </p:nvCxnSpPr>
        <p:spPr>
          <a:xfrm>
            <a:off x="2883031" y="42813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C08A1C-8F2D-4990-AAEE-4A3BA5ED8C17}"/>
              </a:ext>
            </a:extLst>
          </p:cNvPr>
          <p:cNvCxnSpPr/>
          <p:nvPr/>
        </p:nvCxnSpPr>
        <p:spPr>
          <a:xfrm>
            <a:off x="1142214" y="42813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157D87-A610-4C90-A93E-360AB3FD3468}"/>
              </a:ext>
            </a:extLst>
          </p:cNvPr>
          <p:cNvCxnSpPr/>
          <p:nvPr/>
        </p:nvCxnSpPr>
        <p:spPr>
          <a:xfrm>
            <a:off x="1952919" y="4293909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49FA58-B869-46CF-B394-C2D2B103294A}"/>
              </a:ext>
            </a:extLst>
          </p:cNvPr>
          <p:cNvCxnSpPr/>
          <p:nvPr/>
        </p:nvCxnSpPr>
        <p:spPr>
          <a:xfrm>
            <a:off x="2108461" y="45861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7CA736-20B3-4228-980B-E241C817EF41}"/>
              </a:ext>
            </a:extLst>
          </p:cNvPr>
          <p:cNvCxnSpPr/>
          <p:nvPr/>
        </p:nvCxnSpPr>
        <p:spPr>
          <a:xfrm>
            <a:off x="854696" y="5013488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CC01F1-41F3-4131-BECF-C0FAF92BBEE6}"/>
              </a:ext>
            </a:extLst>
          </p:cNvPr>
          <p:cNvCxnSpPr/>
          <p:nvPr/>
        </p:nvCxnSpPr>
        <p:spPr>
          <a:xfrm>
            <a:off x="2766767" y="47385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D9B0B4-75DE-439D-954D-FFCD0503101D}"/>
              </a:ext>
            </a:extLst>
          </p:cNvPr>
          <p:cNvCxnSpPr/>
          <p:nvPr/>
        </p:nvCxnSpPr>
        <p:spPr>
          <a:xfrm>
            <a:off x="1904214" y="50433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DA681-B1F5-4685-8314-09A454E32FF8}"/>
              </a:ext>
            </a:extLst>
          </p:cNvPr>
          <p:cNvCxnSpPr/>
          <p:nvPr/>
        </p:nvCxnSpPr>
        <p:spPr>
          <a:xfrm>
            <a:off x="1085653" y="48909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EDB571-CFB6-467C-AA33-2A024DCF177B}"/>
              </a:ext>
            </a:extLst>
          </p:cNvPr>
          <p:cNvCxnSpPr/>
          <p:nvPr/>
        </p:nvCxnSpPr>
        <p:spPr>
          <a:xfrm>
            <a:off x="1294614" y="44337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948885-825C-49D0-AE90-78294321FF67}"/>
              </a:ext>
            </a:extLst>
          </p:cNvPr>
          <p:cNvCxnSpPr/>
          <p:nvPr/>
        </p:nvCxnSpPr>
        <p:spPr>
          <a:xfrm>
            <a:off x="2710206" y="41289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2AF457-16B3-4A29-B201-707F939F1FE7}"/>
              </a:ext>
            </a:extLst>
          </p:cNvPr>
          <p:cNvCxnSpPr/>
          <p:nvPr/>
        </p:nvCxnSpPr>
        <p:spPr>
          <a:xfrm>
            <a:off x="758857" y="4598708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329C72-8D49-4866-8DDF-95CC036D8F83}"/>
              </a:ext>
            </a:extLst>
          </p:cNvPr>
          <p:cNvCxnSpPr/>
          <p:nvPr/>
        </p:nvCxnSpPr>
        <p:spPr>
          <a:xfrm>
            <a:off x="1604128" y="48909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69A0DF-D9D1-42A4-95F9-1EBF4FDD824B}"/>
              </a:ext>
            </a:extLst>
          </p:cNvPr>
          <p:cNvCxnSpPr/>
          <p:nvPr/>
        </p:nvCxnSpPr>
        <p:spPr>
          <a:xfrm>
            <a:off x="1904214" y="50433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8DD8D7-5A28-40EA-861C-994F3ADDE418}"/>
              </a:ext>
            </a:extLst>
          </p:cNvPr>
          <p:cNvCxnSpPr/>
          <p:nvPr/>
        </p:nvCxnSpPr>
        <p:spPr>
          <a:xfrm>
            <a:off x="2421117" y="5103043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6BBACD-31AF-492F-B26F-B99DAAE96429}"/>
              </a:ext>
            </a:extLst>
          </p:cNvPr>
          <p:cNvCxnSpPr/>
          <p:nvPr/>
        </p:nvCxnSpPr>
        <p:spPr>
          <a:xfrm>
            <a:off x="2439971" y="4928645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C8B-7465-45AC-9493-D5DD9E820E73}"/>
              </a:ext>
            </a:extLst>
          </p:cNvPr>
          <p:cNvCxnSpPr/>
          <p:nvPr/>
        </p:nvCxnSpPr>
        <p:spPr>
          <a:xfrm>
            <a:off x="2479249" y="4311191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3CA556-81EB-4474-AC67-F54975C17155}"/>
              </a:ext>
            </a:extLst>
          </p:cNvPr>
          <p:cNvCxnSpPr/>
          <p:nvPr/>
        </p:nvCxnSpPr>
        <p:spPr>
          <a:xfrm>
            <a:off x="2941163" y="4561001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91D722-FC00-42B6-9976-D5D8EC40A7C3}"/>
              </a:ext>
            </a:extLst>
          </p:cNvPr>
          <p:cNvCxnSpPr/>
          <p:nvPr/>
        </p:nvCxnSpPr>
        <p:spPr>
          <a:xfrm>
            <a:off x="1904214" y="50433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30198C-F80F-4DE2-84DB-8E909909D4E8}"/>
              </a:ext>
            </a:extLst>
          </p:cNvPr>
          <p:cNvCxnSpPr/>
          <p:nvPr/>
        </p:nvCxnSpPr>
        <p:spPr>
          <a:xfrm>
            <a:off x="2056614" y="51957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29C7D1-9BFB-462A-8BB9-946113EACA35}"/>
              </a:ext>
            </a:extLst>
          </p:cNvPr>
          <p:cNvCxnSpPr/>
          <p:nvPr/>
        </p:nvCxnSpPr>
        <p:spPr>
          <a:xfrm>
            <a:off x="2941163" y="5013488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159DE6-2B22-4B23-ABB5-4BC504DCE34F}"/>
              </a:ext>
            </a:extLst>
          </p:cNvPr>
          <p:cNvCxnSpPr>
            <a:cxnSpLocks/>
          </p:cNvCxnSpPr>
          <p:nvPr/>
        </p:nvCxnSpPr>
        <p:spPr>
          <a:xfrm>
            <a:off x="3629318" y="4557858"/>
            <a:ext cx="70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3F7D79-E4EC-4760-91F5-B3B02CA2EF23}"/>
              </a:ext>
            </a:extLst>
          </p:cNvPr>
          <p:cNvCxnSpPr/>
          <p:nvPr/>
        </p:nvCxnSpPr>
        <p:spPr>
          <a:xfrm>
            <a:off x="5384276" y="428134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F86A03-B221-4B59-8307-6DDEDDF0C8FC}"/>
              </a:ext>
            </a:extLst>
          </p:cNvPr>
          <p:cNvCxnSpPr/>
          <p:nvPr/>
        </p:nvCxnSpPr>
        <p:spPr>
          <a:xfrm>
            <a:off x="4572000" y="4315907"/>
            <a:ext cx="30825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107A08-2998-4B92-9809-CA5BC3E10831}"/>
              </a:ext>
            </a:extLst>
          </p:cNvPr>
          <p:cNvCxnSpPr/>
          <p:nvPr/>
        </p:nvCxnSpPr>
        <p:spPr>
          <a:xfrm>
            <a:off x="4601849" y="4685124"/>
            <a:ext cx="30825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83F880-521F-4250-944A-292C08C19A22}"/>
              </a:ext>
            </a:extLst>
          </p:cNvPr>
          <p:cNvCxnSpPr/>
          <p:nvPr/>
        </p:nvCxnSpPr>
        <p:spPr>
          <a:xfrm>
            <a:off x="4572000" y="41635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E64D6F-2739-4A73-BDD4-2D5288EDCF48}"/>
              </a:ext>
            </a:extLst>
          </p:cNvPr>
          <p:cNvCxnSpPr/>
          <p:nvPr/>
        </p:nvCxnSpPr>
        <p:spPr>
          <a:xfrm>
            <a:off x="5330857" y="41635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170115-C5A5-401C-8C46-9B8A66DE31F7}"/>
              </a:ext>
            </a:extLst>
          </p:cNvPr>
          <p:cNvCxnSpPr/>
          <p:nvPr/>
        </p:nvCxnSpPr>
        <p:spPr>
          <a:xfrm>
            <a:off x="4567286" y="47731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F5CA6A-7B40-4062-B29F-DE77DA01B443}"/>
              </a:ext>
            </a:extLst>
          </p:cNvPr>
          <p:cNvCxnSpPr/>
          <p:nvPr/>
        </p:nvCxnSpPr>
        <p:spPr>
          <a:xfrm>
            <a:off x="7103099" y="41635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A87184-4C98-4BD1-BCC3-FC3158B72DDC}"/>
              </a:ext>
            </a:extLst>
          </p:cNvPr>
          <p:cNvCxnSpPr/>
          <p:nvPr/>
        </p:nvCxnSpPr>
        <p:spPr>
          <a:xfrm>
            <a:off x="5948314" y="4058241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E0883DE-8550-48DE-9C75-1E1282A94962}"/>
              </a:ext>
            </a:extLst>
          </p:cNvPr>
          <p:cNvCxnSpPr/>
          <p:nvPr/>
        </p:nvCxnSpPr>
        <p:spPr>
          <a:xfrm>
            <a:off x="6179271" y="418236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50D7F3-873B-46D3-9C61-CEBD7AB03D21}"/>
              </a:ext>
            </a:extLst>
          </p:cNvPr>
          <p:cNvCxnSpPr/>
          <p:nvPr/>
        </p:nvCxnSpPr>
        <p:spPr>
          <a:xfrm>
            <a:off x="6641185" y="3984398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9955DF-B1F1-4960-9491-DB2CA841035F}"/>
              </a:ext>
            </a:extLst>
          </p:cNvPr>
          <p:cNvCxnSpPr/>
          <p:nvPr/>
        </p:nvCxnSpPr>
        <p:spPr>
          <a:xfrm>
            <a:off x="5029200" y="3984398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5668B6-8357-48C0-80D6-7A37BA9BE9C7}"/>
              </a:ext>
            </a:extLst>
          </p:cNvPr>
          <p:cNvCxnSpPr/>
          <p:nvPr/>
        </p:nvCxnSpPr>
        <p:spPr>
          <a:xfrm>
            <a:off x="5814767" y="4796676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0C80010-2E5D-4C85-A096-54BCDBB2363C}"/>
              </a:ext>
            </a:extLst>
          </p:cNvPr>
          <p:cNvCxnSpPr/>
          <p:nvPr/>
        </p:nvCxnSpPr>
        <p:spPr>
          <a:xfrm>
            <a:off x="4868943" y="49255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B6AE45-E606-4CE4-8D26-991C230AE1F5}"/>
              </a:ext>
            </a:extLst>
          </p:cNvPr>
          <p:cNvCxnSpPr/>
          <p:nvPr/>
        </p:nvCxnSpPr>
        <p:spPr>
          <a:xfrm>
            <a:off x="5181600" y="47731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2D7095-A8FE-4EF2-8113-B2CB0167B714}"/>
              </a:ext>
            </a:extLst>
          </p:cNvPr>
          <p:cNvCxnSpPr/>
          <p:nvPr/>
        </p:nvCxnSpPr>
        <p:spPr>
          <a:xfrm>
            <a:off x="5486400" y="49255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FBB419-DBC5-4398-A185-E49BFDC45A8D}"/>
              </a:ext>
            </a:extLst>
          </p:cNvPr>
          <p:cNvCxnSpPr/>
          <p:nvPr/>
        </p:nvCxnSpPr>
        <p:spPr>
          <a:xfrm>
            <a:off x="6322244" y="47731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0876522-4EFF-4EBC-8B2C-72CA2F8184F3}"/>
              </a:ext>
            </a:extLst>
          </p:cNvPr>
          <p:cNvCxnSpPr/>
          <p:nvPr/>
        </p:nvCxnSpPr>
        <p:spPr>
          <a:xfrm>
            <a:off x="6553201" y="49255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75C194-9959-4934-B389-E8A7EB157793}"/>
              </a:ext>
            </a:extLst>
          </p:cNvPr>
          <p:cNvCxnSpPr/>
          <p:nvPr/>
        </p:nvCxnSpPr>
        <p:spPr>
          <a:xfrm>
            <a:off x="6253114" y="5137610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8251CE1-CBC5-4028-BD5F-B8F0D486E5C9}"/>
              </a:ext>
            </a:extLst>
          </p:cNvPr>
          <p:cNvCxnSpPr/>
          <p:nvPr/>
        </p:nvCxnSpPr>
        <p:spPr>
          <a:xfrm>
            <a:off x="7103099" y="478724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B005952-E155-44BC-944B-4A1D947B1D2A}"/>
              </a:ext>
            </a:extLst>
          </p:cNvPr>
          <p:cNvCxnSpPr/>
          <p:nvPr/>
        </p:nvCxnSpPr>
        <p:spPr>
          <a:xfrm>
            <a:off x="7192651" y="4925507"/>
            <a:ext cx="461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BB14-C242-48DA-98CC-9082B8827FE1}"/>
              </a:ext>
            </a:extLst>
          </p:cNvPr>
          <p:cNvCxnSpPr>
            <a:cxnSpLocks/>
          </p:cNvCxnSpPr>
          <p:nvPr/>
        </p:nvCxnSpPr>
        <p:spPr>
          <a:xfrm>
            <a:off x="7835244" y="4471448"/>
            <a:ext cx="70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80453C9-0875-49CC-A8F4-3925099A5C64}"/>
              </a:ext>
            </a:extLst>
          </p:cNvPr>
          <p:cNvSpPr/>
          <p:nvPr/>
        </p:nvSpPr>
        <p:spPr>
          <a:xfrm>
            <a:off x="9055230" y="3800574"/>
            <a:ext cx="2732197" cy="13794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40587F-EFC4-479E-9693-A091ABF44291}"/>
              </a:ext>
            </a:extLst>
          </p:cNvPr>
          <p:cNvCxnSpPr>
            <a:cxnSpLocks/>
          </p:cNvCxnSpPr>
          <p:nvPr/>
        </p:nvCxnSpPr>
        <p:spPr>
          <a:xfrm>
            <a:off x="9574489" y="4136798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0305E4-FEDA-4FFD-8D9B-994498CE25DE}"/>
              </a:ext>
            </a:extLst>
          </p:cNvPr>
          <p:cNvCxnSpPr>
            <a:cxnSpLocks/>
          </p:cNvCxnSpPr>
          <p:nvPr/>
        </p:nvCxnSpPr>
        <p:spPr>
          <a:xfrm>
            <a:off x="10286209" y="418236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FF53C1B-64CB-4278-9E28-745352242D15}"/>
              </a:ext>
            </a:extLst>
          </p:cNvPr>
          <p:cNvCxnSpPr>
            <a:cxnSpLocks/>
          </p:cNvCxnSpPr>
          <p:nvPr/>
        </p:nvCxnSpPr>
        <p:spPr>
          <a:xfrm>
            <a:off x="10878530" y="4130513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F8CDD17-6DBF-4209-A60F-DFFED4D804E7}"/>
              </a:ext>
            </a:extLst>
          </p:cNvPr>
          <p:cNvCxnSpPr>
            <a:cxnSpLocks/>
          </p:cNvCxnSpPr>
          <p:nvPr/>
        </p:nvCxnSpPr>
        <p:spPr>
          <a:xfrm>
            <a:off x="9583912" y="4931793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2FBDB8A-59D5-4C8D-B8C1-979AB3DE498B}"/>
              </a:ext>
            </a:extLst>
          </p:cNvPr>
          <p:cNvCxnSpPr>
            <a:cxnSpLocks/>
          </p:cNvCxnSpPr>
          <p:nvPr/>
        </p:nvCxnSpPr>
        <p:spPr>
          <a:xfrm>
            <a:off x="9222555" y="4433740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58303D-F8BA-42F7-91F7-9B06E1E8AEEE}"/>
              </a:ext>
            </a:extLst>
          </p:cNvPr>
          <p:cNvCxnSpPr>
            <a:cxnSpLocks/>
          </p:cNvCxnSpPr>
          <p:nvPr/>
        </p:nvCxnSpPr>
        <p:spPr>
          <a:xfrm>
            <a:off x="10950803" y="4317478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C89D423-A58C-44F3-9344-9A531A170F80}"/>
              </a:ext>
            </a:extLst>
          </p:cNvPr>
          <p:cNvCxnSpPr>
            <a:cxnSpLocks/>
          </p:cNvCxnSpPr>
          <p:nvPr/>
        </p:nvCxnSpPr>
        <p:spPr>
          <a:xfrm>
            <a:off x="9222555" y="4635631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991200D-C688-4040-9B07-22883758BBD4}"/>
              </a:ext>
            </a:extLst>
          </p:cNvPr>
          <p:cNvCxnSpPr>
            <a:cxnSpLocks/>
          </p:cNvCxnSpPr>
          <p:nvPr/>
        </p:nvCxnSpPr>
        <p:spPr>
          <a:xfrm>
            <a:off x="9726889" y="4289198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CA989D-69B6-486E-8B51-753C2851217B}"/>
              </a:ext>
            </a:extLst>
          </p:cNvPr>
          <p:cNvCxnSpPr>
            <a:cxnSpLocks/>
          </p:cNvCxnSpPr>
          <p:nvPr/>
        </p:nvCxnSpPr>
        <p:spPr>
          <a:xfrm>
            <a:off x="9880857" y="4559431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DBF002A-3009-4A96-97A4-46FF2E62BC9C}"/>
              </a:ext>
            </a:extLst>
          </p:cNvPr>
          <p:cNvCxnSpPr>
            <a:cxnSpLocks/>
          </p:cNvCxnSpPr>
          <p:nvPr/>
        </p:nvCxnSpPr>
        <p:spPr>
          <a:xfrm>
            <a:off x="10663284" y="4570431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01E33F-FC2F-47CC-B46B-4F99091594A2}"/>
              </a:ext>
            </a:extLst>
          </p:cNvPr>
          <p:cNvCxnSpPr>
            <a:cxnSpLocks/>
          </p:cNvCxnSpPr>
          <p:nvPr/>
        </p:nvCxnSpPr>
        <p:spPr>
          <a:xfrm>
            <a:off x="10184089" y="4746398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92D949-A2E8-4D45-9311-31235EC1C509}"/>
              </a:ext>
            </a:extLst>
          </p:cNvPr>
          <p:cNvCxnSpPr>
            <a:cxnSpLocks/>
          </p:cNvCxnSpPr>
          <p:nvPr/>
        </p:nvCxnSpPr>
        <p:spPr>
          <a:xfrm>
            <a:off x="10336489" y="4898798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8E07AB-66FB-4DCC-8ADE-9F029E6D4A32}"/>
              </a:ext>
            </a:extLst>
          </p:cNvPr>
          <p:cNvCxnSpPr>
            <a:cxnSpLocks/>
          </p:cNvCxnSpPr>
          <p:nvPr/>
        </p:nvCxnSpPr>
        <p:spPr>
          <a:xfrm>
            <a:off x="10950803" y="4796676"/>
            <a:ext cx="46191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E134562-0F97-4BF5-A11F-22F3309B9973}"/>
              </a:ext>
            </a:extLst>
          </p:cNvPr>
          <p:cNvSpPr txBox="1"/>
          <p:nvPr/>
        </p:nvSpPr>
        <p:spPr>
          <a:xfrm>
            <a:off x="1099792" y="5479268"/>
            <a:ext cx="176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All sequences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CAC8C6-1ABA-4552-B3A3-3081E010F8C5}"/>
              </a:ext>
            </a:extLst>
          </p:cNvPr>
          <p:cNvSpPr txBox="1"/>
          <p:nvPr/>
        </p:nvSpPr>
        <p:spPr>
          <a:xfrm>
            <a:off x="3531909" y="4120969"/>
            <a:ext cx="111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Bowtie2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B83CF7-2391-4589-B551-DFCBEC5E8339}"/>
              </a:ext>
            </a:extLst>
          </p:cNvPr>
          <p:cNvSpPr txBox="1"/>
          <p:nvPr/>
        </p:nvSpPr>
        <p:spPr>
          <a:xfrm>
            <a:off x="7835243" y="4058241"/>
            <a:ext cx="112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samtools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AEAC34B-543B-4F26-8DFB-2C0427DA949E}"/>
              </a:ext>
            </a:extLst>
          </p:cNvPr>
          <p:cNvSpPr txBox="1"/>
          <p:nvPr/>
        </p:nvSpPr>
        <p:spPr>
          <a:xfrm>
            <a:off x="4648201" y="5479268"/>
            <a:ext cx="30825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Human component mapping to reference genome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E6C4F5-7BB4-4DEF-A484-5D0E50CFEBF6}"/>
              </a:ext>
            </a:extLst>
          </p:cNvPr>
          <p:cNvSpPr txBox="1"/>
          <p:nvPr/>
        </p:nvSpPr>
        <p:spPr>
          <a:xfrm>
            <a:off x="8795206" y="5443987"/>
            <a:ext cx="30825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Remaining component comprise of only microbiome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7E5F6-84F1-764F-B6B3-A3654C42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ABC2C-D846-464B-BBEC-6D66E024EB61}"/>
              </a:ext>
            </a:extLst>
          </p:cNvPr>
          <p:cNvSpPr txBox="1"/>
          <p:nvPr/>
        </p:nvSpPr>
        <p:spPr>
          <a:xfrm>
            <a:off x="1913641" y="148628"/>
            <a:ext cx="788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4 : Get microbial taxonomic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5BC4-AB7D-4D4B-BD40-17B27ACECE87}"/>
              </a:ext>
            </a:extLst>
          </p:cNvPr>
          <p:cNvSpPr txBox="1"/>
          <p:nvPr/>
        </p:nvSpPr>
        <p:spPr>
          <a:xfrm>
            <a:off x="867266" y="1263192"/>
            <a:ext cx="10209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Get highest level classification of each sequence</a:t>
            </a:r>
          </a:p>
          <a:p>
            <a:endParaRPr lang="en-US" dirty="0"/>
          </a:p>
          <a:p>
            <a:r>
              <a:rPr lang="en-US" dirty="0"/>
              <a:t> Input: Microbiome component as </a:t>
            </a:r>
            <a:r>
              <a:rPr lang="en-US" dirty="0" err="1"/>
              <a:t>fastq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Requirements: Kaiju</a:t>
            </a:r>
          </a:p>
          <a:p>
            <a:endParaRPr lang="en-US" dirty="0"/>
          </a:p>
          <a:p>
            <a:r>
              <a:rPr lang="en-US" dirty="0"/>
              <a:t>Output: Microbial classification tables for each sample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56BD3-F2BC-544E-89CE-BFFDAF0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D6B8EC-7656-450B-AB5B-B48E8B19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9" y="611826"/>
            <a:ext cx="9225894" cy="6002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2DA36-FE70-4FFA-ABE8-3703214E5F91}"/>
              </a:ext>
            </a:extLst>
          </p:cNvPr>
          <p:cNvSpPr txBox="1"/>
          <p:nvPr/>
        </p:nvSpPr>
        <p:spPr>
          <a:xfrm>
            <a:off x="3722986" y="88606"/>
            <a:ext cx="438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Step 4 : Kaiju databases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2E80A4-C291-B74C-A4BB-1EE215E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8F2D-0E18-4259-8EBA-F138E9544F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1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867</Words>
  <Application>Microsoft Macintosh PowerPoint</Application>
  <PresentationFormat>Widescreen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Office Theme</vt:lpstr>
      <vt:lpstr> Metagenomics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Anujit Sarkar</dc:creator>
  <cp:lastModifiedBy>Anujit Sarkar</cp:lastModifiedBy>
  <cp:revision>43</cp:revision>
  <dcterms:created xsi:type="dcterms:W3CDTF">2021-07-25T15:47:56Z</dcterms:created>
  <dcterms:modified xsi:type="dcterms:W3CDTF">2021-07-26T13:04:12Z</dcterms:modified>
</cp:coreProperties>
</file>