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4" r:id="rId2"/>
    <p:sldId id="261" r:id="rId3"/>
    <p:sldId id="262" r:id="rId4"/>
    <p:sldId id="265" r:id="rId5"/>
    <p:sldId id="266" r:id="rId6"/>
    <p:sldId id="267" r:id="rId7"/>
    <p:sldId id="259" r:id="rId8"/>
    <p:sldId id="257" r:id="rId9"/>
    <p:sldId id="258"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8223D-ED63-4840-8FD5-53C23153C7E8}" type="datetimeFigureOut">
              <a:rPr lang="en-US" smtClean="0"/>
              <a:t>7/26/21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4F2A6-BCB4-E945-90F0-7468166563A7}" type="slidenum">
              <a:rPr lang="en-US" smtClean="0"/>
              <a:t>‹#›</a:t>
            </a:fld>
            <a:endParaRPr lang="en-US"/>
          </a:p>
        </p:txBody>
      </p:sp>
    </p:spTree>
    <p:extLst>
      <p:ext uri="{BB962C8B-B14F-4D97-AF65-F5344CB8AC3E}">
        <p14:creationId xmlns:p14="http://schemas.microsoft.com/office/powerpoint/2010/main" val="4277767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54F2A6-BCB4-E945-90F0-7468166563A7}" type="slidenum">
              <a:rPr lang="en-US" smtClean="0"/>
              <a:t>8</a:t>
            </a:fld>
            <a:endParaRPr lang="en-US"/>
          </a:p>
        </p:txBody>
      </p:sp>
    </p:spTree>
    <p:extLst>
      <p:ext uri="{BB962C8B-B14F-4D97-AF65-F5344CB8AC3E}">
        <p14:creationId xmlns:p14="http://schemas.microsoft.com/office/powerpoint/2010/main" val="829706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54F2A6-BCB4-E945-90F0-7468166563A7}" type="slidenum">
              <a:rPr lang="en-US" smtClean="0"/>
              <a:t>10</a:t>
            </a:fld>
            <a:endParaRPr lang="en-US"/>
          </a:p>
        </p:txBody>
      </p:sp>
    </p:spTree>
    <p:extLst>
      <p:ext uri="{BB962C8B-B14F-4D97-AF65-F5344CB8AC3E}">
        <p14:creationId xmlns:p14="http://schemas.microsoft.com/office/powerpoint/2010/main" val="309113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0C82-B219-F649-B03F-C1E8DA74A4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5A3965-D81C-E241-A3BD-51C0B80AB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D4EDD9-6A0D-E949-9F0F-9A4AA567A563}"/>
              </a:ext>
            </a:extLst>
          </p:cNvPr>
          <p:cNvSpPr>
            <a:spLocks noGrp="1"/>
          </p:cNvSpPr>
          <p:nvPr>
            <p:ph type="dt" sz="half" idx="10"/>
          </p:nvPr>
        </p:nvSpPr>
        <p:spPr/>
        <p:txBody>
          <a:bodyPr/>
          <a:lstStyle/>
          <a:p>
            <a:fld id="{70FEA92C-110E-E141-9BE2-A6A41FC00D68}" type="datetimeFigureOut">
              <a:rPr lang="en-US" smtClean="0"/>
              <a:t>7/26/21</a:t>
            </a:fld>
            <a:endParaRPr lang="en-US"/>
          </a:p>
        </p:txBody>
      </p:sp>
      <p:sp>
        <p:nvSpPr>
          <p:cNvPr id="5" name="Footer Placeholder 4">
            <a:extLst>
              <a:ext uri="{FF2B5EF4-FFF2-40B4-BE49-F238E27FC236}">
                <a16:creationId xmlns:a16="http://schemas.microsoft.com/office/drawing/2014/main" id="{DB118035-45C5-B246-A83D-47E996750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D39E0-0DEE-8741-8829-F4FED2C4959D}"/>
              </a:ext>
            </a:extLst>
          </p:cNvPr>
          <p:cNvSpPr>
            <a:spLocks noGrp="1"/>
          </p:cNvSpPr>
          <p:nvPr>
            <p:ph type="sldNum" sz="quarter" idx="12"/>
          </p:nvPr>
        </p:nvSpPr>
        <p:spPr/>
        <p:txBody>
          <a:bodyPr/>
          <a:lstStyle/>
          <a:p>
            <a:fld id="{5AC03A49-9110-FD41-99DA-57C5A8649210}" type="slidenum">
              <a:rPr lang="en-US" smtClean="0"/>
              <a:t>‹#›</a:t>
            </a:fld>
            <a:endParaRPr lang="en-US"/>
          </a:p>
        </p:txBody>
      </p:sp>
    </p:spTree>
    <p:extLst>
      <p:ext uri="{BB962C8B-B14F-4D97-AF65-F5344CB8AC3E}">
        <p14:creationId xmlns:p14="http://schemas.microsoft.com/office/powerpoint/2010/main" val="253726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27C9-664B-8349-AB35-5740CD073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206A-13F9-A54A-BE1E-927847149E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CD0DD-772D-CA4D-80AB-236B2AD507EE}"/>
              </a:ext>
            </a:extLst>
          </p:cNvPr>
          <p:cNvSpPr>
            <a:spLocks noGrp="1"/>
          </p:cNvSpPr>
          <p:nvPr>
            <p:ph type="dt" sz="half" idx="10"/>
          </p:nvPr>
        </p:nvSpPr>
        <p:spPr/>
        <p:txBody>
          <a:bodyPr/>
          <a:lstStyle/>
          <a:p>
            <a:fld id="{70FEA92C-110E-E141-9BE2-A6A41FC00D68}" type="datetimeFigureOut">
              <a:rPr lang="en-US" smtClean="0"/>
              <a:t>7/26/21</a:t>
            </a:fld>
            <a:endParaRPr lang="en-US"/>
          </a:p>
        </p:txBody>
      </p:sp>
      <p:sp>
        <p:nvSpPr>
          <p:cNvPr id="5" name="Footer Placeholder 4">
            <a:extLst>
              <a:ext uri="{FF2B5EF4-FFF2-40B4-BE49-F238E27FC236}">
                <a16:creationId xmlns:a16="http://schemas.microsoft.com/office/drawing/2014/main" id="{F6E355A7-5DF0-6341-8216-7C25EBCF6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90A61-0E3D-EB4D-AEDB-743687D62C46}"/>
              </a:ext>
            </a:extLst>
          </p:cNvPr>
          <p:cNvSpPr>
            <a:spLocks noGrp="1"/>
          </p:cNvSpPr>
          <p:nvPr>
            <p:ph type="sldNum" sz="quarter" idx="12"/>
          </p:nvPr>
        </p:nvSpPr>
        <p:spPr/>
        <p:txBody>
          <a:bodyPr/>
          <a:lstStyle/>
          <a:p>
            <a:fld id="{5AC03A49-9110-FD41-99DA-57C5A8649210}" type="slidenum">
              <a:rPr lang="en-US" smtClean="0"/>
              <a:t>‹#›</a:t>
            </a:fld>
            <a:endParaRPr lang="en-US"/>
          </a:p>
        </p:txBody>
      </p:sp>
    </p:spTree>
    <p:extLst>
      <p:ext uri="{BB962C8B-B14F-4D97-AF65-F5344CB8AC3E}">
        <p14:creationId xmlns:p14="http://schemas.microsoft.com/office/powerpoint/2010/main" val="421406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D69477-0A4C-204D-BE95-ADD623118A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0DF87F-8D7E-2345-A9B9-ACB74CEF98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D3112-6164-6948-B0E3-E601CED53D41}"/>
              </a:ext>
            </a:extLst>
          </p:cNvPr>
          <p:cNvSpPr>
            <a:spLocks noGrp="1"/>
          </p:cNvSpPr>
          <p:nvPr>
            <p:ph type="dt" sz="half" idx="10"/>
          </p:nvPr>
        </p:nvSpPr>
        <p:spPr/>
        <p:txBody>
          <a:bodyPr/>
          <a:lstStyle/>
          <a:p>
            <a:fld id="{70FEA92C-110E-E141-9BE2-A6A41FC00D68}" type="datetimeFigureOut">
              <a:rPr lang="en-US" smtClean="0"/>
              <a:t>7/26/21</a:t>
            </a:fld>
            <a:endParaRPr lang="en-US"/>
          </a:p>
        </p:txBody>
      </p:sp>
      <p:sp>
        <p:nvSpPr>
          <p:cNvPr id="5" name="Footer Placeholder 4">
            <a:extLst>
              <a:ext uri="{FF2B5EF4-FFF2-40B4-BE49-F238E27FC236}">
                <a16:creationId xmlns:a16="http://schemas.microsoft.com/office/drawing/2014/main" id="{9F71DB00-867F-AA4D-B35A-D6B69A720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9168F-23CA-8C45-BCBA-4596EDB1EB4F}"/>
              </a:ext>
            </a:extLst>
          </p:cNvPr>
          <p:cNvSpPr>
            <a:spLocks noGrp="1"/>
          </p:cNvSpPr>
          <p:nvPr>
            <p:ph type="sldNum" sz="quarter" idx="12"/>
          </p:nvPr>
        </p:nvSpPr>
        <p:spPr/>
        <p:txBody>
          <a:bodyPr/>
          <a:lstStyle/>
          <a:p>
            <a:fld id="{5AC03A49-9110-FD41-99DA-57C5A8649210}" type="slidenum">
              <a:rPr lang="en-US" smtClean="0"/>
              <a:t>‹#›</a:t>
            </a:fld>
            <a:endParaRPr lang="en-US"/>
          </a:p>
        </p:txBody>
      </p:sp>
    </p:spTree>
    <p:extLst>
      <p:ext uri="{BB962C8B-B14F-4D97-AF65-F5344CB8AC3E}">
        <p14:creationId xmlns:p14="http://schemas.microsoft.com/office/powerpoint/2010/main" val="272780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D1F4-BB61-DC44-8062-6C454547E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E27B7B-3F8E-7D4C-90EF-BB1435CB69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19EC0E-4001-BF4C-A2BE-445A5B207400}"/>
              </a:ext>
            </a:extLst>
          </p:cNvPr>
          <p:cNvSpPr>
            <a:spLocks noGrp="1"/>
          </p:cNvSpPr>
          <p:nvPr>
            <p:ph type="dt" sz="half" idx="10"/>
          </p:nvPr>
        </p:nvSpPr>
        <p:spPr/>
        <p:txBody>
          <a:bodyPr/>
          <a:lstStyle/>
          <a:p>
            <a:fld id="{70FEA92C-110E-E141-9BE2-A6A41FC00D68}" type="datetimeFigureOut">
              <a:rPr lang="en-US" smtClean="0"/>
              <a:t>7/26/21</a:t>
            </a:fld>
            <a:endParaRPr lang="en-US"/>
          </a:p>
        </p:txBody>
      </p:sp>
      <p:sp>
        <p:nvSpPr>
          <p:cNvPr id="5" name="Footer Placeholder 4">
            <a:extLst>
              <a:ext uri="{FF2B5EF4-FFF2-40B4-BE49-F238E27FC236}">
                <a16:creationId xmlns:a16="http://schemas.microsoft.com/office/drawing/2014/main" id="{DD98AC27-B00D-0749-948B-20ADE3037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B915A-8E5B-BF47-A8C2-1250E905C7E6}"/>
              </a:ext>
            </a:extLst>
          </p:cNvPr>
          <p:cNvSpPr>
            <a:spLocks noGrp="1"/>
          </p:cNvSpPr>
          <p:nvPr>
            <p:ph type="sldNum" sz="quarter" idx="12"/>
          </p:nvPr>
        </p:nvSpPr>
        <p:spPr/>
        <p:txBody>
          <a:bodyPr/>
          <a:lstStyle/>
          <a:p>
            <a:fld id="{5AC03A49-9110-FD41-99DA-57C5A8649210}" type="slidenum">
              <a:rPr lang="en-US" smtClean="0"/>
              <a:t>‹#›</a:t>
            </a:fld>
            <a:endParaRPr lang="en-US"/>
          </a:p>
        </p:txBody>
      </p:sp>
    </p:spTree>
    <p:extLst>
      <p:ext uri="{BB962C8B-B14F-4D97-AF65-F5344CB8AC3E}">
        <p14:creationId xmlns:p14="http://schemas.microsoft.com/office/powerpoint/2010/main" val="255921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0574-A910-F94B-AE4A-98A1A4D76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419554-5E12-C343-971B-F2CAB4717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BC7CE7-B274-FB49-9C97-34823B1F5A74}"/>
              </a:ext>
            </a:extLst>
          </p:cNvPr>
          <p:cNvSpPr>
            <a:spLocks noGrp="1"/>
          </p:cNvSpPr>
          <p:nvPr>
            <p:ph type="dt" sz="half" idx="10"/>
          </p:nvPr>
        </p:nvSpPr>
        <p:spPr/>
        <p:txBody>
          <a:bodyPr/>
          <a:lstStyle/>
          <a:p>
            <a:fld id="{70FEA92C-110E-E141-9BE2-A6A41FC00D68}" type="datetimeFigureOut">
              <a:rPr lang="en-US" smtClean="0"/>
              <a:t>7/26/21</a:t>
            </a:fld>
            <a:endParaRPr lang="en-US"/>
          </a:p>
        </p:txBody>
      </p:sp>
      <p:sp>
        <p:nvSpPr>
          <p:cNvPr id="5" name="Footer Placeholder 4">
            <a:extLst>
              <a:ext uri="{FF2B5EF4-FFF2-40B4-BE49-F238E27FC236}">
                <a16:creationId xmlns:a16="http://schemas.microsoft.com/office/drawing/2014/main" id="{FC0AC147-6335-4940-923C-362B67029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D62FD-611D-0D47-8594-15BFB2FB717E}"/>
              </a:ext>
            </a:extLst>
          </p:cNvPr>
          <p:cNvSpPr>
            <a:spLocks noGrp="1"/>
          </p:cNvSpPr>
          <p:nvPr>
            <p:ph type="sldNum" sz="quarter" idx="12"/>
          </p:nvPr>
        </p:nvSpPr>
        <p:spPr/>
        <p:txBody>
          <a:bodyPr/>
          <a:lstStyle/>
          <a:p>
            <a:fld id="{5AC03A49-9110-FD41-99DA-57C5A8649210}" type="slidenum">
              <a:rPr lang="en-US" smtClean="0"/>
              <a:t>‹#›</a:t>
            </a:fld>
            <a:endParaRPr lang="en-US"/>
          </a:p>
        </p:txBody>
      </p:sp>
    </p:spTree>
    <p:extLst>
      <p:ext uri="{BB962C8B-B14F-4D97-AF65-F5344CB8AC3E}">
        <p14:creationId xmlns:p14="http://schemas.microsoft.com/office/powerpoint/2010/main" val="18668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D303-E226-E342-A183-ABD5AD3E1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E1C24F-3B02-4742-8A2A-6E1F578A31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E9528-E5B6-7146-ACD8-1CE921402D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70199F-E9D5-FD4D-B257-2FE3B9A9A158}"/>
              </a:ext>
            </a:extLst>
          </p:cNvPr>
          <p:cNvSpPr>
            <a:spLocks noGrp="1"/>
          </p:cNvSpPr>
          <p:nvPr>
            <p:ph type="dt" sz="half" idx="10"/>
          </p:nvPr>
        </p:nvSpPr>
        <p:spPr/>
        <p:txBody>
          <a:bodyPr/>
          <a:lstStyle/>
          <a:p>
            <a:fld id="{70FEA92C-110E-E141-9BE2-A6A41FC00D68}" type="datetimeFigureOut">
              <a:rPr lang="en-US" smtClean="0"/>
              <a:t>7/26/21</a:t>
            </a:fld>
            <a:endParaRPr lang="en-US"/>
          </a:p>
        </p:txBody>
      </p:sp>
      <p:sp>
        <p:nvSpPr>
          <p:cNvPr id="6" name="Footer Placeholder 5">
            <a:extLst>
              <a:ext uri="{FF2B5EF4-FFF2-40B4-BE49-F238E27FC236}">
                <a16:creationId xmlns:a16="http://schemas.microsoft.com/office/drawing/2014/main" id="{CDE02D19-84A9-C04E-B60B-9FAE121275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5FD26-E39C-EB4B-AB19-76FD1667AC57}"/>
              </a:ext>
            </a:extLst>
          </p:cNvPr>
          <p:cNvSpPr>
            <a:spLocks noGrp="1"/>
          </p:cNvSpPr>
          <p:nvPr>
            <p:ph type="sldNum" sz="quarter" idx="12"/>
          </p:nvPr>
        </p:nvSpPr>
        <p:spPr/>
        <p:txBody>
          <a:bodyPr/>
          <a:lstStyle/>
          <a:p>
            <a:fld id="{5AC03A49-9110-FD41-99DA-57C5A8649210}" type="slidenum">
              <a:rPr lang="en-US" smtClean="0"/>
              <a:t>‹#›</a:t>
            </a:fld>
            <a:endParaRPr lang="en-US"/>
          </a:p>
        </p:txBody>
      </p:sp>
    </p:spTree>
    <p:extLst>
      <p:ext uri="{BB962C8B-B14F-4D97-AF65-F5344CB8AC3E}">
        <p14:creationId xmlns:p14="http://schemas.microsoft.com/office/powerpoint/2010/main" val="335938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8BE0-DB1F-134D-8DA1-D55BD5AA5E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C36331-D063-1B46-904B-E11173BCC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A80458-4398-1642-AFAE-B9DB2358C0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BC161-067B-C343-95DA-9E09427B3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DEA4B6-C54B-BD40-B083-A640879513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BEB5A4-1BF6-E245-B0F4-B0DF89546C57}"/>
              </a:ext>
            </a:extLst>
          </p:cNvPr>
          <p:cNvSpPr>
            <a:spLocks noGrp="1"/>
          </p:cNvSpPr>
          <p:nvPr>
            <p:ph type="dt" sz="half" idx="10"/>
          </p:nvPr>
        </p:nvSpPr>
        <p:spPr/>
        <p:txBody>
          <a:bodyPr/>
          <a:lstStyle/>
          <a:p>
            <a:fld id="{70FEA92C-110E-E141-9BE2-A6A41FC00D68}" type="datetimeFigureOut">
              <a:rPr lang="en-US" smtClean="0"/>
              <a:t>7/26/21</a:t>
            </a:fld>
            <a:endParaRPr lang="en-US"/>
          </a:p>
        </p:txBody>
      </p:sp>
      <p:sp>
        <p:nvSpPr>
          <p:cNvPr id="8" name="Footer Placeholder 7">
            <a:extLst>
              <a:ext uri="{FF2B5EF4-FFF2-40B4-BE49-F238E27FC236}">
                <a16:creationId xmlns:a16="http://schemas.microsoft.com/office/drawing/2014/main" id="{49DDAD44-E9C7-A84B-A1E9-D3CC8C4DBF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C8534A-A9D1-494F-AEC0-406439AA148E}"/>
              </a:ext>
            </a:extLst>
          </p:cNvPr>
          <p:cNvSpPr>
            <a:spLocks noGrp="1"/>
          </p:cNvSpPr>
          <p:nvPr>
            <p:ph type="sldNum" sz="quarter" idx="12"/>
          </p:nvPr>
        </p:nvSpPr>
        <p:spPr/>
        <p:txBody>
          <a:bodyPr/>
          <a:lstStyle/>
          <a:p>
            <a:fld id="{5AC03A49-9110-FD41-99DA-57C5A8649210}" type="slidenum">
              <a:rPr lang="en-US" smtClean="0"/>
              <a:t>‹#›</a:t>
            </a:fld>
            <a:endParaRPr lang="en-US"/>
          </a:p>
        </p:txBody>
      </p:sp>
    </p:spTree>
    <p:extLst>
      <p:ext uri="{BB962C8B-B14F-4D97-AF65-F5344CB8AC3E}">
        <p14:creationId xmlns:p14="http://schemas.microsoft.com/office/powerpoint/2010/main" val="147933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993B-689D-234E-A784-F48DFE9DF5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CEAFF-7E30-904F-A673-4A466BF403DB}"/>
              </a:ext>
            </a:extLst>
          </p:cNvPr>
          <p:cNvSpPr>
            <a:spLocks noGrp="1"/>
          </p:cNvSpPr>
          <p:nvPr>
            <p:ph type="dt" sz="half" idx="10"/>
          </p:nvPr>
        </p:nvSpPr>
        <p:spPr/>
        <p:txBody>
          <a:bodyPr/>
          <a:lstStyle/>
          <a:p>
            <a:fld id="{70FEA92C-110E-E141-9BE2-A6A41FC00D68}" type="datetimeFigureOut">
              <a:rPr lang="en-US" smtClean="0"/>
              <a:t>7/26/21</a:t>
            </a:fld>
            <a:endParaRPr lang="en-US"/>
          </a:p>
        </p:txBody>
      </p:sp>
      <p:sp>
        <p:nvSpPr>
          <p:cNvPr id="4" name="Footer Placeholder 3">
            <a:extLst>
              <a:ext uri="{FF2B5EF4-FFF2-40B4-BE49-F238E27FC236}">
                <a16:creationId xmlns:a16="http://schemas.microsoft.com/office/drawing/2014/main" id="{698CE7BD-FE10-6F49-B615-FA7C4331B0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0A4226-794A-0142-B0D9-E5ECC3E7B1F0}"/>
              </a:ext>
            </a:extLst>
          </p:cNvPr>
          <p:cNvSpPr>
            <a:spLocks noGrp="1"/>
          </p:cNvSpPr>
          <p:nvPr>
            <p:ph type="sldNum" sz="quarter" idx="12"/>
          </p:nvPr>
        </p:nvSpPr>
        <p:spPr/>
        <p:txBody>
          <a:bodyPr/>
          <a:lstStyle/>
          <a:p>
            <a:fld id="{5AC03A49-9110-FD41-99DA-57C5A8649210}" type="slidenum">
              <a:rPr lang="en-US" smtClean="0"/>
              <a:t>‹#›</a:t>
            </a:fld>
            <a:endParaRPr lang="en-US"/>
          </a:p>
        </p:txBody>
      </p:sp>
    </p:spTree>
    <p:extLst>
      <p:ext uri="{BB962C8B-B14F-4D97-AF65-F5344CB8AC3E}">
        <p14:creationId xmlns:p14="http://schemas.microsoft.com/office/powerpoint/2010/main" val="90721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86DF83-CCC3-4844-B482-08C66AE99956}"/>
              </a:ext>
            </a:extLst>
          </p:cNvPr>
          <p:cNvSpPr>
            <a:spLocks noGrp="1"/>
          </p:cNvSpPr>
          <p:nvPr>
            <p:ph type="dt" sz="half" idx="10"/>
          </p:nvPr>
        </p:nvSpPr>
        <p:spPr/>
        <p:txBody>
          <a:bodyPr/>
          <a:lstStyle/>
          <a:p>
            <a:fld id="{70FEA92C-110E-E141-9BE2-A6A41FC00D68}" type="datetimeFigureOut">
              <a:rPr lang="en-US" smtClean="0"/>
              <a:t>7/26/21</a:t>
            </a:fld>
            <a:endParaRPr lang="en-US"/>
          </a:p>
        </p:txBody>
      </p:sp>
      <p:sp>
        <p:nvSpPr>
          <p:cNvPr id="3" name="Footer Placeholder 2">
            <a:extLst>
              <a:ext uri="{FF2B5EF4-FFF2-40B4-BE49-F238E27FC236}">
                <a16:creationId xmlns:a16="http://schemas.microsoft.com/office/drawing/2014/main" id="{8943F932-B3A9-D445-8E2E-CE85661602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228BD4-F66F-6542-AA5E-2A5654CF3B32}"/>
              </a:ext>
            </a:extLst>
          </p:cNvPr>
          <p:cNvSpPr>
            <a:spLocks noGrp="1"/>
          </p:cNvSpPr>
          <p:nvPr>
            <p:ph type="sldNum" sz="quarter" idx="12"/>
          </p:nvPr>
        </p:nvSpPr>
        <p:spPr/>
        <p:txBody>
          <a:bodyPr/>
          <a:lstStyle/>
          <a:p>
            <a:fld id="{5AC03A49-9110-FD41-99DA-57C5A8649210}" type="slidenum">
              <a:rPr lang="en-US" smtClean="0"/>
              <a:t>‹#›</a:t>
            </a:fld>
            <a:endParaRPr lang="en-US"/>
          </a:p>
        </p:txBody>
      </p:sp>
    </p:spTree>
    <p:extLst>
      <p:ext uri="{BB962C8B-B14F-4D97-AF65-F5344CB8AC3E}">
        <p14:creationId xmlns:p14="http://schemas.microsoft.com/office/powerpoint/2010/main" val="188407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E968-E527-2F47-8D64-171387E754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8C9149-E2EF-7744-AA8C-1C9AC255B1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CAACD8-09EC-7B47-B1B3-7F982AF7E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CD433A-707C-BB42-9FAE-5BF1E78AB01E}"/>
              </a:ext>
            </a:extLst>
          </p:cNvPr>
          <p:cNvSpPr>
            <a:spLocks noGrp="1"/>
          </p:cNvSpPr>
          <p:nvPr>
            <p:ph type="dt" sz="half" idx="10"/>
          </p:nvPr>
        </p:nvSpPr>
        <p:spPr/>
        <p:txBody>
          <a:bodyPr/>
          <a:lstStyle/>
          <a:p>
            <a:fld id="{70FEA92C-110E-E141-9BE2-A6A41FC00D68}" type="datetimeFigureOut">
              <a:rPr lang="en-US" smtClean="0"/>
              <a:t>7/26/21</a:t>
            </a:fld>
            <a:endParaRPr lang="en-US"/>
          </a:p>
        </p:txBody>
      </p:sp>
      <p:sp>
        <p:nvSpPr>
          <p:cNvPr id="6" name="Footer Placeholder 5">
            <a:extLst>
              <a:ext uri="{FF2B5EF4-FFF2-40B4-BE49-F238E27FC236}">
                <a16:creationId xmlns:a16="http://schemas.microsoft.com/office/drawing/2014/main" id="{EDB4CCF1-8D1D-8B49-A35B-E5476B98CA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751DF6-9C59-AD45-9BC1-587CE3F255C9}"/>
              </a:ext>
            </a:extLst>
          </p:cNvPr>
          <p:cNvSpPr>
            <a:spLocks noGrp="1"/>
          </p:cNvSpPr>
          <p:nvPr>
            <p:ph type="sldNum" sz="quarter" idx="12"/>
          </p:nvPr>
        </p:nvSpPr>
        <p:spPr/>
        <p:txBody>
          <a:bodyPr/>
          <a:lstStyle/>
          <a:p>
            <a:fld id="{5AC03A49-9110-FD41-99DA-57C5A8649210}" type="slidenum">
              <a:rPr lang="en-US" smtClean="0"/>
              <a:t>‹#›</a:t>
            </a:fld>
            <a:endParaRPr lang="en-US"/>
          </a:p>
        </p:txBody>
      </p:sp>
    </p:spTree>
    <p:extLst>
      <p:ext uri="{BB962C8B-B14F-4D97-AF65-F5344CB8AC3E}">
        <p14:creationId xmlns:p14="http://schemas.microsoft.com/office/powerpoint/2010/main" val="223938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A59A-539A-5C4C-B296-05A7E8BAA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284EC5-1CE5-CB4F-A135-F32A8DC5DD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971F26-8869-B541-948A-F521FE84A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90C3E-DA2D-5D44-8705-3BE4391ED3DF}"/>
              </a:ext>
            </a:extLst>
          </p:cNvPr>
          <p:cNvSpPr>
            <a:spLocks noGrp="1"/>
          </p:cNvSpPr>
          <p:nvPr>
            <p:ph type="dt" sz="half" idx="10"/>
          </p:nvPr>
        </p:nvSpPr>
        <p:spPr/>
        <p:txBody>
          <a:bodyPr/>
          <a:lstStyle/>
          <a:p>
            <a:fld id="{70FEA92C-110E-E141-9BE2-A6A41FC00D68}" type="datetimeFigureOut">
              <a:rPr lang="en-US" smtClean="0"/>
              <a:t>7/26/21</a:t>
            </a:fld>
            <a:endParaRPr lang="en-US"/>
          </a:p>
        </p:txBody>
      </p:sp>
      <p:sp>
        <p:nvSpPr>
          <p:cNvPr id="6" name="Footer Placeholder 5">
            <a:extLst>
              <a:ext uri="{FF2B5EF4-FFF2-40B4-BE49-F238E27FC236}">
                <a16:creationId xmlns:a16="http://schemas.microsoft.com/office/drawing/2014/main" id="{BF26AC33-26D7-5649-9C6D-25757593F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69572-B914-214A-9A8A-94048CD94417}"/>
              </a:ext>
            </a:extLst>
          </p:cNvPr>
          <p:cNvSpPr>
            <a:spLocks noGrp="1"/>
          </p:cNvSpPr>
          <p:nvPr>
            <p:ph type="sldNum" sz="quarter" idx="12"/>
          </p:nvPr>
        </p:nvSpPr>
        <p:spPr/>
        <p:txBody>
          <a:bodyPr/>
          <a:lstStyle/>
          <a:p>
            <a:fld id="{5AC03A49-9110-FD41-99DA-57C5A8649210}" type="slidenum">
              <a:rPr lang="en-US" smtClean="0"/>
              <a:t>‹#›</a:t>
            </a:fld>
            <a:endParaRPr lang="en-US"/>
          </a:p>
        </p:txBody>
      </p:sp>
    </p:spTree>
    <p:extLst>
      <p:ext uri="{BB962C8B-B14F-4D97-AF65-F5344CB8AC3E}">
        <p14:creationId xmlns:p14="http://schemas.microsoft.com/office/powerpoint/2010/main" val="62451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91475D-546E-5148-80FD-330D7F271B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F98455-4C2A-4540-A1D4-CFCA06667B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9611E-0600-0245-965E-D0F3FB02D0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EA92C-110E-E141-9BE2-A6A41FC00D68}" type="datetimeFigureOut">
              <a:rPr lang="en-US" smtClean="0"/>
              <a:t>7/26/21</a:t>
            </a:fld>
            <a:endParaRPr lang="en-US"/>
          </a:p>
        </p:txBody>
      </p:sp>
      <p:sp>
        <p:nvSpPr>
          <p:cNvPr id="5" name="Footer Placeholder 4">
            <a:extLst>
              <a:ext uri="{FF2B5EF4-FFF2-40B4-BE49-F238E27FC236}">
                <a16:creationId xmlns:a16="http://schemas.microsoft.com/office/drawing/2014/main" id="{61A594A4-5528-E24E-B26A-240B3BFB0D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5DAFB0-F1A7-CB41-8B01-55400EDCBB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C03A49-9110-FD41-99DA-57C5A8649210}" type="slidenum">
              <a:rPr lang="en-US" smtClean="0"/>
              <a:t>‹#›</a:t>
            </a:fld>
            <a:endParaRPr lang="en-US"/>
          </a:p>
        </p:txBody>
      </p:sp>
    </p:spTree>
    <p:extLst>
      <p:ext uri="{BB962C8B-B14F-4D97-AF65-F5344CB8AC3E}">
        <p14:creationId xmlns:p14="http://schemas.microsoft.com/office/powerpoint/2010/main" val="2107036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ED6A-50E1-284E-844E-D3256E5194C3}"/>
              </a:ext>
            </a:extLst>
          </p:cNvPr>
          <p:cNvSpPr>
            <a:spLocks noGrp="1"/>
          </p:cNvSpPr>
          <p:nvPr>
            <p:ph type="ctrTitle"/>
          </p:nvPr>
        </p:nvSpPr>
        <p:spPr/>
        <p:txBody>
          <a:bodyPr>
            <a:normAutofit fontScale="90000"/>
          </a:bodyPr>
          <a:lstStyle/>
          <a:p>
            <a:r>
              <a:rPr lang="en-US" dirty="0"/>
              <a:t>R for metagenomics</a:t>
            </a:r>
            <a:br>
              <a:rPr lang="en-US" dirty="0"/>
            </a:br>
            <a:r>
              <a:rPr lang="en-US" dirty="0"/>
              <a:t>and Statistics for metagenomics</a:t>
            </a:r>
          </a:p>
        </p:txBody>
      </p:sp>
      <p:sp>
        <p:nvSpPr>
          <p:cNvPr id="3" name="Subtitle 2">
            <a:extLst>
              <a:ext uri="{FF2B5EF4-FFF2-40B4-BE49-F238E27FC236}">
                <a16:creationId xmlns:a16="http://schemas.microsoft.com/office/drawing/2014/main" id="{AC1B8E61-61F5-B247-8C2A-D4976A1810DA}"/>
              </a:ext>
            </a:extLst>
          </p:cNvPr>
          <p:cNvSpPr>
            <a:spLocks noGrp="1"/>
          </p:cNvSpPr>
          <p:nvPr>
            <p:ph type="subTitle" idx="1"/>
          </p:nvPr>
        </p:nvSpPr>
        <p:spPr/>
        <p:txBody>
          <a:bodyPr/>
          <a:lstStyle/>
          <a:p>
            <a:r>
              <a:rPr lang="en-US" dirty="0"/>
              <a:t>Dr. Ryan McMinds</a:t>
            </a:r>
          </a:p>
        </p:txBody>
      </p:sp>
    </p:spTree>
    <p:extLst>
      <p:ext uri="{BB962C8B-B14F-4D97-AF65-F5344CB8AC3E}">
        <p14:creationId xmlns:p14="http://schemas.microsoft.com/office/powerpoint/2010/main" val="104161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30EB-7615-A64C-9493-2073B291D19F}"/>
              </a:ext>
            </a:extLst>
          </p:cNvPr>
          <p:cNvSpPr>
            <a:spLocks noGrp="1"/>
          </p:cNvSpPr>
          <p:nvPr>
            <p:ph type="title"/>
          </p:nvPr>
        </p:nvSpPr>
        <p:spPr/>
        <p:txBody>
          <a:bodyPr/>
          <a:lstStyle/>
          <a:p>
            <a:r>
              <a:rPr lang="en-US" dirty="0"/>
              <a:t>Time to be interactive</a:t>
            </a:r>
          </a:p>
        </p:txBody>
      </p:sp>
      <p:sp>
        <p:nvSpPr>
          <p:cNvPr id="3" name="Content Placeholder 2">
            <a:extLst>
              <a:ext uri="{FF2B5EF4-FFF2-40B4-BE49-F238E27FC236}">
                <a16:creationId xmlns:a16="http://schemas.microsoft.com/office/drawing/2014/main" id="{FCB07EFB-E4FF-BD49-91CA-3BA85397964E}"/>
              </a:ext>
            </a:extLst>
          </p:cNvPr>
          <p:cNvSpPr>
            <a:spLocks noGrp="1"/>
          </p:cNvSpPr>
          <p:nvPr>
            <p:ph idx="1"/>
          </p:nvPr>
        </p:nvSpPr>
        <p:spPr/>
        <p:txBody>
          <a:bodyPr>
            <a:normAutofit lnSpcReduction="10000"/>
          </a:bodyPr>
          <a:lstStyle/>
          <a:p>
            <a:r>
              <a:rPr lang="en-US" dirty="0" err="1"/>
              <a:t>kaiju_species.txt</a:t>
            </a:r>
            <a:r>
              <a:rPr lang="en-US" dirty="0"/>
              <a:t> is a file generated in yesterday’s step 04. </a:t>
            </a:r>
          </a:p>
          <a:p>
            <a:pPr lvl="1"/>
            <a:r>
              <a:rPr lang="en-US" dirty="0"/>
              <a:t>We can’t actually use yesterday’s output because it’s only two samples.</a:t>
            </a:r>
          </a:p>
          <a:p>
            <a:pPr lvl="1"/>
            <a:r>
              <a:rPr lang="en-US" dirty="0"/>
              <a:t>Imagine you did yesterday’s pipeline on this Preterm Birth dataset, with 427 samples... And download the corresponding files from Canvas, module 5</a:t>
            </a:r>
          </a:p>
          <a:p>
            <a:r>
              <a:rPr lang="en-US" dirty="0" err="1"/>
              <a:t>preterm_metagenomes_pathabundance.tsv</a:t>
            </a:r>
            <a:r>
              <a:rPr lang="en-US" dirty="0"/>
              <a:t> is a file we didn’t show you how to create yet</a:t>
            </a:r>
          </a:p>
          <a:p>
            <a:pPr lvl="1"/>
            <a:r>
              <a:rPr lang="en-US" dirty="0"/>
              <a:t>humann2 \</a:t>
            </a:r>
          </a:p>
          <a:p>
            <a:pPr marL="457200" lvl="1" indent="0">
              <a:buNone/>
            </a:pPr>
            <a:r>
              <a:rPr lang="en-US" dirty="0"/>
              <a:t>        --input ${</a:t>
            </a:r>
            <a:r>
              <a:rPr lang="en-US" dirty="0" err="1"/>
              <a:t>outdir</a:t>
            </a:r>
            <a:r>
              <a:rPr lang="en-US" dirty="0"/>
              <a:t>}/03_filter_out_human/${sample}_</a:t>
            </a:r>
            <a:r>
              <a:rPr lang="en-US" dirty="0" err="1"/>
              <a:t>microbiome.fastq.gz</a:t>
            </a:r>
            <a:r>
              <a:rPr lang="en-US" dirty="0"/>
              <a:t> \</a:t>
            </a:r>
          </a:p>
          <a:p>
            <a:pPr marL="457200" lvl="1" indent="0">
              <a:buNone/>
            </a:pPr>
            <a:r>
              <a:rPr lang="en-US" dirty="0"/>
              <a:t>        --output ${</a:t>
            </a:r>
            <a:r>
              <a:rPr lang="en-US" dirty="0" err="1"/>
              <a:t>outdir</a:t>
            </a:r>
            <a:r>
              <a:rPr lang="en-US" dirty="0"/>
              <a:t>}/11_humann2/${sample}</a:t>
            </a:r>
          </a:p>
          <a:p>
            <a:pPr lvl="1"/>
            <a:r>
              <a:rPr lang="en-US" dirty="0"/>
              <a:t>Maps your microbiome reads against functional databases and summarizes the abundances. Unfortunately, no way to get raw counts, this tool pre-normalizes the output</a:t>
            </a:r>
          </a:p>
          <a:p>
            <a:pPr lvl="1"/>
            <a:endParaRPr lang="en-US" dirty="0"/>
          </a:p>
        </p:txBody>
      </p:sp>
    </p:spTree>
    <p:extLst>
      <p:ext uri="{BB962C8B-B14F-4D97-AF65-F5344CB8AC3E}">
        <p14:creationId xmlns:p14="http://schemas.microsoft.com/office/powerpoint/2010/main" val="2214832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EED0-D2B7-9440-BBB5-9AF6BC0A019F}"/>
              </a:ext>
            </a:extLst>
          </p:cNvPr>
          <p:cNvSpPr>
            <a:spLocks noGrp="1"/>
          </p:cNvSpPr>
          <p:nvPr>
            <p:ph type="title"/>
          </p:nvPr>
        </p:nvSpPr>
        <p:spPr/>
        <p:txBody>
          <a:bodyPr/>
          <a:lstStyle/>
          <a:p>
            <a:r>
              <a:rPr lang="en-US" dirty="0"/>
              <a:t>Metagenomics statistical quirks</a:t>
            </a:r>
          </a:p>
        </p:txBody>
      </p:sp>
      <p:sp>
        <p:nvSpPr>
          <p:cNvPr id="3" name="Content Placeholder 2">
            <a:extLst>
              <a:ext uri="{FF2B5EF4-FFF2-40B4-BE49-F238E27FC236}">
                <a16:creationId xmlns:a16="http://schemas.microsoft.com/office/drawing/2014/main" id="{332BECFD-AE10-0C41-B72B-7E678047FB3D}"/>
              </a:ext>
            </a:extLst>
          </p:cNvPr>
          <p:cNvSpPr>
            <a:spLocks noGrp="1"/>
          </p:cNvSpPr>
          <p:nvPr>
            <p:ph idx="1"/>
          </p:nvPr>
        </p:nvSpPr>
        <p:spPr/>
        <p:txBody>
          <a:bodyPr>
            <a:normAutofit lnSpcReduction="10000"/>
          </a:bodyPr>
          <a:lstStyle/>
          <a:p>
            <a:r>
              <a:rPr lang="en-US" dirty="0"/>
              <a:t>Universally important stats considerations:</a:t>
            </a:r>
          </a:p>
          <a:p>
            <a:pPr lvl="1"/>
            <a:r>
              <a:rPr lang="en-US" dirty="0"/>
              <a:t>Don’t conflate factors of interest with batch effects (randomize everything!)</a:t>
            </a:r>
          </a:p>
          <a:p>
            <a:pPr lvl="1"/>
            <a:r>
              <a:rPr lang="en-US" dirty="0"/>
              <a:t>Correlation is not causation (somehow often still forgotten in this field)</a:t>
            </a:r>
          </a:p>
          <a:p>
            <a:r>
              <a:rPr lang="en-US" dirty="0"/>
              <a:t>Similar between 16S and metagenomics</a:t>
            </a:r>
          </a:p>
          <a:p>
            <a:pPr lvl="1"/>
            <a:r>
              <a:rPr lang="en-US" dirty="0"/>
              <a:t>Data are compositional (differences in the abundance of one feature creates </a:t>
            </a:r>
            <a:r>
              <a:rPr lang="en-US" i="1" dirty="0"/>
              <a:t>artifactual </a:t>
            </a:r>
            <a:r>
              <a:rPr lang="en-US" dirty="0"/>
              <a:t>differences in the abundance of other features)</a:t>
            </a:r>
          </a:p>
          <a:p>
            <a:pPr lvl="1"/>
            <a:r>
              <a:rPr lang="en-US" dirty="0"/>
              <a:t>Data are discrete (count data, do not follow the standard assumptions of common statistics, which assume a normal distribution)</a:t>
            </a:r>
          </a:p>
          <a:p>
            <a:pPr lvl="2"/>
            <a:r>
              <a:rPr lang="en-US" dirty="0"/>
              <a:t>Features with low abundance contain less information than assumed by normal or lognormal statistics</a:t>
            </a:r>
          </a:p>
          <a:p>
            <a:pPr lvl="2"/>
            <a:r>
              <a:rPr lang="en-US" dirty="0"/>
              <a:t>Observations of zero break everything. Infinite variance when log-transformed. Are they real absences or just too low to detect?</a:t>
            </a:r>
          </a:p>
          <a:p>
            <a:pPr lvl="2"/>
            <a:endParaRPr lang="en-US" dirty="0"/>
          </a:p>
        </p:txBody>
      </p:sp>
    </p:spTree>
    <p:extLst>
      <p:ext uri="{BB962C8B-B14F-4D97-AF65-F5344CB8AC3E}">
        <p14:creationId xmlns:p14="http://schemas.microsoft.com/office/powerpoint/2010/main" val="342458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5F76-10CA-DA4C-84D4-893EDF1E52C1}"/>
              </a:ext>
            </a:extLst>
          </p:cNvPr>
          <p:cNvSpPr>
            <a:spLocks noGrp="1"/>
          </p:cNvSpPr>
          <p:nvPr>
            <p:ph type="title"/>
          </p:nvPr>
        </p:nvSpPr>
        <p:spPr/>
        <p:txBody>
          <a:bodyPr/>
          <a:lstStyle/>
          <a:p>
            <a:r>
              <a:rPr lang="en-US" dirty="0"/>
              <a:t>Metagenomics statistical quirks</a:t>
            </a:r>
          </a:p>
        </p:txBody>
      </p:sp>
      <p:sp>
        <p:nvSpPr>
          <p:cNvPr id="3" name="Content Placeholder 2">
            <a:extLst>
              <a:ext uri="{FF2B5EF4-FFF2-40B4-BE49-F238E27FC236}">
                <a16:creationId xmlns:a16="http://schemas.microsoft.com/office/drawing/2014/main" id="{3439257D-6C9C-1145-AC50-3F8D11FCD1EF}"/>
              </a:ext>
            </a:extLst>
          </p:cNvPr>
          <p:cNvSpPr>
            <a:spLocks noGrp="1"/>
          </p:cNvSpPr>
          <p:nvPr>
            <p:ph idx="1"/>
          </p:nvPr>
        </p:nvSpPr>
        <p:spPr/>
        <p:txBody>
          <a:bodyPr/>
          <a:lstStyle/>
          <a:p>
            <a:r>
              <a:rPr lang="en-US" dirty="0"/>
              <a:t>In addition to the considerations in 16S studies, in metagenomics...:</a:t>
            </a:r>
          </a:p>
          <a:p>
            <a:pPr lvl="1"/>
            <a:r>
              <a:rPr lang="en-US" dirty="0"/>
              <a:t>Data can be even more sparse</a:t>
            </a:r>
          </a:p>
          <a:p>
            <a:pPr lvl="1"/>
            <a:r>
              <a:rPr lang="en-US" dirty="0"/>
              <a:t>There are many more lurking variables</a:t>
            </a:r>
          </a:p>
          <a:p>
            <a:pPr lvl="2"/>
            <a:r>
              <a:rPr lang="en-US" dirty="0"/>
              <a:t>Functional annotations are all intercorrelated</a:t>
            </a:r>
          </a:p>
          <a:p>
            <a:pPr lvl="3"/>
            <a:r>
              <a:rPr lang="en-US" dirty="0"/>
              <a:t>Adenosine biosynthesis might be convincingly differentially abundant, but does that mean the treatment selects for that specifically?</a:t>
            </a:r>
          </a:p>
          <a:p>
            <a:pPr lvl="3"/>
            <a:r>
              <a:rPr lang="en-US" dirty="0"/>
              <a:t>Not necessarily – there could simply be a single microbial taxon that is more abundant, which happens to have genes for adenosine biosynthesis</a:t>
            </a:r>
          </a:p>
          <a:p>
            <a:pPr lvl="2"/>
            <a:r>
              <a:rPr lang="en-US" dirty="0"/>
              <a:t>All annotations are messier</a:t>
            </a:r>
          </a:p>
          <a:p>
            <a:pPr lvl="3"/>
            <a:r>
              <a:rPr lang="en-US" dirty="0"/>
              <a:t>Some reads do not contain enough information to be classified to the species level, while others from the same genome do. These reads will be summarized into different features</a:t>
            </a:r>
          </a:p>
          <a:p>
            <a:pPr lvl="3"/>
            <a:endParaRPr lang="en-US" dirty="0"/>
          </a:p>
          <a:p>
            <a:pPr lvl="1"/>
            <a:endParaRPr lang="en-US" dirty="0"/>
          </a:p>
        </p:txBody>
      </p:sp>
    </p:spTree>
    <p:extLst>
      <p:ext uri="{BB962C8B-B14F-4D97-AF65-F5344CB8AC3E}">
        <p14:creationId xmlns:p14="http://schemas.microsoft.com/office/powerpoint/2010/main" val="48135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B2E0-A901-EE4F-BC6D-2BC150304D96}"/>
              </a:ext>
            </a:extLst>
          </p:cNvPr>
          <p:cNvSpPr>
            <a:spLocks noGrp="1"/>
          </p:cNvSpPr>
          <p:nvPr>
            <p:ph type="title"/>
          </p:nvPr>
        </p:nvSpPr>
        <p:spPr/>
        <p:txBody>
          <a:bodyPr/>
          <a:lstStyle/>
          <a:p>
            <a:r>
              <a:rPr lang="en-US" dirty="0"/>
              <a:t>How to deal with the quirks</a:t>
            </a:r>
          </a:p>
        </p:txBody>
      </p:sp>
      <p:sp>
        <p:nvSpPr>
          <p:cNvPr id="3" name="Content Placeholder 2">
            <a:extLst>
              <a:ext uri="{FF2B5EF4-FFF2-40B4-BE49-F238E27FC236}">
                <a16:creationId xmlns:a16="http://schemas.microsoft.com/office/drawing/2014/main" id="{FBFFDFE9-EDD0-0A44-8064-17F1A3E2880F}"/>
              </a:ext>
            </a:extLst>
          </p:cNvPr>
          <p:cNvSpPr>
            <a:spLocks noGrp="1"/>
          </p:cNvSpPr>
          <p:nvPr>
            <p:ph idx="1"/>
          </p:nvPr>
        </p:nvSpPr>
        <p:spPr>
          <a:xfrm>
            <a:off x="838200" y="1393371"/>
            <a:ext cx="10515600" cy="4783592"/>
          </a:xfrm>
        </p:spPr>
        <p:txBody>
          <a:bodyPr>
            <a:normAutofit lnSpcReduction="10000"/>
          </a:bodyPr>
          <a:lstStyle/>
          <a:p>
            <a:r>
              <a:rPr lang="en-US" dirty="0"/>
              <a:t>Best solution: model error variance exactly as we expect it to be generated. </a:t>
            </a:r>
          </a:p>
          <a:p>
            <a:pPr lvl="1"/>
            <a:r>
              <a:rPr lang="en-US" dirty="0"/>
              <a:t>Counts are generated through a multinomial process, so the error distribution should be multinomial. </a:t>
            </a:r>
          </a:p>
          <a:p>
            <a:pPr lvl="1"/>
            <a:r>
              <a:rPr lang="en-US" dirty="0"/>
              <a:t>The multinomial distribution takes care of both compositionality and discreteness</a:t>
            </a:r>
          </a:p>
          <a:p>
            <a:pPr lvl="1"/>
            <a:r>
              <a:rPr lang="en-US" dirty="0"/>
              <a:t>Unfortunately, to properly utilize the multinomial distribution, calculations can take a very long time. So almost no popular packages do this.</a:t>
            </a:r>
          </a:p>
          <a:p>
            <a:r>
              <a:rPr lang="en-US" dirty="0"/>
              <a:t>Next best: model error variance with </a:t>
            </a:r>
            <a:r>
              <a:rPr lang="en-US" dirty="0" err="1"/>
              <a:t>poisson</a:t>
            </a:r>
            <a:r>
              <a:rPr lang="en-US" dirty="0"/>
              <a:t> or negative binomial process, with sample size factors included in a multivariate model</a:t>
            </a:r>
          </a:p>
          <a:p>
            <a:pPr lvl="1"/>
            <a:r>
              <a:rPr lang="en-US" dirty="0"/>
              <a:t>This takes care of both compositionality and discreteness in an approximate way</a:t>
            </a:r>
          </a:p>
          <a:p>
            <a:pPr lvl="1"/>
            <a:r>
              <a:rPr lang="en-US" dirty="0"/>
              <a:t>R packages </a:t>
            </a:r>
            <a:r>
              <a:rPr lang="en-US" dirty="0" err="1"/>
              <a:t>edgeR</a:t>
            </a:r>
            <a:r>
              <a:rPr lang="en-US" dirty="0"/>
              <a:t> and DESeq2 do this</a:t>
            </a:r>
          </a:p>
        </p:txBody>
      </p:sp>
    </p:spTree>
    <p:extLst>
      <p:ext uri="{BB962C8B-B14F-4D97-AF65-F5344CB8AC3E}">
        <p14:creationId xmlns:p14="http://schemas.microsoft.com/office/powerpoint/2010/main" val="12558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C5A2-DABE-A041-B9B7-821502764936}"/>
              </a:ext>
            </a:extLst>
          </p:cNvPr>
          <p:cNvSpPr>
            <a:spLocks noGrp="1"/>
          </p:cNvSpPr>
          <p:nvPr>
            <p:ph type="title"/>
          </p:nvPr>
        </p:nvSpPr>
        <p:spPr/>
        <p:txBody>
          <a:bodyPr/>
          <a:lstStyle/>
          <a:p>
            <a:r>
              <a:rPr lang="en-US" dirty="0"/>
              <a:t>How to deal with the quirks</a:t>
            </a:r>
          </a:p>
        </p:txBody>
      </p:sp>
      <p:sp>
        <p:nvSpPr>
          <p:cNvPr id="3" name="Content Placeholder 2">
            <a:extLst>
              <a:ext uri="{FF2B5EF4-FFF2-40B4-BE49-F238E27FC236}">
                <a16:creationId xmlns:a16="http://schemas.microsoft.com/office/drawing/2014/main" id="{18CCEF2B-BE98-5944-8353-29E1BF7E9191}"/>
              </a:ext>
            </a:extLst>
          </p:cNvPr>
          <p:cNvSpPr>
            <a:spLocks noGrp="1"/>
          </p:cNvSpPr>
          <p:nvPr>
            <p:ph idx="1"/>
          </p:nvPr>
        </p:nvSpPr>
        <p:spPr/>
        <p:txBody>
          <a:bodyPr/>
          <a:lstStyle/>
          <a:p>
            <a:r>
              <a:rPr lang="en-US" dirty="0"/>
              <a:t>Not so great: model error variances as if they were normally distributed, with sample size factors or with data transformations</a:t>
            </a:r>
          </a:p>
          <a:p>
            <a:pPr lvl="1"/>
            <a:r>
              <a:rPr lang="en-US" dirty="0"/>
              <a:t>Forget about discreteness, hope your features are really abundant</a:t>
            </a:r>
          </a:p>
          <a:p>
            <a:pPr lvl="1"/>
            <a:r>
              <a:rPr lang="en-US" dirty="0"/>
              <a:t>Since we’re assuming our data are continuous, we can directly perform transformations to it that take the place of sample size factors</a:t>
            </a:r>
          </a:p>
          <a:p>
            <a:pPr lvl="1"/>
            <a:r>
              <a:rPr lang="en-US" dirty="0"/>
              <a:t>Not a terrible assumption for bulk transcriptomics, which have very few zeros and more abundant counts</a:t>
            </a:r>
          </a:p>
          <a:p>
            <a:pPr lvl="1"/>
            <a:r>
              <a:rPr lang="en-US" dirty="0"/>
              <a:t>Lots of packages designed for this. Meh. We’ll be using Maaslin2 for functional analyses because so many people use these methods that it’s very difficult to get raw counts of functional annotations</a:t>
            </a:r>
          </a:p>
          <a:p>
            <a:endParaRPr lang="en-US" dirty="0"/>
          </a:p>
        </p:txBody>
      </p:sp>
    </p:spTree>
    <p:extLst>
      <p:ext uri="{BB962C8B-B14F-4D97-AF65-F5344CB8AC3E}">
        <p14:creationId xmlns:p14="http://schemas.microsoft.com/office/powerpoint/2010/main" val="157015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2B39-49F5-A443-B635-73788C7CAA36}"/>
              </a:ext>
            </a:extLst>
          </p:cNvPr>
          <p:cNvSpPr>
            <a:spLocks noGrp="1"/>
          </p:cNvSpPr>
          <p:nvPr>
            <p:ph type="title"/>
          </p:nvPr>
        </p:nvSpPr>
        <p:spPr/>
        <p:txBody>
          <a:bodyPr/>
          <a:lstStyle/>
          <a:p>
            <a:r>
              <a:rPr lang="en-US" dirty="0"/>
              <a:t>How to deal with the quirks</a:t>
            </a:r>
          </a:p>
        </p:txBody>
      </p:sp>
      <p:sp>
        <p:nvSpPr>
          <p:cNvPr id="3" name="Content Placeholder 2">
            <a:extLst>
              <a:ext uri="{FF2B5EF4-FFF2-40B4-BE49-F238E27FC236}">
                <a16:creationId xmlns:a16="http://schemas.microsoft.com/office/drawing/2014/main" id="{1AF2F2F3-5F5E-E549-9FE5-1D46BD60CD01}"/>
              </a:ext>
            </a:extLst>
          </p:cNvPr>
          <p:cNvSpPr>
            <a:spLocks noGrp="1"/>
          </p:cNvSpPr>
          <p:nvPr>
            <p:ph idx="1"/>
          </p:nvPr>
        </p:nvSpPr>
        <p:spPr/>
        <p:txBody>
          <a:bodyPr>
            <a:normAutofit lnSpcReduction="10000"/>
          </a:bodyPr>
          <a:lstStyle/>
          <a:p>
            <a:r>
              <a:rPr lang="en-US" dirty="0"/>
              <a:t>Even discrete models (negative binomial e.g. DESeq2) don’t properly account for the number of zeros in metagenomic (or even 16S) data. </a:t>
            </a:r>
          </a:p>
          <a:p>
            <a:r>
              <a:rPr lang="en-US" dirty="0"/>
              <a:t>Single-cell transcriptomics people have a similar problem and have developed some tools to deal with it</a:t>
            </a:r>
          </a:p>
          <a:p>
            <a:r>
              <a:rPr lang="en-US" dirty="0"/>
              <a:t>ZINB-</a:t>
            </a:r>
            <a:r>
              <a:rPr lang="en-US" dirty="0" err="1"/>
              <a:t>WaVE</a:t>
            </a:r>
            <a:r>
              <a:rPr lang="en-US" dirty="0"/>
              <a:t> uses a </a:t>
            </a:r>
            <a:r>
              <a:rPr lang="en-US" i="1" dirty="0"/>
              <a:t>zero-inflated </a:t>
            </a:r>
            <a:r>
              <a:rPr lang="en-US" dirty="0"/>
              <a:t>negative binomial, which models the generating process as first deciding whether a zero is biological or artifactual, and then determining underlying abundance only if biological</a:t>
            </a:r>
          </a:p>
          <a:p>
            <a:r>
              <a:rPr lang="en-US" dirty="0"/>
              <a:t>If a given zero is likely to be biological, we can down-weight that observation in DESeq2, essentially ignoring it and focusing on abundances in samples where the feature actually was present</a:t>
            </a:r>
          </a:p>
        </p:txBody>
      </p:sp>
    </p:spTree>
    <p:extLst>
      <p:ext uri="{BB962C8B-B14F-4D97-AF65-F5344CB8AC3E}">
        <p14:creationId xmlns:p14="http://schemas.microsoft.com/office/powerpoint/2010/main" val="85660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0CDA-B004-784D-83A5-962106F2E029}"/>
              </a:ext>
            </a:extLst>
          </p:cNvPr>
          <p:cNvSpPr>
            <a:spLocks noGrp="1"/>
          </p:cNvSpPr>
          <p:nvPr>
            <p:ph type="title"/>
          </p:nvPr>
        </p:nvSpPr>
        <p:spPr/>
        <p:txBody>
          <a:bodyPr/>
          <a:lstStyle/>
          <a:p>
            <a:r>
              <a:rPr lang="en-US" dirty="0"/>
              <a:t>R review: Objects</a:t>
            </a:r>
          </a:p>
        </p:txBody>
      </p:sp>
      <p:sp>
        <p:nvSpPr>
          <p:cNvPr id="3" name="Content Placeholder 2">
            <a:extLst>
              <a:ext uri="{FF2B5EF4-FFF2-40B4-BE49-F238E27FC236}">
                <a16:creationId xmlns:a16="http://schemas.microsoft.com/office/drawing/2014/main" id="{7774CF13-2633-D64A-A801-C9CDA9BBEA87}"/>
              </a:ext>
            </a:extLst>
          </p:cNvPr>
          <p:cNvSpPr>
            <a:spLocks noGrp="1"/>
          </p:cNvSpPr>
          <p:nvPr>
            <p:ph idx="1"/>
          </p:nvPr>
        </p:nvSpPr>
        <p:spPr/>
        <p:txBody>
          <a:bodyPr/>
          <a:lstStyle/>
          <a:p>
            <a:r>
              <a:rPr lang="en-US" dirty="0"/>
              <a:t>Major difference between R and the Unix command-line</a:t>
            </a:r>
          </a:p>
          <a:p>
            <a:r>
              <a:rPr lang="en-US" dirty="0"/>
              <a:t>Unix has variables, but they are simple text</a:t>
            </a:r>
          </a:p>
          <a:p>
            <a:r>
              <a:rPr lang="en-US" dirty="0"/>
              <a:t>R (like other Object-Oriented Programming Language, like Python) revolves around complex objects with different </a:t>
            </a:r>
            <a:r>
              <a:rPr lang="en-US" i="1" dirty="0"/>
              <a:t>classes</a:t>
            </a:r>
          </a:p>
          <a:p>
            <a:endParaRPr lang="en-US" dirty="0"/>
          </a:p>
        </p:txBody>
      </p:sp>
    </p:spTree>
    <p:extLst>
      <p:ext uri="{BB962C8B-B14F-4D97-AF65-F5344CB8AC3E}">
        <p14:creationId xmlns:p14="http://schemas.microsoft.com/office/powerpoint/2010/main" val="266561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42B8-97DA-B548-A3C0-C441DC53D2C7}"/>
              </a:ext>
            </a:extLst>
          </p:cNvPr>
          <p:cNvSpPr>
            <a:spLocks noGrp="1"/>
          </p:cNvSpPr>
          <p:nvPr>
            <p:ph type="title"/>
          </p:nvPr>
        </p:nvSpPr>
        <p:spPr/>
        <p:txBody>
          <a:bodyPr/>
          <a:lstStyle/>
          <a:p>
            <a:r>
              <a:rPr lang="en-US" dirty="0"/>
              <a:t>Metagenomics Objects</a:t>
            </a:r>
          </a:p>
        </p:txBody>
      </p:sp>
      <p:sp>
        <p:nvSpPr>
          <p:cNvPr id="3" name="Content Placeholder 2">
            <a:extLst>
              <a:ext uri="{FF2B5EF4-FFF2-40B4-BE49-F238E27FC236}">
                <a16:creationId xmlns:a16="http://schemas.microsoft.com/office/drawing/2014/main" id="{1D6F4AC3-791C-A243-B256-C9E4AC95495A}"/>
              </a:ext>
            </a:extLst>
          </p:cNvPr>
          <p:cNvSpPr>
            <a:spLocks noGrp="1"/>
          </p:cNvSpPr>
          <p:nvPr>
            <p:ph idx="1"/>
          </p:nvPr>
        </p:nvSpPr>
        <p:spPr/>
        <p:txBody>
          <a:bodyPr/>
          <a:lstStyle/>
          <a:p>
            <a:r>
              <a:rPr lang="en-US" dirty="0"/>
              <a:t>Complex datasets can sometimes be difficult to organize</a:t>
            </a:r>
          </a:p>
          <a:p>
            <a:r>
              <a:rPr lang="en-US" dirty="0"/>
              <a:t>R packages often work with custom object ‘classes’ to keep everything together</a:t>
            </a:r>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A8DF17A9-8ED3-EC4A-84B7-277F2FA5287A}"/>
              </a:ext>
            </a:extLst>
          </p:cNvPr>
          <p:cNvSpPr/>
          <p:nvPr/>
        </p:nvSpPr>
        <p:spPr>
          <a:xfrm>
            <a:off x="5584372" y="4662488"/>
            <a:ext cx="2111828" cy="932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261FACD-1732-E34B-B431-54DEBE0926B7}"/>
              </a:ext>
            </a:extLst>
          </p:cNvPr>
          <p:cNvSpPr txBox="1"/>
          <p:nvPr/>
        </p:nvSpPr>
        <p:spPr>
          <a:xfrm>
            <a:off x="6123213" y="4930968"/>
            <a:ext cx="1034143" cy="369332"/>
          </a:xfrm>
          <a:prstGeom prst="rect">
            <a:avLst/>
          </a:prstGeom>
          <a:noFill/>
        </p:spPr>
        <p:txBody>
          <a:bodyPr wrap="square" rtlCol="0">
            <a:spAutoFit/>
          </a:bodyPr>
          <a:lstStyle/>
          <a:p>
            <a:r>
              <a:rPr lang="en-US" dirty="0"/>
              <a:t>Counts</a:t>
            </a:r>
          </a:p>
        </p:txBody>
      </p:sp>
      <p:sp>
        <p:nvSpPr>
          <p:cNvPr id="6" name="Rectangle 5">
            <a:extLst>
              <a:ext uri="{FF2B5EF4-FFF2-40B4-BE49-F238E27FC236}">
                <a16:creationId xmlns:a16="http://schemas.microsoft.com/office/drawing/2014/main" id="{BE1F0271-77A4-2D49-8507-29E8FD968710}"/>
              </a:ext>
            </a:extLst>
          </p:cNvPr>
          <p:cNvSpPr/>
          <p:nvPr/>
        </p:nvSpPr>
        <p:spPr>
          <a:xfrm>
            <a:off x="5584372" y="3429000"/>
            <a:ext cx="2111828" cy="110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2E0E62-92B7-344A-B2B5-FE6669A2A9DE}"/>
              </a:ext>
            </a:extLst>
          </p:cNvPr>
          <p:cNvSpPr/>
          <p:nvPr/>
        </p:nvSpPr>
        <p:spPr>
          <a:xfrm>
            <a:off x="4702629" y="4662488"/>
            <a:ext cx="772885" cy="932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B0FAABC-AE6E-C649-80C8-B19A50A02A6B}"/>
              </a:ext>
            </a:extLst>
          </p:cNvPr>
          <p:cNvSpPr txBox="1"/>
          <p:nvPr/>
        </p:nvSpPr>
        <p:spPr>
          <a:xfrm>
            <a:off x="5707113" y="3822205"/>
            <a:ext cx="1866345" cy="369332"/>
          </a:xfrm>
          <a:prstGeom prst="rect">
            <a:avLst/>
          </a:prstGeom>
          <a:noFill/>
        </p:spPr>
        <p:txBody>
          <a:bodyPr wrap="none" rtlCol="0">
            <a:spAutoFit/>
          </a:bodyPr>
          <a:lstStyle/>
          <a:p>
            <a:r>
              <a:rPr lang="en-US" dirty="0"/>
              <a:t>Feature Metadata</a:t>
            </a:r>
          </a:p>
        </p:txBody>
      </p:sp>
      <p:sp>
        <p:nvSpPr>
          <p:cNvPr id="9" name="TextBox 8">
            <a:extLst>
              <a:ext uri="{FF2B5EF4-FFF2-40B4-BE49-F238E27FC236}">
                <a16:creationId xmlns:a16="http://schemas.microsoft.com/office/drawing/2014/main" id="{D402D238-C847-B04D-8855-C545FF7FC43A}"/>
              </a:ext>
            </a:extLst>
          </p:cNvPr>
          <p:cNvSpPr txBox="1"/>
          <p:nvPr/>
        </p:nvSpPr>
        <p:spPr>
          <a:xfrm rot="18444300">
            <a:off x="4541164" y="4792467"/>
            <a:ext cx="1095813" cy="646331"/>
          </a:xfrm>
          <a:prstGeom prst="rect">
            <a:avLst/>
          </a:prstGeom>
          <a:noFill/>
        </p:spPr>
        <p:txBody>
          <a:bodyPr wrap="none" rtlCol="0">
            <a:spAutoFit/>
          </a:bodyPr>
          <a:lstStyle/>
          <a:p>
            <a:r>
              <a:rPr lang="en-US" dirty="0"/>
              <a:t>Sample</a:t>
            </a:r>
          </a:p>
          <a:p>
            <a:r>
              <a:rPr lang="en-US" dirty="0"/>
              <a:t>Metadata</a:t>
            </a:r>
          </a:p>
        </p:txBody>
      </p:sp>
      <p:sp>
        <p:nvSpPr>
          <p:cNvPr id="10" name="Rectangle 9">
            <a:extLst>
              <a:ext uri="{FF2B5EF4-FFF2-40B4-BE49-F238E27FC236}">
                <a16:creationId xmlns:a16="http://schemas.microsoft.com/office/drawing/2014/main" id="{1E197553-0DDC-C54D-BAFC-7C0516A52631}"/>
              </a:ext>
            </a:extLst>
          </p:cNvPr>
          <p:cNvSpPr/>
          <p:nvPr/>
        </p:nvSpPr>
        <p:spPr>
          <a:xfrm>
            <a:off x="4499537" y="3341914"/>
            <a:ext cx="3294634" cy="2405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345972-973F-1E43-898E-867109B808E7}"/>
              </a:ext>
            </a:extLst>
          </p:cNvPr>
          <p:cNvSpPr/>
          <p:nvPr/>
        </p:nvSpPr>
        <p:spPr>
          <a:xfrm>
            <a:off x="8015622" y="3820356"/>
            <a:ext cx="1387751" cy="1540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1EEA9B1-ED73-6F42-8336-FAA0503D934F}"/>
              </a:ext>
            </a:extLst>
          </p:cNvPr>
          <p:cNvSpPr txBox="1"/>
          <p:nvPr/>
        </p:nvSpPr>
        <p:spPr>
          <a:xfrm>
            <a:off x="8087159" y="3850269"/>
            <a:ext cx="1387752" cy="1477328"/>
          </a:xfrm>
          <a:prstGeom prst="rect">
            <a:avLst/>
          </a:prstGeom>
          <a:noFill/>
        </p:spPr>
        <p:txBody>
          <a:bodyPr wrap="none" rtlCol="0">
            <a:spAutoFit/>
          </a:bodyPr>
          <a:lstStyle/>
          <a:p>
            <a:r>
              <a:rPr lang="en-US" dirty="0"/>
              <a:t>Package </a:t>
            </a:r>
          </a:p>
          <a:p>
            <a:r>
              <a:rPr lang="en-US" dirty="0"/>
              <a:t>Metadata</a:t>
            </a:r>
          </a:p>
          <a:p>
            <a:r>
              <a:rPr lang="en-US" dirty="0"/>
              <a:t>(Dispersions,</a:t>
            </a:r>
          </a:p>
          <a:p>
            <a:r>
              <a:rPr lang="en-US" dirty="0"/>
              <a:t>Options,</a:t>
            </a:r>
          </a:p>
          <a:p>
            <a:r>
              <a:rPr lang="en-US" dirty="0"/>
              <a:t>Etc.)</a:t>
            </a:r>
          </a:p>
        </p:txBody>
      </p:sp>
      <p:sp>
        <p:nvSpPr>
          <p:cNvPr id="13" name="Rectangle 12">
            <a:extLst>
              <a:ext uri="{FF2B5EF4-FFF2-40B4-BE49-F238E27FC236}">
                <a16:creationId xmlns:a16="http://schemas.microsoft.com/office/drawing/2014/main" id="{D5A38C50-9326-A341-9621-62E5F34322E8}"/>
              </a:ext>
            </a:extLst>
          </p:cNvPr>
          <p:cNvSpPr/>
          <p:nvPr/>
        </p:nvSpPr>
        <p:spPr>
          <a:xfrm>
            <a:off x="4278086" y="3091543"/>
            <a:ext cx="5355771" cy="28847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381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942E-9F2C-1B46-9BF6-09F3B03AD1C9}"/>
              </a:ext>
            </a:extLst>
          </p:cNvPr>
          <p:cNvSpPr>
            <a:spLocks noGrp="1"/>
          </p:cNvSpPr>
          <p:nvPr>
            <p:ph type="title"/>
          </p:nvPr>
        </p:nvSpPr>
        <p:spPr/>
        <p:txBody>
          <a:bodyPr/>
          <a:lstStyle/>
          <a:p>
            <a:r>
              <a:rPr lang="en-US" dirty="0"/>
              <a:t>Metagenomics Objects</a:t>
            </a:r>
          </a:p>
        </p:txBody>
      </p:sp>
      <p:sp>
        <p:nvSpPr>
          <p:cNvPr id="3" name="Content Placeholder 2">
            <a:extLst>
              <a:ext uri="{FF2B5EF4-FFF2-40B4-BE49-F238E27FC236}">
                <a16:creationId xmlns:a16="http://schemas.microsoft.com/office/drawing/2014/main" id="{9E99A864-B93D-444E-A15C-765D6A475C82}"/>
              </a:ext>
            </a:extLst>
          </p:cNvPr>
          <p:cNvSpPr>
            <a:spLocks noGrp="1"/>
          </p:cNvSpPr>
          <p:nvPr>
            <p:ph idx="1"/>
          </p:nvPr>
        </p:nvSpPr>
        <p:spPr/>
        <p:txBody>
          <a:bodyPr>
            <a:normAutofit/>
          </a:bodyPr>
          <a:lstStyle/>
          <a:p>
            <a:r>
              <a:rPr lang="en-US" dirty="0"/>
              <a:t>When working with multiple packages, conversions among these objects can still be confusing!</a:t>
            </a:r>
          </a:p>
          <a:p>
            <a:r>
              <a:rPr lang="en-US" dirty="0"/>
              <a:t>We will start with separate tables for various pieces of data and metadata</a:t>
            </a:r>
          </a:p>
          <a:p>
            <a:r>
              <a:rPr lang="en-US" dirty="0"/>
              <a:t>We’ll make a </a:t>
            </a:r>
            <a:r>
              <a:rPr lang="en-US" dirty="0" err="1"/>
              <a:t>SummarizedExperiment</a:t>
            </a:r>
            <a:r>
              <a:rPr lang="en-US" dirty="0"/>
              <a:t> class object, used by package ‘</a:t>
            </a:r>
            <a:r>
              <a:rPr lang="en-US" dirty="0" err="1"/>
              <a:t>zinbwave</a:t>
            </a:r>
            <a:r>
              <a:rPr lang="en-US" dirty="0"/>
              <a:t>’</a:t>
            </a:r>
          </a:p>
          <a:p>
            <a:r>
              <a:rPr lang="en-US" dirty="0"/>
              <a:t>We’ll modify that object, adding package metadata and results to it</a:t>
            </a:r>
          </a:p>
          <a:p>
            <a:r>
              <a:rPr lang="en-US" dirty="0"/>
              <a:t>We’ll convert it to Seurat- and </a:t>
            </a:r>
            <a:r>
              <a:rPr lang="en-US" dirty="0" err="1"/>
              <a:t>DESeqDataSet</a:t>
            </a:r>
            <a:r>
              <a:rPr lang="en-US" dirty="0"/>
              <a:t>-class objects and modify those for further results</a:t>
            </a:r>
          </a:p>
        </p:txBody>
      </p:sp>
    </p:spTree>
    <p:extLst>
      <p:ext uri="{BB962C8B-B14F-4D97-AF65-F5344CB8AC3E}">
        <p14:creationId xmlns:p14="http://schemas.microsoft.com/office/powerpoint/2010/main" val="213666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1573</TotalTime>
  <Words>863</Words>
  <Application>Microsoft Macintosh PowerPoint</Application>
  <PresentationFormat>Widescreen</PresentationFormat>
  <Paragraphs>75</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 for metagenomics and Statistics for metagenomics</vt:lpstr>
      <vt:lpstr>Metagenomics statistical quirks</vt:lpstr>
      <vt:lpstr>Metagenomics statistical quirks</vt:lpstr>
      <vt:lpstr>How to deal with the quirks</vt:lpstr>
      <vt:lpstr>How to deal with the quirks</vt:lpstr>
      <vt:lpstr>How to deal with the quirks</vt:lpstr>
      <vt:lpstr>R review: Objects</vt:lpstr>
      <vt:lpstr>Metagenomics Objects</vt:lpstr>
      <vt:lpstr>Metagenomics Objects</vt:lpstr>
      <vt:lpstr>Time to be interactive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for metagenomics and Statistics for metagenomics</dc:title>
  <dc:creator>Ryan McMinds</dc:creator>
  <cp:lastModifiedBy>Ryan McMinds</cp:lastModifiedBy>
  <cp:revision>6</cp:revision>
  <dcterms:created xsi:type="dcterms:W3CDTF">2021-07-26T13:05:33Z</dcterms:created>
  <dcterms:modified xsi:type="dcterms:W3CDTF">2021-07-27T15:18:38Z</dcterms:modified>
</cp:coreProperties>
</file>