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65" r:id="rId3"/>
    <p:sldId id="266" r:id="rId4"/>
    <p:sldId id="267" r:id="rId5"/>
    <p:sldId id="268" r:id="rId6"/>
    <p:sldId id="271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8223D-ED63-4840-8FD5-53C23153C7E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4F2A6-BCB4-E945-90F0-746816656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6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0C82-B219-F649-B03F-C1E8DA74A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A3965-D81C-E241-A3BD-51C0B80AB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EDD9-6A0D-E949-9F0F-9A4AA567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A92C-110E-E141-9BE2-A6A41FC00D6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8035-45C5-B246-A83D-47E99675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39E0-0DEE-8741-8829-F4FED2C4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A49-9110-FD41-99DA-57C5A864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6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27C9-664B-8349-AB35-5740CD07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206A-13F9-A54A-BE1E-927847149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D0DD-772D-CA4D-80AB-236B2AD5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A92C-110E-E141-9BE2-A6A41FC00D6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55A7-5DF0-6341-8216-7C25EBCF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90A61-0E3D-EB4D-AEDB-743687D6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A49-9110-FD41-99DA-57C5A864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69477-0A4C-204D-BE95-ADD623118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DF87F-8D7E-2345-A9B9-ACB74CEF9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3112-6164-6948-B0E3-E601CED5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A92C-110E-E141-9BE2-A6A41FC00D6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DB00-867F-AA4D-B35A-D6B69A72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9168F-23CA-8C45-BCBA-4596EDB1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A49-9110-FD41-99DA-57C5A864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D1F4-BB61-DC44-8062-6C454547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7B7B-3F8E-7D4C-90EF-BB1435CB6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EC0E-4001-BF4C-A2BE-445A5B20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A92C-110E-E141-9BE2-A6A41FC00D6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AC27-B00D-0749-948B-20ADE303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915A-8E5B-BF47-A8C2-1250E905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A49-9110-FD41-99DA-57C5A864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0574-A910-F94B-AE4A-98A1A4D7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19554-5E12-C343-971B-F2CAB471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C7CE7-B274-FB49-9C97-34823B1F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A92C-110E-E141-9BE2-A6A41FC00D6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C147-6335-4940-923C-362B6702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D62FD-611D-0D47-8594-15BFB2FB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A49-9110-FD41-99DA-57C5A864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D303-E226-E342-A183-ABD5AD3E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1C24F-3B02-4742-8A2A-6E1F578A3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E9528-E5B6-7146-ACD8-1CE92140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0199F-E9D5-FD4D-B257-2FE3B9A9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A92C-110E-E141-9BE2-A6A41FC00D6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02D19-84A9-C04E-B60B-9FAE1212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5FD26-E39C-EB4B-AB19-76FD1667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A49-9110-FD41-99DA-57C5A864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8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8BE0-DB1F-134D-8DA1-D55BD5AA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36331-D063-1B46-904B-E11173BC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80458-4398-1642-AFAE-B9DB2358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BC161-067B-C343-95DA-9E09427B3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EA4B6-C54B-BD40-B083-A64087951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EB5A4-1BF6-E245-B0F4-B0DF8954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A92C-110E-E141-9BE2-A6A41FC00D6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DAD44-E9C7-A84B-A1E9-D3CC8C4D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8534A-A9D1-494F-AEC0-406439AA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A49-9110-FD41-99DA-57C5A864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3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993B-689D-234E-A784-F48DFE9D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CEAFF-7E30-904F-A673-4A466BF4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A92C-110E-E141-9BE2-A6A41FC00D6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CE7BD-FE10-6F49-B615-FA7C4331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A4226-794A-0142-B0D9-E5ECC3E7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A49-9110-FD41-99DA-57C5A864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1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6DF83-CCC3-4844-B482-08C66AE9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A92C-110E-E141-9BE2-A6A41FC00D6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3F932-B3A9-D445-8E2E-CE856616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28BD4-F66F-6542-AA5E-2A5654CF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A49-9110-FD41-99DA-57C5A864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E968-E527-2F47-8D64-171387E7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9149-E2EF-7744-AA8C-1C9AC255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AACD8-09EC-7B47-B1B3-7F982AF7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D433A-707C-BB42-9FAE-5BF1E78A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A92C-110E-E141-9BE2-A6A41FC00D6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4CCF1-8D1D-8B49-A35B-E5476B98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1DF6-9C59-AD45-9BC1-587CE3F2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A49-9110-FD41-99DA-57C5A864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8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A59A-539A-5C4C-B296-05A7E8BA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84EC5-1CE5-CB4F-A135-F32A8DC5D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71F26-8869-B541-948A-F521FE84A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90C3E-DA2D-5D44-8705-3BE4391E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A92C-110E-E141-9BE2-A6A41FC00D6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6AC33-26D7-5649-9C6D-25757593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69572-B914-214A-9A8A-94048CD9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A49-9110-FD41-99DA-57C5A864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1475D-546E-5148-80FD-330D7F27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98455-4C2A-4540-A1D4-CFCA0666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9611E-0600-0245-965E-D0F3FB02D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A92C-110E-E141-9BE2-A6A41FC00D6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94A4-5528-E24E-B26A-240B3BFB0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AFB0-F1A7-CB41-8B01-55400EDCB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3A49-9110-FD41-99DA-57C5A864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3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ED6A-50E1-284E-844E-D3256E519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Stuff we didn’t cover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B8E61-61F5-B247-8C2A-D4976A181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Ryan McMinds</a:t>
            </a:r>
          </a:p>
        </p:txBody>
      </p:sp>
    </p:spTree>
    <p:extLst>
      <p:ext uri="{BB962C8B-B14F-4D97-AF65-F5344CB8AC3E}">
        <p14:creationId xmlns:p14="http://schemas.microsoft.com/office/powerpoint/2010/main" val="104161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2B08-067B-BD48-99FA-53F56912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Metagenomics datasets are huge and diverse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EADA-59FF-2B44-BB16-168AE4DA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Metagenome-assembled-genomes (MAGs) can be improved following the binning in step 7</a:t>
            </a:r>
          </a:p>
          <a:p>
            <a:r>
              <a:rPr lang="en-US" dirty="0"/>
              <a:t>If desired, filter bins by taxonomy (simple BLAST)</a:t>
            </a:r>
          </a:p>
          <a:p>
            <a:r>
              <a:rPr lang="en-US" dirty="0"/>
              <a:t>Extend contigs with </a:t>
            </a:r>
            <a:r>
              <a:rPr lang="en-US" dirty="0" err="1"/>
              <a:t>contigExtender</a:t>
            </a:r>
            <a:r>
              <a:rPr lang="en-US" dirty="0"/>
              <a:t> (viral genomes) or </a:t>
            </a:r>
            <a:r>
              <a:rPr lang="en-US" dirty="0" err="1"/>
              <a:t>PriceTI</a:t>
            </a:r>
            <a:r>
              <a:rPr lang="en-US" dirty="0"/>
              <a:t> (bacterial or other genomes)</a:t>
            </a:r>
          </a:p>
          <a:p>
            <a:r>
              <a:rPr lang="en-US" dirty="0"/>
              <a:t>Colleagues have had good success getting complete, circular genomes of abundant bacteria even from highly host-contaminated metagenomes</a:t>
            </a:r>
          </a:p>
          <a:p>
            <a:r>
              <a:rPr lang="en-US" dirty="0"/>
              <a:t>Consider difference between </a:t>
            </a:r>
            <a:r>
              <a:rPr lang="en-US" dirty="0" err="1"/>
              <a:t>coassembly</a:t>
            </a:r>
            <a:r>
              <a:rPr lang="en-US" dirty="0"/>
              <a:t> and </a:t>
            </a:r>
            <a:r>
              <a:rPr lang="en-US" dirty="0" err="1"/>
              <a:t>multiassembly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0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750-FF8E-8E46-9049-340E979C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Coassembly</a:t>
            </a:r>
            <a:r>
              <a:rPr lang="en-US" dirty="0"/>
              <a:t> and </a:t>
            </a:r>
            <a:r>
              <a:rPr lang="en-US" dirty="0" err="1"/>
              <a:t>multiassembly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D388-09F8-8F47-A441-0149DFEE5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221"/>
            <a:ext cx="10515600" cy="4936742"/>
          </a:xfrm>
        </p:spPr>
        <p:txBody>
          <a:bodyPr>
            <a:normAutofit/>
          </a:bodyPr>
          <a:lstStyle/>
          <a:p>
            <a:r>
              <a:rPr lang="en-US" dirty="0"/>
              <a:t>We performed </a:t>
            </a:r>
            <a:r>
              <a:rPr lang="en-US" dirty="0" err="1"/>
              <a:t>multiassembly</a:t>
            </a:r>
            <a:r>
              <a:rPr lang="en-US" dirty="0"/>
              <a:t> in this workshop – every sample’s metagenome was assembled into contigs separately</a:t>
            </a:r>
          </a:p>
          <a:p>
            <a:r>
              <a:rPr lang="en-US" dirty="0"/>
              <a:t>The alternative is pooling all samples before assembly, or </a:t>
            </a:r>
            <a:r>
              <a:rPr lang="en-US" dirty="0" err="1"/>
              <a:t>coassembly</a:t>
            </a:r>
            <a:endParaRPr lang="en-US" dirty="0"/>
          </a:p>
          <a:p>
            <a:r>
              <a:rPr lang="en-US" dirty="0" err="1"/>
              <a:t>Multiassembly</a:t>
            </a:r>
            <a:r>
              <a:rPr lang="en-US" dirty="0"/>
              <a:t> is better at reconstructing strain-specific contigs from abundant taxa</a:t>
            </a:r>
          </a:p>
          <a:p>
            <a:pPr lvl="1"/>
            <a:r>
              <a:rPr lang="en-US" dirty="0"/>
              <a:t>There is a sequencing depth ‘sweet spot’ for assembly – with too high of a depth, sequence errors are too abundant and become problematic</a:t>
            </a:r>
          </a:p>
          <a:p>
            <a:pPr lvl="1"/>
            <a:r>
              <a:rPr lang="en-US" dirty="0"/>
              <a:t>Assemblers don’t use quality score information!</a:t>
            </a:r>
          </a:p>
          <a:p>
            <a:r>
              <a:rPr lang="en-US" dirty="0" err="1"/>
              <a:t>Multiassembly</a:t>
            </a:r>
            <a:r>
              <a:rPr lang="en-US" dirty="0"/>
              <a:t> can also be MUCH faster</a:t>
            </a:r>
          </a:p>
          <a:p>
            <a:r>
              <a:rPr lang="en-US" dirty="0"/>
              <a:t>But for rare taxa, there might not be enough reads for genome assembly from individual samples, so </a:t>
            </a:r>
            <a:r>
              <a:rPr lang="en-US" dirty="0" err="1"/>
              <a:t>coassembly</a:t>
            </a:r>
            <a:r>
              <a:rPr lang="en-US" dirty="0"/>
              <a:t> works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E73B-8125-824C-9BCE-4C53278E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analysis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9D3A-7598-E947-BA43-FFE6FC66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taxonomies, we directly analyzed the number of reads that mapped to different taxa</a:t>
            </a:r>
          </a:p>
          <a:p>
            <a:r>
              <a:rPr lang="en-US" dirty="0"/>
              <a:t>For functions, we analyzed normalized reads that mapped to functional pathways</a:t>
            </a:r>
          </a:p>
          <a:p>
            <a:r>
              <a:rPr lang="en-US" dirty="0"/>
              <a:t>It is also possible to analyze the number of reads that map to our assembled contigs</a:t>
            </a:r>
          </a:p>
          <a:p>
            <a:pPr lvl="1"/>
            <a:r>
              <a:rPr lang="en-US" dirty="0"/>
              <a:t>Possibly more precise strain-level differences</a:t>
            </a:r>
          </a:p>
          <a:p>
            <a:pPr lvl="2"/>
            <a:r>
              <a:rPr lang="en-US" dirty="0"/>
              <a:t>Not aggregating our data based on a database, we’re looking directly at it</a:t>
            </a:r>
          </a:p>
          <a:p>
            <a:pPr lvl="1"/>
            <a:r>
              <a:rPr lang="en-US" dirty="0"/>
              <a:t>Possibly more ‘honest’ way to look at differences in functional genes</a:t>
            </a:r>
          </a:p>
          <a:p>
            <a:pPr lvl="2"/>
            <a:r>
              <a:rPr lang="en-US" dirty="0"/>
              <a:t>Many genes on a single contig will all be correlated; maybe better to assess whether a contig is more abundant, and then use domain expertise to decide which of the gene functions on that contig are likely to have driven that difference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5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26BA-D757-8C4F-BEAD-3361150A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reads that map to contigs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DDC3-9979-5344-B440-E8BCE2871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multiassembly</a:t>
            </a:r>
            <a:r>
              <a:rPr lang="en-US" dirty="0"/>
              <a:t>, first need to pool contigs from all samples</a:t>
            </a:r>
          </a:p>
          <a:p>
            <a:pPr lvl="1"/>
            <a:r>
              <a:rPr lang="en-US" dirty="0"/>
              <a:t>Dedupe available in Unix </a:t>
            </a:r>
          </a:p>
          <a:p>
            <a:pPr lvl="1"/>
            <a:r>
              <a:rPr lang="en-US" dirty="0"/>
              <a:t>Recognizes subassemblies, so ATT in one sample and GGCATTCT in another become GGCATTCT in the reference</a:t>
            </a:r>
          </a:p>
          <a:p>
            <a:r>
              <a:rPr lang="en-US" dirty="0"/>
              <a:t>Map reads to pooled contigs with </a:t>
            </a:r>
            <a:r>
              <a:rPr lang="en-US" dirty="0" err="1"/>
              <a:t>BowTie</a:t>
            </a:r>
            <a:r>
              <a:rPr lang="en-US" dirty="0"/>
              <a:t>, then use </a:t>
            </a:r>
            <a:r>
              <a:rPr lang="en-US" dirty="0" err="1"/>
              <a:t>FeatureCounts</a:t>
            </a:r>
            <a:r>
              <a:rPr lang="en-US" dirty="0"/>
              <a:t> from Subreads package on Unix or </a:t>
            </a:r>
            <a:r>
              <a:rPr lang="en-US" dirty="0" err="1"/>
              <a:t>Rsubreads</a:t>
            </a:r>
            <a:r>
              <a:rPr lang="en-US" dirty="0"/>
              <a:t> package in R</a:t>
            </a:r>
          </a:p>
          <a:p>
            <a:r>
              <a:rPr lang="en-US" dirty="0"/>
              <a:t>Now we have a count table that can be analyzed with e.g. DESeq2</a:t>
            </a:r>
          </a:p>
        </p:txBody>
      </p:sp>
    </p:spTree>
    <p:extLst>
      <p:ext uri="{BB962C8B-B14F-4D97-AF65-F5344CB8AC3E}">
        <p14:creationId xmlns:p14="http://schemas.microsoft.com/office/powerpoint/2010/main" val="99652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DC44-E5FF-F64B-AA55-9D5A5C83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FE93-AF3E-1143-B9F5-E075DEAE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Phylogenomics</a:t>
            </a:r>
            <a:r>
              <a:rPr lang="en-US" dirty="0"/>
              <a:t> possible from MAGs</a:t>
            </a:r>
          </a:p>
          <a:p>
            <a:r>
              <a:rPr lang="en-US" dirty="0"/>
              <a:t>Also possible to extract just ribosomal DNA and make phylogenies with that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7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F903-EEB0-CA4A-BAE2-C4B0B0FB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TelomereCat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AC63-9B19-684D-B233-8EDF8D4C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always extra information to be trawled in metagenomes</a:t>
            </a:r>
          </a:p>
          <a:p>
            <a:r>
              <a:rPr lang="en-US" dirty="0"/>
              <a:t>We threw away human sequences at the beginning of our pipeline – but we could have focused on them. </a:t>
            </a:r>
            <a:r>
              <a:rPr lang="en-US" dirty="0" err="1"/>
              <a:t>TelomereCat</a:t>
            </a:r>
            <a:r>
              <a:rPr lang="en-US" dirty="0"/>
              <a:t> is a tool that can be used to estimate telomere lengths from </a:t>
            </a:r>
            <a:r>
              <a:rPr lang="en-US"/>
              <a:t>metagenomic sequencing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A936-236A-BF48-87A3-6CA06C6B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D2C8-1046-A546-8438-FBF280DC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Were you hoping to learn about something that we missed?</a:t>
            </a:r>
          </a:p>
          <a:p>
            <a:pPr lvl="1"/>
            <a:r>
              <a:rPr lang="en-US" dirty="0"/>
              <a:t>Maybe we know a bit about it and can discuss</a:t>
            </a:r>
          </a:p>
        </p:txBody>
      </p:sp>
    </p:spTree>
    <p:extLst>
      <p:ext uri="{BB962C8B-B14F-4D97-AF65-F5344CB8AC3E}">
        <p14:creationId xmlns:p14="http://schemas.microsoft.com/office/powerpoint/2010/main" val="270036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467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Stuff we didn’t cover</vt:lpstr>
      <vt:lpstr>Metagenomics datasets are huge and diverse</vt:lpstr>
      <vt:lpstr>Coassembly and multiassembly </vt:lpstr>
      <vt:lpstr>Different analysis modes</vt:lpstr>
      <vt:lpstr>Counting reads that map to contigs</vt:lpstr>
      <vt:lpstr>Phylogenetics</vt:lpstr>
      <vt:lpstr>Bonus: TelomereCat</vt:lpstr>
      <vt:lpstr>Anything else?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metagenomics and Statistics for metagenomics</dc:title>
  <dc:creator>Ryan McMinds</dc:creator>
  <cp:lastModifiedBy>Ryan McMinds</cp:lastModifiedBy>
  <cp:revision>8</cp:revision>
  <dcterms:created xsi:type="dcterms:W3CDTF">2021-07-26T13:05:33Z</dcterms:created>
  <dcterms:modified xsi:type="dcterms:W3CDTF">2021-07-28T13:34:16Z</dcterms:modified>
</cp:coreProperties>
</file>