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9" r:id="rId2"/>
    <p:sldId id="261" r:id="rId3"/>
    <p:sldId id="262" r:id="rId4"/>
    <p:sldId id="266" r:id="rId5"/>
    <p:sldId id="267" r:id="rId6"/>
    <p:sldId id="268" r:id="rId7"/>
    <p:sldId id="269" r:id="rId8"/>
    <p:sldId id="270" r:id="rId9"/>
    <p:sldId id="271" r:id="rId10"/>
    <p:sldId id="273" r:id="rId11"/>
    <p:sldId id="272" r:id="rId12"/>
    <p:sldId id="275" r:id="rId13"/>
    <p:sldId id="276" r:id="rId14"/>
    <p:sldId id="277" r:id="rId15"/>
    <p:sldId id="278" r:id="rId16"/>
    <p:sldId id="279" r:id="rId17"/>
    <p:sldId id="265" r:id="rId18"/>
    <p:sldId id="263" r:id="rId19"/>
    <p:sldId id="264" r:id="rId20"/>
    <p:sldId id="274"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1" autoAdjust="0"/>
    <p:restoredTop sz="94694"/>
  </p:normalViewPr>
  <p:slideViewPr>
    <p:cSldViewPr snapToGrid="0" snapToObjects="1">
      <p:cViewPr varScale="1">
        <p:scale>
          <a:sx n="161" d="100"/>
          <a:sy n="161" d="100"/>
        </p:scale>
        <p:origin x="912" y="20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F7A-1049-8BC3-07430542DDB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F7A-1049-8BC3-07430542DDB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F7A-1049-8BC3-07430542DDB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F7A-1049-8BC3-07430542DDB1}"/>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12</c:v>
                </c:pt>
                <c:pt idx="1">
                  <c:v>3.2</c:v>
                </c:pt>
                <c:pt idx="2">
                  <c:v>1.4</c:v>
                </c:pt>
                <c:pt idx="3">
                  <c:v>6</c:v>
                </c:pt>
              </c:numCache>
            </c:numRef>
          </c:val>
          <c:extLst>
            <c:ext xmlns:c16="http://schemas.microsoft.com/office/drawing/2014/chart" uri="{C3380CC4-5D6E-409C-BE32-E72D297353CC}">
              <c16:uniqueId val="{00000008-2F7A-1049-8BC3-07430542DDB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F89-7344-BE88-7A9A7169AC4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F89-7344-BE88-7A9A7169AC4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F89-7344-BE88-7A9A7169AC4B}"/>
              </c:ext>
            </c:extLst>
          </c:dPt>
          <c:cat>
            <c:strRef>
              <c:f>Sheet1!$A$2:$A$4</c:f>
              <c:strCache>
                <c:ptCount val="3"/>
                <c:pt idx="0">
                  <c:v>1st Qtr</c:v>
                </c:pt>
                <c:pt idx="1">
                  <c:v>2nd Qtr</c:v>
                </c:pt>
                <c:pt idx="2">
                  <c:v>3rd Qtr</c:v>
                </c:pt>
              </c:strCache>
            </c:strRef>
          </c:cat>
          <c:val>
            <c:numRef>
              <c:f>Sheet1!$B$2:$B$4</c:f>
              <c:numCache>
                <c:formatCode>General</c:formatCode>
                <c:ptCount val="3"/>
                <c:pt idx="0">
                  <c:v>12</c:v>
                </c:pt>
                <c:pt idx="1">
                  <c:v>3.2</c:v>
                </c:pt>
                <c:pt idx="2">
                  <c:v>1.4</c:v>
                </c:pt>
              </c:numCache>
            </c:numRef>
          </c:val>
          <c:extLst>
            <c:ext xmlns:c16="http://schemas.microsoft.com/office/drawing/2014/chart" uri="{C3380CC4-5D6E-409C-BE32-E72D297353CC}">
              <c16:uniqueId val="{00000006-1F89-7344-BE88-7A9A7169AC4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C4885-0079-0B48-8002-B161141F30CE}" type="datetimeFigureOut">
              <a:rPr lang="en-US" smtClean="0"/>
              <a:t>4/6/21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2D84DC-3335-0F42-84D0-F1C2CBA815A3}" type="slidenum">
              <a:rPr lang="en-US" smtClean="0"/>
              <a:t>‹#›</a:t>
            </a:fld>
            <a:endParaRPr lang="en-US"/>
          </a:p>
        </p:txBody>
      </p:sp>
    </p:spTree>
    <p:extLst>
      <p:ext uri="{BB962C8B-B14F-4D97-AF65-F5344CB8AC3E}">
        <p14:creationId xmlns:p14="http://schemas.microsoft.com/office/powerpoint/2010/main" val="177958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2D84DC-3335-0F42-84D0-F1C2CBA815A3}" type="slidenum">
              <a:rPr lang="en-US" smtClean="0"/>
              <a:t>17</a:t>
            </a:fld>
            <a:endParaRPr lang="en-US"/>
          </a:p>
        </p:txBody>
      </p:sp>
    </p:spTree>
    <p:extLst>
      <p:ext uri="{BB962C8B-B14F-4D97-AF65-F5344CB8AC3E}">
        <p14:creationId xmlns:p14="http://schemas.microsoft.com/office/powerpoint/2010/main" val="157650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91608" y="960937"/>
            <a:ext cx="5795192" cy="1962898"/>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25EC6F5-3B5B-7441-85E6-9C3B881DE3EF}" type="datetimeFigureOut">
              <a:rPr lang="en-US" smtClean="0"/>
              <a:t>4/6/21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4BA88E-85C4-4147-8634-58EDDAC101E2}" type="slidenum">
              <a:rPr lang="en-US" smtClean="0"/>
              <a:t>‹#›</a:t>
            </a:fld>
            <a:endParaRPr lang="en-US"/>
          </a:p>
        </p:txBody>
      </p:sp>
    </p:spTree>
    <p:extLst>
      <p:ext uri="{BB962C8B-B14F-4D97-AF65-F5344CB8AC3E}">
        <p14:creationId xmlns:p14="http://schemas.microsoft.com/office/powerpoint/2010/main" val="194524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4699"/>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273"/>
            <a:ext cx="7772400" cy="112442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5EC6F5-3B5B-7441-85E6-9C3B881DE3EF}" type="datetimeFigureOut">
              <a:rPr lang="en-US" smtClean="0"/>
              <a:t>4/6/21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A88E-85C4-4147-8634-58EDDAC101E2}" type="slidenum">
              <a:rPr lang="en-US" smtClean="0"/>
              <a:t>‹#›</a:t>
            </a:fld>
            <a:endParaRPr lang="en-US"/>
          </a:p>
        </p:txBody>
      </p:sp>
    </p:spTree>
    <p:extLst>
      <p:ext uri="{BB962C8B-B14F-4D97-AF65-F5344CB8AC3E}">
        <p14:creationId xmlns:p14="http://schemas.microsoft.com/office/powerpoint/2010/main" val="260727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5EC6F5-3B5B-7441-85E6-9C3B881DE3EF}" type="datetimeFigureOut">
              <a:rPr lang="en-US" smtClean="0"/>
              <a:t>4/6/21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A88E-85C4-4147-8634-58EDDAC101E2}" type="slidenum">
              <a:rPr lang="en-US" smtClean="0"/>
              <a:t>‹#›</a:t>
            </a:fld>
            <a:endParaRPr lang="en-US"/>
          </a:p>
        </p:txBody>
      </p:sp>
    </p:spTree>
    <p:extLst>
      <p:ext uri="{BB962C8B-B14F-4D97-AF65-F5344CB8AC3E}">
        <p14:creationId xmlns:p14="http://schemas.microsoft.com/office/powerpoint/2010/main" val="2409384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93839" y="960936"/>
            <a:ext cx="5795192" cy="857250"/>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1593839" y="1955346"/>
            <a:ext cx="5795192" cy="23206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5EC6F5-3B5B-7441-85E6-9C3B881DE3EF}" type="datetimeFigureOut">
              <a:rPr lang="en-US" smtClean="0"/>
              <a:t>4/6/21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A88E-85C4-4147-8634-58EDDAC101E2}" type="slidenum">
              <a:rPr lang="en-US" smtClean="0"/>
              <a:t>‹#›</a:t>
            </a:fld>
            <a:endParaRPr lang="en-US"/>
          </a:p>
        </p:txBody>
      </p:sp>
    </p:spTree>
    <p:extLst>
      <p:ext uri="{BB962C8B-B14F-4D97-AF65-F5344CB8AC3E}">
        <p14:creationId xmlns:p14="http://schemas.microsoft.com/office/powerpoint/2010/main" val="393081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1_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5999" y="3600450"/>
            <a:ext cx="6802540" cy="42576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155999" y="713751"/>
            <a:ext cx="6802540" cy="283240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155999" y="4026218"/>
            <a:ext cx="680254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5EC6F5-3B5B-7441-85E6-9C3B881DE3EF}" type="datetimeFigureOut">
              <a:rPr lang="en-US" smtClean="0"/>
              <a:t>4/6/21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BA88E-85C4-4147-8634-58EDDAC101E2}" type="slidenum">
              <a:rPr lang="en-US" smtClean="0"/>
              <a:t>‹#›</a:t>
            </a:fld>
            <a:endParaRPr lang="en-US"/>
          </a:p>
        </p:txBody>
      </p:sp>
    </p:spTree>
    <p:extLst>
      <p:ext uri="{BB962C8B-B14F-4D97-AF65-F5344CB8AC3E}">
        <p14:creationId xmlns:p14="http://schemas.microsoft.com/office/powerpoint/2010/main" val="497543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06808"/>
            <a:ext cx="8246610" cy="857250"/>
          </a:xfrm>
        </p:spPr>
        <p:txBody>
          <a:bodyPr/>
          <a:lstStyle>
            <a:lvl1pPr>
              <a:defRPr/>
            </a:lvl1pPr>
          </a:lstStyle>
          <a:p>
            <a:r>
              <a:rPr lang="en-US" dirty="0"/>
              <a:t>Click to edit title style</a:t>
            </a:r>
          </a:p>
        </p:txBody>
      </p:sp>
      <p:sp>
        <p:nvSpPr>
          <p:cNvPr id="3" name="Text Placeholder 2"/>
          <p:cNvSpPr>
            <a:spLocks noGrp="1"/>
          </p:cNvSpPr>
          <p:nvPr>
            <p:ph type="body" idx="1"/>
          </p:nvPr>
        </p:nvSpPr>
        <p:spPr>
          <a:xfrm>
            <a:off x="457200" y="1391413"/>
            <a:ext cx="4040188" cy="48006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53122"/>
            <a:ext cx="4040188" cy="2690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391413"/>
            <a:ext cx="4041775" cy="48006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953122"/>
            <a:ext cx="4041775" cy="2690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5EC6F5-3B5B-7441-85E6-9C3B881DE3EF}" type="datetimeFigureOut">
              <a:rPr lang="en-US" smtClean="0"/>
              <a:t>4/6/21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4BA88E-85C4-4147-8634-58EDDAC101E2}" type="slidenum">
              <a:rPr lang="en-US" smtClean="0"/>
              <a:t>‹#›</a:t>
            </a:fld>
            <a:endParaRPr lang="en-US"/>
          </a:p>
        </p:txBody>
      </p:sp>
    </p:spTree>
    <p:extLst>
      <p:ext uri="{BB962C8B-B14F-4D97-AF65-F5344CB8AC3E}">
        <p14:creationId xmlns:p14="http://schemas.microsoft.com/office/powerpoint/2010/main" val="368515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24200" y="3600450"/>
            <a:ext cx="5562600" cy="42576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124200" y="460058"/>
            <a:ext cx="55626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24200" y="4026218"/>
            <a:ext cx="55626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5EC6F5-3B5B-7441-85E6-9C3B881DE3EF}" type="datetimeFigureOut">
              <a:rPr lang="en-US" smtClean="0"/>
              <a:t>4/6/21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BA88E-85C4-4147-8634-58EDDAC101E2}" type="slidenum">
              <a:rPr lang="en-US" smtClean="0"/>
              <a:t>‹#›</a:t>
            </a:fld>
            <a:endParaRPr lang="en-US"/>
          </a:p>
        </p:txBody>
      </p:sp>
    </p:spTree>
    <p:extLst>
      <p:ext uri="{BB962C8B-B14F-4D97-AF65-F5344CB8AC3E}">
        <p14:creationId xmlns:p14="http://schemas.microsoft.com/office/powerpoint/2010/main" val="1858945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5EC6F5-3B5B-7441-85E6-9C3B881DE3EF}" type="datetimeFigureOut">
              <a:rPr lang="en-US" smtClean="0"/>
              <a:t>4/6/21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4BA88E-85C4-4147-8634-58EDDAC101E2}" type="slidenum">
              <a:rPr lang="en-US" smtClean="0"/>
              <a:t>‹#›</a:t>
            </a:fld>
            <a:endParaRPr lang="en-US"/>
          </a:p>
        </p:txBody>
      </p:sp>
    </p:spTree>
    <p:extLst>
      <p:ext uri="{BB962C8B-B14F-4D97-AF65-F5344CB8AC3E}">
        <p14:creationId xmlns:p14="http://schemas.microsoft.com/office/powerpoint/2010/main" val="296227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0"/>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1608" y="960936"/>
            <a:ext cx="5795192" cy="857250"/>
          </a:xfrm>
          <a:prstGeom prst="rect">
            <a:avLst/>
          </a:prstGeom>
        </p:spPr>
        <p:txBody>
          <a:bodyPr vert="horz" lIns="91440" tIns="45720" rIns="91440" bIns="45720" rtlCol="0" anchor="ctr">
            <a:normAutofit/>
          </a:bodyPr>
          <a:lstStyle/>
          <a:p>
            <a:r>
              <a:rPr lang="en-US" dirty="0"/>
              <a:t>COVER TITLE</a:t>
            </a:r>
          </a:p>
        </p:txBody>
      </p:sp>
      <p:sp>
        <p:nvSpPr>
          <p:cNvPr id="3" name="Text Placeholder 2"/>
          <p:cNvSpPr>
            <a:spLocks noGrp="1"/>
          </p:cNvSpPr>
          <p:nvPr>
            <p:ph type="body" idx="1"/>
          </p:nvPr>
        </p:nvSpPr>
        <p:spPr>
          <a:xfrm>
            <a:off x="2891608" y="1955346"/>
            <a:ext cx="5795192" cy="2320699"/>
          </a:xfrm>
          <a:prstGeom prst="rect">
            <a:avLst/>
          </a:prstGeom>
        </p:spPr>
        <p:txBody>
          <a:bodyPr vert="horz" lIns="91440" tIns="45720" rIns="91440" bIns="45720" rtlCol="0">
            <a:normAutofit/>
          </a:bodyPr>
          <a:lstStyle/>
          <a:p>
            <a:pPr lvl="0"/>
            <a:r>
              <a:rPr lang="en-US" dirty="0"/>
              <a:t>Cover Title </a:t>
            </a:r>
            <a:r>
              <a:rPr lang="en-US" dirty="0" err="1"/>
              <a:t>Subheadline</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739"/>
            <a:ext cx="2133600" cy="272891"/>
          </a:xfrm>
          <a:prstGeom prst="rect">
            <a:avLst/>
          </a:prstGeom>
        </p:spPr>
        <p:txBody>
          <a:bodyPr vert="horz" lIns="91440" tIns="45720" rIns="91440" bIns="45720" rtlCol="0" anchor="ctr"/>
          <a:lstStyle>
            <a:lvl1pPr algn="l">
              <a:defRPr sz="1200">
                <a:solidFill>
                  <a:schemeClr val="tx1">
                    <a:tint val="75000"/>
                  </a:schemeClr>
                </a:solidFill>
              </a:defRPr>
            </a:lvl1pPr>
          </a:lstStyle>
          <a:p>
            <a:fld id="{F25EC6F5-3B5B-7441-85E6-9C3B881DE3EF}" type="datetimeFigureOut">
              <a:rPr lang="en-US" smtClean="0"/>
              <a:t>4/6/21</a:t>
            </a:fld>
            <a:endParaRPr lang="en-US"/>
          </a:p>
        </p:txBody>
      </p:sp>
      <p:sp>
        <p:nvSpPr>
          <p:cNvPr id="5" name="Footer Placeholder 4"/>
          <p:cNvSpPr>
            <a:spLocks noGrp="1"/>
          </p:cNvSpPr>
          <p:nvPr>
            <p:ph type="ftr" sz="quarter" idx="3"/>
          </p:nvPr>
        </p:nvSpPr>
        <p:spPr>
          <a:xfrm>
            <a:off x="3124200" y="4767739"/>
            <a:ext cx="2895600" cy="27289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739"/>
            <a:ext cx="2133600" cy="272891"/>
          </a:xfrm>
          <a:prstGeom prst="rect">
            <a:avLst/>
          </a:prstGeom>
        </p:spPr>
        <p:txBody>
          <a:bodyPr vert="horz" lIns="91440" tIns="45720" rIns="91440" bIns="45720" rtlCol="0" anchor="ctr"/>
          <a:lstStyle>
            <a:lvl1pPr algn="r">
              <a:defRPr sz="1200">
                <a:solidFill>
                  <a:schemeClr val="tx1">
                    <a:tint val="75000"/>
                  </a:schemeClr>
                </a:solidFill>
              </a:defRPr>
            </a:lvl1pPr>
          </a:lstStyle>
          <a:p>
            <a:fld id="{164BA88E-85C4-4147-8634-58EDDAC101E2}" type="slidenum">
              <a:rPr lang="en-US" smtClean="0"/>
              <a:t>‹#›</a:t>
            </a:fld>
            <a:endParaRPr lang="en-US"/>
          </a:p>
        </p:txBody>
      </p:sp>
    </p:spTree>
    <p:extLst>
      <p:ext uri="{BB962C8B-B14F-4D97-AF65-F5344CB8AC3E}">
        <p14:creationId xmlns:p14="http://schemas.microsoft.com/office/powerpoint/2010/main" val="2141208232"/>
      </p:ext>
    </p:extLst>
  </p:cSld>
  <p:clrMap bg1="lt1" tx1="dk1" bg2="lt2" tx2="dk2" accent1="accent1" accent2="accent2" accent3="accent3" accent4="accent4" accent5="accent5" accent6="accent6" hlink="hlink" folHlink="folHlink"/>
  <p:sldLayoutIdLst>
    <p:sldLayoutId id="2147483666" r:id="rId1"/>
    <p:sldLayoutId id="2147483663" r:id="rId2"/>
    <p:sldLayoutId id="2147483661" r:id="rId3"/>
    <p:sldLayoutId id="2147483662" r:id="rId4"/>
    <p:sldLayoutId id="2147483670" r:id="rId5"/>
    <p:sldLayoutId id="2147483665" r:id="rId6"/>
    <p:sldLayoutId id="2147483669" r:id="rId7"/>
    <p:sldLayoutId id="2147483667"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Statistical Considerations for Microbiome Studies</a:t>
            </a:r>
          </a:p>
        </p:txBody>
      </p:sp>
      <p:sp>
        <p:nvSpPr>
          <p:cNvPr id="3" name="Rectangle 2">
            <a:extLst>
              <a:ext uri="{FF2B5EF4-FFF2-40B4-BE49-F238E27FC236}">
                <a16:creationId xmlns:a16="http://schemas.microsoft.com/office/drawing/2014/main" id="{027F12B9-4BCF-EB48-9E6E-BFD2B52252A6}"/>
              </a:ext>
            </a:extLst>
          </p:cNvPr>
          <p:cNvSpPr/>
          <p:nvPr/>
        </p:nvSpPr>
        <p:spPr>
          <a:xfrm>
            <a:off x="3503204" y="3078139"/>
            <a:ext cx="4572000" cy="1477328"/>
          </a:xfrm>
          <a:prstGeom prst="rect">
            <a:avLst/>
          </a:prstGeom>
        </p:spPr>
        <p:txBody>
          <a:bodyPr>
            <a:spAutoFit/>
          </a:bodyPr>
          <a:lstStyle/>
          <a:p>
            <a:pPr algn="ctr"/>
            <a:r>
              <a:rPr lang="en-US" dirty="0"/>
              <a:t>Dr. Ryan McMinds</a:t>
            </a:r>
          </a:p>
          <a:p>
            <a:pPr algn="ctr"/>
            <a:r>
              <a:rPr lang="en-US" dirty="0"/>
              <a:t>20210407</a:t>
            </a:r>
          </a:p>
          <a:p>
            <a:pPr algn="ctr"/>
            <a:endParaRPr lang="en-US" dirty="0"/>
          </a:p>
          <a:p>
            <a:pPr algn="ctr"/>
            <a:r>
              <a:rPr lang="en-US" dirty="0"/>
              <a:t>Influenced by previous iterations by Dr. Ming Ji</a:t>
            </a:r>
          </a:p>
          <a:p>
            <a:pPr algn="ctr"/>
            <a:endParaRPr lang="en-US" dirty="0"/>
          </a:p>
        </p:txBody>
      </p:sp>
    </p:spTree>
    <p:extLst>
      <p:ext uri="{BB962C8B-B14F-4D97-AF65-F5344CB8AC3E}">
        <p14:creationId xmlns:p14="http://schemas.microsoft.com/office/powerpoint/2010/main" val="151165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8558B-2A56-594F-B6F5-3F9DB7C2DD28}"/>
              </a:ext>
            </a:extLst>
          </p:cNvPr>
          <p:cNvSpPr>
            <a:spLocks noGrp="1"/>
          </p:cNvSpPr>
          <p:nvPr>
            <p:ph type="title"/>
          </p:nvPr>
        </p:nvSpPr>
        <p:spPr/>
        <p:txBody>
          <a:bodyPr/>
          <a:lstStyle/>
          <a:p>
            <a:r>
              <a:rPr lang="en-US" dirty="0"/>
              <a:t>Always think twice</a:t>
            </a:r>
          </a:p>
        </p:txBody>
      </p:sp>
      <p:sp>
        <p:nvSpPr>
          <p:cNvPr id="3" name="Content Placeholder 2">
            <a:extLst>
              <a:ext uri="{FF2B5EF4-FFF2-40B4-BE49-F238E27FC236}">
                <a16:creationId xmlns:a16="http://schemas.microsoft.com/office/drawing/2014/main" id="{42DA52D1-D3A7-3048-B1E9-50C03A5AF3C2}"/>
              </a:ext>
            </a:extLst>
          </p:cNvPr>
          <p:cNvSpPr>
            <a:spLocks noGrp="1"/>
          </p:cNvSpPr>
          <p:nvPr>
            <p:ph idx="1"/>
          </p:nvPr>
        </p:nvSpPr>
        <p:spPr>
          <a:xfrm>
            <a:off x="866692" y="1717482"/>
            <a:ext cx="7386761" cy="3140765"/>
          </a:xfrm>
        </p:spPr>
        <p:txBody>
          <a:bodyPr>
            <a:normAutofit fontScale="55000" lnSpcReduction="20000"/>
          </a:bodyPr>
          <a:lstStyle/>
          <a:p>
            <a:r>
              <a:rPr lang="en-US" dirty="0"/>
              <a:t>These are complicated experiments. Errors can creep in at a lot of steps. Consider the possibilities when doing stats and making conclusions!</a:t>
            </a:r>
          </a:p>
          <a:p>
            <a:pPr lvl="1"/>
            <a:r>
              <a:rPr lang="en-US" dirty="0"/>
              <a:t>Contamination</a:t>
            </a:r>
          </a:p>
          <a:p>
            <a:pPr lvl="1"/>
            <a:r>
              <a:rPr lang="en-US" dirty="0"/>
              <a:t>Cross contamination</a:t>
            </a:r>
          </a:p>
          <a:p>
            <a:pPr lvl="1"/>
            <a:r>
              <a:rPr lang="en-US" dirty="0"/>
              <a:t>Negative controls aren’t negative</a:t>
            </a:r>
          </a:p>
          <a:p>
            <a:pPr lvl="1"/>
            <a:r>
              <a:rPr lang="en-US" dirty="0"/>
              <a:t>Wrong barcodes (can happen during sequencing and be read-specific)</a:t>
            </a:r>
          </a:p>
          <a:p>
            <a:pPr lvl="1"/>
            <a:r>
              <a:rPr lang="en-US" dirty="0"/>
              <a:t>Chimeras!</a:t>
            </a:r>
          </a:p>
          <a:p>
            <a:pPr lvl="1"/>
            <a:r>
              <a:rPr lang="en-US" dirty="0"/>
              <a:t>Inaccurate (even biased) OTU clustering / ASV denoising</a:t>
            </a:r>
          </a:p>
          <a:p>
            <a:pPr lvl="1"/>
            <a:r>
              <a:rPr lang="en-US" dirty="0"/>
              <a:t>Samples stored or prepped differently</a:t>
            </a:r>
          </a:p>
          <a:p>
            <a:pPr lvl="1"/>
            <a:r>
              <a:rPr lang="en-US" dirty="0"/>
              <a:t>Multiple sequencing runs, different or same quality scores</a:t>
            </a:r>
          </a:p>
          <a:p>
            <a:pPr lvl="1"/>
            <a:r>
              <a:rPr lang="en-US" dirty="0"/>
              <a:t>Host sequences in theoretically microbial data</a:t>
            </a:r>
          </a:p>
          <a:p>
            <a:pPr lvl="1"/>
            <a:r>
              <a:rPr lang="en-US" dirty="0"/>
              <a:t>Different samples’ host sequences can be different</a:t>
            </a:r>
          </a:p>
          <a:p>
            <a:pPr lvl="1"/>
            <a:r>
              <a:rPr lang="en-US" dirty="0"/>
              <a:t>Correlation is not causation. Manipulative experiments or else and especially...</a:t>
            </a:r>
          </a:p>
        </p:txBody>
      </p:sp>
    </p:spTree>
    <p:extLst>
      <p:ext uri="{BB962C8B-B14F-4D97-AF65-F5344CB8AC3E}">
        <p14:creationId xmlns:p14="http://schemas.microsoft.com/office/powerpoint/2010/main" val="355401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37B1-9102-5146-A429-9A2EC0278C60}"/>
              </a:ext>
            </a:extLst>
          </p:cNvPr>
          <p:cNvSpPr>
            <a:spLocks noGrp="1"/>
          </p:cNvSpPr>
          <p:nvPr>
            <p:ph type="title"/>
          </p:nvPr>
        </p:nvSpPr>
        <p:spPr/>
        <p:txBody>
          <a:bodyPr/>
          <a:lstStyle/>
          <a:p>
            <a:r>
              <a:rPr lang="en-US" dirty="0"/>
              <a:t>Your interpretation</a:t>
            </a:r>
          </a:p>
        </p:txBody>
      </p:sp>
      <p:sp>
        <p:nvSpPr>
          <p:cNvPr id="3" name="Content Placeholder 2">
            <a:extLst>
              <a:ext uri="{FF2B5EF4-FFF2-40B4-BE49-F238E27FC236}">
                <a16:creationId xmlns:a16="http://schemas.microsoft.com/office/drawing/2014/main" id="{9FF65ABC-9ABC-5647-9261-DEB616CF9E14}"/>
              </a:ext>
            </a:extLst>
          </p:cNvPr>
          <p:cNvSpPr>
            <a:spLocks noGrp="1"/>
          </p:cNvSpPr>
          <p:nvPr>
            <p:ph idx="1"/>
          </p:nvPr>
        </p:nvSpPr>
        <p:spPr>
          <a:xfrm>
            <a:off x="1375576" y="1955346"/>
            <a:ext cx="6130455" cy="2320699"/>
          </a:xfrm>
        </p:spPr>
        <p:txBody>
          <a:bodyPr>
            <a:normAutofit fontScale="85000" lnSpcReduction="10000"/>
          </a:bodyPr>
          <a:lstStyle/>
          <a:p>
            <a:r>
              <a:rPr lang="en-US" dirty="0"/>
              <a:t>Is your interpretation. </a:t>
            </a:r>
          </a:p>
          <a:p>
            <a:r>
              <a:rPr lang="en-US" dirty="0"/>
              <a:t>Stats alone never give a definite answer</a:t>
            </a:r>
          </a:p>
          <a:p>
            <a:r>
              <a:rPr lang="en-US" dirty="0"/>
              <a:t>No need to be a nihilist, just be honest in your discussion and results</a:t>
            </a:r>
          </a:p>
        </p:txBody>
      </p:sp>
    </p:spTree>
    <p:extLst>
      <p:ext uri="{BB962C8B-B14F-4D97-AF65-F5344CB8AC3E}">
        <p14:creationId xmlns:p14="http://schemas.microsoft.com/office/powerpoint/2010/main" val="333427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09130-6DF1-7444-BF1A-14EB867FD5F1}"/>
              </a:ext>
            </a:extLst>
          </p:cNvPr>
          <p:cNvSpPr>
            <a:spLocks noGrp="1"/>
          </p:cNvSpPr>
          <p:nvPr>
            <p:ph type="title"/>
          </p:nvPr>
        </p:nvSpPr>
        <p:spPr/>
        <p:txBody>
          <a:bodyPr>
            <a:normAutofit fontScale="90000"/>
          </a:bodyPr>
          <a:lstStyle/>
          <a:p>
            <a:r>
              <a:rPr lang="en-US" dirty="0"/>
              <a:t>Pattern vs. Process Example: Where’s the host</a:t>
            </a:r>
          </a:p>
        </p:txBody>
      </p:sp>
      <p:pic>
        <p:nvPicPr>
          <p:cNvPr id="4" name="Content Placeholder 3">
            <a:extLst>
              <a:ext uri="{FF2B5EF4-FFF2-40B4-BE49-F238E27FC236}">
                <a16:creationId xmlns:a16="http://schemas.microsoft.com/office/drawing/2014/main" id="{9E78B586-83FA-E04F-AB05-B67BD0F217D4}"/>
              </a:ext>
            </a:extLst>
          </p:cNvPr>
          <p:cNvPicPr>
            <a:picLocks noGrp="1" noChangeAspect="1"/>
          </p:cNvPicPr>
          <p:nvPr>
            <p:ph idx="1"/>
          </p:nvPr>
        </p:nvPicPr>
        <p:blipFill>
          <a:blip r:embed="rId2"/>
          <a:stretch>
            <a:fillRect/>
          </a:stretch>
        </p:blipFill>
        <p:spPr>
          <a:xfrm>
            <a:off x="1593850" y="2408359"/>
            <a:ext cx="5795963" cy="1415807"/>
          </a:xfrm>
          <a:prstGeom prst="rect">
            <a:avLst/>
          </a:prstGeom>
        </p:spPr>
      </p:pic>
    </p:spTree>
    <p:extLst>
      <p:ext uri="{BB962C8B-B14F-4D97-AF65-F5344CB8AC3E}">
        <p14:creationId xmlns:p14="http://schemas.microsoft.com/office/powerpoint/2010/main" val="2699616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7ECE-C073-A749-BD6E-B3F2A683546D}"/>
              </a:ext>
            </a:extLst>
          </p:cNvPr>
          <p:cNvSpPr>
            <a:spLocks noGrp="1"/>
          </p:cNvSpPr>
          <p:nvPr>
            <p:ph type="title"/>
          </p:nvPr>
        </p:nvSpPr>
        <p:spPr/>
        <p:txBody>
          <a:bodyPr/>
          <a:lstStyle/>
          <a:p>
            <a:r>
              <a:rPr lang="en-US" dirty="0"/>
              <a:t>Where’s the host</a:t>
            </a:r>
          </a:p>
        </p:txBody>
      </p:sp>
      <p:sp>
        <p:nvSpPr>
          <p:cNvPr id="3" name="Content Placeholder 2">
            <a:extLst>
              <a:ext uri="{FF2B5EF4-FFF2-40B4-BE49-F238E27FC236}">
                <a16:creationId xmlns:a16="http://schemas.microsoft.com/office/drawing/2014/main" id="{6742349B-4E6A-6742-AC50-F976A42ED9DC}"/>
              </a:ext>
            </a:extLst>
          </p:cNvPr>
          <p:cNvSpPr>
            <a:spLocks noGrp="1"/>
          </p:cNvSpPr>
          <p:nvPr>
            <p:ph idx="1"/>
          </p:nvPr>
        </p:nvSpPr>
        <p:spPr/>
        <p:txBody>
          <a:bodyPr>
            <a:normAutofit fontScale="77500" lnSpcReduction="20000"/>
          </a:bodyPr>
          <a:lstStyle/>
          <a:p>
            <a:r>
              <a:rPr lang="en-US" dirty="0"/>
              <a:t>A ‘standard’ pipeline might wind up comparing communities of bacteria in corals from two different reefs, using </a:t>
            </a:r>
            <a:r>
              <a:rPr lang="en-US" dirty="0" err="1"/>
              <a:t>Permanova</a:t>
            </a:r>
            <a:endParaRPr lang="en-US" dirty="0"/>
          </a:p>
          <a:p>
            <a:r>
              <a:rPr lang="en-US" dirty="0"/>
              <a:t>There’s a significant difference! Write that paper showing how coral microbiomes are geographically variable</a:t>
            </a:r>
          </a:p>
        </p:txBody>
      </p:sp>
    </p:spTree>
    <p:extLst>
      <p:ext uri="{BB962C8B-B14F-4D97-AF65-F5344CB8AC3E}">
        <p14:creationId xmlns:p14="http://schemas.microsoft.com/office/powerpoint/2010/main" val="4020798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D791-3BD4-2F45-82B6-68252A99624F}"/>
              </a:ext>
            </a:extLst>
          </p:cNvPr>
          <p:cNvSpPr>
            <a:spLocks noGrp="1"/>
          </p:cNvSpPr>
          <p:nvPr>
            <p:ph type="title"/>
          </p:nvPr>
        </p:nvSpPr>
        <p:spPr/>
        <p:txBody>
          <a:bodyPr/>
          <a:lstStyle/>
          <a:p>
            <a:r>
              <a:rPr lang="en-US" dirty="0"/>
              <a:t>Where’s the host</a:t>
            </a:r>
          </a:p>
        </p:txBody>
      </p:sp>
      <p:sp>
        <p:nvSpPr>
          <p:cNvPr id="3" name="Content Placeholder 2">
            <a:extLst>
              <a:ext uri="{FF2B5EF4-FFF2-40B4-BE49-F238E27FC236}">
                <a16:creationId xmlns:a16="http://schemas.microsoft.com/office/drawing/2014/main" id="{E197CC28-8EB5-5540-B16F-14D051CDF63A}"/>
              </a:ext>
            </a:extLst>
          </p:cNvPr>
          <p:cNvSpPr>
            <a:spLocks noGrp="1"/>
          </p:cNvSpPr>
          <p:nvPr>
            <p:ph idx="1"/>
          </p:nvPr>
        </p:nvSpPr>
        <p:spPr/>
        <p:txBody>
          <a:bodyPr>
            <a:normAutofit fontScale="55000" lnSpcReduction="20000"/>
          </a:bodyPr>
          <a:lstStyle/>
          <a:p>
            <a:r>
              <a:rPr lang="en-US" dirty="0"/>
              <a:t>Unfortunately, our interpretation is at odds with a violated assumption</a:t>
            </a:r>
          </a:p>
          <a:p>
            <a:r>
              <a:rPr lang="en-US" dirty="0"/>
              <a:t>We assumed that our ‘16S’ dataset only included bacterial sequences. But for some reason, the 12S gene of coral hosts is also amplified by our primers!</a:t>
            </a:r>
          </a:p>
          <a:p>
            <a:r>
              <a:rPr lang="en-US" dirty="0"/>
              <a:t>In fact, the </a:t>
            </a:r>
            <a:r>
              <a:rPr lang="en-US" dirty="0" err="1"/>
              <a:t>permanova</a:t>
            </a:r>
            <a:r>
              <a:rPr lang="en-US" dirty="0"/>
              <a:t> results completely disappear when these 12S ASVs are removed. There was a host genetic difference between the sites, not a difference in microbiomes!</a:t>
            </a:r>
          </a:p>
        </p:txBody>
      </p:sp>
    </p:spTree>
    <p:extLst>
      <p:ext uri="{BB962C8B-B14F-4D97-AF65-F5344CB8AC3E}">
        <p14:creationId xmlns:p14="http://schemas.microsoft.com/office/powerpoint/2010/main" val="127256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D83F1-FE41-6C45-B638-5BE791BF8891}"/>
              </a:ext>
            </a:extLst>
          </p:cNvPr>
          <p:cNvSpPr>
            <a:spLocks noGrp="1"/>
          </p:cNvSpPr>
          <p:nvPr>
            <p:ph type="title"/>
          </p:nvPr>
        </p:nvSpPr>
        <p:spPr>
          <a:xfrm>
            <a:off x="1567206" y="561441"/>
            <a:ext cx="5795192" cy="857250"/>
          </a:xfrm>
        </p:spPr>
        <p:txBody>
          <a:bodyPr/>
          <a:lstStyle/>
          <a:p>
            <a:r>
              <a:rPr lang="en-US" dirty="0"/>
              <a:t>Where’s the host</a:t>
            </a:r>
          </a:p>
        </p:txBody>
      </p:sp>
      <p:sp>
        <p:nvSpPr>
          <p:cNvPr id="3" name="Content Placeholder 2">
            <a:extLst>
              <a:ext uri="{FF2B5EF4-FFF2-40B4-BE49-F238E27FC236}">
                <a16:creationId xmlns:a16="http://schemas.microsoft.com/office/drawing/2014/main" id="{E017A121-9AB3-7D45-B31A-257DADEAB170}"/>
              </a:ext>
            </a:extLst>
          </p:cNvPr>
          <p:cNvSpPr>
            <a:spLocks noGrp="1"/>
          </p:cNvSpPr>
          <p:nvPr>
            <p:ph idx="1"/>
          </p:nvPr>
        </p:nvSpPr>
        <p:spPr>
          <a:xfrm>
            <a:off x="976544" y="1589104"/>
            <a:ext cx="7412853" cy="2648941"/>
          </a:xfrm>
        </p:spPr>
        <p:txBody>
          <a:bodyPr>
            <a:normAutofit fontScale="62500" lnSpcReduction="20000"/>
          </a:bodyPr>
          <a:lstStyle/>
          <a:p>
            <a:r>
              <a:rPr lang="en-US" dirty="0"/>
              <a:t>Host contamination doesn’t seem to be as much of a problem for human studies, but the lesson stands: our interpretation of statistical results is drastically affected by our (often very misplaced) assumptions about our data</a:t>
            </a:r>
          </a:p>
          <a:p>
            <a:r>
              <a:rPr lang="en-US" dirty="0"/>
              <a:t>In this case, a ‘multivariate test’, often interpreted as meaning something about the microbiome ‘as a whole’, is driven almost entirely by a </a:t>
            </a:r>
            <a:r>
              <a:rPr lang="en-US" b="1" i="1" dirty="0"/>
              <a:t>small number of variables</a:t>
            </a:r>
            <a:r>
              <a:rPr lang="en-US" dirty="0"/>
              <a:t>. The multivariate test in this case </a:t>
            </a:r>
            <a:r>
              <a:rPr lang="en-US" i="1" dirty="0"/>
              <a:t>shouldn’t</a:t>
            </a:r>
            <a:r>
              <a:rPr lang="en-US" dirty="0"/>
              <a:t> influence our conclusions beyond those drawn with differential abundance analysis. And yet...</a:t>
            </a:r>
          </a:p>
        </p:txBody>
      </p:sp>
    </p:spTree>
    <p:extLst>
      <p:ext uri="{BB962C8B-B14F-4D97-AF65-F5344CB8AC3E}">
        <p14:creationId xmlns:p14="http://schemas.microsoft.com/office/powerpoint/2010/main" val="1817473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4FEB-2CB5-E049-821F-EF3BC7E93173}"/>
              </a:ext>
            </a:extLst>
          </p:cNvPr>
          <p:cNvSpPr>
            <a:spLocks noGrp="1"/>
          </p:cNvSpPr>
          <p:nvPr>
            <p:ph type="title"/>
          </p:nvPr>
        </p:nvSpPr>
        <p:spPr/>
        <p:txBody>
          <a:bodyPr/>
          <a:lstStyle/>
          <a:p>
            <a:r>
              <a:rPr lang="en-US" dirty="0"/>
              <a:t>Where’s the host</a:t>
            </a:r>
          </a:p>
        </p:txBody>
      </p:sp>
      <p:sp>
        <p:nvSpPr>
          <p:cNvPr id="3" name="Content Placeholder 2">
            <a:extLst>
              <a:ext uri="{FF2B5EF4-FFF2-40B4-BE49-F238E27FC236}">
                <a16:creationId xmlns:a16="http://schemas.microsoft.com/office/drawing/2014/main" id="{F889D380-458E-F544-9E5A-A3D260503D51}"/>
              </a:ext>
            </a:extLst>
          </p:cNvPr>
          <p:cNvSpPr>
            <a:spLocks noGrp="1"/>
          </p:cNvSpPr>
          <p:nvPr>
            <p:ph idx="1"/>
          </p:nvPr>
        </p:nvSpPr>
        <p:spPr/>
        <p:txBody>
          <a:bodyPr>
            <a:normAutofit fontScale="55000" lnSpcReduction="20000"/>
          </a:bodyPr>
          <a:lstStyle/>
          <a:p>
            <a:r>
              <a:rPr lang="en-US" dirty="0"/>
              <a:t>Different ‘16S’ primers have different biases. Some might catch fungal 12S, some might be biased against Archaea, almost all miss a huge diversity of bacteria in the ‘Candidate Phylum Radiation’ (CPR). </a:t>
            </a:r>
          </a:p>
          <a:p>
            <a:r>
              <a:rPr lang="en-US" dirty="0"/>
              <a:t>Think about your conclusions with this in mind! Any single statistical analysis in this field is highly suspect until the interpretations can be supported by very different methodologies. Weird artifacts can be common.</a:t>
            </a:r>
          </a:p>
          <a:p>
            <a:endParaRPr lang="en-US" dirty="0"/>
          </a:p>
        </p:txBody>
      </p:sp>
    </p:spTree>
    <p:extLst>
      <p:ext uri="{BB962C8B-B14F-4D97-AF65-F5344CB8AC3E}">
        <p14:creationId xmlns:p14="http://schemas.microsoft.com/office/powerpoint/2010/main" val="2272259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0E34-B064-E34C-BFDD-C76653670FE7}"/>
              </a:ext>
            </a:extLst>
          </p:cNvPr>
          <p:cNvSpPr>
            <a:spLocks noGrp="1"/>
          </p:cNvSpPr>
          <p:nvPr>
            <p:ph type="title"/>
          </p:nvPr>
        </p:nvSpPr>
        <p:spPr/>
        <p:txBody>
          <a:bodyPr>
            <a:normAutofit fontScale="90000"/>
          </a:bodyPr>
          <a:lstStyle/>
          <a:p>
            <a:r>
              <a:rPr lang="en-US" dirty="0"/>
              <a:t>Pattern vs. Process Example: Anna Karenina</a:t>
            </a:r>
          </a:p>
        </p:txBody>
      </p:sp>
      <p:pic>
        <p:nvPicPr>
          <p:cNvPr id="4" name="Content Placeholder 3">
            <a:extLst>
              <a:ext uri="{FF2B5EF4-FFF2-40B4-BE49-F238E27FC236}">
                <a16:creationId xmlns:a16="http://schemas.microsoft.com/office/drawing/2014/main" id="{8791A983-6FBB-324E-9588-BAC8FDC01C44}"/>
              </a:ext>
            </a:extLst>
          </p:cNvPr>
          <p:cNvPicPr>
            <a:picLocks noGrp="1" noChangeAspect="1"/>
          </p:cNvPicPr>
          <p:nvPr>
            <p:ph idx="1"/>
          </p:nvPr>
        </p:nvPicPr>
        <p:blipFill>
          <a:blip r:embed="rId3"/>
          <a:stretch>
            <a:fillRect/>
          </a:stretch>
        </p:blipFill>
        <p:spPr>
          <a:xfrm>
            <a:off x="1593850" y="2151183"/>
            <a:ext cx="5795963" cy="1930159"/>
          </a:xfrm>
          <a:prstGeom prst="rect">
            <a:avLst/>
          </a:prstGeom>
        </p:spPr>
      </p:pic>
    </p:spTree>
    <p:extLst>
      <p:ext uri="{BB962C8B-B14F-4D97-AF65-F5344CB8AC3E}">
        <p14:creationId xmlns:p14="http://schemas.microsoft.com/office/powerpoint/2010/main" val="1236574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DCC7-5BAA-134D-8B52-56E01BA01C46}"/>
              </a:ext>
            </a:extLst>
          </p:cNvPr>
          <p:cNvSpPr>
            <a:spLocks noGrp="1"/>
          </p:cNvSpPr>
          <p:nvPr>
            <p:ph type="title"/>
          </p:nvPr>
        </p:nvSpPr>
        <p:spPr/>
        <p:txBody>
          <a:bodyPr/>
          <a:lstStyle/>
          <a:p>
            <a:r>
              <a:rPr lang="en-US" dirty="0"/>
              <a:t>Example: Anna Karenina</a:t>
            </a:r>
          </a:p>
        </p:txBody>
      </p:sp>
      <p:sp>
        <p:nvSpPr>
          <p:cNvPr id="3" name="Content Placeholder 2">
            <a:extLst>
              <a:ext uri="{FF2B5EF4-FFF2-40B4-BE49-F238E27FC236}">
                <a16:creationId xmlns:a16="http://schemas.microsoft.com/office/drawing/2014/main" id="{0C4E0405-CE30-E441-8A9A-AB720D649D54}"/>
              </a:ext>
            </a:extLst>
          </p:cNvPr>
          <p:cNvSpPr>
            <a:spLocks noGrp="1"/>
          </p:cNvSpPr>
          <p:nvPr>
            <p:ph idx="1"/>
          </p:nvPr>
        </p:nvSpPr>
        <p:spPr>
          <a:xfrm>
            <a:off x="1593839" y="1818186"/>
            <a:ext cx="5795192" cy="3040061"/>
          </a:xfrm>
        </p:spPr>
        <p:txBody>
          <a:bodyPr>
            <a:normAutofit fontScale="77500" lnSpcReduction="20000"/>
          </a:bodyPr>
          <a:lstStyle/>
          <a:p>
            <a:r>
              <a:rPr lang="en-US" dirty="0"/>
              <a:t>Pattern: </a:t>
            </a:r>
            <a:r>
              <a:rPr lang="en-US" dirty="0" err="1"/>
              <a:t>Permdisp</a:t>
            </a:r>
            <a:r>
              <a:rPr lang="en-US" dirty="0"/>
              <a:t> says groups have different dispersion (AKA heteroskedasticity or differences in residual variance)</a:t>
            </a:r>
          </a:p>
          <a:p>
            <a:r>
              <a:rPr lang="en-US" dirty="0"/>
              <a:t>Anna Karenina effect? What does that </a:t>
            </a:r>
            <a:r>
              <a:rPr lang="en-US" i="1" dirty="0"/>
              <a:t>mean</a:t>
            </a:r>
            <a:r>
              <a:rPr lang="en-US" dirty="0"/>
              <a:t>?</a:t>
            </a:r>
          </a:p>
          <a:p>
            <a:r>
              <a:rPr lang="en-US" dirty="0"/>
              <a:t>AKP effect can result from multiple processes, each of which can produce slightly different sub-patterns</a:t>
            </a:r>
          </a:p>
        </p:txBody>
      </p:sp>
    </p:spTree>
    <p:extLst>
      <p:ext uri="{BB962C8B-B14F-4D97-AF65-F5344CB8AC3E}">
        <p14:creationId xmlns:p14="http://schemas.microsoft.com/office/powerpoint/2010/main" val="643123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C05C-4CED-AF43-A506-6BB48D9B1D38}"/>
              </a:ext>
            </a:extLst>
          </p:cNvPr>
          <p:cNvSpPr>
            <a:spLocks noGrp="1"/>
          </p:cNvSpPr>
          <p:nvPr>
            <p:ph type="title"/>
          </p:nvPr>
        </p:nvSpPr>
        <p:spPr>
          <a:xfrm>
            <a:off x="1594235" y="507711"/>
            <a:ext cx="5795192" cy="857250"/>
          </a:xfrm>
        </p:spPr>
        <p:txBody>
          <a:bodyPr/>
          <a:lstStyle/>
          <a:p>
            <a:r>
              <a:rPr lang="en-US" dirty="0"/>
              <a:t>Example: Anna Karenina</a:t>
            </a:r>
          </a:p>
        </p:txBody>
      </p:sp>
      <p:pic>
        <p:nvPicPr>
          <p:cNvPr id="4" name="Content Placeholder 3">
            <a:extLst>
              <a:ext uri="{FF2B5EF4-FFF2-40B4-BE49-F238E27FC236}">
                <a16:creationId xmlns:a16="http://schemas.microsoft.com/office/drawing/2014/main" id="{6E858D7E-4A1D-9744-91F1-C63B171714FF}"/>
              </a:ext>
            </a:extLst>
          </p:cNvPr>
          <p:cNvPicPr>
            <a:picLocks noGrp="1" noChangeAspect="1"/>
          </p:cNvPicPr>
          <p:nvPr>
            <p:ph idx="1"/>
          </p:nvPr>
        </p:nvPicPr>
        <p:blipFill>
          <a:blip r:embed="rId2"/>
          <a:stretch>
            <a:fillRect/>
          </a:stretch>
        </p:blipFill>
        <p:spPr>
          <a:xfrm>
            <a:off x="2518874" y="1176572"/>
            <a:ext cx="3778559" cy="3895498"/>
          </a:xfrm>
          <a:prstGeom prst="rect">
            <a:avLst/>
          </a:prstGeom>
        </p:spPr>
      </p:pic>
      <p:sp>
        <p:nvSpPr>
          <p:cNvPr id="5" name="TextBox 4">
            <a:extLst>
              <a:ext uri="{FF2B5EF4-FFF2-40B4-BE49-F238E27FC236}">
                <a16:creationId xmlns:a16="http://schemas.microsoft.com/office/drawing/2014/main" id="{7C9945BF-A150-AE4D-9254-7086BC0035EA}"/>
              </a:ext>
            </a:extLst>
          </p:cNvPr>
          <p:cNvSpPr txBox="1"/>
          <p:nvPr/>
        </p:nvSpPr>
        <p:spPr>
          <a:xfrm>
            <a:off x="268967" y="3413174"/>
            <a:ext cx="2315826" cy="923330"/>
          </a:xfrm>
          <a:prstGeom prst="rect">
            <a:avLst/>
          </a:prstGeom>
          <a:noFill/>
        </p:spPr>
        <p:txBody>
          <a:bodyPr wrap="none" rtlCol="0">
            <a:spAutoFit/>
          </a:bodyPr>
          <a:lstStyle/>
          <a:p>
            <a:pPr algn="ctr"/>
            <a:r>
              <a:rPr lang="en-US" dirty="0"/>
              <a:t>“True AKP effect”?</a:t>
            </a:r>
          </a:p>
          <a:p>
            <a:pPr algn="ctr"/>
            <a:r>
              <a:rPr lang="en-US" dirty="0"/>
              <a:t>Common </a:t>
            </a:r>
          </a:p>
          <a:p>
            <a:pPr algn="ctr"/>
            <a:r>
              <a:rPr lang="en-US" dirty="0" err="1"/>
              <a:t>Permdisp</a:t>
            </a:r>
            <a:r>
              <a:rPr lang="en-US" dirty="0"/>
              <a:t> assumption?</a:t>
            </a:r>
          </a:p>
        </p:txBody>
      </p:sp>
      <p:sp>
        <p:nvSpPr>
          <p:cNvPr id="8" name="TextBox 7">
            <a:extLst>
              <a:ext uri="{FF2B5EF4-FFF2-40B4-BE49-F238E27FC236}">
                <a16:creationId xmlns:a16="http://schemas.microsoft.com/office/drawing/2014/main" id="{E26618F5-4178-EE42-A9F5-53956D486FE6}"/>
              </a:ext>
            </a:extLst>
          </p:cNvPr>
          <p:cNvSpPr txBox="1"/>
          <p:nvPr/>
        </p:nvSpPr>
        <p:spPr>
          <a:xfrm>
            <a:off x="349374" y="2477990"/>
            <a:ext cx="1952649" cy="646331"/>
          </a:xfrm>
          <a:prstGeom prst="rect">
            <a:avLst/>
          </a:prstGeom>
          <a:noFill/>
        </p:spPr>
        <p:txBody>
          <a:bodyPr wrap="none" rtlCol="0">
            <a:spAutoFit/>
          </a:bodyPr>
          <a:lstStyle/>
          <a:p>
            <a:pPr algn="ctr"/>
            <a:r>
              <a:rPr lang="en-US" dirty="0"/>
              <a:t>Missing/miscoded </a:t>
            </a:r>
          </a:p>
          <a:p>
            <a:pPr algn="ctr"/>
            <a:r>
              <a:rPr lang="en-US" dirty="0"/>
              <a:t>variable?</a:t>
            </a:r>
          </a:p>
        </p:txBody>
      </p:sp>
      <p:sp>
        <p:nvSpPr>
          <p:cNvPr id="9" name="TextBox 8">
            <a:extLst>
              <a:ext uri="{FF2B5EF4-FFF2-40B4-BE49-F238E27FC236}">
                <a16:creationId xmlns:a16="http://schemas.microsoft.com/office/drawing/2014/main" id="{D510644A-2688-6345-B803-AB8931D61972}"/>
              </a:ext>
            </a:extLst>
          </p:cNvPr>
          <p:cNvSpPr txBox="1"/>
          <p:nvPr/>
        </p:nvSpPr>
        <p:spPr>
          <a:xfrm>
            <a:off x="6416497" y="1364961"/>
            <a:ext cx="2379562" cy="3139321"/>
          </a:xfrm>
          <a:prstGeom prst="rect">
            <a:avLst/>
          </a:prstGeom>
          <a:noFill/>
        </p:spPr>
        <p:txBody>
          <a:bodyPr wrap="none" rtlCol="0">
            <a:spAutoFit/>
          </a:bodyPr>
          <a:lstStyle/>
          <a:p>
            <a:pPr algn="ctr"/>
            <a:r>
              <a:rPr lang="en-US" dirty="0"/>
              <a:t>Assumptions: </a:t>
            </a:r>
          </a:p>
          <a:p>
            <a:pPr algn="ctr"/>
            <a:r>
              <a:rPr lang="en-US" dirty="0"/>
              <a:t>1. Samples fall into </a:t>
            </a:r>
          </a:p>
          <a:p>
            <a:pPr algn="ctr"/>
            <a:r>
              <a:rPr lang="en-US" dirty="0"/>
              <a:t>discrete categories</a:t>
            </a:r>
          </a:p>
          <a:p>
            <a:pPr algn="ctr"/>
            <a:r>
              <a:rPr lang="en-US" dirty="0"/>
              <a:t>2. Categories are 100% </a:t>
            </a:r>
          </a:p>
          <a:p>
            <a:pPr algn="ctr"/>
            <a:r>
              <a:rPr lang="en-US" dirty="0"/>
              <a:t>accurately coded</a:t>
            </a:r>
          </a:p>
          <a:p>
            <a:pPr algn="ctr"/>
            <a:r>
              <a:rPr lang="en-US" dirty="0"/>
              <a:t>3. Normally distributed</a:t>
            </a:r>
          </a:p>
          <a:p>
            <a:pPr algn="ctr"/>
            <a:r>
              <a:rPr lang="en-US" dirty="0"/>
              <a:t>residual variance</a:t>
            </a:r>
          </a:p>
          <a:p>
            <a:pPr algn="ctr"/>
            <a:r>
              <a:rPr lang="en-US" dirty="0"/>
              <a:t>4...</a:t>
            </a:r>
          </a:p>
          <a:p>
            <a:pPr algn="ctr"/>
            <a:r>
              <a:rPr lang="en-US" dirty="0"/>
              <a:t>5...</a:t>
            </a:r>
          </a:p>
          <a:p>
            <a:pPr algn="ctr"/>
            <a:r>
              <a:rPr lang="en-US" dirty="0"/>
              <a:t>6...</a:t>
            </a:r>
          </a:p>
          <a:p>
            <a:pPr algn="ctr"/>
            <a:r>
              <a:rPr lang="en-US" dirty="0"/>
              <a:t>...</a:t>
            </a:r>
          </a:p>
        </p:txBody>
      </p:sp>
    </p:spTree>
    <p:extLst>
      <p:ext uri="{BB962C8B-B14F-4D97-AF65-F5344CB8AC3E}">
        <p14:creationId xmlns:p14="http://schemas.microsoft.com/office/powerpoint/2010/main" val="2567645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free lunch</a:t>
            </a:r>
          </a:p>
        </p:txBody>
      </p:sp>
      <p:sp>
        <p:nvSpPr>
          <p:cNvPr id="3" name="Content Placeholder 2"/>
          <p:cNvSpPr>
            <a:spLocks noGrp="1"/>
          </p:cNvSpPr>
          <p:nvPr>
            <p:ph idx="1"/>
          </p:nvPr>
        </p:nvSpPr>
        <p:spPr>
          <a:xfrm>
            <a:off x="1001864" y="1818186"/>
            <a:ext cx="7108465" cy="2992353"/>
          </a:xfrm>
        </p:spPr>
        <p:txBody>
          <a:bodyPr>
            <a:normAutofit fontScale="92500" lnSpcReduction="20000"/>
          </a:bodyPr>
          <a:lstStyle/>
          <a:p>
            <a:r>
              <a:rPr lang="en-US" dirty="0"/>
              <a:t>Garbage in, garbage out!</a:t>
            </a:r>
          </a:p>
          <a:p>
            <a:r>
              <a:rPr lang="en-US" dirty="0"/>
              <a:t>Big data and machine learning can’t solve everything</a:t>
            </a:r>
          </a:p>
          <a:p>
            <a:r>
              <a:rPr lang="en-US" dirty="0"/>
              <a:t>Design of experiment is more critical than the stats used in the end</a:t>
            </a:r>
          </a:p>
          <a:p>
            <a:r>
              <a:rPr lang="en-US" dirty="0"/>
              <a:t>Always take more samples than you think you need</a:t>
            </a:r>
          </a:p>
          <a:p>
            <a:endParaRPr lang="en-US" dirty="0"/>
          </a:p>
        </p:txBody>
      </p:sp>
    </p:spTree>
    <p:extLst>
      <p:ext uri="{BB962C8B-B14F-4D97-AF65-F5344CB8AC3E}">
        <p14:creationId xmlns:p14="http://schemas.microsoft.com/office/powerpoint/2010/main" val="2855943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F7E8-DF6D-D843-891D-826E8955CC8F}"/>
              </a:ext>
            </a:extLst>
          </p:cNvPr>
          <p:cNvSpPr>
            <a:spLocks noGrp="1"/>
          </p:cNvSpPr>
          <p:nvPr>
            <p:ph type="title"/>
          </p:nvPr>
        </p:nvSpPr>
        <p:spPr/>
        <p:txBody>
          <a:bodyPr>
            <a:normAutofit fontScale="90000"/>
          </a:bodyPr>
          <a:lstStyle/>
          <a:p>
            <a:r>
              <a:rPr lang="en-US" dirty="0"/>
              <a:t>Talk to me about custom Bayesian statistical models</a:t>
            </a:r>
          </a:p>
        </p:txBody>
      </p:sp>
      <p:sp>
        <p:nvSpPr>
          <p:cNvPr id="3" name="Content Placeholder 2">
            <a:extLst>
              <a:ext uri="{FF2B5EF4-FFF2-40B4-BE49-F238E27FC236}">
                <a16:creationId xmlns:a16="http://schemas.microsoft.com/office/drawing/2014/main" id="{5DA0A122-DF2E-A84B-A2E2-8B192C810B84}"/>
              </a:ext>
            </a:extLst>
          </p:cNvPr>
          <p:cNvSpPr>
            <a:spLocks noGrp="1"/>
          </p:cNvSpPr>
          <p:nvPr>
            <p:ph idx="1"/>
          </p:nvPr>
        </p:nvSpPr>
        <p:spPr>
          <a:xfrm>
            <a:off x="1474568" y="2408570"/>
            <a:ext cx="6341563" cy="2320699"/>
          </a:xfrm>
        </p:spPr>
        <p:txBody>
          <a:bodyPr/>
          <a:lstStyle/>
          <a:p>
            <a:r>
              <a:rPr lang="en-US" dirty="0"/>
              <a:t>555-know-your-assumptions.com</a:t>
            </a:r>
          </a:p>
          <a:p>
            <a:endParaRPr lang="en-US" dirty="0"/>
          </a:p>
          <a:p>
            <a:r>
              <a:rPr lang="en-US" dirty="0"/>
              <a:t>(that’s fake but I am starting up a blog at </a:t>
            </a:r>
            <a:r>
              <a:rPr lang="en-US" dirty="0" err="1"/>
              <a:t>merdemicrobes.com</a:t>
            </a:r>
            <a:r>
              <a:rPr lang="en-US" dirty="0"/>
              <a:t>)</a:t>
            </a:r>
          </a:p>
        </p:txBody>
      </p:sp>
    </p:spTree>
    <p:extLst>
      <p:ext uri="{BB962C8B-B14F-4D97-AF65-F5344CB8AC3E}">
        <p14:creationId xmlns:p14="http://schemas.microsoft.com/office/powerpoint/2010/main" val="89788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A4C7-7A47-5147-86B8-BC62CE6D2435}"/>
              </a:ext>
            </a:extLst>
          </p:cNvPr>
          <p:cNvSpPr>
            <a:spLocks noGrp="1"/>
          </p:cNvSpPr>
          <p:nvPr>
            <p:ph type="title"/>
          </p:nvPr>
        </p:nvSpPr>
        <p:spPr/>
        <p:txBody>
          <a:bodyPr/>
          <a:lstStyle/>
          <a:p>
            <a:r>
              <a:rPr lang="en-US" dirty="0"/>
              <a:t>Patterns vs. Processes</a:t>
            </a:r>
          </a:p>
        </p:txBody>
      </p:sp>
      <p:sp>
        <p:nvSpPr>
          <p:cNvPr id="3" name="Content Placeholder 2">
            <a:extLst>
              <a:ext uri="{FF2B5EF4-FFF2-40B4-BE49-F238E27FC236}">
                <a16:creationId xmlns:a16="http://schemas.microsoft.com/office/drawing/2014/main" id="{F0B3EA78-7B92-BF45-A8D1-BBC16B4BCF42}"/>
              </a:ext>
            </a:extLst>
          </p:cNvPr>
          <p:cNvSpPr>
            <a:spLocks noGrp="1"/>
          </p:cNvSpPr>
          <p:nvPr>
            <p:ph idx="1"/>
          </p:nvPr>
        </p:nvSpPr>
        <p:spPr>
          <a:xfrm>
            <a:off x="1593839" y="1955346"/>
            <a:ext cx="5795192" cy="2863144"/>
          </a:xfrm>
        </p:spPr>
        <p:txBody>
          <a:bodyPr>
            <a:normAutofit fontScale="62500" lnSpcReduction="20000"/>
          </a:bodyPr>
          <a:lstStyle/>
          <a:p>
            <a:r>
              <a:rPr lang="en-US" dirty="0"/>
              <a:t>Separating very similar </a:t>
            </a:r>
            <a:r>
              <a:rPr lang="en-US" b="1" i="1" dirty="0"/>
              <a:t>patterns</a:t>
            </a:r>
            <a:r>
              <a:rPr lang="en-US" dirty="0"/>
              <a:t> can help determine </a:t>
            </a:r>
            <a:r>
              <a:rPr lang="en-US" b="1" i="1" dirty="0"/>
              <a:t>processes</a:t>
            </a:r>
            <a:r>
              <a:rPr lang="en-US" dirty="0"/>
              <a:t> that created them</a:t>
            </a:r>
          </a:p>
          <a:p>
            <a:r>
              <a:rPr lang="en-US" b="1" i="1" dirty="0"/>
              <a:t>Statistics</a:t>
            </a:r>
            <a:r>
              <a:rPr lang="en-US" dirty="0"/>
              <a:t> can only help describe and distinguish those </a:t>
            </a:r>
            <a:r>
              <a:rPr lang="en-US" i="1" dirty="0"/>
              <a:t>patterns</a:t>
            </a:r>
          </a:p>
          <a:p>
            <a:r>
              <a:rPr lang="en-US" dirty="0"/>
              <a:t>Statistical </a:t>
            </a:r>
            <a:r>
              <a:rPr lang="en-US" b="1" i="1" dirty="0"/>
              <a:t>tests</a:t>
            </a:r>
            <a:r>
              <a:rPr lang="en-US" dirty="0"/>
              <a:t> make </a:t>
            </a:r>
            <a:r>
              <a:rPr lang="en-US" b="1" i="1" dirty="0"/>
              <a:t>assumptions</a:t>
            </a:r>
            <a:r>
              <a:rPr lang="en-US" dirty="0"/>
              <a:t> about processes using a model. ‘Non-parametric’ tests are no exception.</a:t>
            </a:r>
          </a:p>
          <a:p>
            <a:r>
              <a:rPr lang="en-US" dirty="0"/>
              <a:t>Some assumptions will always be wrong. It is your job to understand and communicate how potential violations would influence </a:t>
            </a:r>
            <a:r>
              <a:rPr lang="en-US" b="1" i="1" dirty="0"/>
              <a:t>your interpretation</a:t>
            </a:r>
          </a:p>
          <a:p>
            <a:endParaRPr lang="en-US" dirty="0"/>
          </a:p>
        </p:txBody>
      </p:sp>
    </p:spTree>
    <p:extLst>
      <p:ext uri="{BB962C8B-B14F-4D97-AF65-F5344CB8AC3E}">
        <p14:creationId xmlns:p14="http://schemas.microsoft.com/office/powerpoint/2010/main" val="2080912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08D29-AB29-244F-95ED-548F577B785E}"/>
              </a:ext>
            </a:extLst>
          </p:cNvPr>
          <p:cNvSpPr>
            <a:spLocks noGrp="1"/>
          </p:cNvSpPr>
          <p:nvPr>
            <p:ph type="title"/>
          </p:nvPr>
        </p:nvSpPr>
        <p:spPr>
          <a:xfrm>
            <a:off x="3150506" y="873472"/>
            <a:ext cx="5795192" cy="857250"/>
          </a:xfrm>
        </p:spPr>
        <p:txBody>
          <a:bodyPr/>
          <a:lstStyle/>
          <a:p>
            <a:r>
              <a:rPr lang="en-US" dirty="0"/>
              <a:t>Discrete Compositionality</a:t>
            </a:r>
          </a:p>
        </p:txBody>
      </p:sp>
      <p:sp>
        <p:nvSpPr>
          <p:cNvPr id="3" name="Content Placeholder 2">
            <a:extLst>
              <a:ext uri="{FF2B5EF4-FFF2-40B4-BE49-F238E27FC236}">
                <a16:creationId xmlns:a16="http://schemas.microsoft.com/office/drawing/2014/main" id="{1291E6D0-A0D9-184A-8A7E-7BC0811ED55C}"/>
              </a:ext>
            </a:extLst>
          </p:cNvPr>
          <p:cNvSpPr>
            <a:spLocks noGrp="1"/>
          </p:cNvSpPr>
          <p:nvPr>
            <p:ph idx="1"/>
          </p:nvPr>
        </p:nvSpPr>
        <p:spPr>
          <a:xfrm>
            <a:off x="3150506" y="1730723"/>
            <a:ext cx="5795192" cy="3151378"/>
          </a:xfrm>
        </p:spPr>
        <p:txBody>
          <a:bodyPr>
            <a:normAutofit fontScale="55000" lnSpcReduction="20000"/>
          </a:bodyPr>
          <a:lstStyle/>
          <a:p>
            <a:r>
              <a:rPr lang="en-US" dirty="0"/>
              <a:t>Most high-throughput sequencing studies result in counts that can be interpreted as </a:t>
            </a:r>
            <a:r>
              <a:rPr lang="en-US" i="1" dirty="0"/>
              <a:t>relative </a:t>
            </a:r>
            <a:r>
              <a:rPr lang="en-US" dirty="0"/>
              <a:t>abundances</a:t>
            </a:r>
          </a:p>
          <a:p>
            <a:r>
              <a:rPr lang="en-US" dirty="0"/>
              <a:t>Relative abundances of different variables from a single sample are </a:t>
            </a:r>
            <a:r>
              <a:rPr lang="en-US" u="sng" dirty="0"/>
              <a:t>not independent</a:t>
            </a:r>
            <a:endParaRPr lang="en-US" dirty="0"/>
          </a:p>
          <a:p>
            <a:r>
              <a:rPr lang="en-US" dirty="0"/>
              <a:t>Many standard methods transform these data in a way that reduces the interdependency and helps approximate residual normality</a:t>
            </a:r>
          </a:p>
          <a:p>
            <a:r>
              <a:rPr lang="en-US" dirty="0"/>
              <a:t>It is fundamentally impossible to do such transformations without making </a:t>
            </a:r>
            <a:r>
              <a:rPr lang="en-US" b="1" dirty="0"/>
              <a:t>strong </a:t>
            </a:r>
            <a:r>
              <a:rPr lang="en-US" dirty="0"/>
              <a:t>assumptions, which are </a:t>
            </a:r>
            <a:r>
              <a:rPr lang="en-US" b="1" dirty="0"/>
              <a:t>almost always </a:t>
            </a:r>
            <a:r>
              <a:rPr lang="en-US" dirty="0"/>
              <a:t>violated in microbiome studies</a:t>
            </a:r>
          </a:p>
          <a:p>
            <a:r>
              <a:rPr lang="en-US" dirty="0"/>
              <a:t>Best to do statistical tests on the rawest-possible data (as long as those tests are designed for such data)</a:t>
            </a:r>
          </a:p>
        </p:txBody>
      </p:sp>
      <p:graphicFrame>
        <p:nvGraphicFramePr>
          <p:cNvPr id="4" name="Content Placeholder 3">
            <a:extLst>
              <a:ext uri="{FF2B5EF4-FFF2-40B4-BE49-F238E27FC236}">
                <a16:creationId xmlns:a16="http://schemas.microsoft.com/office/drawing/2014/main" id="{0EBE7F9E-341D-8D42-804E-DF17D75CC9BD}"/>
              </a:ext>
            </a:extLst>
          </p:cNvPr>
          <p:cNvGraphicFramePr>
            <a:graphicFrameLocks/>
          </p:cNvGraphicFramePr>
          <p:nvPr>
            <p:extLst>
              <p:ext uri="{D42A27DB-BD31-4B8C-83A1-F6EECF244321}">
                <p14:modId xmlns:p14="http://schemas.microsoft.com/office/powerpoint/2010/main" val="3609284162"/>
              </p:ext>
            </p:extLst>
          </p:nvPr>
        </p:nvGraphicFramePr>
        <p:xfrm>
          <a:off x="117087" y="570259"/>
          <a:ext cx="2620341" cy="23209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0FB8C6C-6C3C-8D48-9F3D-D5D74DC8CC8E}"/>
              </a:ext>
            </a:extLst>
          </p:cNvPr>
          <p:cNvGraphicFramePr/>
          <p:nvPr>
            <p:extLst>
              <p:ext uri="{D42A27DB-BD31-4B8C-83A1-F6EECF244321}">
                <p14:modId xmlns:p14="http://schemas.microsoft.com/office/powerpoint/2010/main" val="3509989549"/>
              </p:ext>
            </p:extLst>
          </p:nvPr>
        </p:nvGraphicFramePr>
        <p:xfrm>
          <a:off x="270343" y="2822575"/>
          <a:ext cx="2313830" cy="23209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5809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AC52-CAF6-D942-8BA8-5BE2432E2007}"/>
              </a:ext>
            </a:extLst>
          </p:cNvPr>
          <p:cNvSpPr>
            <a:spLocks noGrp="1"/>
          </p:cNvSpPr>
          <p:nvPr>
            <p:ph type="title"/>
          </p:nvPr>
        </p:nvSpPr>
        <p:spPr>
          <a:xfrm>
            <a:off x="1593839" y="611078"/>
            <a:ext cx="5795192" cy="857250"/>
          </a:xfrm>
        </p:spPr>
        <p:txBody>
          <a:bodyPr/>
          <a:lstStyle/>
          <a:p>
            <a:r>
              <a:rPr lang="en-US" dirty="0"/>
              <a:t>Big Data</a:t>
            </a:r>
          </a:p>
        </p:txBody>
      </p:sp>
      <p:sp>
        <p:nvSpPr>
          <p:cNvPr id="7" name="Content Placeholder 6">
            <a:extLst>
              <a:ext uri="{FF2B5EF4-FFF2-40B4-BE49-F238E27FC236}">
                <a16:creationId xmlns:a16="http://schemas.microsoft.com/office/drawing/2014/main" id="{F85A3454-8354-644D-9A84-C49432C60A8C}"/>
              </a:ext>
            </a:extLst>
          </p:cNvPr>
          <p:cNvSpPr>
            <a:spLocks noGrp="1"/>
          </p:cNvSpPr>
          <p:nvPr>
            <p:ph idx="1"/>
          </p:nvPr>
        </p:nvSpPr>
        <p:spPr>
          <a:xfrm>
            <a:off x="1256307" y="1542553"/>
            <a:ext cx="6941488" cy="3275937"/>
          </a:xfrm>
        </p:spPr>
        <p:txBody>
          <a:bodyPr>
            <a:normAutofit fontScale="55000" lnSpcReduction="20000"/>
          </a:bodyPr>
          <a:lstStyle/>
          <a:p>
            <a:r>
              <a:rPr lang="en-US" dirty="0"/>
              <a:t>Unfortunately, the size of these datasets often makes the ideal statistical analysis from ‘raw’ data impractical</a:t>
            </a:r>
          </a:p>
          <a:p>
            <a:r>
              <a:rPr lang="en-US" dirty="0"/>
              <a:t>In the extreme, you would directly analyze the machine pixel intensity data, with error models that acknowledge specific processes that happen during sequencing</a:t>
            </a:r>
          </a:p>
          <a:p>
            <a:r>
              <a:rPr lang="en-US" dirty="0"/>
              <a:t>Many terabytes of data requiring insane number of parameters – absolutely not possible. You have to pool information.</a:t>
            </a:r>
          </a:p>
          <a:p>
            <a:r>
              <a:rPr lang="en-US" dirty="0"/>
              <a:t>Pixels get summarized as base calls, sequential base calls get pooled into sequences, index sequences are used to group sequences from each sample, similar sequences in each sample are pooled during QC and ‘denoising’ or taxonomic summarization...</a:t>
            </a:r>
          </a:p>
          <a:p>
            <a:r>
              <a:rPr lang="en-US" dirty="0"/>
              <a:t>Many methods exist for analysis at that point; pooled counts. But sometimes this dataset is still too large to answer some questions</a:t>
            </a:r>
          </a:p>
        </p:txBody>
      </p:sp>
    </p:spTree>
    <p:extLst>
      <p:ext uri="{BB962C8B-B14F-4D97-AF65-F5344CB8AC3E}">
        <p14:creationId xmlns:p14="http://schemas.microsoft.com/office/powerpoint/2010/main" val="67513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7192-8BDC-1040-ACDE-2B676250B637}"/>
              </a:ext>
            </a:extLst>
          </p:cNvPr>
          <p:cNvSpPr>
            <a:spLocks noGrp="1"/>
          </p:cNvSpPr>
          <p:nvPr>
            <p:ph type="title"/>
          </p:nvPr>
        </p:nvSpPr>
        <p:spPr>
          <a:xfrm>
            <a:off x="1538180" y="539516"/>
            <a:ext cx="5795192" cy="857250"/>
          </a:xfrm>
        </p:spPr>
        <p:txBody>
          <a:bodyPr/>
          <a:lstStyle/>
          <a:p>
            <a:r>
              <a:rPr lang="en-US" dirty="0"/>
              <a:t>Distance matrices</a:t>
            </a:r>
          </a:p>
        </p:txBody>
      </p:sp>
      <p:sp>
        <p:nvSpPr>
          <p:cNvPr id="3" name="Content Placeholder 2">
            <a:extLst>
              <a:ext uri="{FF2B5EF4-FFF2-40B4-BE49-F238E27FC236}">
                <a16:creationId xmlns:a16="http://schemas.microsoft.com/office/drawing/2014/main" id="{6D938FB3-5B7B-E74D-A6C4-9B4E7D86FFC3}"/>
              </a:ext>
            </a:extLst>
          </p:cNvPr>
          <p:cNvSpPr>
            <a:spLocks noGrp="1"/>
          </p:cNvSpPr>
          <p:nvPr>
            <p:ph idx="1"/>
          </p:nvPr>
        </p:nvSpPr>
        <p:spPr>
          <a:xfrm>
            <a:off x="1538180" y="1396766"/>
            <a:ext cx="5795192" cy="3291840"/>
          </a:xfrm>
        </p:spPr>
        <p:txBody>
          <a:bodyPr>
            <a:normAutofit fontScale="55000" lnSpcReduction="20000"/>
          </a:bodyPr>
          <a:lstStyle/>
          <a:p>
            <a:r>
              <a:rPr lang="en-US" dirty="0"/>
              <a:t>Common practice to do ‘multivariate stats’ using matrices of distances between samples</a:t>
            </a:r>
          </a:p>
          <a:p>
            <a:r>
              <a:rPr lang="en-US" dirty="0"/>
              <a:t>Instead of a matrix of 200 samples X 60,000 ASVs (12 million observations?), you can work with a 200 X 200 symmetric matrix (max 19,800 DOF)</a:t>
            </a:r>
          </a:p>
          <a:p>
            <a:r>
              <a:rPr lang="en-US" dirty="0"/>
              <a:t>Many choices. Incorporate abundance or just use presence/absence, partially pool information from phylogenetically related taxa or not...</a:t>
            </a:r>
          </a:p>
          <a:p>
            <a:r>
              <a:rPr lang="en-US" dirty="0"/>
              <a:t>STRONG. VERY STRONG. SUPER STRONG ASSUMPTIONS</a:t>
            </a:r>
          </a:p>
          <a:p>
            <a:r>
              <a:rPr lang="en-US" dirty="0"/>
              <a:t>I often struggle to take these analyses seriously for drawing robust conclusions. But extremely useful for summary statistics, guiding and generating hypotheses, and producing figures</a:t>
            </a:r>
          </a:p>
        </p:txBody>
      </p:sp>
      <p:sp>
        <p:nvSpPr>
          <p:cNvPr id="4" name="TextBox 3">
            <a:extLst>
              <a:ext uri="{FF2B5EF4-FFF2-40B4-BE49-F238E27FC236}">
                <a16:creationId xmlns:a16="http://schemas.microsoft.com/office/drawing/2014/main" id="{516926ED-1941-5C42-AFF5-D790420B694C}"/>
              </a:ext>
            </a:extLst>
          </p:cNvPr>
          <p:cNvSpPr txBox="1"/>
          <p:nvPr/>
        </p:nvSpPr>
        <p:spPr>
          <a:xfrm>
            <a:off x="7605820" y="1441810"/>
            <a:ext cx="1243225" cy="1200329"/>
          </a:xfrm>
          <a:prstGeom prst="rect">
            <a:avLst/>
          </a:prstGeom>
          <a:noFill/>
        </p:spPr>
        <p:txBody>
          <a:bodyPr wrap="none" rtlCol="0">
            <a:spAutoFit/>
          </a:bodyPr>
          <a:lstStyle/>
          <a:p>
            <a:r>
              <a:rPr lang="en-US" dirty="0" err="1"/>
              <a:t>Permanova</a:t>
            </a:r>
            <a:endParaRPr lang="en-US" dirty="0"/>
          </a:p>
          <a:p>
            <a:r>
              <a:rPr lang="en-US" dirty="0" err="1"/>
              <a:t>Permdisp</a:t>
            </a:r>
            <a:endParaRPr lang="en-US" dirty="0"/>
          </a:p>
          <a:p>
            <a:r>
              <a:rPr lang="en-US" dirty="0" err="1"/>
              <a:t>Anosim</a:t>
            </a:r>
            <a:r>
              <a:rPr lang="en-US" dirty="0"/>
              <a:t> :(</a:t>
            </a:r>
          </a:p>
          <a:p>
            <a:endParaRPr lang="en-US" dirty="0"/>
          </a:p>
        </p:txBody>
      </p:sp>
      <p:sp>
        <p:nvSpPr>
          <p:cNvPr id="5" name="TextBox 4">
            <a:extLst>
              <a:ext uri="{FF2B5EF4-FFF2-40B4-BE49-F238E27FC236}">
                <a16:creationId xmlns:a16="http://schemas.microsoft.com/office/drawing/2014/main" id="{A49CC771-246B-4145-817A-91B98B984D1B}"/>
              </a:ext>
            </a:extLst>
          </p:cNvPr>
          <p:cNvSpPr txBox="1"/>
          <p:nvPr/>
        </p:nvSpPr>
        <p:spPr>
          <a:xfrm>
            <a:off x="132351" y="1441810"/>
            <a:ext cx="1338640" cy="3139321"/>
          </a:xfrm>
          <a:prstGeom prst="rect">
            <a:avLst/>
          </a:prstGeom>
          <a:noFill/>
        </p:spPr>
        <p:txBody>
          <a:bodyPr wrap="square" rtlCol="0">
            <a:spAutoFit/>
          </a:bodyPr>
          <a:lstStyle/>
          <a:p>
            <a:r>
              <a:rPr lang="en-US" dirty="0"/>
              <a:t>UniFrac</a:t>
            </a:r>
          </a:p>
          <a:p>
            <a:r>
              <a:rPr lang="en-US" dirty="0"/>
              <a:t>Jaccard</a:t>
            </a:r>
          </a:p>
          <a:p>
            <a:r>
              <a:rPr lang="en-US" dirty="0"/>
              <a:t>Bray-Curtis</a:t>
            </a:r>
          </a:p>
          <a:p>
            <a:endParaRPr lang="en-US" dirty="0"/>
          </a:p>
          <a:p>
            <a:r>
              <a:rPr lang="en-US" dirty="0"/>
              <a:t>None are ‘the best’ – they all emphasize different patterns</a:t>
            </a:r>
          </a:p>
          <a:p>
            <a:endParaRPr lang="en-US" dirty="0"/>
          </a:p>
        </p:txBody>
      </p:sp>
    </p:spTree>
    <p:extLst>
      <p:ext uri="{BB962C8B-B14F-4D97-AF65-F5344CB8AC3E}">
        <p14:creationId xmlns:p14="http://schemas.microsoft.com/office/powerpoint/2010/main" val="2518144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2D04-D391-7949-A83C-B92E276F56F1}"/>
              </a:ext>
            </a:extLst>
          </p:cNvPr>
          <p:cNvSpPr>
            <a:spLocks noGrp="1"/>
          </p:cNvSpPr>
          <p:nvPr>
            <p:ph type="title"/>
          </p:nvPr>
        </p:nvSpPr>
        <p:spPr/>
        <p:txBody>
          <a:bodyPr/>
          <a:lstStyle/>
          <a:p>
            <a:r>
              <a:rPr lang="en-US" dirty="0"/>
              <a:t>Baby Bear and Goldilocks</a:t>
            </a:r>
          </a:p>
        </p:txBody>
      </p:sp>
      <p:sp>
        <p:nvSpPr>
          <p:cNvPr id="3" name="Content Placeholder 2">
            <a:extLst>
              <a:ext uri="{FF2B5EF4-FFF2-40B4-BE49-F238E27FC236}">
                <a16:creationId xmlns:a16="http://schemas.microsoft.com/office/drawing/2014/main" id="{D025B025-FD4D-9245-9AF7-8E320E71217D}"/>
              </a:ext>
            </a:extLst>
          </p:cNvPr>
          <p:cNvSpPr>
            <a:spLocks noGrp="1"/>
          </p:cNvSpPr>
          <p:nvPr>
            <p:ph idx="1"/>
          </p:nvPr>
        </p:nvSpPr>
        <p:spPr>
          <a:xfrm>
            <a:off x="1335820" y="1717482"/>
            <a:ext cx="6615484" cy="3061252"/>
          </a:xfrm>
        </p:spPr>
        <p:txBody>
          <a:bodyPr>
            <a:normAutofit fontScale="62500" lnSpcReduction="20000"/>
          </a:bodyPr>
          <a:lstStyle/>
          <a:p>
            <a:r>
              <a:rPr lang="en-US" dirty="0"/>
              <a:t>Let your question guide your stats</a:t>
            </a:r>
          </a:p>
          <a:p>
            <a:r>
              <a:rPr lang="en-US" dirty="0"/>
              <a:t>Would it be important to identify differential abundance of a single ASV, with high power? Use the rawest possible data, and if necessary, compromise by heavier filtering or pooling of unrelated sequences</a:t>
            </a:r>
          </a:p>
          <a:p>
            <a:r>
              <a:rPr lang="en-US" dirty="0"/>
              <a:t>Do strain-level differences not matter as much as macro-ecological patterns? Start with distance-matrix based stats, and see if there are specific patterns of interest that could be modeled with more precise methods</a:t>
            </a:r>
          </a:p>
          <a:p>
            <a:r>
              <a:rPr lang="en-US" dirty="0"/>
              <a:t>No such thing as a standard workflow</a:t>
            </a:r>
          </a:p>
        </p:txBody>
      </p:sp>
    </p:spTree>
    <p:extLst>
      <p:ext uri="{BB962C8B-B14F-4D97-AF65-F5344CB8AC3E}">
        <p14:creationId xmlns:p14="http://schemas.microsoft.com/office/powerpoint/2010/main" val="298833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1C6E-EB50-4347-9B3D-D5CA46D2DE7E}"/>
              </a:ext>
            </a:extLst>
          </p:cNvPr>
          <p:cNvSpPr>
            <a:spLocks noGrp="1"/>
          </p:cNvSpPr>
          <p:nvPr>
            <p:ph type="title"/>
          </p:nvPr>
        </p:nvSpPr>
        <p:spPr>
          <a:xfrm>
            <a:off x="1593839" y="446764"/>
            <a:ext cx="5795192" cy="857250"/>
          </a:xfrm>
        </p:spPr>
        <p:txBody>
          <a:bodyPr/>
          <a:lstStyle/>
          <a:p>
            <a:r>
              <a:rPr lang="en-US" dirty="0"/>
              <a:t>Differential abundance</a:t>
            </a:r>
          </a:p>
        </p:txBody>
      </p:sp>
      <p:sp>
        <p:nvSpPr>
          <p:cNvPr id="3" name="Content Placeholder 2">
            <a:extLst>
              <a:ext uri="{FF2B5EF4-FFF2-40B4-BE49-F238E27FC236}">
                <a16:creationId xmlns:a16="http://schemas.microsoft.com/office/drawing/2014/main" id="{EC793E09-5FE9-5141-B02C-BB1723298D6E}"/>
              </a:ext>
            </a:extLst>
          </p:cNvPr>
          <p:cNvSpPr>
            <a:spLocks noGrp="1"/>
          </p:cNvSpPr>
          <p:nvPr>
            <p:ph idx="1"/>
          </p:nvPr>
        </p:nvSpPr>
        <p:spPr>
          <a:xfrm>
            <a:off x="1105231" y="1304014"/>
            <a:ext cx="6726804" cy="3601941"/>
          </a:xfrm>
        </p:spPr>
        <p:txBody>
          <a:bodyPr>
            <a:normAutofit fontScale="47500" lnSpcReduction="20000"/>
          </a:bodyPr>
          <a:lstStyle/>
          <a:p>
            <a:r>
              <a:rPr lang="en-US" dirty="0"/>
              <a:t>Lots of tools designed for </a:t>
            </a:r>
            <a:r>
              <a:rPr lang="en-US" dirty="0" err="1"/>
              <a:t>RNASeq</a:t>
            </a:r>
            <a:r>
              <a:rPr lang="en-US" dirty="0"/>
              <a:t> data and co-opted for microbiomes (e.g. DESeq2)</a:t>
            </a:r>
          </a:p>
          <a:p>
            <a:r>
              <a:rPr lang="en-US" dirty="0"/>
              <a:t>Statistical model assumes:</a:t>
            </a:r>
          </a:p>
          <a:p>
            <a:pPr lvl="1"/>
            <a:r>
              <a:rPr lang="en-US" dirty="0"/>
              <a:t>Most taxa have relatively constant abundance (often violated in microbiome studies)</a:t>
            </a:r>
          </a:p>
          <a:p>
            <a:pPr lvl="1"/>
            <a:r>
              <a:rPr lang="en-US" dirty="0"/>
              <a:t>No true absences (zeros are due to extremely low abundance; good for </a:t>
            </a:r>
            <a:r>
              <a:rPr lang="en-US" dirty="0" err="1"/>
              <a:t>RNASeq</a:t>
            </a:r>
            <a:r>
              <a:rPr lang="en-US" dirty="0"/>
              <a:t>, much less good for microbiomes. Zero inflation can be important and interesting!)</a:t>
            </a:r>
          </a:p>
          <a:p>
            <a:pPr lvl="1"/>
            <a:r>
              <a:rPr lang="en-US" dirty="0"/>
              <a:t>Error follows negative binomial distribution. Not a bad assumption, but somewhat inflexible (can’t incorporate residual correlation)</a:t>
            </a:r>
          </a:p>
          <a:p>
            <a:pPr lvl="1"/>
            <a:r>
              <a:rPr lang="en-US" dirty="0"/>
              <a:t>Taxa of similar abundance have similar residual variance (this one can get us in trouble – possible to have significant differences with just two samples! Potential for false positives)</a:t>
            </a:r>
          </a:p>
          <a:p>
            <a:r>
              <a:rPr lang="en-US" dirty="0"/>
              <a:t>Often most practical option. Just be aware of these and other assumptions!</a:t>
            </a:r>
          </a:p>
          <a:p>
            <a:r>
              <a:rPr lang="en-US" dirty="0"/>
              <a:t>ALL tools looking at individual taxa will suffer from the Curse of Dimensionality. </a:t>
            </a:r>
          </a:p>
          <a:p>
            <a:pPr lvl="1"/>
            <a:r>
              <a:rPr lang="en-US" dirty="0"/>
              <a:t>Multiple-comparison adjustments like Bonferroni corrections are necessary for frequentist tests! </a:t>
            </a:r>
          </a:p>
          <a:p>
            <a:pPr lvl="1"/>
            <a:r>
              <a:rPr lang="en-US" dirty="0"/>
              <a:t>Increase power (and computational efficiency!) through extra filtering or pooling (but be aware of potential introduction of biases!)</a:t>
            </a:r>
          </a:p>
        </p:txBody>
      </p:sp>
    </p:spTree>
    <p:extLst>
      <p:ext uri="{BB962C8B-B14F-4D97-AF65-F5344CB8AC3E}">
        <p14:creationId xmlns:p14="http://schemas.microsoft.com/office/powerpoint/2010/main" val="277762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04B5-847F-5A47-9CA2-074B29320E53}"/>
              </a:ext>
            </a:extLst>
          </p:cNvPr>
          <p:cNvSpPr>
            <a:spLocks noGrp="1"/>
          </p:cNvSpPr>
          <p:nvPr>
            <p:ph type="title"/>
          </p:nvPr>
        </p:nvSpPr>
        <p:spPr/>
        <p:txBody>
          <a:bodyPr/>
          <a:lstStyle/>
          <a:p>
            <a:r>
              <a:rPr lang="en-US" dirty="0"/>
              <a:t>Sample sizes</a:t>
            </a:r>
          </a:p>
        </p:txBody>
      </p:sp>
      <p:sp>
        <p:nvSpPr>
          <p:cNvPr id="3" name="Content Placeholder 2">
            <a:extLst>
              <a:ext uri="{FF2B5EF4-FFF2-40B4-BE49-F238E27FC236}">
                <a16:creationId xmlns:a16="http://schemas.microsoft.com/office/drawing/2014/main" id="{E6B3D59A-7472-2043-A2CC-70A8939E3BAD}"/>
              </a:ext>
            </a:extLst>
          </p:cNvPr>
          <p:cNvSpPr>
            <a:spLocks noGrp="1"/>
          </p:cNvSpPr>
          <p:nvPr>
            <p:ph idx="1"/>
          </p:nvPr>
        </p:nvSpPr>
        <p:spPr/>
        <p:txBody>
          <a:bodyPr>
            <a:normAutofit fontScale="55000" lnSpcReduction="20000"/>
          </a:bodyPr>
          <a:lstStyle/>
          <a:p>
            <a:r>
              <a:rPr lang="en-US" dirty="0"/>
              <a:t>Necessary sample numbers vary a </a:t>
            </a:r>
            <a:r>
              <a:rPr lang="en-US" i="1" dirty="0"/>
              <a:t>lot</a:t>
            </a:r>
            <a:r>
              <a:rPr lang="en-US" dirty="0"/>
              <a:t>, depending on:</a:t>
            </a:r>
          </a:p>
          <a:p>
            <a:pPr lvl="1"/>
            <a:r>
              <a:rPr lang="en-US" dirty="0"/>
              <a:t>Diversity of microbiome</a:t>
            </a:r>
          </a:p>
          <a:p>
            <a:pPr lvl="1"/>
            <a:r>
              <a:rPr lang="en-US" dirty="0"/>
              <a:t>Variability of microbiome</a:t>
            </a:r>
          </a:p>
          <a:p>
            <a:pPr lvl="1"/>
            <a:r>
              <a:rPr lang="en-US" dirty="0"/>
              <a:t>Strain-level specificity required</a:t>
            </a:r>
          </a:p>
          <a:p>
            <a:pPr lvl="1"/>
            <a:r>
              <a:rPr lang="en-US" dirty="0"/>
              <a:t>Number of variables, interaction effects, interest in dispersion effects</a:t>
            </a:r>
          </a:p>
          <a:p>
            <a:r>
              <a:rPr lang="en-US" dirty="0"/>
              <a:t>Hard to make general recommendations, but tools exist.</a:t>
            </a:r>
          </a:p>
          <a:p>
            <a:pPr lvl="1"/>
            <a:r>
              <a:rPr lang="en-US" dirty="0"/>
              <a:t>R package </a:t>
            </a:r>
            <a:r>
              <a:rPr lang="en-US" dirty="0" err="1"/>
              <a:t>powmic</a:t>
            </a:r>
            <a:endParaRPr lang="en-US" dirty="0"/>
          </a:p>
          <a:p>
            <a:pPr lvl="1"/>
            <a:r>
              <a:rPr lang="en-US" dirty="0"/>
              <a:t>Domain experts like us and your friends</a:t>
            </a:r>
          </a:p>
          <a:p>
            <a:pPr lvl="1"/>
            <a:endParaRPr lang="en-US" dirty="0"/>
          </a:p>
        </p:txBody>
      </p:sp>
    </p:spTree>
    <p:extLst>
      <p:ext uri="{BB962C8B-B14F-4D97-AF65-F5344CB8AC3E}">
        <p14:creationId xmlns:p14="http://schemas.microsoft.com/office/powerpoint/2010/main" val="286334641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926</TotalTime>
  <Words>1339</Words>
  <Application>Microsoft Macintosh PowerPoint</Application>
  <PresentationFormat>On-screen Show (16:9)</PresentationFormat>
  <Paragraphs>124</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Custom Design</vt:lpstr>
      <vt:lpstr>Statistical Considerations for Microbiome Studies</vt:lpstr>
      <vt:lpstr>No free lunch</vt:lpstr>
      <vt:lpstr>Patterns vs. Processes</vt:lpstr>
      <vt:lpstr>Discrete Compositionality</vt:lpstr>
      <vt:lpstr>Big Data</vt:lpstr>
      <vt:lpstr>Distance matrices</vt:lpstr>
      <vt:lpstr>Baby Bear and Goldilocks</vt:lpstr>
      <vt:lpstr>Differential abundance</vt:lpstr>
      <vt:lpstr>Sample sizes</vt:lpstr>
      <vt:lpstr>Always think twice</vt:lpstr>
      <vt:lpstr>Your interpretation</vt:lpstr>
      <vt:lpstr>Pattern vs. Process Example: Where’s the host</vt:lpstr>
      <vt:lpstr>Where’s the host</vt:lpstr>
      <vt:lpstr>Where’s the host</vt:lpstr>
      <vt:lpstr>Where’s the host</vt:lpstr>
      <vt:lpstr>Where’s the host</vt:lpstr>
      <vt:lpstr>Pattern vs. Process Example: Anna Karenina</vt:lpstr>
      <vt:lpstr>Example: Anna Karenina</vt:lpstr>
      <vt:lpstr>Example: Anna Karenina</vt:lpstr>
      <vt:lpstr>Talk to me about custom Bayesian statistical models</vt:lpstr>
    </vt:vector>
  </TitlesOfParts>
  <Company>University of South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Scott</dc:creator>
  <cp:lastModifiedBy>Ryan McMinds</cp:lastModifiedBy>
  <cp:revision>35</cp:revision>
  <dcterms:created xsi:type="dcterms:W3CDTF">2019-05-17T18:59:16Z</dcterms:created>
  <dcterms:modified xsi:type="dcterms:W3CDTF">2021-04-07T15:40:16Z</dcterms:modified>
</cp:coreProperties>
</file>