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F4A"/>
    <a:srgbClr val="E4E4E4"/>
    <a:srgbClr val="FFFF00"/>
    <a:srgbClr val="47D359"/>
    <a:srgbClr val="FFFF99"/>
    <a:srgbClr val="C1F0C8"/>
    <a:srgbClr val="F8D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083F5-D50D-42EF-BF02-BBC71EFED537}" v="1" dt="2024-12-26T23:26:5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9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Williams" userId="d73f4799e042ccf0" providerId="LiveId" clId="{332083F5-D50D-42EF-BF02-BBC71EFED537}"/>
    <pc:docChg chg="undo custSel modSld">
      <pc:chgData name="Geoffrey Williams" userId="d73f4799e042ccf0" providerId="LiveId" clId="{332083F5-D50D-42EF-BF02-BBC71EFED537}" dt="2024-12-27T00:22:06.234" v="300" actId="20577"/>
      <pc:docMkLst>
        <pc:docMk/>
      </pc:docMkLst>
      <pc:sldChg chg="addSp modSp mod">
        <pc:chgData name="Geoffrey Williams" userId="d73f4799e042ccf0" providerId="LiveId" clId="{332083F5-D50D-42EF-BF02-BBC71EFED537}" dt="2024-12-27T00:22:06.234" v="300" actId="20577"/>
        <pc:sldMkLst>
          <pc:docMk/>
          <pc:sldMk cId="2395964817" sldId="256"/>
        </pc:sldMkLst>
        <pc:spChg chg="mod">
          <ac:chgData name="Geoffrey Williams" userId="d73f4799e042ccf0" providerId="LiveId" clId="{332083F5-D50D-42EF-BF02-BBC71EFED537}" dt="2024-12-26T23:34:54.865" v="240" actId="1035"/>
          <ac:spMkLst>
            <pc:docMk/>
            <pc:sldMk cId="2395964817" sldId="256"/>
            <ac:spMk id="2" creationId="{F8014CB9-6E75-87B8-BAF6-EEF34A587361}"/>
          </ac:spMkLst>
        </pc:spChg>
        <pc:spChg chg="mod">
          <ac:chgData name="Geoffrey Williams" userId="d73f4799e042ccf0" providerId="LiveId" clId="{332083F5-D50D-42EF-BF02-BBC71EFED537}" dt="2024-12-26T23:34:54.865" v="240" actId="1035"/>
          <ac:spMkLst>
            <pc:docMk/>
            <pc:sldMk cId="2395964817" sldId="256"/>
            <ac:spMk id="6" creationId="{AA88DC31-1C57-CAEC-CB6F-4D89D789E6A2}"/>
          </ac:spMkLst>
        </pc:spChg>
        <pc:spChg chg="add mod">
          <ac:chgData name="Geoffrey Williams" userId="d73f4799e042ccf0" providerId="LiveId" clId="{332083F5-D50D-42EF-BF02-BBC71EFED537}" dt="2024-12-26T23:34:54.865" v="240" actId="1035"/>
          <ac:spMkLst>
            <pc:docMk/>
            <pc:sldMk cId="2395964817" sldId="256"/>
            <ac:spMk id="11" creationId="{2070369F-6462-C7B7-8E2D-383D5B90B52F}"/>
          </ac:spMkLst>
        </pc:spChg>
        <pc:graphicFrameChg chg="mod modGraphic">
          <ac:chgData name="Geoffrey Williams" userId="d73f4799e042ccf0" providerId="LiveId" clId="{332083F5-D50D-42EF-BF02-BBC71EFED537}" dt="2024-12-27T00:22:06.234" v="300" actId="20577"/>
          <ac:graphicFrameMkLst>
            <pc:docMk/>
            <pc:sldMk cId="2395964817" sldId="256"/>
            <ac:graphicFrameMk id="5" creationId="{2EAF2825-F501-6A8B-E49A-0FF3982BF600}"/>
          </ac:graphicFrameMkLst>
        </pc:graphicFrameChg>
        <pc:graphicFrameChg chg="mod modGraphic">
          <ac:chgData name="Geoffrey Williams" userId="d73f4799e042ccf0" providerId="LiveId" clId="{332083F5-D50D-42EF-BF02-BBC71EFED537}" dt="2024-12-26T23:34:54.865" v="240" actId="1035"/>
          <ac:graphicFrameMkLst>
            <pc:docMk/>
            <pc:sldMk cId="2395964817" sldId="256"/>
            <ac:graphicFrameMk id="32" creationId="{E68533C3-1224-F4C5-5431-944280A6D425}"/>
          </ac:graphicFrameMkLst>
        </pc:graphicFrameChg>
        <pc:graphicFrameChg chg="mod">
          <ac:chgData name="Geoffrey Williams" userId="d73f4799e042ccf0" providerId="LiveId" clId="{332083F5-D50D-42EF-BF02-BBC71EFED537}" dt="2024-12-26T23:34:54.865" v="240" actId="1035"/>
          <ac:graphicFrameMkLst>
            <pc:docMk/>
            <pc:sldMk cId="2395964817" sldId="256"/>
            <ac:graphicFrameMk id="36" creationId="{65105CD8-E7FC-D48C-C629-CF24D1C477FC}"/>
          </ac:graphicFrameMkLst>
        </pc:graphicFrameChg>
        <pc:cxnChg chg="mod">
          <ac:chgData name="Geoffrey Williams" userId="d73f4799e042ccf0" providerId="LiveId" clId="{332083F5-D50D-42EF-BF02-BBC71EFED537}" dt="2024-12-26T23:34:54.865" v="240" actId="1035"/>
          <ac:cxnSpMkLst>
            <pc:docMk/>
            <pc:sldMk cId="2395964817" sldId="256"/>
            <ac:cxnSpMk id="33" creationId="{0D6AB395-786F-DA14-61B1-79C3F35985AF}"/>
          </ac:cxnSpMkLst>
        </pc:cxnChg>
        <pc:cxnChg chg="mod">
          <ac:chgData name="Geoffrey Williams" userId="d73f4799e042ccf0" providerId="LiveId" clId="{332083F5-D50D-42EF-BF02-BBC71EFED537}" dt="2024-12-26T23:34:54.865" v="240" actId="1035"/>
          <ac:cxnSpMkLst>
            <pc:docMk/>
            <pc:sldMk cId="2395964817" sldId="256"/>
            <ac:cxnSpMk id="34" creationId="{F34CA73C-5E08-4EC5-A29A-187D4CCA1209}"/>
          </ac:cxnSpMkLst>
        </pc:cxnChg>
        <pc:cxnChg chg="mod">
          <ac:chgData name="Geoffrey Williams" userId="d73f4799e042ccf0" providerId="LiveId" clId="{332083F5-D50D-42EF-BF02-BBC71EFED537}" dt="2024-12-26T23:34:54.865" v="240" actId="1035"/>
          <ac:cxnSpMkLst>
            <pc:docMk/>
            <pc:sldMk cId="2395964817" sldId="256"/>
            <ac:cxnSpMk id="35" creationId="{D3970732-E48B-4513-A93E-E264076423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077416"/>
            <a:ext cx="5052060" cy="2291986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457790"/>
            <a:ext cx="4457700" cy="1589455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50503"/>
            <a:ext cx="1281589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50503"/>
            <a:ext cx="3770471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641271"/>
            <a:ext cx="5126355" cy="2738496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405674"/>
            <a:ext cx="5126355" cy="144011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752516"/>
            <a:ext cx="252603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752516"/>
            <a:ext cx="252603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50505"/>
            <a:ext cx="5126355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13839"/>
            <a:ext cx="2514421" cy="7909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404756"/>
            <a:ext cx="2514421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13839"/>
            <a:ext cx="2526804" cy="7909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404756"/>
            <a:ext cx="2526804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891"/>
            <a:ext cx="1916966" cy="153611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47884"/>
            <a:ext cx="3008948" cy="467845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75009"/>
            <a:ext cx="1916966" cy="365894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891"/>
            <a:ext cx="1916966" cy="153611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47884"/>
            <a:ext cx="3008948" cy="467845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75009"/>
            <a:ext cx="1916966" cy="365894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50505"/>
            <a:ext cx="512635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752516"/>
            <a:ext cx="512635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101804"/>
            <a:ext cx="13373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51BA8-6D88-43B0-A518-2811C9079E11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101804"/>
            <a:ext cx="200596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101804"/>
            <a:ext cx="13373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68533C3-1224-F4C5-5431-944280A6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87220"/>
              </p:ext>
            </p:extLst>
          </p:nvPr>
        </p:nvGraphicFramePr>
        <p:xfrm>
          <a:off x="179217" y="115145"/>
          <a:ext cx="5585166" cy="1590671"/>
        </p:xfrm>
        <a:graphic>
          <a:graphicData uri="http://schemas.openxmlformats.org/drawingml/2006/table">
            <a:tbl>
              <a:tblPr/>
              <a:tblGrid>
                <a:gridCol w="1085769">
                  <a:extLst>
                    <a:ext uri="{9D8B030D-6E8A-4147-A177-3AD203B41FA5}">
                      <a16:colId xmlns:a16="http://schemas.microsoft.com/office/drawing/2014/main" val="3994330695"/>
                    </a:ext>
                  </a:extLst>
                </a:gridCol>
                <a:gridCol w="638688">
                  <a:extLst>
                    <a:ext uri="{9D8B030D-6E8A-4147-A177-3AD203B41FA5}">
                      <a16:colId xmlns:a16="http://schemas.microsoft.com/office/drawing/2014/main" val="3649854430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4210051642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1015855426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3451754353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2726369265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1770335668"/>
                    </a:ext>
                  </a:extLst>
                </a:gridCol>
                <a:gridCol w="699204">
                  <a:extLst>
                    <a:ext uri="{9D8B030D-6E8A-4147-A177-3AD203B41FA5}">
                      <a16:colId xmlns:a16="http://schemas.microsoft.com/office/drawing/2014/main" val="1789675973"/>
                    </a:ext>
                  </a:extLst>
                </a:gridCol>
              </a:tblGrid>
              <a:tr h="187417"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Invasion phase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Established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Invasive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64120"/>
                  </a:ext>
                </a:extLst>
              </a:tr>
              <a:tr h="33953">
                <a:tc rowSpan="3">
                  <a:txBody>
                    <a:bodyPr/>
                    <a:lstStyle/>
                    <a:p>
                      <a:pPr marL="55563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Driving factor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61335"/>
                  </a:ext>
                </a:extLst>
              </a:tr>
              <a:tr h="183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5535"/>
                  </a:ext>
                </a:extLst>
              </a:tr>
              <a:tr h="183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789"/>
                  </a:ext>
                </a:extLst>
              </a:tr>
              <a:tr h="183343">
                <a:tc rowSpan="2">
                  <a:txBody>
                    <a:bodyPr/>
                    <a:lstStyle/>
                    <a:p>
                      <a:pPr marL="55563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Barriers/filters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80448"/>
                  </a:ext>
                </a:extLst>
              </a:tr>
              <a:tr h="2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76140"/>
                  </a:ext>
                </a:extLst>
              </a:tr>
              <a:tr h="169762">
                <a:tc rowSpan="2">
                  <a:txBody>
                    <a:bodyPr/>
                    <a:lstStyle/>
                    <a:p>
                      <a:pPr marL="173038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Abiotic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33820"/>
                  </a:ext>
                </a:extLst>
              </a:tr>
              <a:tr h="2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41856"/>
                  </a:ext>
                </a:extLst>
              </a:tr>
              <a:tr h="179268">
                <a:tc rowSpan="2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5523507"/>
                  </a:ext>
                </a:extLst>
              </a:tr>
              <a:tr h="2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9846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marL="173038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Biotic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3404"/>
                  </a:ext>
                </a:extLst>
              </a:tr>
              <a:tr h="27162">
                <a:tc rowSpan="2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11147"/>
                  </a:ext>
                </a:extLst>
              </a:tr>
              <a:tr h="179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3991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6AB395-786F-DA14-61B1-79C3F35985AF}"/>
              </a:ext>
            </a:extLst>
          </p:cNvPr>
          <p:cNvCxnSpPr>
            <a:cxnSpLocks/>
          </p:cNvCxnSpPr>
          <p:nvPr/>
        </p:nvCxnSpPr>
        <p:spPr>
          <a:xfrm>
            <a:off x="1265072" y="515791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CA73C-5E08-4EC5-A29A-187D4CCA1209}"/>
              </a:ext>
            </a:extLst>
          </p:cNvPr>
          <p:cNvCxnSpPr>
            <a:cxnSpLocks/>
          </p:cNvCxnSpPr>
          <p:nvPr/>
        </p:nvCxnSpPr>
        <p:spPr>
          <a:xfrm>
            <a:off x="2522372" y="515791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970732-E48B-4513-A93E-E26407642354}"/>
              </a:ext>
            </a:extLst>
          </p:cNvPr>
          <p:cNvCxnSpPr>
            <a:cxnSpLocks/>
          </p:cNvCxnSpPr>
          <p:nvPr/>
        </p:nvCxnSpPr>
        <p:spPr>
          <a:xfrm>
            <a:off x="3788816" y="515791"/>
            <a:ext cx="1276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5105CD8-E7FC-D48C-C629-CF24D1C47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6638"/>
              </p:ext>
            </p:extLst>
          </p:nvPr>
        </p:nvGraphicFramePr>
        <p:xfrm>
          <a:off x="1265072" y="913198"/>
          <a:ext cx="3800195" cy="735676"/>
        </p:xfrm>
        <a:graphic>
          <a:graphicData uri="http://schemas.openxmlformats.org/drawingml/2006/table">
            <a:tbl>
              <a:tblPr/>
              <a:tblGrid>
                <a:gridCol w="638688">
                  <a:extLst>
                    <a:ext uri="{9D8B030D-6E8A-4147-A177-3AD203B41FA5}">
                      <a16:colId xmlns:a16="http://schemas.microsoft.com/office/drawing/2014/main" val="2421364479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1613052363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3948046248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2361132314"/>
                    </a:ext>
                  </a:extLst>
                </a:gridCol>
                <a:gridCol w="1264604">
                  <a:extLst>
                    <a:ext uri="{9D8B030D-6E8A-4147-A177-3AD203B41FA5}">
                      <a16:colId xmlns:a16="http://schemas.microsoft.com/office/drawing/2014/main" val="3010777135"/>
                    </a:ext>
                  </a:extLst>
                </a:gridCol>
              </a:tblGrid>
              <a:tr h="1839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Geography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253904"/>
                  </a:ext>
                </a:extLst>
              </a:tr>
              <a:tr h="1839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05944"/>
                  </a:ext>
                </a:extLst>
              </a:tr>
              <a:tr h="18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5943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Host resistance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43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 resistance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40714"/>
                  </a:ext>
                </a:extLst>
              </a:tr>
              <a:tr h="1839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43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Antagonists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598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014CB9-6E75-87B8-BAF6-EEF34A587361}"/>
              </a:ext>
            </a:extLst>
          </p:cNvPr>
          <p:cNvSpPr txBox="1"/>
          <p:nvPr/>
        </p:nvSpPr>
        <p:spPr>
          <a:xfrm>
            <a:off x="1740589" y="-73152"/>
            <a:ext cx="1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27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AF2825-F501-6A8B-E49A-0FF3982BF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55412"/>
              </p:ext>
            </p:extLst>
          </p:nvPr>
        </p:nvGraphicFramePr>
        <p:xfrm>
          <a:off x="169492" y="1786230"/>
          <a:ext cx="5594891" cy="47270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20205805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59155972"/>
                    </a:ext>
                  </a:extLst>
                </a:gridCol>
                <a:gridCol w="2982501">
                  <a:extLst>
                    <a:ext uri="{9D8B030D-6E8A-4147-A177-3AD203B41FA5}">
                      <a16:colId xmlns:a16="http://schemas.microsoft.com/office/drawing/2014/main" val="3500837397"/>
                    </a:ext>
                  </a:extLst>
                </a:gridCol>
              </a:tblGrid>
              <a:tr h="168915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/>
                </a:tc>
                <a:extLst>
                  <a:ext uri="{0D108BD9-81ED-4DB2-BD59-A6C34878D82A}">
                    <a16:rowId xmlns:a16="http://schemas.microsoft.com/office/drawing/2014/main" val="2216869964"/>
                  </a:ext>
                </a:extLst>
              </a:tr>
              <a:tr h="576176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trees and shrubs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plant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Woody (and some semi-woody) plants reaching &gt; ~1 m but usually &gt; 3 m in height that can grow naturally in nonagricultural landscapes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33810"/>
                  </a:ext>
                </a:extLst>
              </a:tr>
              <a:tr h="583659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phytopathogens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pest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Organisms such as fungi, oomycetes, nematodes, prokaryotes, parasitic plants, etc. capable of causing diseases of forest trees and shrubs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66"/>
                  </a:ext>
                </a:extLst>
              </a:tr>
              <a:tr h="291830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Introduced</a:t>
                      </a:r>
                      <a:endParaRPr lang="en-US" sz="8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Invasion phase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Successfully surviving outside the native range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47D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34815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119063" marR="0" lvl="1" indent="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Propagule pressure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Driving factor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rates of forest phytopathogen dispersal units (</a:t>
                      </a: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spores or infected material)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88985"/>
                  </a:ext>
                </a:extLst>
              </a:tr>
              <a:tr h="418290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Established</a:t>
                      </a:r>
                      <a:endParaRPr lang="en-US" sz="8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Invasion phase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Introduced and successfully reproducing for multiple generations outside the native range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97030"/>
                  </a:ext>
                </a:extLst>
              </a:tr>
              <a:tr h="447472">
                <a:tc>
                  <a:txBody>
                    <a:bodyPr/>
                    <a:lstStyle/>
                    <a:p>
                      <a:pPr marL="119063" marR="0" lvl="1" indent="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Phylogeography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Barrier</a:t>
                      </a:r>
                      <a:r>
                        <a:rPr lang="es-AR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study, the geographic distribution of overall phylogenetic (un-)relatedness among communities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04093"/>
                  </a:ext>
                </a:extLst>
              </a:tr>
              <a:tr h="995539">
                <a:tc>
                  <a:txBody>
                    <a:bodyPr/>
                    <a:lstStyle/>
                    <a:p>
                      <a:pPr marL="119063" marR="0" lvl="1" indent="1270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Biogeographic affinity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Driving factor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 of related taxa in geographic space (includes phylogeographic similarity, or relatively smaller phylogeographic distance, among native forest tree and shrub communities; and number of non-native forest tree and shrub species that are established from one region in another)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14921"/>
                  </a:ext>
                </a:extLst>
              </a:tr>
              <a:tr h="437744">
                <a:tc>
                  <a:txBody>
                    <a:bodyPr/>
                    <a:lstStyle/>
                    <a:p>
                      <a:pPr marL="119063" marR="0" lvl="1" indent="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Establishment potential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Driving factor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Inverse of the barrier between introduction and establishment; overall environmental favorability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09920"/>
                  </a:ext>
                </a:extLst>
              </a:tr>
              <a:tr h="389107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Invasive</a:t>
                      </a:r>
                      <a:endParaRPr lang="en-US" sz="8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Invasion phase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Established, spreading, and causing harm (for phytopathogens, an epidemic state of disease)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4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24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88DC31-1C57-CAEC-CB6F-4D89D789E6A2}"/>
              </a:ext>
            </a:extLst>
          </p:cNvPr>
          <p:cNvSpPr txBox="1"/>
          <p:nvPr/>
        </p:nvSpPr>
        <p:spPr>
          <a:xfrm>
            <a:off x="3010447" y="-69521"/>
            <a:ext cx="1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27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0369F-6462-C7B7-8E2D-383D5B90B52F}"/>
              </a:ext>
            </a:extLst>
          </p:cNvPr>
          <p:cNvSpPr txBox="1"/>
          <p:nvPr/>
        </p:nvSpPr>
        <p:spPr>
          <a:xfrm>
            <a:off x="4270429" y="-67056"/>
            <a:ext cx="1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27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9596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284</Words>
  <Application>Microsoft Office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Geoffrey (CTR) - FS, OR</dc:creator>
  <cp:lastModifiedBy>Geoffrey Williams</cp:lastModifiedBy>
  <cp:revision>3</cp:revision>
  <dcterms:created xsi:type="dcterms:W3CDTF">2024-11-26T00:51:38Z</dcterms:created>
  <dcterms:modified xsi:type="dcterms:W3CDTF">2024-12-27T00:22:12Z</dcterms:modified>
</cp:coreProperties>
</file>