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9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5" autoAdjust="0"/>
    <p:restoredTop sz="77551" autoAdjust="0"/>
  </p:normalViewPr>
  <p:slideViewPr>
    <p:cSldViewPr>
      <p:cViewPr varScale="1">
        <p:scale>
          <a:sx n="48" d="100"/>
          <a:sy n="48" d="100"/>
        </p:scale>
        <p:origin x="-950" y="-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5/13/2013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135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5/13/2013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602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5/13/2013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5/13/2013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NGDS Sustainability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Stephen Richard and NGDS team</a:t>
            </a:r>
          </a:p>
          <a:p>
            <a:r>
              <a:rPr lang="en-US" sz="2400" dirty="0" smtClean="0">
                <a:latin typeface="+mn-lt"/>
              </a:rPr>
              <a:t>Reno, NV  May 14, 2013 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needs to be sustained </a:t>
            </a:r>
          </a:p>
          <a:p>
            <a:r>
              <a:rPr lang="en-US" dirty="0" smtClean="0"/>
              <a:t>Costs</a:t>
            </a:r>
          </a:p>
          <a:p>
            <a:r>
              <a:rPr lang="en-US" dirty="0" smtClean="0"/>
              <a:t>Business models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 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From: Paper </a:t>
            </a:r>
            <a:r>
              <a:rPr lang="en-US" dirty="0" smtClean="0"/>
              <a:t>publications as the product</a:t>
            </a:r>
          </a:p>
          <a:p>
            <a:r>
              <a:rPr lang="en-US" dirty="0" smtClean="0"/>
              <a:t>To: Information </a:t>
            </a:r>
            <a:r>
              <a:rPr lang="en-US" dirty="0" smtClean="0"/>
              <a:t>via web services as the product </a:t>
            </a:r>
            <a:endParaRPr lang="en-US" dirty="0"/>
          </a:p>
        </p:txBody>
      </p:sp>
      <p:pic>
        <p:nvPicPr>
          <p:cNvPr id="1028" name="Picture 4" descr="https://encrypted-tbn1.gstatic.com/images?q=tbn:ANd9GcRbgruyKr4FgIaCjZpvoCF83xj2-2jv1Iw0VpazuSXvyxaUX-ft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0" y="2819400"/>
            <a:ext cx="21621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aronsonsecurity.com/Portals/55833/images/newparadigmahea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84" y="3590924"/>
            <a:ext cx="4048125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91083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surveys as data 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 smtClean="0"/>
              <a:t>all have web servers and web sites </a:t>
            </a:r>
          </a:p>
          <a:p>
            <a:r>
              <a:rPr lang="en-US" dirty="0" smtClean="0"/>
              <a:t>Run data services </a:t>
            </a:r>
          </a:p>
          <a:p>
            <a:r>
              <a:rPr lang="en-US" dirty="0" smtClean="0"/>
              <a:t>Have to integrate web usage metrics into agency </a:t>
            </a:r>
            <a:r>
              <a:rPr lang="en-US" dirty="0" smtClean="0"/>
              <a:t>performance assessment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449752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needs to be maintained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575787"/>
          </a:xfrm>
        </p:spPr>
        <p:txBody>
          <a:bodyPr>
            <a:normAutofit/>
          </a:bodyPr>
          <a:lstStyle/>
          <a:p>
            <a:r>
              <a:rPr lang="en-US" dirty="0" smtClean="0"/>
              <a:t>Web server:</a:t>
            </a:r>
          </a:p>
          <a:p>
            <a:pPr lvl="1"/>
            <a:r>
              <a:rPr lang="en-US" dirty="0" smtClean="0"/>
              <a:t>Physical server</a:t>
            </a:r>
          </a:p>
          <a:p>
            <a:pPr lvl="1"/>
            <a:r>
              <a:rPr lang="en-US" dirty="0" smtClean="0"/>
              <a:t>Cloud server</a:t>
            </a:r>
          </a:p>
          <a:p>
            <a:pPr lvl="1"/>
            <a:r>
              <a:rPr lang="en-US" dirty="0" smtClean="0"/>
              <a:t>Hosting service</a:t>
            </a:r>
          </a:p>
          <a:p>
            <a:r>
              <a:rPr lang="en-US" dirty="0" smtClean="0"/>
              <a:t>Datasets:</a:t>
            </a:r>
          </a:p>
          <a:p>
            <a:pPr lvl="1"/>
            <a:r>
              <a:rPr lang="en-US" dirty="0" smtClean="0"/>
              <a:t>Correct errors</a:t>
            </a:r>
          </a:p>
          <a:p>
            <a:pPr lvl="1"/>
            <a:r>
              <a:rPr lang="en-US" dirty="0" smtClean="0"/>
              <a:t>Update with new data</a:t>
            </a:r>
          </a:p>
          <a:p>
            <a:pPr lvl="1"/>
            <a:r>
              <a:rPr lang="en-US" dirty="0" smtClean="0"/>
              <a:t>Upgrade as software evolves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345773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it cost… People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costs calculated for AZGS, include ERE, vacation, holiday, sick…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828673"/>
              </p:ext>
            </p:extLst>
          </p:nvPr>
        </p:nvGraphicFramePr>
        <p:xfrm>
          <a:off x="838200" y="2895600"/>
          <a:ext cx="7772402" cy="28412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4000"/>
                <a:gridCol w="4343400"/>
                <a:gridCol w="1905002"/>
              </a:tblGrid>
              <a:tr h="68146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supervisor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1 </a:t>
                      </a:r>
                      <a:r>
                        <a:rPr lang="en-US" sz="2400" u="none" strike="noStrike" dirty="0" err="1">
                          <a:effectLst/>
                        </a:rPr>
                        <a:t>hr</a:t>
                      </a:r>
                      <a:r>
                        <a:rPr lang="en-US" sz="2400" u="none" strike="noStrike" dirty="0">
                          <a:effectLst/>
                        </a:rPr>
                        <a:t>/</a:t>
                      </a:r>
                      <a:r>
                        <a:rPr lang="en-US" sz="2400" u="none" strike="noStrike" dirty="0" err="1">
                          <a:effectLst/>
                        </a:rPr>
                        <a:t>wk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3,120.00 </a:t>
                      </a:r>
                    </a:p>
                  </a:txBody>
                  <a:tcPr marL="7620" marR="7620" marT="7620" marB="0"/>
                </a:tc>
              </a:tr>
              <a:tr h="461536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Technician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8hrs/</a:t>
                      </a:r>
                      <a:r>
                        <a:rPr lang="en-US" sz="2400" u="none" strike="noStrike" dirty="0" err="1">
                          <a:effectLst/>
                        </a:rPr>
                        <a:t>mo</a:t>
                      </a:r>
                      <a:r>
                        <a:rPr lang="en-US" sz="2400" u="none" strike="noStrike" dirty="0" smtClean="0">
                          <a:effectLst/>
                        </a:rPr>
                        <a:t>, </a:t>
                      </a:r>
                      <a:r>
                        <a:rPr lang="en-US" sz="2400" u="none" strike="noStrike" dirty="0">
                          <a:effectLst/>
                        </a:rPr>
                        <a:t>every  year a big </a:t>
                      </a:r>
                      <a:r>
                        <a:rPr lang="en-US" sz="2400" u="none" strike="noStrike" dirty="0" smtClean="0">
                          <a:effectLst/>
                        </a:rPr>
                        <a:t>job =</a:t>
                      </a:r>
                      <a:r>
                        <a:rPr lang="en-US" sz="2400" u="none" strike="noStrike" baseline="0" dirty="0" smtClean="0">
                          <a:effectLst/>
                        </a:rPr>
                        <a:t> +</a:t>
                      </a:r>
                      <a:r>
                        <a:rPr lang="en-US" sz="2400" u="none" strike="noStrike" dirty="0" smtClean="0">
                          <a:effectLst/>
                        </a:rPr>
                        <a:t>40hr/</a:t>
                      </a:r>
                      <a:r>
                        <a:rPr lang="en-US" sz="2400" u="none" strike="noStrike" dirty="0" err="1" smtClean="0">
                          <a:effectLst/>
                        </a:rPr>
                        <a:t>yr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6,800.00 </a:t>
                      </a:r>
                    </a:p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/>
                </a:tc>
              </a:tr>
              <a:tr h="68146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Content manager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4 weeks/</a:t>
                      </a:r>
                      <a:r>
                        <a:rPr lang="en-US" sz="2400" u="none" strike="noStrike" dirty="0" err="1">
                          <a:effectLst/>
                        </a:rPr>
                        <a:t>yr</a:t>
                      </a:r>
                      <a:r>
                        <a:rPr lang="en-US" sz="2400" u="none" strike="noStrike" dirty="0">
                          <a:effectLst/>
                        </a:rPr>
                        <a:t>; new content and updates come in bursts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5,280.00 </a:t>
                      </a:r>
                    </a:p>
                    <a:p>
                      <a:pPr algn="l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7620" marR="7620" marT="7620" marB="0"/>
                </a:tc>
              </a:tr>
              <a:tr h="681464">
                <a:tc>
                  <a:txBody>
                    <a:bodyPr/>
                    <a:lstStyle/>
                    <a:p>
                      <a:pPr algn="l" fontAlgn="t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$15,200.00 </a:t>
                      </a:r>
                    </a:p>
                  </a:txBody>
                  <a:tcPr marL="7620" marR="7620" marT="762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6028602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8077200" cy="1143000"/>
          </a:xfrm>
        </p:spPr>
        <p:txBody>
          <a:bodyPr/>
          <a:lstStyle/>
          <a:p>
            <a:r>
              <a:rPr lang="en-US" dirty="0" smtClean="0"/>
              <a:t>What’s it cost:</a:t>
            </a:r>
            <a:r>
              <a:rPr lang="en-US" dirty="0"/>
              <a:t> </a:t>
            </a:r>
            <a:r>
              <a:rPr lang="en-US" dirty="0" smtClean="0"/>
              <a:t>Computers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2958236"/>
              </p:ext>
            </p:extLst>
          </p:nvPr>
        </p:nvGraphicFramePr>
        <p:xfrm>
          <a:off x="1064172" y="1697421"/>
          <a:ext cx="7315200" cy="16089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89028"/>
                <a:gridCol w="1826172"/>
              </a:tblGrid>
              <a:tr h="45720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electricity, cooling, space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 $        800.00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</a:tr>
              <a:tr h="412591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internet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 $        100.00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</a:tr>
              <a:tr h="730409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software, guess academic site license kind of pricing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 $    1,000.00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66800" y="1328089"/>
            <a:ext cx="466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Estimated cost per year; these will vary widely…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94998"/>
              </p:ext>
            </p:extLst>
          </p:nvPr>
        </p:nvGraphicFramePr>
        <p:xfrm>
          <a:off x="1066800" y="3505200"/>
          <a:ext cx="7675180" cy="1470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32433"/>
                <a:gridCol w="2142747"/>
              </a:tblGrid>
              <a:tr h="54864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Servers, storage (budget on basis of </a:t>
                      </a:r>
                      <a:r>
                        <a:rPr lang="en-US" sz="2400" u="none" strike="noStrike" dirty="0" smtClean="0">
                          <a:effectLst/>
                        </a:rPr>
                        <a:t>VMs running </a:t>
                      </a:r>
                      <a:r>
                        <a:rPr lang="en-US" sz="2400" u="none" strike="noStrike" dirty="0">
                          <a:effectLst/>
                        </a:rPr>
                        <a:t>in a local host, with a storage-area network); base on AZGS calculation with HP server running ~20 VMs, 5 year lifetime.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 smtClean="0">
                          <a:effectLst/>
                        </a:rPr>
                        <a:t>$500.00</a:t>
                      </a:r>
                      <a:r>
                        <a:rPr lang="en-US" sz="24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/</a:t>
                      </a:r>
                      <a:r>
                        <a:rPr lang="en-US" sz="1600" u="none" strike="noStrike" baseline="0" dirty="0" err="1" smtClean="0">
                          <a:effectLst/>
                        </a:rPr>
                        <a:t>yr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per VM; </a:t>
                      </a:r>
                    </a:p>
                    <a:p>
                      <a:pPr algn="l" fontAlgn="t"/>
                      <a:r>
                        <a:rPr lang="en-US" sz="2400" u="none" strike="noStrike" baseline="0" dirty="0" smtClean="0">
                          <a:effectLst/>
                        </a:rPr>
                        <a:t>est. $</a:t>
                      </a:r>
                      <a:r>
                        <a:rPr lang="en-US" sz="2400" b="1" u="none" strike="noStrike" baseline="0" dirty="0" smtClean="0">
                          <a:effectLst/>
                        </a:rPr>
                        <a:t>1200 /</a:t>
                      </a:r>
                      <a:r>
                        <a:rPr lang="en-US" sz="2400" b="1" u="none" strike="noStrike" baseline="0" dirty="0" err="1" smtClean="0">
                          <a:effectLst/>
                        </a:rPr>
                        <a:t>yr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 flipH="1">
            <a:off x="3581400" y="5255566"/>
            <a:ext cx="5212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subtotal computer	 $3,100.00 </a:t>
            </a:r>
          </a:p>
        </p:txBody>
      </p:sp>
    </p:spTree>
    <p:extLst>
      <p:ext uri="{BB962C8B-B14F-4D97-AF65-F5344CB8AC3E}">
        <p14:creationId xmlns:p14="http://schemas.microsoft.com/office/powerpoint/2010/main" val="3654602520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Grand Total: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$</a:t>
            </a:r>
            <a:r>
              <a:rPr lang="en-US" b="1" dirty="0" smtClean="0"/>
              <a:t>18,300.00   </a:t>
            </a:r>
            <a:r>
              <a:rPr lang="en-US" dirty="0" smtClean="0"/>
              <a:t>per year</a:t>
            </a:r>
          </a:p>
          <a:p>
            <a:pPr lvl="1"/>
            <a:r>
              <a:rPr lang="en-US" dirty="0" smtClean="0"/>
              <a:t>% personnel</a:t>
            </a:r>
            <a:r>
              <a:rPr lang="en-US" dirty="0"/>
              <a:t>	83%</a:t>
            </a:r>
          </a:p>
          <a:p>
            <a:pPr lvl="1"/>
            <a:r>
              <a:rPr lang="en-US" dirty="0" smtClean="0"/>
              <a:t>% equipment</a:t>
            </a:r>
            <a:r>
              <a:rPr lang="en-US" dirty="0"/>
              <a:t>	17</a:t>
            </a:r>
            <a:r>
              <a:rPr lang="en-US" dirty="0" smtClean="0"/>
              <a:t>%</a:t>
            </a:r>
          </a:p>
          <a:p>
            <a:pPr lvl="1"/>
            <a:endParaRPr lang="en-US" dirty="0"/>
          </a:p>
          <a:p>
            <a:r>
              <a:rPr lang="en-US" dirty="0" smtClean="0"/>
              <a:t>Account for lifetime of hardware</a:t>
            </a:r>
          </a:p>
          <a:p>
            <a:r>
              <a:rPr lang="en-US" dirty="0" smtClean="0"/>
              <a:t>Include funds for personnel to monitor and 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15504"/>
      </p:ext>
    </p:extLst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models: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into operating costs</a:t>
            </a:r>
          </a:p>
          <a:p>
            <a:r>
              <a:rPr lang="en-US" dirty="0" smtClean="0"/>
              <a:t>Sponsors</a:t>
            </a:r>
          </a:p>
          <a:p>
            <a:r>
              <a:rPr lang="en-US" dirty="0" smtClean="0"/>
              <a:t>Advertising</a:t>
            </a:r>
          </a:p>
          <a:p>
            <a:r>
              <a:rPr lang="en-US" dirty="0" smtClean="0"/>
              <a:t>Subscriptions</a:t>
            </a:r>
          </a:p>
          <a:p>
            <a:r>
              <a:rPr lang="en-US" dirty="0" smtClean="0"/>
              <a:t>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51941"/>
      </p:ext>
    </p:extLst>
  </p:cSld>
  <p:clrMapOvr>
    <a:masterClrMapping/>
  </p:clrMapOvr>
  <p:transition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263</Words>
  <Application>Microsoft Office PowerPoint</Application>
  <PresentationFormat>On-screen Show (4:3)</PresentationFormat>
  <Paragraphs>64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Training</vt:lpstr>
      <vt:lpstr>NGDS Sustainability</vt:lpstr>
      <vt:lpstr>Outline</vt:lpstr>
      <vt:lpstr>Paradigm Shift</vt:lpstr>
      <vt:lpstr>State surveys as data providers</vt:lpstr>
      <vt:lpstr>What needs to be maintained</vt:lpstr>
      <vt:lpstr>What’s it cost… People </vt:lpstr>
      <vt:lpstr>What’s it cost: Computers</vt:lpstr>
      <vt:lpstr>Grand Total:</vt:lpstr>
      <vt:lpstr>Business models: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2013-05-10T19:36:38Z</dcterms:created>
  <dcterms:modified xsi:type="dcterms:W3CDTF">2013-05-14T00:43:43Z</dcterms:modified>
</cp:coreProperties>
</file>