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5" r:id="rId3"/>
    <p:sldId id="259" r:id="rId4"/>
    <p:sldId id="260" r:id="rId5"/>
    <p:sldId id="258" r:id="rId6"/>
    <p:sldId id="261" r:id="rId7"/>
    <p:sldId id="262" r:id="rId8"/>
    <p:sldId id="264" r:id="rId9"/>
    <p:sldId id="266" r:id="rId10"/>
    <p:sldId id="269" r:id="rId11"/>
    <p:sldId id="267" r:id="rId12"/>
    <p:sldId id="268" r:id="rId13"/>
    <p:sldId id="271" r:id="rId14"/>
    <p:sldId id="270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F6D6-1B8E-4FD6-B6CD-059E046AA7F5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619A-7355-4A8C-9E9C-72B20E1F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gin/Workshops/archive/master.zip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geology.com/wmsCookbook/6_1.html" TargetMode="External"/><Relationship Id="rId2" Type="http://schemas.openxmlformats.org/officeDocument/2006/relationships/hyperlink" Target="mailto:onegeology@bgs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onegeology.org/" TargetMode="External"/><Relationship Id="rId2" Type="http://schemas.openxmlformats.org/officeDocument/2006/relationships/hyperlink" Target="https://github.com/usgin-models/GeoSciML-Portray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org/docs/technical/GeoSciML_WFS_Server_CookBook_V2_1.1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egeology.com/wmsCookbook/2_5_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models/#geosciml-portrayal-units" TargetMode="External"/><Relationship Id="rId2" Type="http://schemas.openxmlformats.org/officeDocument/2006/relationships/hyperlink" Target="https://github.com/usgin-models/GeoSciML-Portray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emas.usgin.org/models/#geosciml-portrayal-faults" TargetMode="External"/><Relationship Id="rId4" Type="http://schemas.openxmlformats.org/officeDocument/2006/relationships/hyperlink" Target="http://schemas.usgin.org/models/#geosciml-portrayal-conta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usgin.org/validate/wfs" TargetMode="External"/><Relationship Id="rId2" Type="http://schemas.openxmlformats.org/officeDocument/2006/relationships/hyperlink" Target="http://xmlns.geosciml.org/geosciml-portrayal/2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ab.usgin.org/groups/troubleshooting-web-service-deployment-blog/how-create-styled-layer-descriptor-sld-using-arc2" TargetMode="External"/><Relationship Id="rId2" Type="http://schemas.openxmlformats.org/officeDocument/2006/relationships/hyperlink" Target="https://github.com/usgin-models/GeoSciML-Portrayal/archive/master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smtClean="0"/>
              <a:t>GeoSciML-Portrayal and </a:t>
            </a:r>
            <a:br>
              <a:rPr lang="en-US" i="1" smtClean="0"/>
            </a:br>
            <a:r>
              <a:rPr lang="en-US" i="1" smtClean="0"/>
              <a:t>USA OneGeology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smtClean="0"/>
              <a:t>resources:</a:t>
            </a: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github.com/usgin-models/GeoSciML-Portrayal/archive/master.zip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webinar materials:</a:t>
            </a: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github.com/usgin/Workshops/archive/master.zip</a:t>
            </a:r>
            <a:r>
              <a:rPr lang="en-US" smtClean="0"/>
              <a:t>  - </a:t>
            </a:r>
            <a:r>
              <a:rPr lang="en-US" i="1" smtClean="0"/>
              <a:t>OneGeologyWebinar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Layer-Level Metadata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Abstract</a:t>
            </a:r>
          </a:p>
          <a:p>
            <a:r>
              <a:rPr lang="en-US" smtClean="0"/>
              <a:t>Keywords</a:t>
            </a:r>
          </a:p>
          <a:p>
            <a:pPr lvl="1"/>
            <a:r>
              <a:rPr lang="en-US"/>
              <a:t>continent@North </a:t>
            </a:r>
            <a:r>
              <a:rPr lang="en-US" smtClean="0"/>
              <a:t>America</a:t>
            </a:r>
          </a:p>
          <a:p>
            <a:pPr lvl="1"/>
            <a:r>
              <a:rPr lang="en-US" smtClean="0"/>
              <a:t>geographicarea@Arizona</a:t>
            </a:r>
          </a:p>
          <a:p>
            <a:pPr lvl="1"/>
            <a:r>
              <a:rPr lang="en-US" smtClean="0"/>
              <a:t>dataprovider@AZGS</a:t>
            </a:r>
          </a:p>
          <a:p>
            <a:pPr lvl="1"/>
            <a:r>
              <a:rPr lang="en-US" smtClean="0"/>
              <a:t>serviceprovider@AZGS</a:t>
            </a:r>
          </a:p>
          <a:p>
            <a:pPr lvl="1"/>
            <a:r>
              <a:rPr lang="en-US" smtClean="0"/>
              <a:t>3-star WMS: Geosciml_portrayal_age_or_litho_queryable</a:t>
            </a:r>
            <a:endParaRPr lang="en-US"/>
          </a:p>
          <a:p>
            <a:pPr lvl="1"/>
            <a:r>
              <a:rPr lang="en-US" smtClean="0"/>
              <a:t>3-star WFS:  WFSgsml31filter_age_litho   </a:t>
            </a:r>
          </a:p>
          <a:p>
            <a:r>
              <a:rPr lang="en-US" smtClean="0"/>
              <a:t>Bounding Boxes</a:t>
            </a:r>
          </a:p>
          <a:p>
            <a:r>
              <a:rPr lang="en-US" smtClean="0"/>
              <a:t>SRS</a:t>
            </a:r>
          </a:p>
          <a:p>
            <a:r>
              <a:rPr lang="en-US" smtClean="0"/>
              <a:t>MetadataURL</a:t>
            </a:r>
          </a:p>
          <a:p>
            <a:r>
              <a:rPr lang="en-US" smtClean="0"/>
              <a:t>ReadableLengendGraphicURL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 i="1"/>
          </a:p>
        </p:txBody>
      </p:sp>
      <p:sp>
        <p:nvSpPr>
          <p:cNvPr id="4" name="TextBox 3"/>
          <p:cNvSpPr txBox="1"/>
          <p:nvPr/>
        </p:nvSpPr>
        <p:spPr>
          <a:xfrm>
            <a:off x="1752600" y="6019800"/>
            <a:ext cx="7162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smtClean="0"/>
              <a:t>Will need to make Custom Capabilities files to accommodate the metadata requirements!</a:t>
            </a:r>
            <a:endParaRPr lang="en-US" sz="2600" b="1" i="1"/>
          </a:p>
        </p:txBody>
      </p:sp>
      <p:sp>
        <p:nvSpPr>
          <p:cNvPr id="5" name="Right Arrow 4"/>
          <p:cNvSpPr/>
          <p:nvPr/>
        </p:nvSpPr>
        <p:spPr>
          <a:xfrm>
            <a:off x="304800" y="6172200"/>
            <a:ext cx="1295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Custom Capabilities, WMS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Deploy your WMS service, entering in </a:t>
            </a:r>
            <a:r>
              <a:rPr lang="en-US"/>
              <a:t>all </a:t>
            </a:r>
            <a:r>
              <a:rPr lang="en-US" smtClean="0"/>
              <a:t>metadata</a:t>
            </a:r>
          </a:p>
          <a:p>
            <a:r>
              <a:rPr lang="en-US" smtClean="0"/>
              <a:t>Open capabilities documents; </a:t>
            </a:r>
            <a:r>
              <a:rPr lang="en-US" sz="2800" smtClean="0">
                <a:solidFill>
                  <a:schemeClr val="tx2"/>
                </a:solidFill>
              </a:rPr>
              <a:t>C</a:t>
            </a:r>
            <a:r>
              <a:rPr lang="en-US" sz="2800">
                <a:solidFill>
                  <a:schemeClr val="tx2"/>
                </a:solidFill>
              </a:rPr>
              <a:t>:\arcgisserver\arcgisoutput\&lt;someservicename</a:t>
            </a:r>
            <a:r>
              <a:rPr lang="en-US" sz="2800">
                <a:solidFill>
                  <a:schemeClr val="tx2"/>
                </a:solidFill>
              </a:rPr>
              <a:t>&gt;_</a:t>
            </a:r>
            <a:r>
              <a:rPr lang="en-US" sz="2800" smtClean="0">
                <a:solidFill>
                  <a:schemeClr val="tx2"/>
                </a:solidFill>
              </a:rPr>
              <a:t>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</a:t>
            </a:r>
            <a:r>
              <a:rPr lang="en-US" smtClean="0"/>
              <a:t>additional required metadata</a:t>
            </a:r>
          </a:p>
          <a:p>
            <a:r>
              <a:rPr lang="en-US" smtClean="0"/>
              <a:t>Rename documents and place in </a:t>
            </a:r>
            <a:r>
              <a:rPr lang="en-US"/>
              <a:t>local file location that is </a:t>
            </a:r>
            <a:r>
              <a:rPr lang="en-US"/>
              <a:t>web </a:t>
            </a:r>
            <a:r>
              <a:rPr lang="en-US" smtClean="0"/>
              <a:t>accessible; </a:t>
            </a:r>
            <a:r>
              <a:rPr lang="en-US">
                <a:solidFill>
                  <a:schemeClr val="tx2"/>
                </a:solidFill>
              </a:rPr>
              <a:t>C://…(dir)…/inetpub/wwwroot/[</a:t>
            </a:r>
            <a:r>
              <a:rPr lang="en-US">
                <a:solidFill>
                  <a:schemeClr val="tx2"/>
                </a:solidFill>
              </a:rPr>
              <a:t>ServiceTitle</a:t>
            </a:r>
            <a:r>
              <a:rPr lang="en-US" smtClean="0">
                <a:solidFill>
                  <a:schemeClr val="tx2"/>
                </a:solidFill>
              </a:rPr>
              <a:t>]</a:t>
            </a:r>
          </a:p>
          <a:p>
            <a:pPr lvl="1"/>
            <a:r>
              <a:rPr lang="en-US" smtClean="0"/>
              <a:t>onegeologyWMS-111.xml</a:t>
            </a:r>
          </a:p>
          <a:p>
            <a:pPr lvl="1"/>
            <a:r>
              <a:rPr lang="en-US"/>
              <a:t>onegeologyWMS-130.xml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/>
              <a:t>Custom Capabilities, </a:t>
            </a:r>
            <a:r>
              <a:rPr lang="en-US" i="1" smtClean="0"/>
              <a:t>WFS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Deploy </a:t>
            </a:r>
            <a:r>
              <a:rPr lang="en-US"/>
              <a:t>your </a:t>
            </a:r>
            <a:r>
              <a:rPr lang="en-US" smtClean="0"/>
              <a:t>WFS </a:t>
            </a:r>
            <a:r>
              <a:rPr lang="en-US"/>
              <a:t>service, entering in all metadata</a:t>
            </a:r>
          </a:p>
          <a:p>
            <a:r>
              <a:rPr lang="en-US"/>
              <a:t>Open capabilities documents; </a:t>
            </a:r>
            <a:r>
              <a:rPr lang="en-US" sz="2800">
                <a:solidFill>
                  <a:schemeClr val="tx2"/>
                </a:solidFill>
              </a:rPr>
              <a:t>C:\arcgisserver\arcgisoutput\&lt;someservicename&gt;_MapServer</a:t>
            </a:r>
          </a:p>
          <a:p>
            <a:pPr lvl="1"/>
            <a:r>
              <a:rPr lang="en-US"/>
              <a:t>GetCapabilities100.xml</a:t>
            </a:r>
          </a:p>
          <a:p>
            <a:pPr lvl="1"/>
            <a:r>
              <a:rPr lang="en-US"/>
              <a:t>GetCapabilities110.xml</a:t>
            </a:r>
          </a:p>
          <a:p>
            <a:r>
              <a:rPr lang="en-US"/>
              <a:t>Add additional </a:t>
            </a:r>
            <a:r>
              <a:rPr lang="en-US"/>
              <a:t>required </a:t>
            </a:r>
            <a:r>
              <a:rPr lang="en-US" smtClean="0"/>
              <a:t>metadata</a:t>
            </a:r>
          </a:p>
          <a:p>
            <a:r>
              <a:rPr lang="en-US" smtClean="0"/>
              <a:t>Add prefix-namespace binding (see next slide)</a:t>
            </a:r>
            <a:endParaRPr lang="en-US"/>
          </a:p>
          <a:p>
            <a:r>
              <a:rPr lang="en-US"/>
              <a:t>Rename documents and place in local file location that is web accessible; </a:t>
            </a:r>
            <a:r>
              <a:rPr lang="en-US">
                <a:solidFill>
                  <a:schemeClr val="tx2"/>
                </a:solidFill>
              </a:rPr>
              <a:t>C://…(dir)…/inetpub/wwwroot/[ServiceTitle]</a:t>
            </a:r>
          </a:p>
          <a:p>
            <a:pPr lvl="1"/>
            <a:r>
              <a:rPr lang="en-US" smtClean="0"/>
              <a:t>onegeologyWFS-100.xml</a:t>
            </a:r>
          </a:p>
          <a:p>
            <a:pPr lvl="1"/>
            <a:r>
              <a:rPr lang="en-US"/>
              <a:t>onegeologyWFS-110.xml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Prefix-Namespace binding in WFS CC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1" indent="0">
              <a:buNone/>
            </a:pPr>
            <a:r>
              <a:rPr lang="en-US" sz="4400"/>
              <a:t>The GeoSciML-Portrayal namespace must occur as the </a:t>
            </a:r>
            <a:r>
              <a:rPr lang="en-US" sz="4400">
                <a:solidFill>
                  <a:srgbClr val="FF0000"/>
                </a:solidFill>
              </a:rPr>
              <a:t>schemaLocation</a:t>
            </a:r>
            <a:r>
              <a:rPr lang="en-US" sz="4400"/>
              <a:t> and the </a:t>
            </a:r>
            <a:r>
              <a:rPr lang="en-US" sz="4400">
                <a:solidFill>
                  <a:srgbClr val="0070C0"/>
                </a:solidFill>
              </a:rPr>
              <a:t>prefix must be bound to that namespace</a:t>
            </a:r>
            <a:r>
              <a:rPr lang="en-US" sz="4400"/>
              <a:t> in the first text grouping of the document: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/>
              <a:t>&lt;wfs:WFS_Capabilities version='1.1.0' xsi:schemaLocation='</a:t>
            </a:r>
            <a:r>
              <a:rPr lang="en-US">
                <a:solidFill>
                  <a:srgbClr val="FF0000"/>
                </a:solidFill>
              </a:rPr>
              <a:t>http://xmlns.geosciml.org/geosciml-portrayal/2.0 </a:t>
            </a:r>
            <a:r>
              <a:rPr lang="en-US"/>
              <a:t>http://www.opengis.net/gml http://schemas.opengis.net/gml/3.1.1/base/gml.xsd http://www.opengis.net/ogc http://schemas.opengis.net/filter/1.1.0/filter.xsd http://www.opengis.net/ows http://schemas.opengis.net/ows/1.0.0/owsAll.xsd http://www.opengis.net/wfs http://schemas.opengis.net/wfs/1.1.0/wfs.xsd' xmlns:wfs='http://www.opengis.net/wfs' xmlns:ogc='http://www.opengis.net/ogc' xmlns:gml='http://www.opengis.net/gml' xmlns:ows='http://www.opengis.net/ows' xmlns:xsi='http://www.w3.org/2001/XMLSchema-instance' xmlns:xlink='http://www.w3.org/1999/xlink' </a:t>
            </a:r>
            <a:r>
              <a:rPr lang="en-US">
                <a:solidFill>
                  <a:srgbClr val="0070C0"/>
                </a:solidFill>
              </a:rPr>
              <a:t>xmlns:gsmlp='http://</a:t>
            </a:r>
            <a:r>
              <a:rPr lang="en-US">
                <a:solidFill>
                  <a:srgbClr val="0070C0"/>
                </a:solidFill>
              </a:rPr>
              <a:t>xmlns.geosciml.org/geosciml-portrayal/2.0</a:t>
            </a:r>
            <a:r>
              <a:rPr lang="en-US" smtClean="0"/>
              <a:t>'&gt;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48134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Enable Custom </a:t>
            </a:r>
            <a:r>
              <a:rPr lang="en-US" i="1"/>
              <a:t>Capabilities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/>
              <a:t>Stop the service in ArcServer or </a:t>
            </a:r>
            <a:r>
              <a:rPr lang="en-US" sz="2800"/>
              <a:t>ArcServer </a:t>
            </a:r>
            <a:r>
              <a:rPr lang="en-US" sz="2800" smtClean="0"/>
              <a:t>Manager</a:t>
            </a:r>
            <a:endParaRPr lang="en-US" sz="2800"/>
          </a:p>
          <a:p>
            <a:pPr lvl="0"/>
            <a:r>
              <a:rPr lang="en-US" sz="2800" smtClean="0"/>
              <a:t>Right-click </a:t>
            </a:r>
            <a:r>
              <a:rPr lang="en-US" sz="2800"/>
              <a:t>on the service and </a:t>
            </a:r>
            <a:r>
              <a:rPr lang="en-US" sz="2800"/>
              <a:t>select </a:t>
            </a:r>
            <a:endParaRPr lang="en-US" sz="2800"/>
          </a:p>
          <a:p>
            <a:pPr marL="0" lvl="0" indent="0">
              <a:buNone/>
            </a:pPr>
            <a:r>
              <a:rPr lang="en-US" sz="2800" i="1" smtClean="0"/>
              <a:t>Service Properties </a:t>
            </a:r>
            <a:endParaRPr lang="en-US" sz="2800" i="1"/>
          </a:p>
          <a:p>
            <a:pPr lvl="0"/>
            <a:r>
              <a:rPr lang="en-US" sz="2800"/>
              <a:t>Navigate to the </a:t>
            </a:r>
            <a:r>
              <a:rPr lang="en-US" sz="2800" i="1"/>
              <a:t>Capabilities</a:t>
            </a:r>
            <a:r>
              <a:rPr lang="en-US" sz="2800"/>
              <a:t> tab and </a:t>
            </a:r>
            <a:r>
              <a:rPr lang="en-US" sz="2800"/>
              <a:t>select </a:t>
            </a:r>
            <a:r>
              <a:rPr lang="en-US" sz="2800" i="1" smtClean="0"/>
              <a:t>WMS</a:t>
            </a:r>
            <a:r>
              <a:rPr lang="en-US" sz="2800" smtClean="0"/>
              <a:t> </a:t>
            </a:r>
            <a:endParaRPr lang="en-US" sz="2800"/>
          </a:p>
          <a:p>
            <a:pPr lvl="0"/>
            <a:r>
              <a:rPr lang="en-US" sz="2800"/>
              <a:t>Select </a:t>
            </a:r>
            <a:r>
              <a:rPr lang="en-US" sz="2800" i="1"/>
              <a:t>Use External Capabilities files</a:t>
            </a:r>
            <a:r>
              <a:rPr lang="en-US" sz="2800"/>
              <a:t>. Specify the location and prefix, for example:</a:t>
            </a:r>
          </a:p>
          <a:p>
            <a:pPr marL="0" indent="0">
              <a:buNone/>
            </a:pPr>
            <a:r>
              <a:rPr lang="en-US" sz="2800">
                <a:solidFill>
                  <a:schemeClr val="tx2"/>
                </a:solidFill>
              </a:rPr>
              <a:t>http</a:t>
            </a:r>
            <a:r>
              <a:rPr lang="en-US" sz="2800">
                <a:solidFill>
                  <a:schemeClr val="tx2"/>
                </a:solidFill>
              </a:rPr>
              <a:t>://</a:t>
            </a:r>
            <a:r>
              <a:rPr lang="en-US" sz="2800" smtClean="0">
                <a:solidFill>
                  <a:schemeClr val="tx2"/>
                </a:solidFill>
              </a:rPr>
              <a:t>localhost/AZGS_Geology/onegeologyWMS-</a:t>
            </a:r>
            <a:endParaRPr lang="en-US" sz="2800">
              <a:solidFill>
                <a:schemeClr val="tx2"/>
              </a:solidFill>
            </a:endParaRPr>
          </a:p>
          <a:p>
            <a:pPr lvl="0"/>
            <a:r>
              <a:rPr lang="en-US" sz="2800"/>
              <a:t>Restart </a:t>
            </a:r>
            <a:r>
              <a:rPr lang="en-US" sz="2800"/>
              <a:t>the </a:t>
            </a:r>
            <a:r>
              <a:rPr lang="en-US" sz="2800" smtClean="0"/>
              <a:t>service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440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smtClean="0"/>
              <a:t>Register Your Service with OneGeology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/ Buddy Coordination Form</a:t>
            </a:r>
          </a:p>
          <a:p>
            <a:r>
              <a:rPr lang="en-US" smtClean="0"/>
              <a:t>Question / Answer in forum</a:t>
            </a:r>
          </a:p>
          <a:p>
            <a:r>
              <a:rPr lang="en-US" smtClean="0"/>
              <a:t>Email </a:t>
            </a:r>
            <a:r>
              <a:rPr lang="en-US" smtClean="0">
                <a:hlinkClick r:id="rId2"/>
              </a:rPr>
              <a:t>onegeology@bgs.ac.uk</a:t>
            </a:r>
            <a:r>
              <a:rPr lang="en-US" smtClean="0"/>
              <a:t> with WMS URL</a:t>
            </a:r>
          </a:p>
          <a:p>
            <a:pPr lvl="1"/>
            <a:r>
              <a:rPr lang="en-US" smtClean="0"/>
              <a:t>Check for naming rules</a:t>
            </a:r>
          </a:p>
          <a:p>
            <a:pPr lvl="1"/>
            <a:r>
              <a:rPr lang="en-US" smtClean="0"/>
              <a:t>Technical points</a:t>
            </a:r>
          </a:p>
          <a:p>
            <a:pPr lvl="1"/>
            <a:r>
              <a:rPr lang="en-US" smtClean="0"/>
              <a:t>Register service and add to Catalog</a:t>
            </a:r>
          </a:p>
          <a:p>
            <a:pPr marL="457200" lvl="1" indent="0">
              <a:buNone/>
            </a:pPr>
            <a:endParaRPr lang="en-US" smtClean="0"/>
          </a:p>
          <a:p>
            <a:pPr marL="57150" indent="0">
              <a:buNone/>
            </a:pPr>
            <a:r>
              <a:rPr lang="en-US" sz="2700" smtClean="0">
                <a:hlinkClick r:id="rId3"/>
              </a:rPr>
              <a:t>http://www.onegeology.com/wmsCookbook/6_1.html</a:t>
            </a:r>
            <a:endParaRPr lang="en-US" sz="2700" smtClean="0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smtClean="0"/>
              <a:t>Agenda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Introduction: OneGeology </a:t>
            </a:r>
            <a:r>
              <a:rPr lang="en-US" smtClean="0"/>
              <a:t>USA</a:t>
            </a:r>
          </a:p>
          <a:p>
            <a:pPr lvl="0"/>
            <a:r>
              <a:rPr lang="en-US" smtClean="0"/>
              <a:t>Naming </a:t>
            </a:r>
            <a:r>
              <a:rPr lang="en-US"/>
              <a:t>conventions</a:t>
            </a:r>
          </a:p>
          <a:p>
            <a:pPr lvl="0"/>
            <a:r>
              <a:rPr lang="en-US"/>
              <a:t>GeoSciML-Portrayal specifications for WFS layers</a:t>
            </a:r>
          </a:p>
          <a:p>
            <a:pPr lvl="1"/>
            <a:r>
              <a:rPr lang="en-US"/>
              <a:t>Review the GeoSciML-Portayal schema at the GitHub repository (</a:t>
            </a:r>
            <a:r>
              <a:rPr lang="en-US" u="sng">
                <a:hlinkClick r:id="rId2"/>
              </a:rPr>
              <a:t>https://github.com/usgin-models/GeoSciML-Portrayal</a:t>
            </a:r>
            <a:r>
              <a:rPr lang="en-US"/>
              <a:t>)</a:t>
            </a:r>
          </a:p>
          <a:p>
            <a:pPr lvl="1"/>
            <a:r>
              <a:rPr lang="en-US"/>
              <a:t>Required namespace</a:t>
            </a:r>
          </a:p>
          <a:p>
            <a:pPr lvl="1"/>
            <a:r>
              <a:rPr lang="en-US"/>
              <a:t>Required prefix </a:t>
            </a:r>
          </a:p>
          <a:p>
            <a:pPr lvl="1"/>
            <a:r>
              <a:rPr lang="en-US"/>
              <a:t>What to do with that pesky OBJECTID field</a:t>
            </a:r>
          </a:p>
          <a:p>
            <a:pPr lvl="1"/>
            <a:r>
              <a:rPr lang="en-US"/>
              <a:t>Making your WFS service validate</a:t>
            </a:r>
          </a:p>
          <a:p>
            <a:pPr lvl="0"/>
            <a:r>
              <a:rPr lang="en-US"/>
              <a:t>Layer files and SLDs for WMS layers </a:t>
            </a:r>
          </a:p>
          <a:p>
            <a:pPr lvl="0"/>
            <a:r>
              <a:rPr lang="en-US"/>
              <a:t>Custom Capabilities </a:t>
            </a:r>
            <a:r>
              <a:rPr lang="en-US" smtClean="0"/>
              <a:t>and metadata </a:t>
            </a:r>
          </a:p>
          <a:p>
            <a:pPr lvl="0"/>
            <a:r>
              <a:rPr lang="en-US" smtClean="0"/>
              <a:t>Demo </a:t>
            </a:r>
            <a:r>
              <a:rPr lang="en-US"/>
              <a:t>WFS and WMS services with ArcMap and GeoServer (with schema resolution)</a:t>
            </a:r>
          </a:p>
          <a:p>
            <a:pPr lvl="0"/>
            <a:r>
              <a:rPr lang="en-US"/>
              <a:t>Registering your services with OneGeology</a:t>
            </a:r>
          </a:p>
          <a:p>
            <a:pPr lvl="0"/>
            <a:r>
              <a:rPr lang="en-US"/>
              <a:t>Navigating the OneGeology portal (</a:t>
            </a:r>
            <a:r>
              <a:rPr lang="en-US" u="sng">
                <a:hlinkClick r:id="rId3"/>
              </a:rPr>
              <a:t>http://portal.onegeology.org/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i="1" smtClean="0"/>
              <a:t>WMS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Layer</a:t>
            </a:r>
            <a:r>
              <a:rPr lang="en-US" b="1"/>
              <a:t> </a:t>
            </a:r>
            <a:r>
              <a:rPr lang="en-US"/>
              <a:t>names variable, but must adhere to specified </a:t>
            </a:r>
            <a:r>
              <a:rPr lang="en-US" smtClean="0"/>
              <a:t>format: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Geographic E</a:t>
            </a:r>
            <a:r>
              <a:rPr lang="en-US" smtClean="0"/>
              <a:t>xtent, </a:t>
            </a:r>
            <a:r>
              <a:rPr lang="en-US" i="1"/>
              <a:t>Example:  </a:t>
            </a:r>
            <a:r>
              <a:rPr lang="en-US" smtClean="0"/>
              <a:t>US-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Data Owner Organization Code, </a:t>
            </a:r>
            <a:r>
              <a:rPr lang="en-US" i="1" smtClean="0"/>
              <a:t>Example: </a:t>
            </a:r>
            <a:r>
              <a:rPr lang="en-US" smtClean="0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 Code, if name language differs from data language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</a:t>
            </a:r>
            <a:r>
              <a:rPr lang="en-US"/>
              <a:t>, </a:t>
            </a:r>
            <a:r>
              <a:rPr lang="en-US" i="1"/>
              <a:t>Example: </a:t>
            </a:r>
            <a:r>
              <a:rPr lang="en-US"/>
              <a:t>Bedrock Age  or 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           Surficial </a:t>
            </a:r>
            <a:r>
              <a:rPr lang="en-US"/>
              <a:t>Lithology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r>
              <a:rPr lang="en-US" i="1" smtClean="0"/>
              <a:t>Service Name Example</a:t>
            </a:r>
            <a:r>
              <a:rPr lang="en-US" i="1"/>
              <a:t>: </a:t>
            </a:r>
            <a:r>
              <a:rPr lang="en-US"/>
              <a:t> </a:t>
            </a:r>
            <a:r>
              <a:rPr lang="en-US" smtClean="0"/>
              <a:t>US-IL </a:t>
            </a:r>
            <a:r>
              <a:rPr lang="en-US"/>
              <a:t>Bedrock Age</a:t>
            </a:r>
          </a:p>
          <a:p>
            <a:pPr marL="0" indent="0">
              <a:buNone/>
            </a:pPr>
            <a:r>
              <a:rPr lang="en-US" i="1"/>
              <a:t>		</a:t>
            </a:r>
            <a:r>
              <a:rPr lang="en-US" i="1" smtClean="0"/>
              <a:t>	</a:t>
            </a:r>
            <a:r>
              <a:rPr lang="en-US" smtClean="0"/>
              <a:t>US-IL Surficial </a:t>
            </a:r>
            <a:r>
              <a:rPr lang="en-US"/>
              <a:t>Lithology</a:t>
            </a:r>
            <a:endParaRPr lang="en-US" i="1"/>
          </a:p>
          <a:p>
            <a:pPr marL="0" lvl="1" indent="0">
              <a:buNone/>
            </a:pPr>
            <a:endParaRPr lang="en-US" sz="900" smtClean="0"/>
          </a:p>
          <a:p>
            <a:pPr marL="0" lvl="1" indent="0">
              <a:buNone/>
            </a:pPr>
            <a:endParaRPr lang="en-US" smtClean="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</a:t>
            </a:r>
          </a:p>
          <a:p>
            <a:pPr marL="0" lvl="1" indent="0">
              <a:buNone/>
            </a:pPr>
            <a:endParaRPr lang="en-US" smtClean="0">
              <a:hlinkClick r:id="rId2"/>
            </a:endParaRPr>
          </a:p>
          <a:p>
            <a:pPr marL="0" lvl="1" indent="0">
              <a:buNone/>
            </a:pPr>
            <a:r>
              <a:rPr lang="en-US" smtClean="0">
                <a:hlinkClick r:id="rId2"/>
              </a:rPr>
              <a:t>http://www.onegeology.com/wmsCookbook/2_2.html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4231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service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Service naming conventions for WFS are specified only in so far that they closely resemble the accompanying WMS</a:t>
            </a:r>
          </a:p>
          <a:p>
            <a:pPr marL="0" indent="0">
              <a:buNone/>
            </a:pPr>
            <a:endParaRPr lang="en-US" sz="800" smtClean="0"/>
          </a:p>
          <a:p>
            <a:r>
              <a:rPr lang="en-US" smtClean="0"/>
              <a:t>For clarity, good practice might be:</a:t>
            </a:r>
          </a:p>
          <a:p>
            <a:pPr marL="0" indent="0">
              <a:buNone/>
            </a:pPr>
            <a:endParaRPr lang="en-US" sz="1400" smtClean="0"/>
          </a:p>
          <a:p>
            <a:pPr marL="0" indent="0">
              <a:buNone/>
            </a:pPr>
            <a:r>
              <a:rPr lang="en-US" smtClean="0"/>
              <a:t>Same as WMS, only affixed with “_WFS”</a:t>
            </a:r>
          </a:p>
          <a:p>
            <a:pPr marL="0" indent="0">
              <a:buNone/>
            </a:pPr>
            <a:endParaRPr lang="en-US" sz="1400"/>
          </a:p>
          <a:p>
            <a:pPr marL="0" lvl="1" indent="0">
              <a:buNone/>
            </a:pPr>
            <a:r>
              <a:rPr lang="en-US" i="1" smtClean="0"/>
              <a:t>Service URL Example:  </a:t>
            </a:r>
            <a:r>
              <a:rPr lang="en-US" smtClean="0"/>
              <a:t>US-IL_Bedrock_Geology_WFS</a:t>
            </a:r>
          </a:p>
          <a:p>
            <a:pPr marL="0" indent="0">
              <a:buNone/>
            </a:pPr>
            <a:endParaRPr lang="en-US" u="sng" smtClean="0">
              <a:hlinkClick r:id="rId2"/>
            </a:endParaRPr>
          </a:p>
          <a:p>
            <a:pPr marL="0" indent="0">
              <a:buNone/>
            </a:pPr>
            <a:r>
              <a:rPr lang="en-US" sz="2800" u="sng" smtClean="0">
                <a:hlinkClick r:id="rId2"/>
              </a:rPr>
              <a:t>http</a:t>
            </a:r>
            <a:r>
              <a:rPr lang="en-US" sz="2800" u="sng">
                <a:hlinkClick r:id="rId2"/>
              </a:rPr>
              <a:t>://www.onegeology.org/docs/technical/GeoSciML_WFS_Server_CookBook_V2_1.1.pdf</a:t>
            </a:r>
            <a:r>
              <a:rPr lang="en-US" sz="2800"/>
              <a:t> </a:t>
            </a:r>
            <a:endParaRPr lang="en-US" sz="2800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smtClean="0"/>
              <a:t>WMS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mtClean="0"/>
              <a:t>Layer</a:t>
            </a:r>
            <a:r>
              <a:rPr lang="en-US" b="1" smtClean="0"/>
              <a:t> </a:t>
            </a:r>
            <a:r>
              <a:rPr lang="en-US" smtClean="0"/>
              <a:t>names variable, but must adhere to specified format: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Geographic extent, </a:t>
            </a:r>
            <a:r>
              <a:rPr lang="en-US" i="1" smtClean="0"/>
              <a:t>Example:  </a:t>
            </a:r>
            <a:r>
              <a:rPr lang="en-US" smtClean="0"/>
              <a:t>US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Data Owner Organization Code, </a:t>
            </a:r>
            <a:r>
              <a:rPr lang="en-US" i="1"/>
              <a:t>Example: </a:t>
            </a:r>
            <a:r>
              <a:rPr lang="en-US"/>
              <a:t>IL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Language Code, if name language differs from data </a:t>
            </a:r>
            <a:r>
              <a:rPr lang="en-US" smtClean="0"/>
              <a:t>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Scale, </a:t>
            </a:r>
            <a:r>
              <a:rPr lang="en-US" i="1" smtClean="0"/>
              <a:t>Example: </a:t>
            </a:r>
            <a:r>
              <a:rPr lang="en-US" smtClean="0"/>
              <a:t>1:1M  or 1:625k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Theme, </a:t>
            </a:r>
            <a:r>
              <a:rPr lang="en-US" i="1" smtClean="0"/>
              <a:t>Example: </a:t>
            </a:r>
            <a:r>
              <a:rPr lang="en-US" smtClean="0"/>
              <a:t>Bedrock Age  or  </a:t>
            </a:r>
          </a:p>
          <a:p>
            <a:pPr marL="0" indent="0">
              <a:buNone/>
            </a:pPr>
            <a:r>
              <a:rPr lang="en-US" smtClean="0"/>
              <a:t>			   Surficial Lithology</a:t>
            </a:r>
          </a:p>
          <a:p>
            <a:pPr marL="0" indent="0">
              <a:buNone/>
            </a:pPr>
            <a:endParaRPr lang="en-US" i="1" smtClean="0"/>
          </a:p>
          <a:p>
            <a:pPr marL="0" indent="0">
              <a:buNone/>
            </a:pPr>
            <a:r>
              <a:rPr lang="en-US" i="1" smtClean="0"/>
              <a:t>Example: </a:t>
            </a:r>
            <a:r>
              <a:rPr lang="en-US" smtClean="0"/>
              <a:t> 	US-IL 1:1M Bedrock Age</a:t>
            </a:r>
          </a:p>
          <a:p>
            <a:pPr marL="0" indent="0">
              <a:buNone/>
            </a:pPr>
            <a:r>
              <a:rPr lang="en-US" i="1"/>
              <a:t>	</a:t>
            </a:r>
            <a:r>
              <a:rPr lang="en-US" i="1" smtClean="0"/>
              <a:t>	</a:t>
            </a:r>
            <a:r>
              <a:rPr lang="en-US" smtClean="0"/>
              <a:t>US-IL 1:1M Surficial Lithology</a:t>
            </a:r>
            <a:endParaRPr lang="en-US" i="1" smtClean="0"/>
          </a:p>
          <a:p>
            <a:pPr marL="457200" lvl="1" indent="0">
              <a:buNone/>
            </a:pPr>
            <a:endParaRPr lang="en-US"/>
          </a:p>
          <a:p>
            <a:pPr marL="57150" indent="0">
              <a:buNone/>
            </a:pPr>
            <a:r>
              <a:rPr lang="en-US" sz="2900" smtClean="0">
                <a:hlinkClick r:id="rId2"/>
              </a:rPr>
              <a:t>http://www.onegeology.com/wmsCookbook/2_5_1.html</a:t>
            </a:r>
            <a:r>
              <a:rPr lang="en-US" sz="29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46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WFS layer name specifications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When using the GeoSciML_Portrayal, layer names are specified by the schema</a:t>
            </a:r>
          </a:p>
          <a:p>
            <a:pPr lvl="1"/>
            <a:r>
              <a:rPr lang="en-US" smtClean="0"/>
              <a:t>GeologicUnitView</a:t>
            </a:r>
          </a:p>
          <a:p>
            <a:pPr lvl="1"/>
            <a:r>
              <a:rPr lang="en-US" smtClean="0"/>
              <a:t>ContactView</a:t>
            </a:r>
          </a:p>
          <a:p>
            <a:pPr lvl="1"/>
            <a:r>
              <a:rPr lang="en-US" smtClean="0"/>
              <a:t>ShearDisplacementView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Access GeoSciML-Portrayal schema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mtClean="0">
                <a:hlinkClick r:id="rId2"/>
              </a:rPr>
              <a:t>https://github.com/usgin-models/GeoSciML-Portrayal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3"/>
              </a:rPr>
              <a:t>http://schemas.usgin.org/models/#geosciml-portrayal-units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4"/>
              </a:rPr>
              <a:t>http://schemas.usgin.org/models/#geosciml-portrayal-contacts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hlinkClick r:id="rId5"/>
              </a:rPr>
              <a:t>http://schemas.usgin.org/models/#geosciml-portrayal-faults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0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Important Bits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Required Namespace: </a:t>
            </a:r>
            <a:r>
              <a:rPr lang="en-US" sz="2800" smtClean="0">
                <a:hlinkClick r:id="rId2"/>
              </a:rPr>
              <a:t>http://xmlns.geosciml.org/geosciml-portrayal/2.0</a:t>
            </a:r>
            <a:endParaRPr lang="en-US" sz="2800" smtClean="0"/>
          </a:p>
          <a:p>
            <a:r>
              <a:rPr lang="en-US" smtClean="0"/>
              <a:t>Required Prefix:   gsmlp   </a:t>
            </a:r>
          </a:p>
          <a:p>
            <a:r>
              <a:rPr lang="en-US" smtClean="0"/>
              <a:t>OBJECTID </a:t>
            </a:r>
            <a:r>
              <a:rPr lang="en-US" smtClean="0"/>
              <a:t>field – </a:t>
            </a:r>
            <a:r>
              <a:rPr lang="en-US" i="1" smtClean="0"/>
              <a:t>turn it off in MXD!</a:t>
            </a:r>
            <a:endParaRPr lang="en-US" i="1" smtClean="0"/>
          </a:p>
          <a:p>
            <a:r>
              <a:rPr lang="en-US" smtClean="0"/>
              <a:t>Validate </a:t>
            </a:r>
            <a:r>
              <a:rPr lang="en-US" smtClean="0"/>
              <a:t>your WFS </a:t>
            </a:r>
            <a:r>
              <a:rPr lang="en-US" smtClean="0"/>
              <a:t>service using the USGIN tool </a:t>
            </a:r>
            <a:r>
              <a:rPr lang="en-US" sz="2800" smtClean="0">
                <a:hlinkClick r:id="rId3"/>
              </a:rPr>
              <a:t>http://schemas.usgin.org/validate/wfs</a:t>
            </a:r>
            <a:r>
              <a:rPr lang="en-US" sz="2800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smtClean="0"/>
              <a:t>Layer Files and SLDs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A</a:t>
            </a:r>
            <a:r>
              <a:rPr lang="en-US" smtClean="0"/>
              <a:t>vailable at  </a:t>
            </a:r>
          </a:p>
          <a:p>
            <a:pPr marL="0" indent="0">
              <a:buNone/>
            </a:pPr>
            <a:r>
              <a:rPr lang="en-US" sz="2700" smtClean="0">
                <a:hlinkClick r:id="rId2"/>
              </a:rPr>
              <a:t>https://github.com/usgin-models/GeoSciML-Portrayal/archive/master.zip</a:t>
            </a:r>
            <a:r>
              <a:rPr lang="en-US" sz="2700" smtClean="0"/>
              <a:t> </a:t>
            </a:r>
          </a:p>
          <a:p>
            <a:pPr marL="0" indent="0">
              <a:buNone/>
            </a:pPr>
            <a:r>
              <a:rPr lang="en-US" sz="2700" smtClean="0"/>
              <a:t>Layer files: usginOneGeology/LayerFiles </a:t>
            </a:r>
            <a:r>
              <a:rPr lang="en-US" sz="2700" i="1" smtClean="0">
                <a:solidFill>
                  <a:schemeClr val="accent2"/>
                </a:solidFill>
              </a:rPr>
              <a:t>– can be used globally</a:t>
            </a:r>
          </a:p>
          <a:p>
            <a:pPr marL="0" indent="0">
              <a:buNone/>
            </a:pPr>
            <a:r>
              <a:rPr lang="en-US" sz="2700" smtClean="0"/>
              <a:t>SLD Examples: usginOneGeology/SLD_Examples</a:t>
            </a:r>
          </a:p>
          <a:p>
            <a:pPr lvl="1"/>
            <a:r>
              <a:rPr lang="en-US" sz="2300" smtClean="0"/>
              <a:t>WMS SLDs tailored for each layer (name)</a:t>
            </a:r>
          </a:p>
          <a:p>
            <a:pPr lvl="1"/>
            <a:r>
              <a:rPr lang="en-US" sz="2300" smtClean="0"/>
              <a:t>WFS SLDs </a:t>
            </a:r>
            <a:r>
              <a:rPr lang="en-US" sz="2300" i="1" smtClean="0">
                <a:solidFill>
                  <a:schemeClr val="accent2"/>
                </a:solidFill>
              </a:rPr>
              <a:t>can be used globally</a:t>
            </a:r>
            <a:r>
              <a:rPr lang="en-US" sz="2300" smtClean="0"/>
              <a:t> (symbology based on representativeAge_uri )</a:t>
            </a:r>
            <a:endParaRPr lang="en-US" sz="2300"/>
          </a:p>
          <a:p>
            <a:pPr lvl="1"/>
            <a:r>
              <a:rPr lang="en-US" sz="2300" smtClean="0"/>
              <a:t>SLDs can be made in ArcMap using the Arc2Earth plug-in</a:t>
            </a:r>
          </a:p>
          <a:p>
            <a:pPr marL="457200" lvl="1" indent="0">
              <a:buNone/>
            </a:pPr>
            <a:r>
              <a:rPr lang="en-US" sz="2300" smtClean="0">
                <a:hlinkClick r:id="rId3"/>
              </a:rPr>
              <a:t>http://lab.usgin.org/groups/troubleshooting-web-service-deployment-blog/how-create-styled-layer-descriptor-sld-using-arc2</a:t>
            </a:r>
            <a:r>
              <a:rPr lang="en-US" sz="2300" smtClean="0"/>
              <a:t> </a:t>
            </a:r>
          </a:p>
          <a:p>
            <a:pPr marL="0" indent="0">
              <a:buNone/>
            </a:pPr>
            <a:endParaRPr lang="en-US" sz="2700"/>
          </a:p>
          <a:p>
            <a:pPr marL="0" indent="0">
              <a:buNone/>
            </a:pP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0346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635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GeoSciML-Portrayal and  USA OneGeology</vt:lpstr>
      <vt:lpstr>Agenda</vt:lpstr>
      <vt:lpstr>WMS service name specifications</vt:lpstr>
      <vt:lpstr>WFS service name specifications</vt:lpstr>
      <vt:lpstr>WMS layer name specifications</vt:lpstr>
      <vt:lpstr>WFS layer name specifications</vt:lpstr>
      <vt:lpstr>Access GeoSciML-Portrayal schema</vt:lpstr>
      <vt:lpstr>Important Bits</vt:lpstr>
      <vt:lpstr>Layer Files and SLDs</vt:lpstr>
      <vt:lpstr>Layer-Level Metadata Requirements</vt:lpstr>
      <vt:lpstr>Custom Capabilities, WMS</vt:lpstr>
      <vt:lpstr>Custom Capabilities, WFS</vt:lpstr>
      <vt:lpstr>Prefix-Namespace binding in WFS CC</vt:lpstr>
      <vt:lpstr>Enable Custom Capabilities</vt:lpstr>
      <vt:lpstr>Register Your Service with OneGeology</vt:lpstr>
    </vt:vector>
  </TitlesOfParts>
  <Company>Arizona Geological Survey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Caudill</dc:creator>
  <cp:lastModifiedBy>Christy Caudill</cp:lastModifiedBy>
  <cp:revision>49</cp:revision>
  <dcterms:created xsi:type="dcterms:W3CDTF">2013-08-15T15:39:43Z</dcterms:created>
  <dcterms:modified xsi:type="dcterms:W3CDTF">2013-08-23T17:52:05Z</dcterms:modified>
</cp:coreProperties>
</file>