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74" r:id="rId4"/>
    <p:sldId id="273" r:id="rId5"/>
    <p:sldId id="275" r:id="rId6"/>
    <p:sldId id="259" r:id="rId7"/>
    <p:sldId id="260" r:id="rId8"/>
    <p:sldId id="258" r:id="rId9"/>
    <p:sldId id="261" r:id="rId10"/>
    <p:sldId id="276" r:id="rId11"/>
    <p:sldId id="262" r:id="rId12"/>
    <p:sldId id="264" r:id="rId13"/>
    <p:sldId id="266" r:id="rId14"/>
    <p:sldId id="269" r:id="rId15"/>
    <p:sldId id="267" r:id="rId16"/>
    <p:sldId id="268" r:id="rId17"/>
    <p:sldId id="271" r:id="rId18"/>
    <p:sldId id="27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3" autoAdjust="0"/>
    <p:restoredTop sz="94660"/>
  </p:normalViewPr>
  <p:slideViewPr>
    <p:cSldViewPr>
      <p:cViewPr varScale="1">
        <p:scale>
          <a:sx n="93" d="100"/>
          <a:sy n="93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6D6-1B8E-4FD6-B6CD-059E046AA7F5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archive/master.zip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-models/GeoSciML-Portrayal" TargetMode="External"/><Relationship Id="rId2" Type="http://schemas.openxmlformats.org/officeDocument/2006/relationships/hyperlink" Target="http://schemas.geosciml.org/geosciml-portrayal/2.0/geosciml-portrayal.xs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s.usgin.org/models/#geosciml-portrayal-faults" TargetMode="External"/><Relationship Id="rId5" Type="http://schemas.openxmlformats.org/officeDocument/2006/relationships/hyperlink" Target="http://schemas.usgin.org/models/#geosciml-portrayal-contacts" TargetMode="External"/><Relationship Id="rId4" Type="http://schemas.openxmlformats.org/officeDocument/2006/relationships/hyperlink" Target="http://schemas.usgin.org/models/#geosciml-portrayal-uni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geosciml.org/geosciml-portrayal/2.0" TargetMode="External"/><Relationship Id="rId2" Type="http://schemas.openxmlformats.org/officeDocument/2006/relationships/hyperlink" Target="http://resource.geosciml.org/static/vocabulary/cgi/2012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usgin.org/validate/wf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ab.usgin.org/groups/troubleshooting-web-service-deployment-blog/how-create-styled-layer-descriptor-sld-using-arc2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geology.com/wmsCookbook/6_1.html" TargetMode="External"/><Relationship Id="rId2" Type="http://schemas.openxmlformats.org/officeDocument/2006/relationships/hyperlink" Target="mailto:onegeology@bgs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onegeolog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technical_progress/technic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docs/technical/GeoSciML_WFS_Server_CookBook_V2_1.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5_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/>
              <a:t>GeoSciML-Portrayal and </a:t>
            </a:r>
            <a:br>
              <a:rPr lang="en-US" sz="4800" b="1" i="1" dirty="0" smtClean="0"/>
            </a:br>
            <a:r>
              <a:rPr lang="en-US" sz="4800" b="1" i="1" dirty="0" smtClean="0"/>
              <a:t>OneGeology USA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resources: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github.com/usgin-models/GeoSciML-Portrayal/archive/master.zip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webinar materials: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github.com/usgin/Workshops/archive/master.zip</a:t>
            </a:r>
            <a:r>
              <a:rPr lang="en-US" dirty="0" smtClean="0"/>
              <a:t>  - </a:t>
            </a:r>
            <a:r>
              <a:rPr lang="en-US" i="1" dirty="0" err="1" smtClean="0"/>
              <a:t>OneGeologyWebinar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GeoSciML portrayal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XML schema for core geologic map information</a:t>
            </a:r>
          </a:p>
          <a:p>
            <a:r>
              <a:rPr lang="en-US" dirty="0" smtClean="0"/>
              <a:t>Focus on simple map display and </a:t>
            </a:r>
            <a:r>
              <a:rPr lang="en-US" dirty="0" err="1" smtClean="0"/>
              <a:t>mashup</a:t>
            </a:r>
            <a:endParaRPr lang="en-US" dirty="0" smtClean="0"/>
          </a:p>
          <a:p>
            <a:r>
              <a:rPr lang="en-US" dirty="0" smtClean="0"/>
              <a:t>Text fields for users to read</a:t>
            </a:r>
          </a:p>
          <a:p>
            <a:r>
              <a:rPr lang="en-US" dirty="0" smtClean="0"/>
              <a:t>Standard feature type, age, lithology vocabularies for harmonized map legends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Access GeoSciML-Portrayal schema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Normative</a:t>
            </a:r>
            <a:r>
              <a:rPr lang="en-US" dirty="0" smtClean="0"/>
              <a:t> schema location: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schemas.geosciml.org/geosciml-portrayal/2.0/geosciml-portrayal.xsd</a:t>
            </a:r>
            <a:endParaRPr lang="en-US" sz="2600" dirty="0" smtClean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See Also, for more documentation: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https://github.com/usgin-models/GeoSciML-Portrayal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http://schemas.usgin.org/models/#geosciml-portrayal-units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http://schemas.usgin.org/models/#geosciml-portrayal-contacts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http://schemas.usgin.org/models/#geosciml-portrayal-faults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Important Bits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CGI Vocabularies </a:t>
            </a:r>
            <a:r>
              <a:rPr lang="en-US" sz="2400">
                <a:hlinkClick r:id="rId2"/>
              </a:rPr>
              <a:t>http://</a:t>
            </a:r>
            <a:r>
              <a:rPr lang="en-US" sz="2400">
                <a:hlinkClick r:id="rId2"/>
              </a:rPr>
              <a:t>resource.geosciml.org/static/vocabulary/cgi/201211</a:t>
            </a:r>
            <a:r>
              <a:rPr lang="en-US" sz="2400" smtClean="0">
                <a:hlinkClick r:id="rId2"/>
              </a:rPr>
              <a:t>/</a:t>
            </a:r>
            <a:r>
              <a:rPr lang="en-US" sz="2400" smtClean="0"/>
              <a:t> </a:t>
            </a:r>
            <a:endParaRPr lang="en-US" sz="2400"/>
          </a:p>
          <a:p>
            <a:r>
              <a:rPr lang="en-US" smtClean="0"/>
              <a:t>Required </a:t>
            </a:r>
            <a:r>
              <a:rPr lang="en-US" dirty="0" smtClean="0"/>
              <a:t>Namespace: </a:t>
            </a:r>
            <a:r>
              <a:rPr lang="en-US" sz="2800" dirty="0" smtClean="0">
                <a:hlinkClick r:id="rId3"/>
              </a:rPr>
              <a:t>http://xmlns.geosciml.org/geosciml-portrayal/2.0</a:t>
            </a:r>
            <a:endParaRPr lang="en-US" sz="2800" dirty="0" smtClean="0"/>
          </a:p>
          <a:p>
            <a:r>
              <a:rPr lang="en-US" dirty="0" smtClean="0"/>
              <a:t>Recommended Prefix:   </a:t>
            </a:r>
            <a:r>
              <a:rPr lang="en-US" dirty="0" err="1" smtClean="0"/>
              <a:t>gsmlp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OBJECTID field – </a:t>
            </a:r>
            <a:r>
              <a:rPr lang="en-US" i="1" dirty="0" smtClean="0"/>
              <a:t>turn it off in MXD!</a:t>
            </a:r>
          </a:p>
          <a:p>
            <a:r>
              <a:rPr lang="en-US" dirty="0" smtClean="0"/>
              <a:t>Validate your WFS service using the USGIN tool </a:t>
            </a:r>
            <a:r>
              <a:rPr lang="en-US" sz="2800" dirty="0" smtClean="0">
                <a:hlinkClick r:id="rId4"/>
              </a:rPr>
              <a:t>http://schemas.usgin.org/validate/wfs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4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Layer Files and SLDs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A</a:t>
            </a:r>
            <a:r>
              <a:rPr lang="en-US" smtClean="0"/>
              <a:t>vailable at  </a:t>
            </a:r>
          </a:p>
          <a:p>
            <a:pPr marL="0" indent="0">
              <a:buNone/>
            </a:pPr>
            <a:r>
              <a:rPr lang="en-US" sz="2700" smtClean="0">
                <a:hlinkClick r:id="rId2"/>
              </a:rPr>
              <a:t>https://github.com/usgin-models/GeoSciML-Portrayal/archive/master.zip</a:t>
            </a:r>
            <a:r>
              <a:rPr lang="en-US" sz="2700" smtClean="0"/>
              <a:t> </a:t>
            </a:r>
          </a:p>
          <a:p>
            <a:pPr marL="0" indent="0">
              <a:buNone/>
            </a:pPr>
            <a:r>
              <a:rPr lang="en-US" sz="2700" smtClean="0"/>
              <a:t>Layer files: usginOneGeology/LayerFiles </a:t>
            </a:r>
            <a:r>
              <a:rPr lang="en-US" sz="2700" i="1" smtClean="0">
                <a:solidFill>
                  <a:schemeClr val="accent2"/>
                </a:solidFill>
              </a:rPr>
              <a:t>– can be used globally</a:t>
            </a:r>
          </a:p>
          <a:p>
            <a:pPr marL="0" indent="0">
              <a:buNone/>
            </a:pPr>
            <a:r>
              <a:rPr lang="en-US" sz="2700" smtClean="0"/>
              <a:t>SLD Examples: usginOneGeology/SLD_Examples</a:t>
            </a:r>
          </a:p>
          <a:p>
            <a:pPr lvl="1"/>
            <a:r>
              <a:rPr lang="en-US" sz="2300" smtClean="0"/>
              <a:t>WMS SLDs tailored for each layer </a:t>
            </a:r>
            <a:r>
              <a:rPr lang="en-US" sz="2300" smtClean="0"/>
              <a:t>(by layer name</a:t>
            </a:r>
            <a:r>
              <a:rPr lang="en-US" sz="2300" smtClean="0"/>
              <a:t>)</a:t>
            </a:r>
          </a:p>
          <a:p>
            <a:pPr lvl="1"/>
            <a:r>
              <a:rPr lang="en-US" sz="2300" smtClean="0"/>
              <a:t>WFS SLDs </a:t>
            </a:r>
            <a:r>
              <a:rPr lang="en-US" sz="2300" i="1" smtClean="0">
                <a:solidFill>
                  <a:schemeClr val="accent2"/>
                </a:solidFill>
              </a:rPr>
              <a:t>can be used </a:t>
            </a:r>
            <a:r>
              <a:rPr lang="en-US" sz="2300" i="1" smtClean="0">
                <a:solidFill>
                  <a:schemeClr val="accent2"/>
                </a:solidFill>
              </a:rPr>
              <a:t>globally</a:t>
            </a:r>
            <a:endParaRPr lang="en-US" sz="2300"/>
          </a:p>
          <a:p>
            <a:pPr lvl="1"/>
            <a:r>
              <a:rPr lang="en-US" sz="2300" smtClean="0"/>
              <a:t>SLDs can be made in ArcMap using the Arc2Earth plug-in</a:t>
            </a:r>
          </a:p>
          <a:p>
            <a:pPr marL="457200" lvl="1" indent="0">
              <a:buNone/>
            </a:pPr>
            <a:r>
              <a:rPr lang="en-US" sz="2300" smtClean="0">
                <a:hlinkClick r:id="rId3"/>
              </a:rPr>
              <a:t>http://lab.usgin.org/groups/troubleshooting-web-service-deployment-blog/how-create-styled-layer-descriptor-sld-using-arc2</a:t>
            </a:r>
            <a:r>
              <a:rPr lang="en-US" sz="2300" smtClean="0"/>
              <a:t> </a:t>
            </a:r>
          </a:p>
          <a:p>
            <a:pPr marL="0" indent="0">
              <a:buNone/>
            </a:pPr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0346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Layer-Level Metadata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err="1"/>
              <a:t>continent@North</a:t>
            </a:r>
            <a:r>
              <a:rPr lang="en-US" dirty="0"/>
              <a:t> </a:t>
            </a:r>
            <a:r>
              <a:rPr lang="en-US" dirty="0" smtClean="0"/>
              <a:t>America</a:t>
            </a:r>
          </a:p>
          <a:p>
            <a:pPr lvl="1"/>
            <a:r>
              <a:rPr lang="en-US" dirty="0" err="1" smtClean="0"/>
              <a:t>geographicarea@Arizona</a:t>
            </a:r>
            <a:endParaRPr lang="en-US" dirty="0" smtClean="0"/>
          </a:p>
          <a:p>
            <a:pPr lvl="1"/>
            <a:r>
              <a:rPr lang="en-US" dirty="0" err="1" smtClean="0"/>
              <a:t>dataprovider@AZGS</a:t>
            </a:r>
            <a:endParaRPr lang="en-US" dirty="0" smtClean="0"/>
          </a:p>
          <a:p>
            <a:pPr lvl="1"/>
            <a:r>
              <a:rPr lang="en-US" dirty="0" err="1" smtClean="0"/>
              <a:t>serviceprovider@AZGS</a:t>
            </a:r>
            <a:endParaRPr lang="en-US" dirty="0" smtClean="0"/>
          </a:p>
          <a:p>
            <a:pPr lvl="1"/>
            <a:r>
              <a:rPr lang="en-US" smtClean="0"/>
              <a:t>3-star: Geosciml_portrayal_age_or_litho_queryable</a:t>
            </a:r>
          </a:p>
          <a:p>
            <a:pPr lvl="1"/>
            <a:r>
              <a:rPr lang="en-US" smtClean="0"/>
              <a:t>4-star:  Geosciml_portrayal_v2_CGI_vocabulary</a:t>
            </a:r>
            <a:endParaRPr lang="en-US" dirty="0"/>
          </a:p>
          <a:p>
            <a:r>
              <a:rPr lang="en-US" dirty="0" smtClean="0"/>
              <a:t>Bounding Boxes</a:t>
            </a:r>
          </a:p>
          <a:p>
            <a:r>
              <a:rPr lang="en-US" dirty="0" smtClean="0"/>
              <a:t>SRS</a:t>
            </a:r>
          </a:p>
          <a:p>
            <a:r>
              <a:rPr lang="en-US" smtClean="0"/>
              <a:t>MetadataURL</a:t>
            </a:r>
          </a:p>
          <a:p>
            <a:r>
              <a:rPr lang="en-US" smtClean="0"/>
              <a:t>DataURL – </a:t>
            </a:r>
            <a:r>
              <a:rPr lang="en-US" i="1" smtClean="0"/>
              <a:t>references the WFS in WMS GetCapabilities</a:t>
            </a:r>
            <a:endParaRPr lang="en-US" dirty="0" smtClean="0"/>
          </a:p>
          <a:p>
            <a:r>
              <a:rPr lang="en-US" smtClean="0"/>
              <a:t>ReadableLengendGraphicURL – </a:t>
            </a:r>
            <a:r>
              <a:rPr lang="en-US" i="1" smtClean="0"/>
              <a:t>oneGeology WMS CC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/>
              <a:t>Will need to make Custom Capabilities files to accommodate the metadata requirements!</a:t>
            </a:r>
            <a:endParaRPr lang="en-US" sz="2600" b="1" i="1"/>
          </a:p>
        </p:txBody>
      </p:sp>
      <p:sp>
        <p:nvSpPr>
          <p:cNvPr id="5" name="Right Arrow 4"/>
          <p:cNvSpPr/>
          <p:nvPr/>
        </p:nvSpPr>
        <p:spPr>
          <a:xfrm>
            <a:off x="304800" y="6172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Custom Capabilities, WMS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Deploy your WMS service, entering in all </a:t>
            </a:r>
            <a:r>
              <a:rPr lang="en-US" smtClean="0"/>
              <a:t>metadata</a:t>
            </a:r>
          </a:p>
          <a:p>
            <a:r>
              <a:rPr lang="en-US" smtClean="0"/>
              <a:t>Open capabilities documents;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>
                <a:solidFill>
                  <a:schemeClr val="tx2"/>
                </a:solidFill>
              </a:rPr>
              <a:t>:\arcgisserver\arcgisoutput\&lt;someservicename&gt;_</a:t>
            </a:r>
            <a:r>
              <a:rPr lang="en-US" sz="2800" smtClean="0">
                <a:solidFill>
                  <a:schemeClr val="tx2"/>
                </a:solidFill>
              </a:rPr>
              <a:t>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</a:t>
            </a:r>
            <a:r>
              <a:rPr lang="en-US" smtClean="0"/>
              <a:t>additional required metadata</a:t>
            </a:r>
          </a:p>
          <a:p>
            <a:r>
              <a:rPr lang="en-US" smtClean="0"/>
              <a:t>Rename documents and place in </a:t>
            </a:r>
            <a:r>
              <a:rPr lang="en-US"/>
              <a:t>local file location that is web </a:t>
            </a:r>
            <a:r>
              <a:rPr lang="en-US" smtClean="0"/>
              <a:t>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</a:t>
            </a:r>
            <a:r>
              <a:rPr lang="en-US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smtClean="0"/>
              <a:t>onegeologyWMS-111.xml</a:t>
            </a:r>
          </a:p>
          <a:p>
            <a:pPr lvl="1"/>
            <a:r>
              <a:rPr lang="en-US"/>
              <a:t>onegeologyWMS-130.xml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/>
              <a:t>Custom Capabilities, </a:t>
            </a:r>
            <a:r>
              <a:rPr lang="en-US" i="1" smtClean="0"/>
              <a:t>WFS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Deploy your </a:t>
            </a:r>
            <a:r>
              <a:rPr lang="en-US" smtClean="0"/>
              <a:t>WFS </a:t>
            </a:r>
            <a:r>
              <a:rPr lang="en-US"/>
              <a:t>service, entering in all metadata</a:t>
            </a:r>
          </a:p>
          <a:p>
            <a:r>
              <a:rPr lang="en-US"/>
              <a:t>Open capabilities documents; </a:t>
            </a:r>
            <a:r>
              <a:rPr lang="en-US" sz="2800">
                <a:solidFill>
                  <a:schemeClr val="tx2"/>
                </a:solidFill>
              </a:rPr>
              <a:t>C:\arcgisserver\arcgisoutput\&lt;someservicename&gt;_MapServer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additional required </a:t>
            </a:r>
            <a:r>
              <a:rPr lang="en-US" smtClean="0"/>
              <a:t>metadata</a:t>
            </a:r>
          </a:p>
          <a:p>
            <a:r>
              <a:rPr lang="en-US" smtClean="0"/>
              <a:t>Add prefix-namespace binding (see next slide)</a:t>
            </a:r>
            <a:endParaRPr lang="en-US"/>
          </a:p>
          <a:p>
            <a:r>
              <a:rPr lang="en-US"/>
              <a:t>Rename documents and place in local file location that is web 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C://…(dir)…/inetpub/wwwroot/[ServiceTitle]</a:t>
            </a:r>
          </a:p>
          <a:p>
            <a:pPr lvl="1"/>
            <a:r>
              <a:rPr lang="en-US" smtClean="0"/>
              <a:t>onegeologyWFS-100.xml</a:t>
            </a:r>
          </a:p>
          <a:p>
            <a:pPr lvl="1"/>
            <a:r>
              <a:rPr lang="en-US"/>
              <a:t>onegeologyWFS-110.xml</a:t>
            </a:r>
          </a:p>
        </p:txBody>
      </p:sp>
    </p:spTree>
    <p:extLst>
      <p:ext uri="{BB962C8B-B14F-4D97-AF65-F5344CB8AC3E}">
        <p14:creationId xmlns:p14="http://schemas.microsoft.com/office/powerpoint/2010/main" val="19790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Prefix-Namespace binding in WFS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en-US" sz="7200" dirty="0"/>
              <a:t>The GeoSciML-Portrayal namespace must occur as the </a:t>
            </a:r>
            <a:r>
              <a:rPr lang="en-US" sz="7200" dirty="0" err="1">
                <a:solidFill>
                  <a:srgbClr val="FF0000"/>
                </a:solidFill>
              </a:rPr>
              <a:t>schemaLocation</a:t>
            </a:r>
            <a:r>
              <a:rPr lang="en-US" sz="7200" dirty="0"/>
              <a:t> and the </a:t>
            </a:r>
            <a:r>
              <a:rPr lang="en-US" sz="7200" dirty="0">
                <a:solidFill>
                  <a:srgbClr val="0070C0"/>
                </a:solidFill>
              </a:rPr>
              <a:t>prefix must be bound to that namespace</a:t>
            </a:r>
            <a:r>
              <a:rPr lang="en-US" sz="7200" dirty="0"/>
              <a:t> in the first text grouping of the document: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/>
              <a:t>&lt;</a:t>
            </a:r>
            <a:r>
              <a:rPr lang="en-US" sz="6400" dirty="0" err="1"/>
              <a:t>wfs:WFS_Capabilities</a:t>
            </a:r>
            <a:r>
              <a:rPr lang="en-US" sz="6400" dirty="0"/>
              <a:t> version='1.1.0'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xsi:schemaLocation</a:t>
            </a:r>
            <a:r>
              <a:rPr lang="en-US" sz="6400" dirty="0"/>
              <a:t>=</a:t>
            </a:r>
            <a:r>
              <a:rPr lang="en-US" sz="8000" b="1" dirty="0"/>
              <a:t>'</a:t>
            </a:r>
            <a:r>
              <a:rPr lang="en-US" sz="8000" b="1" dirty="0">
                <a:solidFill>
                  <a:srgbClr val="FF0000"/>
                </a:solidFill>
              </a:rPr>
              <a:t>http://xmlns.geosciml.org/</a:t>
            </a:r>
            <a:r>
              <a:rPr lang="en-US" sz="8000" b="1" dirty="0" err="1">
                <a:solidFill>
                  <a:srgbClr val="FF0000"/>
                </a:solidFill>
              </a:rPr>
              <a:t>geosciml</a:t>
            </a:r>
            <a:r>
              <a:rPr lang="en-US" sz="8000" b="1" dirty="0">
                <a:solidFill>
                  <a:srgbClr val="FF0000"/>
                </a:solidFill>
              </a:rPr>
              <a:t>-portrayal/2.0 http://</a:t>
            </a:r>
            <a:r>
              <a:rPr lang="en-US" sz="8000" b="1" dirty="0" smtClean="0">
                <a:solidFill>
                  <a:srgbClr val="FF0000"/>
                </a:solidFill>
              </a:rPr>
              <a:t>schemas.geosciml.org/geosciml-portrayal/2.0/geosciml-portrayal.xsd </a:t>
            </a:r>
            <a:endParaRPr lang="en-US" sz="6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://www.opengis.net/gml http://schemas.opengis.net/gml/3.1.1/base/gml.xsd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://www.opengis.net/ogc http://schemas.opengis.net/filter/1.1.0/filter.xsd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://www.opengis.net/ows http://schemas.opengis.net/ows/1.0.0/owsAll.xsd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smtClean="0"/>
              <a:t>http</a:t>
            </a:r>
            <a:r>
              <a:rPr lang="en-US" sz="6400" dirty="0"/>
              <a:t>://www.opengis.net/wfs http://schemas.opengis.net/wfs/1.1.0/wfs.xsd' </a:t>
            </a:r>
            <a:endParaRPr lang="en-US" sz="6400" dirty="0" smtClean="0"/>
          </a:p>
          <a:p>
            <a:pPr marL="0" indent="0">
              <a:lnSpc>
                <a:spcPct val="143000"/>
              </a:lnSpc>
              <a:buNone/>
            </a:pPr>
            <a:r>
              <a:rPr lang="en-US" sz="8000" b="1" dirty="0" err="1" smtClean="0">
                <a:solidFill>
                  <a:srgbClr val="0070C0"/>
                </a:solidFill>
              </a:rPr>
              <a:t>xmlns:gsmlp</a:t>
            </a:r>
            <a:r>
              <a:rPr lang="en-US" sz="8000" b="1" dirty="0">
                <a:solidFill>
                  <a:srgbClr val="0070C0"/>
                </a:solidFill>
              </a:rPr>
              <a:t>='http://</a:t>
            </a:r>
            <a:r>
              <a:rPr lang="en-US" sz="8000" b="1" dirty="0" smtClean="0">
                <a:solidFill>
                  <a:srgbClr val="0070C0"/>
                </a:solidFill>
              </a:rPr>
              <a:t>xmlns.geosciml.org/</a:t>
            </a:r>
            <a:r>
              <a:rPr lang="en-US" sz="8000" b="1" dirty="0" err="1" smtClean="0">
                <a:solidFill>
                  <a:srgbClr val="0070C0"/>
                </a:solidFill>
              </a:rPr>
              <a:t>geosciml</a:t>
            </a:r>
            <a:r>
              <a:rPr lang="en-US" sz="8000" b="1" dirty="0" smtClean="0">
                <a:solidFill>
                  <a:srgbClr val="0070C0"/>
                </a:solidFill>
              </a:rPr>
              <a:t>-portrayal/2.0</a:t>
            </a:r>
            <a:r>
              <a:rPr lang="en-US" sz="8000" b="1" dirty="0" smtClean="0"/>
              <a:t>’</a:t>
            </a:r>
          </a:p>
          <a:p>
            <a:pPr marL="0" indent="0">
              <a:lnSpc>
                <a:spcPct val="143000"/>
              </a:lnSpc>
              <a:buNone/>
            </a:pPr>
            <a:r>
              <a:rPr lang="en-US" sz="6400" dirty="0" err="1" smtClean="0"/>
              <a:t>xmlns:wfs</a:t>
            </a:r>
            <a:r>
              <a:rPr lang="en-US" sz="6400" dirty="0"/>
              <a:t>='http://www.opengis.net/wfs' </a:t>
            </a:r>
            <a:r>
              <a:rPr lang="en-US" sz="6400" dirty="0" err="1"/>
              <a:t>xmlns:ogc</a:t>
            </a:r>
            <a:r>
              <a:rPr lang="en-US" sz="6400" dirty="0"/>
              <a:t>='http://www.opengis.net/ogc' </a:t>
            </a:r>
            <a:r>
              <a:rPr lang="en-US" sz="6400" dirty="0" err="1"/>
              <a:t>xmlns:gml</a:t>
            </a:r>
            <a:r>
              <a:rPr lang="en-US" sz="6400" dirty="0"/>
              <a:t>='http://www.opengis.net/gml' </a:t>
            </a:r>
            <a:r>
              <a:rPr lang="en-US" sz="6400" dirty="0" err="1"/>
              <a:t>xmlns:ows</a:t>
            </a:r>
            <a:r>
              <a:rPr lang="en-US" sz="6400" dirty="0"/>
              <a:t>='http://www.opengis.net/ows' </a:t>
            </a:r>
            <a:r>
              <a:rPr lang="en-US" sz="6400" dirty="0" err="1"/>
              <a:t>xmlns:xsi</a:t>
            </a:r>
            <a:r>
              <a:rPr lang="en-US" sz="6400" dirty="0"/>
              <a:t>='http://www.w3.org/2001/XMLSchema-instance' </a:t>
            </a:r>
            <a:r>
              <a:rPr lang="en-US" sz="6400" dirty="0" err="1"/>
              <a:t>xmlns:xlink</a:t>
            </a:r>
            <a:r>
              <a:rPr lang="en-US" sz="6400" dirty="0"/>
              <a:t>='http://www.w3.org/1999/xlink' </a:t>
            </a:r>
            <a:r>
              <a:rPr lang="en-US" sz="6400" dirty="0" smtClean="0"/>
              <a:t>&gt;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48134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Enable Custom </a:t>
            </a:r>
            <a:r>
              <a:rPr lang="en-US" i="1"/>
              <a:t>Capabilities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Stop the service in ArcServer or ArcServer </a:t>
            </a:r>
            <a:r>
              <a:rPr lang="en-US" sz="2800" smtClean="0"/>
              <a:t>Manager</a:t>
            </a:r>
            <a:endParaRPr lang="en-US" sz="2800"/>
          </a:p>
          <a:p>
            <a:pPr lvl="0"/>
            <a:r>
              <a:rPr lang="en-US" sz="2800" smtClean="0"/>
              <a:t>Right-click </a:t>
            </a:r>
            <a:r>
              <a:rPr lang="en-US" sz="2800"/>
              <a:t>on the service and select </a:t>
            </a:r>
          </a:p>
          <a:p>
            <a:pPr marL="0" lvl="0" indent="0">
              <a:buNone/>
            </a:pPr>
            <a:r>
              <a:rPr lang="en-US" sz="2800" i="1" smtClean="0"/>
              <a:t>Service Properties </a:t>
            </a:r>
            <a:endParaRPr lang="en-US" sz="2800" i="1"/>
          </a:p>
          <a:p>
            <a:pPr lvl="0"/>
            <a:r>
              <a:rPr lang="en-US" sz="2800"/>
              <a:t>Navigate to the </a:t>
            </a:r>
            <a:r>
              <a:rPr lang="en-US" sz="2800" i="1"/>
              <a:t>Capabilities</a:t>
            </a:r>
            <a:r>
              <a:rPr lang="en-US" sz="2800"/>
              <a:t> tab and select </a:t>
            </a:r>
            <a:r>
              <a:rPr lang="en-US" sz="2800" i="1" smtClean="0"/>
              <a:t>WMS</a:t>
            </a:r>
            <a:r>
              <a:rPr lang="en-US" sz="2800" smtClean="0"/>
              <a:t> </a:t>
            </a:r>
            <a:endParaRPr lang="en-US" sz="2800"/>
          </a:p>
          <a:p>
            <a:pPr lvl="0"/>
            <a:r>
              <a:rPr lang="en-US" sz="2800"/>
              <a:t>Select </a:t>
            </a:r>
            <a:r>
              <a:rPr lang="en-US" sz="2800" i="1"/>
              <a:t>Use External Capabilities files</a:t>
            </a:r>
            <a:r>
              <a:rPr lang="en-US" sz="2800"/>
              <a:t>. Specify the location and prefix, for example:</a:t>
            </a:r>
          </a:p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http://</a:t>
            </a:r>
            <a:r>
              <a:rPr lang="en-US" sz="2800" smtClean="0">
                <a:solidFill>
                  <a:schemeClr val="tx2"/>
                </a:solidFill>
              </a:rPr>
              <a:t>localhost/AZGS_Geology/onegeologyWMS-</a:t>
            </a:r>
            <a:endParaRPr lang="en-US" sz="2800">
              <a:solidFill>
                <a:schemeClr val="tx2"/>
              </a:solidFill>
            </a:endParaRPr>
          </a:p>
          <a:p>
            <a:pPr lvl="0"/>
            <a:r>
              <a:rPr lang="en-US" sz="2800"/>
              <a:t>Restart the </a:t>
            </a:r>
            <a:r>
              <a:rPr lang="en-US" sz="2800" smtClean="0"/>
              <a:t>service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409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Register Your Service with OneGeology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/ Buddy Coordination Form</a:t>
            </a:r>
          </a:p>
          <a:p>
            <a:r>
              <a:rPr lang="en-US" smtClean="0"/>
              <a:t>Question / Answer in forum</a:t>
            </a:r>
          </a:p>
          <a:p>
            <a:r>
              <a:rPr lang="en-US" smtClean="0"/>
              <a:t>Email </a:t>
            </a:r>
            <a:r>
              <a:rPr lang="en-US" smtClean="0">
                <a:hlinkClick r:id="rId2"/>
              </a:rPr>
              <a:t>onegeology@bgs.ac.uk</a:t>
            </a:r>
            <a:r>
              <a:rPr lang="en-US" smtClean="0"/>
              <a:t> with WMS URL</a:t>
            </a:r>
          </a:p>
          <a:p>
            <a:pPr lvl="1"/>
            <a:r>
              <a:rPr lang="en-US" smtClean="0"/>
              <a:t>Check for naming rules</a:t>
            </a:r>
          </a:p>
          <a:p>
            <a:pPr lvl="1"/>
            <a:r>
              <a:rPr lang="en-US" smtClean="0"/>
              <a:t>Technical points</a:t>
            </a:r>
          </a:p>
          <a:p>
            <a:pPr lvl="1"/>
            <a:r>
              <a:rPr lang="en-US" smtClean="0"/>
              <a:t>Register service and add to Catalog</a:t>
            </a:r>
          </a:p>
          <a:p>
            <a:pPr marL="457200" lvl="1" indent="0">
              <a:buNone/>
            </a:pPr>
            <a:endParaRPr lang="en-US" smtClean="0"/>
          </a:p>
          <a:p>
            <a:pPr marL="57150" indent="0">
              <a:buNone/>
            </a:pPr>
            <a:r>
              <a:rPr lang="en-US" sz="2700" smtClean="0">
                <a:hlinkClick r:id="rId3"/>
              </a:rPr>
              <a:t>http://www.onegeology.com/wmsCookbook/6_1.html</a:t>
            </a:r>
            <a:endParaRPr lang="en-US" sz="2700" smtClean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smtClean="0"/>
              <a:t>Agenda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Introduction: OneGeology </a:t>
            </a:r>
            <a:r>
              <a:rPr lang="en-US" dirty="0" smtClean="0"/>
              <a:t>USA</a:t>
            </a:r>
          </a:p>
          <a:p>
            <a:pPr lvl="0"/>
            <a:r>
              <a:rPr lang="en-US" dirty="0" smtClean="0"/>
              <a:t>Naming </a:t>
            </a:r>
            <a:r>
              <a:rPr lang="en-US" dirty="0"/>
              <a:t>conventions</a:t>
            </a:r>
          </a:p>
          <a:p>
            <a:pPr lvl="0"/>
            <a:r>
              <a:rPr lang="en-US" dirty="0"/>
              <a:t>GeoSciML-Portrayal </a:t>
            </a:r>
            <a:r>
              <a:rPr lang="en-US" dirty="0" smtClean="0"/>
              <a:t>specification</a:t>
            </a:r>
            <a:endParaRPr lang="en-US" dirty="0"/>
          </a:p>
          <a:p>
            <a:pPr lvl="0"/>
            <a:r>
              <a:rPr lang="en-US" dirty="0" smtClean="0"/>
              <a:t>Symbolization: Layer </a:t>
            </a:r>
            <a:r>
              <a:rPr lang="en-US" dirty="0"/>
              <a:t>files and </a:t>
            </a:r>
            <a:r>
              <a:rPr lang="en-US" dirty="0" smtClean="0"/>
              <a:t>SLDs</a:t>
            </a:r>
            <a:endParaRPr lang="en-US" dirty="0"/>
          </a:p>
          <a:p>
            <a:pPr lvl="0"/>
            <a:r>
              <a:rPr lang="en-US" dirty="0" smtClean="0"/>
              <a:t>Deploying services: Custom </a:t>
            </a:r>
            <a:r>
              <a:rPr lang="en-US" dirty="0"/>
              <a:t>Capabilities </a:t>
            </a:r>
            <a:r>
              <a:rPr lang="en-US" dirty="0" smtClean="0"/>
              <a:t>and metadata </a:t>
            </a:r>
          </a:p>
          <a:p>
            <a:pPr lvl="0"/>
            <a:r>
              <a:rPr lang="en-US" dirty="0" smtClean="0"/>
              <a:t>Demo </a:t>
            </a:r>
          </a:p>
          <a:p>
            <a:pPr lvl="0"/>
            <a:r>
              <a:rPr lang="en-US" dirty="0" smtClean="0"/>
              <a:t>OneGeology</a:t>
            </a:r>
          </a:p>
          <a:p>
            <a:pPr lvl="1"/>
            <a:r>
              <a:rPr lang="en-US" dirty="0" smtClean="0"/>
              <a:t>Registering services</a:t>
            </a:r>
          </a:p>
          <a:p>
            <a:pPr lvl="1"/>
            <a:r>
              <a:rPr lang="en-US" dirty="0" smtClean="0"/>
              <a:t>The portal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://portal.onegeology.org/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for map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OpenGeospatial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Web Map service– a georeferenced image, and a ‘get info’ click</a:t>
            </a:r>
          </a:p>
          <a:p>
            <a:r>
              <a:rPr lang="en-US" dirty="0" smtClean="0"/>
              <a:t>Web Feature service – request and receive structured data, records for individual features</a:t>
            </a:r>
          </a:p>
          <a:p>
            <a:pPr lvl="1"/>
            <a:r>
              <a:rPr lang="en-US" dirty="0" smtClean="0"/>
              <a:t>A feature is a </a:t>
            </a:r>
            <a:r>
              <a:rPr lang="en-US" dirty="0" err="1" smtClean="0"/>
              <a:t>geolocated</a:t>
            </a:r>
            <a:r>
              <a:rPr lang="en-US" dirty="0" smtClean="0"/>
              <a:t> thing that someone is interested in</a:t>
            </a:r>
          </a:p>
          <a:p>
            <a:pPr lvl="1"/>
            <a:r>
              <a:rPr lang="en-US" dirty="0" smtClean="0"/>
              <a:t>WFS allows dataset to be filtered before download, and provides GIS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OneGeology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initiative to promote web map services for geologic maps</a:t>
            </a:r>
          </a:p>
          <a:p>
            <a:r>
              <a:rPr lang="en-US" dirty="0" smtClean="0"/>
              <a:t>Portal and catalog hosted by French survey</a:t>
            </a:r>
          </a:p>
          <a:p>
            <a:r>
              <a:rPr lang="en-US" dirty="0" smtClean="0"/>
              <a:t>Simple to complex options for delivery</a:t>
            </a:r>
          </a:p>
          <a:p>
            <a:pPr lvl="1"/>
            <a:r>
              <a:rPr lang="en-US" dirty="0" smtClean="0"/>
              <a:t>scanned map in WMS</a:t>
            </a:r>
          </a:p>
          <a:p>
            <a:pPr lvl="1"/>
            <a:r>
              <a:rPr lang="en-US" dirty="0" smtClean="0"/>
              <a:t>WMS based on GIS data </a:t>
            </a:r>
          </a:p>
          <a:p>
            <a:pPr lvl="1"/>
            <a:r>
              <a:rPr lang="en-US" dirty="0" smtClean="0"/>
              <a:t>WMS based on GIS data with standard fields</a:t>
            </a:r>
          </a:p>
          <a:p>
            <a:pPr lvl="1"/>
            <a:r>
              <a:rPr lang="en-US" dirty="0" smtClean="0"/>
              <a:t>WFS using standard interchange format </a:t>
            </a:r>
            <a:r>
              <a:rPr lang="en-US" sz="2400" dirty="0" smtClean="0"/>
              <a:t>(GeoSciML)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USGIN: </a:t>
            </a:r>
            <a:r>
              <a:rPr lang="en-US" dirty="0" err="1" smtClean="0"/>
              <a:t>OneGeologyUSA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WMS based on GIS data with age and lithology fields using standard vocabulary</a:t>
            </a:r>
          </a:p>
          <a:p>
            <a:pPr lvl="1"/>
            <a:r>
              <a:rPr lang="en-US" dirty="0" smtClean="0"/>
              <a:t>Must meet registration requirement for </a:t>
            </a:r>
            <a:r>
              <a:rPr lang="en-US" dirty="0"/>
              <a:t>OneGeology </a:t>
            </a:r>
            <a:r>
              <a:rPr lang="en-US" sz="1400" dirty="0"/>
              <a:t>(see </a:t>
            </a:r>
            <a:r>
              <a:rPr lang="en-US" sz="1400" dirty="0">
                <a:hlinkClick r:id="rId2"/>
              </a:rPr>
              <a:t>http://www.onegeology.org/technical_progress/technical.html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/>
              <a:t>WFS offering GeoSciML-Portrayal features, using standard vocabulary</a:t>
            </a:r>
          </a:p>
          <a:p>
            <a:r>
              <a:rPr lang="en-US" dirty="0" smtClean="0"/>
              <a:t>This should enable a ‘4-star’ accreditation for OneGeology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smtClean="0"/>
              <a:t>OneGeology WMS </a:t>
            </a:r>
            <a:r>
              <a:rPr lang="en-US" i="1" smtClean="0"/>
              <a:t>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Layer</a:t>
            </a:r>
            <a:r>
              <a:rPr lang="en-US" b="1"/>
              <a:t> </a:t>
            </a:r>
            <a:r>
              <a:rPr lang="en-US"/>
              <a:t>names variable, but must adhere to specified </a:t>
            </a:r>
            <a:r>
              <a:rPr lang="en-US" smtClean="0"/>
              <a:t>format: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Geographic E</a:t>
            </a:r>
            <a:r>
              <a:rPr lang="en-US" smtClean="0"/>
              <a:t>xtent, </a:t>
            </a:r>
            <a:r>
              <a:rPr lang="en-US" i="1"/>
              <a:t>Example:  </a:t>
            </a:r>
            <a:r>
              <a:rPr lang="en-US" smtClean="0"/>
              <a:t>US-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Owner Organization Code, </a:t>
            </a:r>
            <a:r>
              <a:rPr lang="en-US" i="1" smtClean="0"/>
              <a:t>Example: </a:t>
            </a:r>
            <a:r>
              <a:rPr lang="en-US" smtClean="0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 Code, if name language differs from data language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</a:t>
            </a:r>
            <a:r>
              <a:rPr lang="en-US"/>
              <a:t>, </a:t>
            </a:r>
            <a:r>
              <a:rPr lang="en-US" i="1"/>
              <a:t>Example: </a:t>
            </a:r>
            <a:r>
              <a:rPr lang="en-US"/>
              <a:t>Bedrock Age  or 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           Surficial </a:t>
            </a:r>
            <a:r>
              <a:rPr lang="en-US"/>
              <a:t>Lithology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 smtClean="0"/>
              <a:t>Service Name Example</a:t>
            </a:r>
            <a:r>
              <a:rPr lang="en-US" i="1"/>
              <a:t>: </a:t>
            </a:r>
            <a:r>
              <a:rPr lang="en-US"/>
              <a:t> </a:t>
            </a:r>
            <a:r>
              <a:rPr lang="en-US" smtClean="0"/>
              <a:t>US-IL </a:t>
            </a:r>
            <a:r>
              <a:rPr lang="en-US"/>
              <a:t>Bedrock Age</a:t>
            </a: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 smtClean="0"/>
              <a:t>	</a:t>
            </a:r>
            <a:r>
              <a:rPr lang="en-US" smtClean="0"/>
              <a:t>US-IL Surficial </a:t>
            </a:r>
            <a:r>
              <a:rPr lang="en-US"/>
              <a:t>Lithology</a:t>
            </a:r>
            <a:endParaRPr lang="en-US" i="1"/>
          </a:p>
          <a:p>
            <a:pPr marL="0" lvl="1" indent="0">
              <a:buNone/>
            </a:pPr>
            <a:endParaRPr lang="en-US" sz="900" smtClean="0"/>
          </a:p>
          <a:p>
            <a:pPr marL="0" lvl="1" indent="0">
              <a:buNone/>
            </a:pPr>
            <a:endParaRPr lang="en-US" smtClean="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</a:t>
            </a:r>
          </a:p>
          <a:p>
            <a:pPr marL="0" lvl="1" indent="0">
              <a:buNone/>
            </a:pPr>
            <a:endParaRPr lang="en-US" smtClean="0">
              <a:hlinkClick r:id="rId2"/>
            </a:endParaRPr>
          </a:p>
          <a:p>
            <a:pPr marL="0" lvl="1" indent="0">
              <a:buNone/>
            </a:pPr>
            <a:r>
              <a:rPr lang="en-US" smtClean="0">
                <a:hlinkClick r:id="rId2"/>
              </a:rPr>
              <a:t>http://www.onegeology.com/wmsCookbook/2_2.html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42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GeoSciML-P WFS </a:t>
            </a:r>
            <a:r>
              <a:rPr lang="en-US" i="1" smtClean="0"/>
              <a:t>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Service naming conventions for WFS are specified only in so far that they closely resemble the accompanying WMS</a:t>
            </a:r>
          </a:p>
          <a:p>
            <a:pPr marL="0" indent="0">
              <a:buNone/>
            </a:pPr>
            <a:endParaRPr lang="en-US" sz="800" smtClean="0"/>
          </a:p>
          <a:p>
            <a:r>
              <a:rPr lang="en-US" smtClean="0"/>
              <a:t>For clarity, good practice might be: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mtClean="0"/>
              <a:t>Same as WMS, only affixed with “_WFS”</a:t>
            </a:r>
          </a:p>
          <a:p>
            <a:pPr marL="0" indent="0">
              <a:buNone/>
            </a:pPr>
            <a:endParaRPr lang="en-US" sz="140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US-IL_Bedrock_Geology_WFS</a:t>
            </a:r>
          </a:p>
          <a:p>
            <a:pPr marL="0" indent="0">
              <a:buNone/>
            </a:pPr>
            <a:endParaRPr lang="en-US" u="sng" smtClean="0">
              <a:hlinkClick r:id="rId2"/>
            </a:endParaRPr>
          </a:p>
          <a:p>
            <a:pPr marL="0" indent="0">
              <a:buNone/>
            </a:pPr>
            <a:r>
              <a:rPr lang="en-US" sz="2800" u="sng" smtClean="0">
                <a:hlinkClick r:id="rId2"/>
              </a:rPr>
              <a:t>http</a:t>
            </a:r>
            <a:r>
              <a:rPr lang="en-US" sz="2800" u="sng">
                <a:hlinkClick r:id="rId2"/>
              </a:rPr>
              <a:t>://www.onegeology.org/docs/technical/GeoSciML_WFS_Server_CookBook_V2_1.1.pdf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/>
              <a:t>OneGeology WMS </a:t>
            </a:r>
            <a:r>
              <a:rPr lang="en-US" i="1" smtClean="0"/>
              <a:t>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Layer</a:t>
            </a:r>
            <a:r>
              <a:rPr lang="en-US" b="1" smtClean="0"/>
              <a:t> </a:t>
            </a:r>
            <a:r>
              <a:rPr lang="en-US" smtClean="0"/>
              <a:t>names variable, but must adhere to specified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Geographic extent, </a:t>
            </a:r>
            <a:r>
              <a:rPr lang="en-US" i="1" smtClean="0"/>
              <a:t>Example:  </a:t>
            </a:r>
            <a:r>
              <a:rPr lang="en-US" smtClean="0"/>
              <a:t>US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Owner Organization Code, </a:t>
            </a:r>
            <a:r>
              <a:rPr lang="en-US" i="1"/>
              <a:t>Example: </a:t>
            </a:r>
            <a:r>
              <a:rPr lang="en-US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Language Code, if name language differs from data </a:t>
            </a:r>
            <a:r>
              <a:rPr lang="en-US" smtClean="0"/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Scale, </a:t>
            </a:r>
            <a:r>
              <a:rPr lang="en-US" i="1" smtClean="0"/>
              <a:t>Example: </a:t>
            </a:r>
            <a:r>
              <a:rPr lang="en-US" smtClean="0"/>
              <a:t>1:1M  or 1:625k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Theme, </a:t>
            </a:r>
            <a:r>
              <a:rPr lang="en-US" i="1" smtClean="0"/>
              <a:t>Example: </a:t>
            </a:r>
            <a:r>
              <a:rPr lang="en-US" smtClean="0"/>
              <a:t>Bedrock Age  or  </a:t>
            </a:r>
          </a:p>
          <a:p>
            <a:pPr marL="0" indent="0">
              <a:buNone/>
            </a:pPr>
            <a:r>
              <a:rPr lang="en-US" smtClean="0"/>
              <a:t>			   Surficial Lithology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r>
              <a:rPr lang="en-US" i="1" smtClean="0"/>
              <a:t>Example: </a:t>
            </a:r>
            <a:r>
              <a:rPr lang="en-US" smtClean="0"/>
              <a:t> 	US-IL 1:1M Bedrock Age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US-IL 1:1M Surficial Lithology</a:t>
            </a:r>
            <a:endParaRPr lang="en-US" i="1" smtClean="0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sz="2900" smtClean="0">
                <a:hlinkClick r:id="rId2"/>
              </a:rPr>
              <a:t>http://www.onegeology.com/wmsCookbook/2_5_1.html</a:t>
            </a:r>
            <a:r>
              <a:rPr lang="en-US" sz="29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46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/>
              <a:t>GeoSciML-P WFS </a:t>
            </a:r>
            <a:r>
              <a:rPr lang="en-US" i="1" smtClean="0"/>
              <a:t>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When using the GeoSciML_Portrayal, layer names are specified by the schema</a:t>
            </a:r>
          </a:p>
          <a:p>
            <a:pPr lvl="1"/>
            <a:r>
              <a:rPr lang="en-US" smtClean="0"/>
              <a:t>GeologicUnitView</a:t>
            </a:r>
          </a:p>
          <a:p>
            <a:pPr lvl="1"/>
            <a:r>
              <a:rPr lang="en-US" smtClean="0"/>
              <a:t>ContactView</a:t>
            </a:r>
          </a:p>
          <a:p>
            <a:pPr lvl="1"/>
            <a:r>
              <a:rPr lang="en-US" smtClean="0"/>
              <a:t>ShearDisplacementView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809</Words>
  <Application>Microsoft Office PowerPoint</Application>
  <PresentationFormat>On-screen Show 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GeoSciML-Portrayal and  OneGeology USA</vt:lpstr>
      <vt:lpstr>Agenda</vt:lpstr>
      <vt:lpstr>Web services for map data</vt:lpstr>
      <vt:lpstr>OneGeology</vt:lpstr>
      <vt:lpstr>USGIN: OneGeologyUSA profile</vt:lpstr>
      <vt:lpstr>OneGeology WMS service name specifications</vt:lpstr>
      <vt:lpstr>GeoSciML-P WFS service name specifications</vt:lpstr>
      <vt:lpstr>OneGeology WMS layer name specifications</vt:lpstr>
      <vt:lpstr>GeoSciML-P WFS layer name specifications</vt:lpstr>
      <vt:lpstr>GeoSciML portrayal</vt:lpstr>
      <vt:lpstr>Access GeoSciML-Portrayal schema</vt:lpstr>
      <vt:lpstr>Important Bits</vt:lpstr>
      <vt:lpstr>Layer Files and SLDs</vt:lpstr>
      <vt:lpstr>Layer-Level Metadata Requirements</vt:lpstr>
      <vt:lpstr>Custom Capabilities, WMS</vt:lpstr>
      <vt:lpstr>Custom Capabilities, WFS</vt:lpstr>
      <vt:lpstr>Prefix-Namespace binding in WFS CC</vt:lpstr>
      <vt:lpstr>Enable Custom Capabilities</vt:lpstr>
      <vt:lpstr>Register Your Service with OneGeology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59</cp:revision>
  <dcterms:created xsi:type="dcterms:W3CDTF">2013-08-15T15:39:43Z</dcterms:created>
  <dcterms:modified xsi:type="dcterms:W3CDTF">2013-08-26T22:10:58Z</dcterms:modified>
</cp:coreProperties>
</file>