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4" r:id="rId4"/>
    <p:sldId id="273" r:id="rId5"/>
    <p:sldId id="275" r:id="rId6"/>
    <p:sldId id="259" r:id="rId7"/>
    <p:sldId id="260" r:id="rId8"/>
    <p:sldId id="258" r:id="rId9"/>
    <p:sldId id="261" r:id="rId10"/>
    <p:sldId id="276" r:id="rId11"/>
    <p:sldId id="262" r:id="rId12"/>
    <p:sldId id="264" r:id="rId13"/>
    <p:sldId id="266" r:id="rId14"/>
    <p:sldId id="269" r:id="rId15"/>
    <p:sldId id="267" r:id="rId16"/>
    <p:sldId id="268" r:id="rId17"/>
    <p:sldId id="271" r:id="rId18"/>
    <p:sldId id="27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0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/GeoSciML-Portrayal" TargetMode="External"/><Relationship Id="rId2" Type="http://schemas.openxmlformats.org/officeDocument/2006/relationships/hyperlink" Target="http://schemas.geosciml.org/geosciml-portrayal/2.0/geosciml-portrayal.x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s.usgin.org/models/#geosciml-portrayal-faults" TargetMode="External"/><Relationship Id="rId5" Type="http://schemas.openxmlformats.org/officeDocument/2006/relationships/hyperlink" Target="http://schemas.usgin.org/models/#geosciml-portrayal-contacts" TargetMode="External"/><Relationship Id="rId4" Type="http://schemas.openxmlformats.org/officeDocument/2006/relationships/hyperlink" Target="http://schemas.usgin.org/models/#geosciml-portrayal-uni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validate/wfs" TargetMode="External"/><Relationship Id="rId2" Type="http://schemas.openxmlformats.org/officeDocument/2006/relationships/hyperlink" Target="http://xmlns.geosciml.org/geosciml-portrayal/2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onegeolog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technical_progress/technic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GeoSciML-Portrayal and </a:t>
            </a:r>
            <a:br>
              <a:rPr lang="en-US" sz="4800" b="1" i="1" dirty="0" smtClean="0"/>
            </a:br>
            <a:r>
              <a:rPr lang="en-US" sz="4800" b="1" i="1" dirty="0" smtClean="0"/>
              <a:t>OneGeology USA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resources: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github.com/usgin-models/GeoSciML-Portrayal/archive/master.zip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webinar materials: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github.com/usgin/Workshops/archive/master.zip</a:t>
            </a:r>
            <a:r>
              <a:rPr lang="en-US" dirty="0" smtClean="0"/>
              <a:t>  - </a:t>
            </a:r>
            <a:r>
              <a:rPr lang="en-US" i="1" dirty="0" err="1" smtClean="0"/>
              <a:t>OneGeologyWebinar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GeoSciML portrayal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XML schema for core geologic map information</a:t>
            </a:r>
          </a:p>
          <a:p>
            <a:r>
              <a:rPr lang="en-US" dirty="0" smtClean="0"/>
              <a:t>Focus on simple map display and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Text fields for users to read</a:t>
            </a:r>
          </a:p>
          <a:p>
            <a:r>
              <a:rPr lang="en-US" dirty="0" smtClean="0"/>
              <a:t>Standard feature type, age, lithology vocabularies for harmonized map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Normative</a:t>
            </a:r>
            <a:r>
              <a:rPr lang="en-US" dirty="0" smtClean="0"/>
              <a:t> schema location: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schemas.geosciml.org/geosciml-portrayal/2.0/geosciml-portrayal.xsd</a:t>
            </a:r>
            <a:endParaRPr lang="en-US" sz="2600" dirty="0" smtClean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See Also, for more documentation: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https://github.com/usgin-models/GeoSciML-Portrayal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http://schemas.usgin.org/models/#geosciml-portrayal-units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http://schemas.usgin.org/models/#geosciml-portrayal-contacts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http://schemas.usgin.org/models/#geosciml-portrayal-faults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Namespace: </a:t>
            </a:r>
            <a:r>
              <a:rPr lang="en-US" sz="2800" dirty="0" smtClean="0">
                <a:hlinkClick r:id="rId2"/>
              </a:rPr>
              <a:t>http://xmlns.geosciml.org/geosciml-portrayal/2.0</a:t>
            </a:r>
            <a:endParaRPr lang="en-US" sz="2800" dirty="0" smtClean="0"/>
          </a:p>
          <a:p>
            <a:r>
              <a:rPr lang="en-US" dirty="0" smtClean="0"/>
              <a:t>Recommended Prefix:   </a:t>
            </a:r>
            <a:r>
              <a:rPr lang="en-US" dirty="0" err="1" smtClean="0"/>
              <a:t>gsmlp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OBJECTID field – </a:t>
            </a:r>
            <a:r>
              <a:rPr lang="en-US" i="1" dirty="0" smtClean="0"/>
              <a:t>turn it off in MXD!</a:t>
            </a:r>
          </a:p>
          <a:p>
            <a:r>
              <a:rPr lang="en-US" dirty="0" smtClean="0"/>
              <a:t>Validate your WFS service using the USGIN tool </a:t>
            </a:r>
            <a:r>
              <a:rPr lang="en-US" sz="2800" dirty="0" smtClean="0">
                <a:hlinkClick r:id="rId3"/>
              </a:rPr>
              <a:t>http://schemas.usgin.org/validate/wfs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(name)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globally</a:t>
            </a:r>
            <a:r>
              <a:rPr lang="en-US" sz="2300" smtClean="0"/>
              <a:t> (symbology based on representativeAge_uri )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err="1"/>
              <a:t>continent@North</a:t>
            </a:r>
            <a:r>
              <a:rPr lang="en-US" dirty="0"/>
              <a:t>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err="1" smtClean="0"/>
              <a:t>geographicarea@Arizona</a:t>
            </a:r>
            <a:endParaRPr lang="en-US" dirty="0" smtClean="0"/>
          </a:p>
          <a:p>
            <a:pPr lvl="1"/>
            <a:r>
              <a:rPr lang="en-US" dirty="0" err="1" smtClean="0"/>
              <a:t>dataprovider@AZGS</a:t>
            </a:r>
            <a:endParaRPr lang="en-US" dirty="0" smtClean="0"/>
          </a:p>
          <a:p>
            <a:pPr lvl="1"/>
            <a:r>
              <a:rPr lang="en-US" dirty="0" err="1" smtClean="0"/>
              <a:t>serviceprovider@AZGS</a:t>
            </a:r>
            <a:endParaRPr lang="en-US" dirty="0" smtClean="0"/>
          </a:p>
          <a:p>
            <a:pPr lvl="1"/>
            <a:r>
              <a:rPr lang="en-US" dirty="0" smtClean="0"/>
              <a:t>3-star WMS: </a:t>
            </a:r>
            <a:r>
              <a:rPr lang="en-US" dirty="0" err="1" smtClean="0"/>
              <a:t>Geosciml_portrayal_age_or_litho_queryable</a:t>
            </a:r>
            <a:endParaRPr lang="en-US" dirty="0"/>
          </a:p>
          <a:p>
            <a:r>
              <a:rPr lang="en-US" dirty="0" smtClean="0"/>
              <a:t>Bounding Boxes</a:t>
            </a:r>
          </a:p>
          <a:p>
            <a:r>
              <a:rPr lang="en-US" dirty="0" smtClean="0"/>
              <a:t>SRS</a:t>
            </a:r>
          </a:p>
          <a:p>
            <a:r>
              <a:rPr lang="en-US" dirty="0" err="1" smtClean="0"/>
              <a:t>MetadataURL</a:t>
            </a:r>
            <a:endParaRPr lang="en-US" dirty="0" smtClean="0"/>
          </a:p>
          <a:p>
            <a:r>
              <a:rPr lang="en-US" dirty="0" err="1" smtClean="0"/>
              <a:t>ReadableLengendGraphicURL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7200" dirty="0"/>
              <a:t>The GeoSciML-Portrayal namespace must occur as the </a:t>
            </a:r>
            <a:r>
              <a:rPr lang="en-US" sz="7200" dirty="0" err="1">
                <a:solidFill>
                  <a:srgbClr val="FF0000"/>
                </a:solidFill>
              </a:rPr>
              <a:t>schemaLocation</a:t>
            </a:r>
            <a:r>
              <a:rPr lang="en-US" sz="7200" dirty="0"/>
              <a:t> and the </a:t>
            </a:r>
            <a:r>
              <a:rPr lang="en-US" sz="7200" dirty="0">
                <a:solidFill>
                  <a:srgbClr val="0070C0"/>
                </a:solidFill>
              </a:rPr>
              <a:t>prefix must be bound to that namespace</a:t>
            </a:r>
            <a:r>
              <a:rPr lang="en-US" sz="7200" dirty="0"/>
              <a:t> in the first text grouping of the document: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/>
              <a:t>&lt;</a:t>
            </a:r>
            <a:r>
              <a:rPr lang="en-US" sz="6400" dirty="0" err="1"/>
              <a:t>wfs:WFS_Capabilities</a:t>
            </a:r>
            <a:r>
              <a:rPr lang="en-US" sz="6400" dirty="0"/>
              <a:t> version='1.1.0'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xsi:schemaLocation</a:t>
            </a:r>
            <a:r>
              <a:rPr lang="en-US" sz="6400" dirty="0"/>
              <a:t>=</a:t>
            </a:r>
            <a:r>
              <a:rPr lang="en-US" sz="8000" b="1" dirty="0"/>
              <a:t>'</a:t>
            </a:r>
            <a:r>
              <a:rPr lang="en-US" sz="8000" b="1" dirty="0">
                <a:solidFill>
                  <a:srgbClr val="FF0000"/>
                </a:solidFill>
              </a:rPr>
              <a:t>http://xmlns.geosciml.org/</a:t>
            </a:r>
            <a:r>
              <a:rPr lang="en-US" sz="8000" b="1" dirty="0" err="1">
                <a:solidFill>
                  <a:srgbClr val="FF0000"/>
                </a:solidFill>
              </a:rPr>
              <a:t>geosciml</a:t>
            </a:r>
            <a:r>
              <a:rPr lang="en-US" sz="8000" b="1" dirty="0">
                <a:solidFill>
                  <a:srgbClr val="FF0000"/>
                </a:solidFill>
              </a:rPr>
              <a:t>-portrayal/2.0 http://</a:t>
            </a:r>
            <a:r>
              <a:rPr lang="en-US" sz="8000" b="1" dirty="0" smtClean="0">
                <a:solidFill>
                  <a:srgbClr val="FF0000"/>
                </a:solidFill>
              </a:rPr>
              <a:t>schemas.geosciml.org/geosciml-portrayal/2.0/geosciml-portrayal.xsd </a:t>
            </a:r>
            <a:endParaRPr lang="en-US" sz="6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://www.opengis.net/gml http://schemas.opengis.net/gml/3.1.1/base/gml.xsd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://www.opengis.net/ogc http://schemas.opengis.net/filter/1.1.0/filter.xsd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://www.opengis.net/ows http://schemas.opengis.net/ows/1.0.0/owsAll.xsd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://www.opengis.net/wfs http://schemas.opengis.net/wfs/1.1.0/wfs.xsd'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8000" b="1" dirty="0" err="1" smtClean="0">
                <a:solidFill>
                  <a:srgbClr val="0070C0"/>
                </a:solidFill>
              </a:rPr>
              <a:t>xmlns:gsmlp</a:t>
            </a:r>
            <a:r>
              <a:rPr lang="en-US" sz="8000" b="1" dirty="0">
                <a:solidFill>
                  <a:srgbClr val="0070C0"/>
                </a:solidFill>
              </a:rPr>
              <a:t>='http://</a:t>
            </a:r>
            <a:r>
              <a:rPr lang="en-US" sz="8000" b="1" dirty="0" smtClean="0">
                <a:solidFill>
                  <a:srgbClr val="0070C0"/>
                </a:solidFill>
              </a:rPr>
              <a:t>xmlns.geosciml.org/</a:t>
            </a:r>
            <a:r>
              <a:rPr lang="en-US" sz="8000" b="1" dirty="0" err="1" smtClean="0">
                <a:solidFill>
                  <a:srgbClr val="0070C0"/>
                </a:solidFill>
              </a:rPr>
              <a:t>geosciml</a:t>
            </a:r>
            <a:r>
              <a:rPr lang="en-US" sz="8000" b="1" dirty="0" smtClean="0">
                <a:solidFill>
                  <a:srgbClr val="0070C0"/>
                </a:solidFill>
              </a:rPr>
              <a:t>-portrayal/2.0</a:t>
            </a:r>
            <a:r>
              <a:rPr lang="en-US" sz="8000" b="1" dirty="0" smtClean="0"/>
              <a:t>’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xmlns:wfs</a:t>
            </a:r>
            <a:r>
              <a:rPr lang="en-US" sz="6400" dirty="0"/>
              <a:t>='http://www.opengis.net/wfs' </a:t>
            </a:r>
            <a:r>
              <a:rPr lang="en-US" sz="6400" dirty="0" err="1"/>
              <a:t>xmlns:ogc</a:t>
            </a:r>
            <a:r>
              <a:rPr lang="en-US" sz="6400" dirty="0"/>
              <a:t>='http://www.opengis.net/ogc' </a:t>
            </a:r>
            <a:r>
              <a:rPr lang="en-US" sz="6400" dirty="0" err="1"/>
              <a:t>xmlns:gml</a:t>
            </a:r>
            <a:r>
              <a:rPr lang="en-US" sz="6400" dirty="0"/>
              <a:t>='http://www.opengis.net/gml' </a:t>
            </a:r>
            <a:r>
              <a:rPr lang="en-US" sz="6400" dirty="0" err="1"/>
              <a:t>xmlns:ows</a:t>
            </a:r>
            <a:r>
              <a:rPr lang="en-US" sz="6400" dirty="0"/>
              <a:t>='http://www.opengis.net/ows' </a:t>
            </a:r>
            <a:r>
              <a:rPr lang="en-US" sz="6400" dirty="0" err="1"/>
              <a:t>xmlns:xsi</a:t>
            </a:r>
            <a:r>
              <a:rPr lang="en-US" sz="6400" dirty="0"/>
              <a:t>='http://www.w3.org/2001/XMLSchema-instance' </a:t>
            </a:r>
            <a:r>
              <a:rPr lang="en-US" sz="6400" dirty="0" err="1"/>
              <a:t>xmlns:xlink</a:t>
            </a:r>
            <a:r>
              <a:rPr lang="en-US" sz="6400" dirty="0"/>
              <a:t>='http://www.w3.org/1999/xlink' </a:t>
            </a:r>
            <a:r>
              <a:rPr lang="en-US" sz="6400" dirty="0" smtClean="0"/>
              <a:t>&gt;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select </a:t>
            </a:r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Introduction: OneGeology </a:t>
            </a:r>
            <a:r>
              <a:rPr lang="en-US" dirty="0" smtClean="0"/>
              <a:t>USA</a:t>
            </a:r>
          </a:p>
          <a:p>
            <a:pPr lvl="0"/>
            <a:r>
              <a:rPr lang="en-US" dirty="0" smtClean="0"/>
              <a:t>Naming </a:t>
            </a:r>
            <a:r>
              <a:rPr lang="en-US" dirty="0"/>
              <a:t>conventions</a:t>
            </a:r>
          </a:p>
          <a:p>
            <a:pPr lvl="0"/>
            <a:r>
              <a:rPr lang="en-US" dirty="0"/>
              <a:t>GeoSciML-Portrayal </a:t>
            </a:r>
            <a:r>
              <a:rPr lang="en-US" dirty="0" smtClean="0"/>
              <a:t>specification</a:t>
            </a:r>
            <a:endParaRPr lang="en-US" dirty="0"/>
          </a:p>
          <a:p>
            <a:pPr lvl="0"/>
            <a:r>
              <a:rPr lang="en-US" dirty="0" smtClean="0"/>
              <a:t>Symbolization: Layer </a:t>
            </a:r>
            <a:r>
              <a:rPr lang="en-US" dirty="0"/>
              <a:t>files and </a:t>
            </a:r>
            <a:r>
              <a:rPr lang="en-US" dirty="0" smtClean="0"/>
              <a:t>SLDs</a:t>
            </a:r>
            <a:endParaRPr lang="en-US" dirty="0"/>
          </a:p>
          <a:p>
            <a:pPr lvl="0"/>
            <a:r>
              <a:rPr lang="en-US" dirty="0" smtClean="0"/>
              <a:t>Deploying services: Custom </a:t>
            </a:r>
            <a:r>
              <a:rPr lang="en-US" dirty="0"/>
              <a:t>Capabilities </a:t>
            </a:r>
            <a:r>
              <a:rPr lang="en-US" dirty="0" smtClean="0"/>
              <a:t>and metadata </a:t>
            </a:r>
          </a:p>
          <a:p>
            <a:pPr lvl="0"/>
            <a:r>
              <a:rPr lang="en-US" dirty="0" smtClean="0"/>
              <a:t>Demo </a:t>
            </a:r>
          </a:p>
          <a:p>
            <a:pPr lvl="0"/>
            <a:r>
              <a:rPr lang="en-US" dirty="0" smtClean="0"/>
              <a:t>OneGeology</a:t>
            </a:r>
          </a:p>
          <a:p>
            <a:pPr lvl="1"/>
            <a:r>
              <a:rPr lang="en-US" dirty="0" smtClean="0"/>
              <a:t>Registering services</a:t>
            </a:r>
          </a:p>
          <a:p>
            <a:pPr lvl="1"/>
            <a:r>
              <a:rPr lang="en-US" dirty="0" smtClean="0"/>
              <a:t>The portal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://portal.onegeology.org/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for 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OpenGeospatial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Web Map service– a georeferenced image, and a ‘get info’ click</a:t>
            </a:r>
          </a:p>
          <a:p>
            <a:r>
              <a:rPr lang="en-US" dirty="0" smtClean="0"/>
              <a:t>Web Feature service – request and receive structured data, records for individual features</a:t>
            </a:r>
          </a:p>
          <a:p>
            <a:pPr lvl="1"/>
            <a:r>
              <a:rPr lang="en-US" dirty="0" smtClean="0"/>
              <a:t>A feature is a </a:t>
            </a:r>
            <a:r>
              <a:rPr lang="en-US" dirty="0" err="1" smtClean="0"/>
              <a:t>geolocated</a:t>
            </a:r>
            <a:r>
              <a:rPr lang="en-US" dirty="0" smtClean="0"/>
              <a:t> thing that someone is interested in</a:t>
            </a:r>
          </a:p>
          <a:p>
            <a:pPr lvl="1"/>
            <a:r>
              <a:rPr lang="en-US" dirty="0" smtClean="0"/>
              <a:t>WFS allows dataset to be filtered before download, and provides GIS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OneGeology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initiative to promote web map services for geologic maps</a:t>
            </a:r>
          </a:p>
          <a:p>
            <a:r>
              <a:rPr lang="en-US" dirty="0" smtClean="0"/>
              <a:t>Portal and catalog hosted by French survey</a:t>
            </a:r>
          </a:p>
          <a:p>
            <a:r>
              <a:rPr lang="en-US" dirty="0" smtClean="0"/>
              <a:t>Simple to complex options for delivery</a:t>
            </a:r>
          </a:p>
          <a:p>
            <a:pPr lvl="1"/>
            <a:r>
              <a:rPr lang="en-US" dirty="0" smtClean="0"/>
              <a:t>scanned map in WMS</a:t>
            </a:r>
          </a:p>
          <a:p>
            <a:pPr lvl="1"/>
            <a:r>
              <a:rPr lang="en-US" dirty="0" smtClean="0"/>
              <a:t>WMS based on GIS data </a:t>
            </a:r>
          </a:p>
          <a:p>
            <a:pPr lvl="1"/>
            <a:r>
              <a:rPr lang="en-US" dirty="0" smtClean="0"/>
              <a:t>WMS based on GIS data with standard fields</a:t>
            </a:r>
          </a:p>
          <a:p>
            <a:pPr lvl="1"/>
            <a:r>
              <a:rPr lang="en-US" dirty="0" smtClean="0"/>
              <a:t>WFS using standard interchange format </a:t>
            </a:r>
            <a:r>
              <a:rPr lang="en-US" sz="2400" dirty="0" smtClean="0"/>
              <a:t>(GeoSciML)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</a:t>
            </a:r>
            <a:r>
              <a:rPr lang="en-US" dirty="0" err="1" smtClean="0"/>
              <a:t>OneGeologyUSA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WMS based on GIS data with age and lithology fields using standard vocabulary</a:t>
            </a:r>
          </a:p>
          <a:p>
            <a:pPr lvl="1"/>
            <a:r>
              <a:rPr lang="en-US" dirty="0" smtClean="0"/>
              <a:t>Must meet registration requirement for </a:t>
            </a:r>
            <a:r>
              <a:rPr lang="en-US" dirty="0"/>
              <a:t>OneGeology </a:t>
            </a:r>
            <a:r>
              <a:rPr lang="en-US" sz="1400" dirty="0"/>
              <a:t>(see </a:t>
            </a:r>
            <a:r>
              <a:rPr lang="en-US" sz="1400" dirty="0">
                <a:hlinkClick r:id="rId2"/>
              </a:rPr>
              <a:t>http://www.onegeology.org/technical_progress/technical.html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/>
              <a:t>WFS offering GeoSciML-Portrayal features, using standard vocabulary</a:t>
            </a:r>
          </a:p>
          <a:p>
            <a:r>
              <a:rPr lang="en-US" dirty="0" smtClean="0"/>
              <a:t>This should enable a ‘4-star’ accreditation for OneGeology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i="1" smtClean="0"/>
              <a:t>WMS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Layer</a:t>
            </a:r>
            <a:r>
              <a:rPr lang="en-US" b="1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smtClean="0"/>
              <a:t>WMS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		   Surficial 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789</Words>
  <Application>Microsoft Office PowerPoint</Application>
  <PresentationFormat>On-screen Show (4:3)</PresentationFormat>
  <Paragraphs>169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GeoSciML-Portrayal and  OneGeology USA</vt:lpstr>
      <vt:lpstr>Agenda</vt:lpstr>
      <vt:lpstr>Web services for map data</vt:lpstr>
      <vt:lpstr>OneGeology</vt:lpstr>
      <vt:lpstr>USGIN: OneGeologyUSA profile</vt:lpstr>
      <vt:lpstr>WMS service name specifications</vt:lpstr>
      <vt:lpstr>WFS service name specifications</vt:lpstr>
      <vt:lpstr>WMS layer name specifications</vt:lpstr>
      <vt:lpstr>WFS layer name specifications</vt:lpstr>
      <vt:lpstr>GeoSciML portrayal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Stephen Richard</cp:lastModifiedBy>
  <cp:revision>54</cp:revision>
  <dcterms:created xsi:type="dcterms:W3CDTF">2013-08-15T15:39:43Z</dcterms:created>
  <dcterms:modified xsi:type="dcterms:W3CDTF">2013-08-27T18:58:40Z</dcterms:modified>
</cp:coreProperties>
</file>