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3" r:id="rId3"/>
    <p:sldId id="282" r:id="rId4"/>
    <p:sldId id="258" r:id="rId5"/>
    <p:sldId id="259" r:id="rId6"/>
    <p:sldId id="286" r:id="rId7"/>
    <p:sldId id="260" r:id="rId8"/>
    <p:sldId id="284" r:id="rId9"/>
    <p:sldId id="285" r:id="rId10"/>
    <p:sldId id="292" r:id="rId11"/>
    <p:sldId id="287" r:id="rId12"/>
    <p:sldId id="263" r:id="rId13"/>
    <p:sldId id="289" r:id="rId14"/>
    <p:sldId id="290" r:id="rId15"/>
    <p:sldId id="270" r:id="rId16"/>
    <p:sldId id="267" r:id="rId17"/>
    <p:sldId id="268" r:id="rId18"/>
    <p:sldId id="275" r:id="rId19"/>
    <p:sldId id="288" r:id="rId20"/>
    <p:sldId id="279" r:id="rId21"/>
    <p:sldId id="280" r:id="rId22"/>
    <p:sldId id="272" r:id="rId23"/>
    <p:sldId id="273" r:id="rId24"/>
    <p:sldId id="274" r:id="rId25"/>
    <p:sldId id="291" r:id="rId26"/>
    <p:sldId id="265" r:id="rId27"/>
    <p:sldId id="266" r:id="rId28"/>
    <p:sldId id="262" r:id="rId29"/>
    <p:sldId id="276" r:id="rId30"/>
    <p:sldId id="27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3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4C7F-BF1F-47B4-94DE-63187C5F58AB}" type="datetimeFigureOut">
              <a:rPr lang="en-US" smtClean="0"/>
              <a:t>7/23/2013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31AA7C-C323-4C34-B01D-CD5C60BF60E6}" type="slidenum">
              <a:rPr lang="en-US" smtClean="0"/>
              <a:t>‹#›</a:t>
            </a:fld>
            <a:endParaRPr lang="en-US"/>
          </a:p>
        </p:txBody>
      </p:sp>
    </p:spTree>
    <p:extLst>
      <p:ext uri="{BB962C8B-B14F-4D97-AF65-F5344CB8AC3E}">
        <p14:creationId xmlns:p14="http://schemas.microsoft.com/office/powerpoint/2010/main" val="303046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 was reading about a company who provides </a:t>
            </a:r>
            <a:r>
              <a:rPr lang="en-US" b="1" smtClean="0"/>
              <a:t>Guidance for Unique Object Identifiers (OIDs) </a:t>
            </a:r>
            <a:r>
              <a:rPr lang="en-US" smtClean="0"/>
              <a:t>for health care systems, where each document associated with a patient has this identifier and can be found</a:t>
            </a:r>
            <a:r>
              <a:rPr lang="en-US" baseline="0" smtClean="0"/>
              <a:t> by the system with no other information (such as name or SSN).</a:t>
            </a:r>
            <a:endParaRPr lang="en-US" b="1" smtClean="0"/>
          </a:p>
          <a:p>
            <a:endParaRPr lang="en-US"/>
          </a:p>
        </p:txBody>
      </p:sp>
      <p:sp>
        <p:nvSpPr>
          <p:cNvPr id="4" name="Slide Number Placeholder 3"/>
          <p:cNvSpPr>
            <a:spLocks noGrp="1"/>
          </p:cNvSpPr>
          <p:nvPr>
            <p:ph type="sldNum" sz="quarter" idx="10"/>
          </p:nvPr>
        </p:nvSpPr>
        <p:spPr/>
        <p:txBody>
          <a:bodyPr/>
          <a:lstStyle/>
          <a:p>
            <a:fld id="{4331AA7C-C323-4C34-B01D-CD5C60BF60E6}" type="slidenum">
              <a:rPr lang="en-US" smtClean="0"/>
              <a:t>5</a:t>
            </a:fld>
            <a:endParaRPr lang="en-US"/>
          </a:p>
        </p:txBody>
      </p:sp>
    </p:spTree>
    <p:extLst>
      <p:ext uri="{BB962C8B-B14F-4D97-AF65-F5344CB8AC3E}">
        <p14:creationId xmlns:p14="http://schemas.microsoft.com/office/powerpoint/2010/main" val="22155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Within NGDS,</a:t>
            </a:r>
            <a:r>
              <a:rPr lang="en-US" baseline="0" smtClean="0"/>
              <a:t> there will be only one Well Headers service represented by a given institution or state, so having the name authority with a token makes the URI unique from other Well Header datasets. The identifier makes it unique within the dataset.</a:t>
            </a:r>
            <a:endParaRPr lang="en-US"/>
          </a:p>
        </p:txBody>
      </p:sp>
      <p:sp>
        <p:nvSpPr>
          <p:cNvPr id="4" name="Slide Number Placeholder 3"/>
          <p:cNvSpPr>
            <a:spLocks noGrp="1"/>
          </p:cNvSpPr>
          <p:nvPr>
            <p:ph type="sldNum" sz="quarter" idx="10"/>
          </p:nvPr>
        </p:nvSpPr>
        <p:spPr/>
        <p:txBody>
          <a:bodyPr/>
          <a:lstStyle/>
          <a:p>
            <a:fld id="{4331AA7C-C323-4C34-B01D-CD5C60BF60E6}" type="slidenum">
              <a:rPr lang="en-US" smtClean="0"/>
              <a:t>6</a:t>
            </a:fld>
            <a:endParaRPr lang="en-US"/>
          </a:p>
        </p:txBody>
      </p:sp>
    </p:spTree>
    <p:extLst>
      <p:ext uri="{BB962C8B-B14F-4D97-AF65-F5344CB8AC3E}">
        <p14:creationId xmlns:p14="http://schemas.microsoft.com/office/powerpoint/2010/main" val="4067361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31AA7C-C323-4C34-B01D-CD5C60BF60E6}" type="slidenum">
              <a:rPr lang="en-US" smtClean="0"/>
              <a:t>9</a:t>
            </a:fld>
            <a:endParaRPr lang="en-US"/>
          </a:p>
        </p:txBody>
      </p:sp>
    </p:spTree>
    <p:extLst>
      <p:ext uri="{BB962C8B-B14F-4D97-AF65-F5344CB8AC3E}">
        <p14:creationId xmlns:p14="http://schemas.microsoft.com/office/powerpoint/2010/main" val="194018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Once you’ve deployed the</a:t>
            </a:r>
            <a:r>
              <a:rPr lang="en-US" baseline="0" smtClean="0"/>
              <a:t> service, this will end up on the service rest page (if deploying with ArcServer).  Go to AZ’s AKActiveFaults rest page</a:t>
            </a:r>
            <a:endParaRPr lang="en-US"/>
          </a:p>
        </p:txBody>
      </p:sp>
      <p:sp>
        <p:nvSpPr>
          <p:cNvPr id="4" name="Slide Number Placeholder 3"/>
          <p:cNvSpPr>
            <a:spLocks noGrp="1"/>
          </p:cNvSpPr>
          <p:nvPr>
            <p:ph type="sldNum" sz="quarter" idx="10"/>
          </p:nvPr>
        </p:nvSpPr>
        <p:spPr/>
        <p:txBody>
          <a:bodyPr/>
          <a:lstStyle/>
          <a:p>
            <a:fld id="{4331AA7C-C323-4C34-B01D-CD5C60BF60E6}" type="slidenum">
              <a:rPr lang="en-US" smtClean="0"/>
              <a:t>15</a:t>
            </a:fld>
            <a:endParaRPr lang="en-US"/>
          </a:p>
        </p:txBody>
      </p:sp>
    </p:spTree>
    <p:extLst>
      <p:ext uri="{BB962C8B-B14F-4D97-AF65-F5344CB8AC3E}">
        <p14:creationId xmlns:p14="http://schemas.microsoft.com/office/powerpoint/2010/main" val="13919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Also use</a:t>
            </a:r>
            <a:r>
              <a:rPr lang="en-US" baseline="0" smtClean="0"/>
              <a:t> Arc online  ********Have everyone navigate to a home page and validate for themselves</a:t>
            </a:r>
            <a:endParaRPr lang="en-US"/>
          </a:p>
        </p:txBody>
      </p:sp>
      <p:sp>
        <p:nvSpPr>
          <p:cNvPr id="4" name="Slide Number Placeholder 3"/>
          <p:cNvSpPr>
            <a:spLocks noGrp="1"/>
          </p:cNvSpPr>
          <p:nvPr>
            <p:ph type="sldNum" sz="quarter" idx="10"/>
          </p:nvPr>
        </p:nvSpPr>
        <p:spPr/>
        <p:txBody>
          <a:bodyPr/>
          <a:lstStyle/>
          <a:p>
            <a:fld id="{4331AA7C-C323-4C34-B01D-CD5C60BF60E6}" type="slidenum">
              <a:rPr lang="en-US" smtClean="0"/>
              <a:t>18</a:t>
            </a:fld>
            <a:endParaRPr lang="en-US"/>
          </a:p>
        </p:txBody>
      </p:sp>
    </p:spTree>
    <p:extLst>
      <p:ext uri="{BB962C8B-B14F-4D97-AF65-F5344CB8AC3E}">
        <p14:creationId xmlns:p14="http://schemas.microsoft.com/office/powerpoint/2010/main" val="4163411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Also use Jessica’s tool  </a:t>
            </a:r>
            <a:r>
              <a:rPr lang="en-US" baseline="0" smtClean="0"/>
              <a:t>********Have everyone navigate to a home page and validate for themselves</a:t>
            </a:r>
            <a:endParaRPr lang="en-US"/>
          </a:p>
        </p:txBody>
      </p:sp>
      <p:sp>
        <p:nvSpPr>
          <p:cNvPr id="4" name="Slide Number Placeholder 3"/>
          <p:cNvSpPr>
            <a:spLocks noGrp="1"/>
          </p:cNvSpPr>
          <p:nvPr>
            <p:ph type="sldNum" sz="quarter" idx="10"/>
          </p:nvPr>
        </p:nvSpPr>
        <p:spPr/>
        <p:txBody>
          <a:bodyPr/>
          <a:lstStyle/>
          <a:p>
            <a:fld id="{4331AA7C-C323-4C34-B01D-CD5C60BF60E6}" type="slidenum">
              <a:rPr lang="en-US" smtClean="0"/>
              <a:t>19</a:t>
            </a:fld>
            <a:endParaRPr lang="en-US"/>
          </a:p>
        </p:txBody>
      </p:sp>
    </p:spTree>
    <p:extLst>
      <p:ext uri="{BB962C8B-B14F-4D97-AF65-F5344CB8AC3E}">
        <p14:creationId xmlns:p14="http://schemas.microsoft.com/office/powerpoint/2010/main" val="321634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195294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107410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7878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31F2A-58B6-4084-93D7-1C1E7E89EBD4}"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81596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F31F2A-58B6-4084-93D7-1C1E7E89EBD4}" type="datetimeFigureOut">
              <a:rPr lang="en-US" smtClean="0"/>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4838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F31F2A-58B6-4084-93D7-1C1E7E89EBD4}" type="datetimeFigureOut">
              <a:rPr lang="en-US" smtClean="0"/>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03613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F31F2A-58B6-4084-93D7-1C1E7E89EBD4}" type="datetimeFigureOut">
              <a:rPr lang="en-US" smtClean="0"/>
              <a:t>7/23/2013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00428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F31F2A-58B6-4084-93D7-1C1E7E89EBD4}" type="datetimeFigureOut">
              <a:rPr lang="en-US" smtClean="0"/>
              <a:t>7/23/2013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24238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31F2A-58B6-4084-93D7-1C1E7E89EBD4}" type="datetimeFigureOut">
              <a:rPr lang="en-US" smtClean="0"/>
              <a:t>7/23/2013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02527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31F2A-58B6-4084-93D7-1C1E7E89EBD4}" type="datetimeFigureOut">
              <a:rPr lang="en-US" smtClean="0"/>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314978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31F2A-58B6-4084-93D7-1C1E7E89EBD4}" type="datetimeFigureOut">
              <a:rPr lang="en-US" smtClean="0"/>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11BEB-2BE5-4D2F-9BCF-4037FAA84B85}" type="slidenum">
              <a:rPr lang="en-US" smtClean="0"/>
              <a:t>‹#›</a:t>
            </a:fld>
            <a:endParaRPr lang="en-US"/>
          </a:p>
        </p:txBody>
      </p:sp>
    </p:spTree>
    <p:extLst>
      <p:ext uri="{BB962C8B-B14F-4D97-AF65-F5344CB8AC3E}">
        <p14:creationId xmlns:p14="http://schemas.microsoft.com/office/powerpoint/2010/main" val="245297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76000">
              <a:schemeClr val="bg2"/>
            </a:gs>
            <a:gs pos="100000">
              <a:schemeClr val="bg1">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31F2A-58B6-4084-93D7-1C1E7E89EBD4}" type="datetimeFigureOut">
              <a:rPr lang="en-US" smtClean="0"/>
              <a:t>7/23/2013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11BEB-2BE5-4D2F-9BCF-4037FAA84B85}" type="slidenum">
              <a:rPr lang="en-US" smtClean="0"/>
              <a:t>‹#›</a:t>
            </a:fld>
            <a:endParaRPr lang="en-US"/>
          </a:p>
        </p:txBody>
      </p:sp>
    </p:spTree>
    <p:extLst>
      <p:ext uri="{BB962C8B-B14F-4D97-AF65-F5344CB8AC3E}">
        <p14:creationId xmlns:p14="http://schemas.microsoft.com/office/powerpoint/2010/main" val="106727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repository.stategeothermaldata.org/repository/resource/98ddf901b9782a25982e01af3b068fd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emas.usgin.org/validate/wf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repository.stategeothermaldata.org/repository/brows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epository.stategeothermaldata.org/resources/documents/App-Schema-Mapping-Files/datastore.xml" TargetMode="External"/><Relationship Id="rId2" Type="http://schemas.openxmlformats.org/officeDocument/2006/relationships/hyperlink" Target="http://repository.stategeothermaldata.org/resources/documents/App-Schema-Mapping-Files/HeatFlow.x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hemas.usgin.org/model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hemas.usgin.org/tools/"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hemas.usgin.org/mod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emas.usgin.org/mode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esources.usgin.org/uri-gin/isgs/well/API:12001000520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resources.usgin.org/uri-gin/isgs/welllog_tif/120010010800_i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usgin/uriredirect/wiki/NGDS-Name-Authorities-and-Toke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URIredirection@usgin.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a:bodyPr>
          <a:lstStyle/>
          <a:p>
            <a:r>
              <a:rPr lang="en-US" sz="6000" smtClean="0"/>
              <a:t>Excel to NGDS Services</a:t>
            </a:r>
            <a:endParaRPr lang="en-US" sz="6000"/>
          </a:p>
        </p:txBody>
      </p:sp>
      <p:sp>
        <p:nvSpPr>
          <p:cNvPr id="3" name="Subtitle 2"/>
          <p:cNvSpPr>
            <a:spLocks noGrp="1"/>
          </p:cNvSpPr>
          <p:nvPr>
            <p:ph type="subTitle" idx="1"/>
          </p:nvPr>
        </p:nvSpPr>
        <p:spPr>
          <a:xfrm>
            <a:off x="1143000" y="2514600"/>
            <a:ext cx="7010400" cy="3733800"/>
          </a:xfrm>
        </p:spPr>
        <p:txBody>
          <a:bodyPr>
            <a:normAutofit/>
          </a:bodyPr>
          <a:lstStyle/>
          <a:p>
            <a:r>
              <a:rPr lang="en-US" sz="3400" smtClean="0">
                <a:solidFill>
                  <a:schemeClr val="tx1"/>
                </a:solidFill>
              </a:rPr>
              <a:t>Transforming data into interoperable web-accessible and widely-available web services</a:t>
            </a:r>
          </a:p>
          <a:p>
            <a:endParaRPr lang="en-US">
              <a:solidFill>
                <a:schemeClr val="tx1"/>
              </a:solidFill>
            </a:endParaRPr>
          </a:p>
          <a:p>
            <a:r>
              <a:rPr lang="en-US" i="1" smtClean="0">
                <a:solidFill>
                  <a:schemeClr val="tx1"/>
                </a:solidFill>
              </a:rPr>
              <a:t>Example workflow using ArcMap v10.0, Microsoft Access, and ArcServer</a:t>
            </a:r>
            <a:endParaRPr lang="en-US" i="1">
              <a:solidFill>
                <a:schemeClr val="tx1"/>
              </a:solidFill>
            </a:endParaRPr>
          </a:p>
        </p:txBody>
      </p:sp>
    </p:spTree>
    <p:extLst>
      <p:ext uri="{BB962C8B-B14F-4D97-AF65-F5344CB8AC3E}">
        <p14:creationId xmlns:p14="http://schemas.microsoft.com/office/powerpoint/2010/main" val="113246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Why create the tool?</a:t>
            </a:r>
            <a:endParaRPr lang="en-US"/>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marL="0" indent="0" algn="ctr">
              <a:lnSpc>
                <a:spcPct val="150000"/>
              </a:lnSpc>
              <a:buNone/>
            </a:pPr>
            <a:r>
              <a:rPr lang="en-US" sz="7200" i="1" smtClean="0"/>
              <a:t>Simplicity!</a:t>
            </a:r>
          </a:p>
          <a:p>
            <a:pPr>
              <a:lnSpc>
                <a:spcPct val="150000"/>
              </a:lnSpc>
            </a:pPr>
            <a:r>
              <a:rPr lang="en-US" sz="3000" smtClean="0"/>
              <a:t>Automates schema (XML, XSD) comparison</a:t>
            </a:r>
          </a:p>
          <a:p>
            <a:r>
              <a:rPr lang="en-US" sz="3000" smtClean="0"/>
              <a:t>Helps to ensure validation of eventual service</a:t>
            </a:r>
          </a:p>
          <a:p>
            <a:r>
              <a:rPr lang="en-US" sz="3000" smtClean="0"/>
              <a:t>Greatly increased efficency of service data processing</a:t>
            </a:r>
          </a:p>
          <a:p>
            <a:r>
              <a:rPr lang="en-US" sz="3000" b="1" smtClean="0"/>
              <a:t>Example of reason for interoperability </a:t>
            </a:r>
          </a:p>
          <a:p>
            <a:pPr lvl="1"/>
            <a:r>
              <a:rPr lang="en-US" sz="2600" smtClean="0"/>
              <a:t>with standardization, many such applications can be built on top of data structure not only for processing, but for data analyzing/comparing/distributing  for end users  </a:t>
            </a:r>
          </a:p>
          <a:p>
            <a:endParaRPr lang="en-US" sz="3000"/>
          </a:p>
        </p:txBody>
      </p:sp>
    </p:spTree>
    <p:extLst>
      <p:ext uri="{BB962C8B-B14F-4D97-AF65-F5344CB8AC3E}">
        <p14:creationId xmlns:p14="http://schemas.microsoft.com/office/powerpoint/2010/main" val="23159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a:t>
            </a:r>
            <a:r>
              <a:rPr lang="en-US" b="1" u="sng" smtClean="0"/>
              <a:t>4: Fix Errors Indicated by Tool</a:t>
            </a:r>
            <a:endParaRPr lang="en-US"/>
          </a:p>
        </p:txBody>
      </p:sp>
      <p:sp>
        <p:nvSpPr>
          <p:cNvPr id="3" name="Content Placeholder 2"/>
          <p:cNvSpPr>
            <a:spLocks noGrp="1"/>
          </p:cNvSpPr>
          <p:nvPr>
            <p:ph idx="1"/>
          </p:nvPr>
        </p:nvSpPr>
        <p:spPr/>
        <p:txBody>
          <a:bodyPr/>
          <a:lstStyle/>
          <a:p>
            <a:r>
              <a:rPr lang="en-US" smtClean="0"/>
              <a:t>Closely read the output provided by the tool – failures are provided by row, so they can be fixed immediatley in Excel file without searching the data</a:t>
            </a:r>
          </a:p>
          <a:p>
            <a:r>
              <a:rPr lang="en-US" smtClean="0"/>
              <a:t>Even if file valiates, acknowledge changes made to the data by the tool</a:t>
            </a:r>
          </a:p>
          <a:p>
            <a:r>
              <a:rPr lang="en-US" smtClean="0"/>
              <a:t>If tool cannot reproject to EPSG:4326, go to documentation Appendix E to do so manually </a:t>
            </a:r>
            <a:endParaRPr lang="en-US"/>
          </a:p>
        </p:txBody>
      </p:sp>
    </p:spTree>
    <p:extLst>
      <p:ext uri="{BB962C8B-B14F-4D97-AF65-F5344CB8AC3E}">
        <p14:creationId xmlns:p14="http://schemas.microsoft.com/office/powerpoint/2010/main" val="44536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a:t>
            </a:r>
            <a:r>
              <a:rPr lang="en-US" b="1" u="sng" smtClean="0"/>
              <a:t>5A: Finish Creating the Feature Class using Access</a:t>
            </a:r>
            <a:endParaRPr lang="en-US"/>
          </a:p>
        </p:txBody>
      </p:sp>
      <p:sp>
        <p:nvSpPr>
          <p:cNvPr id="3" name="Content Placeholder 2"/>
          <p:cNvSpPr>
            <a:spLocks noGrp="1"/>
          </p:cNvSpPr>
          <p:nvPr>
            <p:ph idx="1"/>
          </p:nvPr>
        </p:nvSpPr>
        <p:spPr/>
        <p:txBody>
          <a:bodyPr/>
          <a:lstStyle/>
          <a:p>
            <a:pPr marL="0" indent="0">
              <a:buNone/>
            </a:pPr>
            <a:endParaRPr lang="en-US" smtClean="0"/>
          </a:p>
          <a:p>
            <a:pPr marL="0" indent="0">
              <a:buNone/>
            </a:pPr>
            <a:r>
              <a:rPr lang="en-US" smtClean="0"/>
              <a:t>Open Access database</a:t>
            </a:r>
          </a:p>
          <a:p>
            <a:pPr lvl="1"/>
            <a:r>
              <a:rPr lang="en-US" smtClean="0"/>
              <a:t>move </a:t>
            </a:r>
            <a:r>
              <a:rPr lang="en-US" b="1" smtClean="0"/>
              <a:t>Shape</a:t>
            </a:r>
            <a:r>
              <a:rPr lang="en-US" smtClean="0"/>
              <a:t> field to last in field order</a:t>
            </a:r>
          </a:p>
          <a:p>
            <a:pPr marL="457200" lvl="1" indent="0">
              <a:buNone/>
            </a:pPr>
            <a:r>
              <a:rPr lang="en-US"/>
              <a:t>	</a:t>
            </a:r>
            <a:r>
              <a:rPr lang="en-US" smtClean="0"/>
              <a:t>(as is specified by the schema)</a:t>
            </a:r>
          </a:p>
          <a:p>
            <a:pPr lvl="1"/>
            <a:r>
              <a:rPr lang="en-US"/>
              <a:t>Fill in RelatedResources </a:t>
            </a:r>
            <a:r>
              <a:rPr lang="en-US" smtClean="0"/>
              <a:t>field, if necessary</a:t>
            </a:r>
            <a:endParaRPr lang="en-US"/>
          </a:p>
          <a:p>
            <a:pPr lvl="1"/>
            <a:endParaRPr lang="en-US"/>
          </a:p>
        </p:txBody>
      </p:sp>
    </p:spTree>
    <p:extLst>
      <p:ext uri="{BB962C8B-B14F-4D97-AF65-F5344CB8AC3E}">
        <p14:creationId xmlns:p14="http://schemas.microsoft.com/office/powerpoint/2010/main" val="160542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a:t>
            </a:r>
            <a:r>
              <a:rPr lang="en-US" b="1" u="sng" smtClean="0"/>
              <a:t>5B: </a:t>
            </a:r>
            <a:r>
              <a:rPr lang="en-US" b="1" u="sng"/>
              <a:t>Finish Creating the Feature Class </a:t>
            </a:r>
            <a:r>
              <a:rPr lang="en-US" b="1" u="sng" smtClean="0"/>
              <a:t>using ArcCatalog</a:t>
            </a:r>
            <a:endParaRPr lang="en-US"/>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buNone/>
            </a:pPr>
            <a:r>
              <a:rPr lang="en-US" i="1" smtClean="0"/>
              <a:t>Export Feature Class as XML document and Import to new File Geodatabase Feature Class</a:t>
            </a:r>
          </a:p>
          <a:p>
            <a:pPr marL="0" indent="0">
              <a:buNone/>
            </a:pPr>
            <a:endParaRPr lang="en-US" i="1" smtClean="0"/>
          </a:p>
          <a:p>
            <a:pPr marL="0" indent="0">
              <a:buNone/>
            </a:pPr>
            <a:r>
              <a:rPr lang="en-US" smtClean="0"/>
              <a:t>Open ArcCatalog</a:t>
            </a:r>
          </a:p>
          <a:p>
            <a:pPr lvl="1"/>
            <a:r>
              <a:rPr lang="en-US" sz="3000" smtClean="0"/>
              <a:t>Right-click </a:t>
            </a:r>
            <a:r>
              <a:rPr lang="en-US" sz="3000"/>
              <a:t>F</a:t>
            </a:r>
            <a:r>
              <a:rPr lang="en-US" sz="3000" smtClean="0"/>
              <a:t>eature Class; choose </a:t>
            </a:r>
            <a:r>
              <a:rPr lang="en-US" sz="3000" b="1" smtClean="0"/>
              <a:t>Export</a:t>
            </a:r>
            <a:r>
              <a:rPr lang="en-US" sz="3000" smtClean="0"/>
              <a:t> then </a:t>
            </a:r>
          </a:p>
          <a:p>
            <a:pPr marL="457200" lvl="1" indent="0">
              <a:buNone/>
            </a:pPr>
            <a:r>
              <a:rPr lang="en-US" sz="3000" b="1"/>
              <a:t>	</a:t>
            </a:r>
            <a:r>
              <a:rPr lang="en-US" sz="3000" b="1" smtClean="0"/>
              <a:t>XML </a:t>
            </a:r>
            <a:r>
              <a:rPr lang="en-US" sz="3000" b="1"/>
              <a:t>Workspace </a:t>
            </a:r>
            <a:r>
              <a:rPr lang="en-US" sz="3000" b="1" smtClean="0"/>
              <a:t>Document</a:t>
            </a:r>
            <a:r>
              <a:rPr lang="en-US" sz="3000" smtClean="0"/>
              <a:t> </a:t>
            </a:r>
          </a:p>
          <a:p>
            <a:pPr lvl="2"/>
            <a:r>
              <a:rPr lang="en-US" smtClean="0"/>
              <a:t>Select “Schema Only”</a:t>
            </a:r>
          </a:p>
          <a:p>
            <a:pPr lvl="2"/>
            <a:r>
              <a:rPr lang="en-US"/>
              <a:t>S</a:t>
            </a:r>
            <a:r>
              <a:rPr lang="en-US" smtClean="0"/>
              <a:t>pecify </a:t>
            </a:r>
            <a:r>
              <a:rPr lang="en-US"/>
              <a:t>an output location and filename for the .xml </a:t>
            </a:r>
            <a:r>
              <a:rPr lang="en-US" smtClean="0"/>
              <a:t>file </a:t>
            </a:r>
          </a:p>
          <a:p>
            <a:pPr lvl="1"/>
            <a:r>
              <a:rPr lang="en-US" sz="3000" smtClean="0"/>
              <a:t>Open XML document in editor (XML Explorer / Notepad++), then move Shape field. Save.</a:t>
            </a:r>
          </a:p>
          <a:p>
            <a:pPr lvl="1"/>
            <a:r>
              <a:rPr lang="en-US" sz="3000" smtClean="0"/>
              <a:t>Right click a target File Geodatabase; choose </a:t>
            </a:r>
            <a:r>
              <a:rPr lang="en-US" sz="3000" b="1" smtClean="0"/>
              <a:t>Import </a:t>
            </a:r>
            <a:r>
              <a:rPr lang="en-US" sz="3000" smtClean="0"/>
              <a:t>then </a:t>
            </a:r>
            <a:r>
              <a:rPr lang="en-US" sz="3000" b="1" smtClean="0"/>
              <a:t>XML Workspace Document…</a:t>
            </a:r>
          </a:p>
          <a:p>
            <a:pPr lvl="1"/>
            <a:r>
              <a:rPr lang="en-US" sz="3000" smtClean="0"/>
              <a:t>Right-click new Feature Class; choose </a:t>
            </a:r>
            <a:r>
              <a:rPr lang="en-US" sz="3000" b="1" smtClean="0"/>
              <a:t>Load</a:t>
            </a:r>
            <a:r>
              <a:rPr lang="en-US" sz="3000" smtClean="0"/>
              <a:t> then </a:t>
            </a:r>
            <a:r>
              <a:rPr lang="en-US" sz="3000" b="1" smtClean="0"/>
              <a:t>Load Data</a:t>
            </a:r>
            <a:r>
              <a:rPr lang="en-US" sz="3000" smtClean="0"/>
              <a:t>, loading the original Feature Class</a:t>
            </a:r>
            <a:endParaRPr lang="en-US" sz="3000"/>
          </a:p>
          <a:p>
            <a:pPr lvl="1"/>
            <a:endParaRPr lang="en-US"/>
          </a:p>
        </p:txBody>
      </p:sp>
    </p:spTree>
    <p:extLst>
      <p:ext uri="{BB962C8B-B14F-4D97-AF65-F5344CB8AC3E}">
        <p14:creationId xmlns:p14="http://schemas.microsoft.com/office/powerpoint/2010/main" val="37920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6109"/>
          <a:stretch/>
        </p:blipFill>
        <p:spPr>
          <a:xfrm>
            <a:off x="0" y="-15788"/>
            <a:ext cx="4474723" cy="687378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7514"/>
          <a:stretch/>
        </p:blipFill>
        <p:spPr>
          <a:xfrm>
            <a:off x="4521740" y="-15788"/>
            <a:ext cx="4559862" cy="6858000"/>
          </a:xfrm>
          <a:prstGeom prst="rect">
            <a:avLst/>
          </a:prstGeom>
        </p:spPr>
      </p:pic>
      <p:sp>
        <p:nvSpPr>
          <p:cNvPr id="4" name="TextBox 3"/>
          <p:cNvSpPr txBox="1"/>
          <p:nvPr/>
        </p:nvSpPr>
        <p:spPr>
          <a:xfrm>
            <a:off x="2590800" y="609600"/>
            <a:ext cx="2057400" cy="553998"/>
          </a:xfrm>
          <a:prstGeom prst="rect">
            <a:avLst/>
          </a:prstGeom>
          <a:noFill/>
        </p:spPr>
        <p:txBody>
          <a:bodyPr wrap="square" rtlCol="0">
            <a:spAutoFit/>
          </a:bodyPr>
          <a:lstStyle/>
          <a:p>
            <a:r>
              <a:rPr lang="en-US" sz="3000" i="1" smtClean="0">
                <a:solidFill>
                  <a:schemeClr val="accent1"/>
                </a:solidFill>
              </a:rPr>
              <a:t>Move From</a:t>
            </a:r>
            <a:endParaRPr lang="en-US" sz="3000" i="1">
              <a:solidFill>
                <a:schemeClr val="accent1"/>
              </a:solidFill>
            </a:endParaRPr>
          </a:p>
        </p:txBody>
      </p:sp>
      <p:sp>
        <p:nvSpPr>
          <p:cNvPr id="5" name="TextBox 4"/>
          <p:cNvSpPr txBox="1"/>
          <p:nvPr/>
        </p:nvSpPr>
        <p:spPr>
          <a:xfrm>
            <a:off x="7543800" y="609600"/>
            <a:ext cx="1828800" cy="553998"/>
          </a:xfrm>
          <a:prstGeom prst="rect">
            <a:avLst/>
          </a:prstGeom>
          <a:noFill/>
        </p:spPr>
        <p:txBody>
          <a:bodyPr wrap="square" rtlCol="0">
            <a:spAutoFit/>
          </a:bodyPr>
          <a:lstStyle/>
          <a:p>
            <a:r>
              <a:rPr lang="en-US" sz="3000" i="1" smtClean="0">
                <a:solidFill>
                  <a:schemeClr val="accent1"/>
                </a:solidFill>
              </a:rPr>
              <a:t>Move To</a:t>
            </a:r>
            <a:endParaRPr lang="en-US" sz="3000" i="1">
              <a:solidFill>
                <a:schemeClr val="accent1"/>
              </a:solidFill>
            </a:endParaRPr>
          </a:p>
        </p:txBody>
      </p:sp>
    </p:spTree>
    <p:extLst>
      <p:ext uri="{BB962C8B-B14F-4D97-AF65-F5344CB8AC3E}">
        <p14:creationId xmlns:p14="http://schemas.microsoft.com/office/powerpoint/2010/main" val="284510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mtClean="0"/>
              <a:t>Open </a:t>
            </a:r>
            <a:r>
              <a:rPr lang="en-US" err="1" smtClean="0"/>
              <a:t>ArcMap</a:t>
            </a:r>
            <a:endParaRPr lang="en-US" smtClean="0"/>
          </a:p>
          <a:p>
            <a:r>
              <a:rPr lang="en-US" smtClean="0"/>
              <a:t>Add Feature Class </a:t>
            </a:r>
          </a:p>
          <a:p>
            <a:r>
              <a:rPr lang="en-US" smtClean="0"/>
              <a:t>Right-click layer, choose Properties</a:t>
            </a:r>
          </a:p>
          <a:p>
            <a:pPr lvl="1"/>
            <a:r>
              <a:rPr lang="en-US" err="1" smtClean="0"/>
              <a:t>Symbology</a:t>
            </a:r>
            <a:r>
              <a:rPr lang="en-US" smtClean="0"/>
              <a:t>, choose Import (</a:t>
            </a:r>
            <a:r>
              <a:rPr lang="en-US" u="sng" smtClean="0">
                <a:hlinkClick r:id="rId3"/>
              </a:rPr>
              <a:t>http</a:t>
            </a:r>
            <a:r>
              <a:rPr lang="en-US" u="sng">
                <a:hlinkClick r:id="rId3"/>
              </a:rPr>
              <a:t>://repository.stategeothermaldata.org/repository/resource/98ddf901b9782a25982e01af3b068fdc</a:t>
            </a:r>
            <a:r>
              <a:rPr lang="en-US" u="sng" smtClean="0">
                <a:hlinkClick r:id="rId3"/>
              </a:rPr>
              <a:t>/</a:t>
            </a:r>
            <a:r>
              <a:rPr lang="en-US" u="sng" smtClean="0"/>
              <a:t>)</a:t>
            </a:r>
          </a:p>
          <a:p>
            <a:pPr lvl="1"/>
            <a:r>
              <a:rPr lang="en-US" smtClean="0"/>
              <a:t>General: fill in metadata</a:t>
            </a:r>
          </a:p>
          <a:p>
            <a:r>
              <a:rPr lang="en-US" smtClean="0"/>
              <a:t>Fill in metadata for Data Frame</a:t>
            </a:r>
          </a:p>
          <a:p>
            <a:r>
              <a:rPr lang="en-US" smtClean="0"/>
              <a:t>Fill in metadata for Map Document</a:t>
            </a:r>
          </a:p>
          <a:p>
            <a:pPr marL="0" indent="0">
              <a:buNone/>
            </a:pPr>
            <a:endParaRPr lang="en-US" smtClean="0"/>
          </a:p>
          <a:p>
            <a:pPr lvl="1"/>
            <a:endParaRPr lang="en-US"/>
          </a:p>
        </p:txBody>
      </p:sp>
      <p:sp>
        <p:nvSpPr>
          <p:cNvPr id="4" name="Title 1"/>
          <p:cNvSpPr>
            <a:spLocks noGrp="1"/>
          </p:cNvSpPr>
          <p:nvPr>
            <p:ph type="title"/>
          </p:nvPr>
        </p:nvSpPr>
        <p:spPr/>
        <p:txBody>
          <a:bodyPr>
            <a:normAutofit fontScale="90000"/>
          </a:bodyPr>
          <a:lstStyle/>
          <a:p>
            <a:r>
              <a:rPr lang="en-US" b="1" u="sng" smtClean="0"/>
              <a:t>Section 6.1B: Create </a:t>
            </a:r>
            <a:r>
              <a:rPr lang="en-US" b="1" u="sng" err="1" smtClean="0"/>
              <a:t>ArcMap</a:t>
            </a:r>
            <a:r>
              <a:rPr lang="en-US" b="1" u="sng" smtClean="0"/>
              <a:t> </a:t>
            </a:r>
            <a:br>
              <a:rPr lang="en-US" b="1" u="sng" smtClean="0"/>
            </a:br>
            <a:r>
              <a:rPr lang="en-US" b="1" u="sng" smtClean="0"/>
              <a:t>Project (.</a:t>
            </a:r>
            <a:r>
              <a:rPr lang="en-US" b="1" u="sng" err="1" smtClean="0"/>
              <a:t>mxd</a:t>
            </a:r>
            <a:r>
              <a:rPr lang="en-US" b="1" u="sng" smtClean="0"/>
              <a:t>)</a:t>
            </a:r>
            <a:endParaRPr lang="en-US" u="sng"/>
          </a:p>
        </p:txBody>
      </p:sp>
    </p:spTree>
    <p:extLst>
      <p:ext uri="{BB962C8B-B14F-4D97-AF65-F5344CB8AC3E}">
        <p14:creationId xmlns:p14="http://schemas.microsoft.com/office/powerpoint/2010/main" val="55140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ArcServer Deployment Demo: </a:t>
            </a:r>
            <a:r>
              <a:rPr lang="en-US" b="1" u="sng"/>
              <a:t>Load Data and Publish </a:t>
            </a:r>
            <a:r>
              <a:rPr lang="en-US" b="1" u="sng" smtClean="0"/>
              <a:t>Services</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z="3600" i="1" err="1" smtClean="0"/>
              <a:t>Postgres</a:t>
            </a:r>
            <a:r>
              <a:rPr lang="en-US" sz="3600" i="1" smtClean="0"/>
              <a:t> “staging” and </a:t>
            </a:r>
          </a:p>
          <a:p>
            <a:pPr marL="0" indent="0">
              <a:buNone/>
            </a:pPr>
            <a:r>
              <a:rPr lang="en-US" sz="3600" i="1" err="1" smtClean="0"/>
              <a:t>PostGIS</a:t>
            </a:r>
            <a:r>
              <a:rPr lang="en-US" sz="3600" i="1" smtClean="0"/>
              <a:t> “production” databases</a:t>
            </a:r>
          </a:p>
          <a:p>
            <a:pPr marL="0" indent="0">
              <a:buNone/>
            </a:pPr>
            <a:r>
              <a:rPr lang="en-US"/>
              <a:t>	</a:t>
            </a:r>
            <a:r>
              <a:rPr lang="en-US" smtClean="0"/>
              <a:t>Ideally, a staging database is used for data table edits. Data tables from which live services are pulled should be static and password protected.</a:t>
            </a:r>
          </a:p>
          <a:p>
            <a:pPr marL="0" indent="0">
              <a:buNone/>
            </a:pPr>
            <a:r>
              <a:rPr lang="en-US"/>
              <a:t>	</a:t>
            </a:r>
            <a:r>
              <a:rPr lang="en-US" err="1" smtClean="0"/>
              <a:t>PostGIS</a:t>
            </a:r>
            <a:r>
              <a:rPr lang="en-US" smtClean="0"/>
              <a:t> databases are used for service deployment due to </a:t>
            </a:r>
            <a:r>
              <a:rPr lang="en-US" err="1" smtClean="0"/>
              <a:t>GeoServer</a:t>
            </a:r>
            <a:r>
              <a:rPr lang="en-US" smtClean="0"/>
              <a:t> requirements and open-source software developer preferences</a:t>
            </a:r>
            <a:endParaRPr lang="en-US"/>
          </a:p>
        </p:txBody>
      </p:sp>
    </p:spTree>
    <p:extLst>
      <p:ext uri="{BB962C8B-B14F-4D97-AF65-F5344CB8AC3E}">
        <p14:creationId xmlns:p14="http://schemas.microsoft.com/office/powerpoint/2010/main" val="347168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Copy the Feature Class and paste into the “staging” database</a:t>
            </a:r>
          </a:p>
          <a:p>
            <a:r>
              <a:rPr lang="en-US" smtClean="0"/>
              <a:t>Right-click the Feature Class, </a:t>
            </a:r>
          </a:p>
          <a:p>
            <a:pPr marL="0" indent="0">
              <a:buNone/>
            </a:pPr>
            <a:r>
              <a:rPr lang="en-US" smtClean="0"/>
              <a:t>	choose Add Global IDs</a:t>
            </a:r>
          </a:p>
          <a:p>
            <a:r>
              <a:rPr lang="en-US" smtClean="0"/>
              <a:t>Right-click the Feature Class</a:t>
            </a:r>
          </a:p>
          <a:p>
            <a:pPr marL="0" indent="0">
              <a:buNone/>
            </a:pPr>
            <a:r>
              <a:rPr lang="en-US" smtClean="0"/>
              <a:t>	choose Register As Versioned</a:t>
            </a:r>
          </a:p>
          <a:p>
            <a:r>
              <a:rPr lang="en-US" smtClean="0"/>
              <a:t>Create Replica - </a:t>
            </a:r>
            <a:r>
              <a:rPr lang="en-US" i="1"/>
              <a:t>“pushes” the dataset from </a:t>
            </a:r>
            <a:r>
              <a:rPr lang="en-US" i="1" smtClean="0"/>
              <a:t>	staging </a:t>
            </a:r>
            <a:r>
              <a:rPr lang="en-US" i="1"/>
              <a:t>to production </a:t>
            </a:r>
            <a:r>
              <a:rPr lang="en-US" i="1" smtClean="0"/>
              <a:t>database</a:t>
            </a:r>
          </a:p>
          <a:p>
            <a:r>
              <a:rPr lang="en-US" smtClean="0"/>
              <a:t>Create a new service on production server using new Map Project and Feature Class</a:t>
            </a:r>
          </a:p>
          <a:p>
            <a:endParaRPr lang="en-US"/>
          </a:p>
        </p:txBody>
      </p:sp>
      <p:sp>
        <p:nvSpPr>
          <p:cNvPr id="4" name="Title 1"/>
          <p:cNvSpPr>
            <a:spLocks noGrp="1"/>
          </p:cNvSpPr>
          <p:nvPr>
            <p:ph type="title"/>
          </p:nvPr>
        </p:nvSpPr>
        <p:spPr/>
        <p:txBody>
          <a:bodyPr>
            <a:normAutofit fontScale="90000"/>
          </a:bodyPr>
          <a:lstStyle/>
          <a:p>
            <a:r>
              <a:rPr lang="en-US" b="1" u="sng"/>
              <a:t>ArcServer Deployment Demo: Load Data and Publish Services</a:t>
            </a:r>
            <a:endParaRPr lang="en-US"/>
          </a:p>
        </p:txBody>
      </p:sp>
    </p:spTree>
    <p:extLst>
      <p:ext uri="{BB962C8B-B14F-4D97-AF65-F5344CB8AC3E}">
        <p14:creationId xmlns:p14="http://schemas.microsoft.com/office/powerpoint/2010/main" val="383159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Section 7</a:t>
            </a:r>
            <a:r>
              <a:rPr lang="en-US" b="1" u="sng" smtClean="0"/>
              <a:t>: </a:t>
            </a:r>
            <a:r>
              <a:rPr lang="en-US" b="1" u="sng"/>
              <a:t>Validating </a:t>
            </a:r>
            <a:r>
              <a:rPr lang="en-US" b="1" u="sng" smtClean="0"/>
              <a:t>Services</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i="1" smtClean="0"/>
              <a:t>WMS (Web Map Service) validation requires </a:t>
            </a:r>
            <a:r>
              <a:rPr lang="en-US" i="1"/>
              <a:t>visual confirmation in a GIS program </a:t>
            </a:r>
            <a:endParaRPr lang="en-US" i="1" smtClean="0"/>
          </a:p>
          <a:p>
            <a:pPr marL="0" indent="0">
              <a:buNone/>
            </a:pPr>
            <a:endParaRPr lang="en-US" i="1" smtClean="0"/>
          </a:p>
          <a:p>
            <a:r>
              <a:rPr lang="en-US" smtClean="0"/>
              <a:t>Navigate to the service rest page for the WMS </a:t>
            </a:r>
            <a:r>
              <a:rPr lang="en-US" err="1" smtClean="0"/>
              <a:t>GetCapabilities</a:t>
            </a:r>
            <a:r>
              <a:rPr lang="en-US" smtClean="0"/>
              <a:t> URL; copy everything left of the “?”</a:t>
            </a:r>
          </a:p>
          <a:p>
            <a:r>
              <a:rPr lang="en-US" smtClean="0"/>
              <a:t>Open </a:t>
            </a:r>
            <a:r>
              <a:rPr lang="en-US" err="1" smtClean="0"/>
              <a:t>ArcCatalog</a:t>
            </a:r>
            <a:r>
              <a:rPr lang="en-US" smtClean="0"/>
              <a:t>, navigate to GIS Servers</a:t>
            </a:r>
          </a:p>
          <a:p>
            <a:pPr lvl="1"/>
            <a:r>
              <a:rPr lang="en-US"/>
              <a:t>Choose ‘Add WMS Server’	</a:t>
            </a:r>
            <a:endParaRPr lang="en-US" smtClean="0"/>
          </a:p>
          <a:p>
            <a:pPr lvl="1"/>
            <a:r>
              <a:rPr lang="en-US"/>
              <a:t>Paste in the URL and click ‘Get Layers’ </a:t>
            </a:r>
            <a:endParaRPr lang="en-US" smtClean="0"/>
          </a:p>
          <a:p>
            <a:pPr lvl="1"/>
            <a:r>
              <a:rPr lang="en-US"/>
              <a:t>Drag the added layer into </a:t>
            </a:r>
            <a:r>
              <a:rPr lang="en-US" err="1"/>
              <a:t>ArcMap</a:t>
            </a:r>
            <a:r>
              <a:rPr lang="en-US" smtClean="0"/>
              <a:t>.</a:t>
            </a:r>
          </a:p>
          <a:p>
            <a:r>
              <a:rPr lang="en-US"/>
              <a:t>Ensure that the WMS draws with correct </a:t>
            </a:r>
            <a:r>
              <a:rPr lang="en-US" err="1"/>
              <a:t>symbology</a:t>
            </a:r>
            <a:r>
              <a:rPr lang="en-US"/>
              <a:t>. C</a:t>
            </a:r>
            <a:r>
              <a:rPr lang="en-US" smtClean="0"/>
              <a:t>hoose </a:t>
            </a:r>
            <a:r>
              <a:rPr lang="en-US"/>
              <a:t>the Identify tool and select a </a:t>
            </a:r>
            <a:r>
              <a:rPr lang="en-US" smtClean="0"/>
              <a:t>feature; click </a:t>
            </a:r>
            <a:r>
              <a:rPr lang="en-US"/>
              <a:t>on a URI to test the redirects.</a:t>
            </a:r>
          </a:p>
          <a:p>
            <a:pPr lvl="1"/>
            <a:endParaRPr lang="en-US" smtClean="0"/>
          </a:p>
          <a:p>
            <a:endParaRPr lang="en-US" smtClean="0"/>
          </a:p>
          <a:p>
            <a:endParaRPr lang="en-US" i="1" smtClean="0"/>
          </a:p>
          <a:p>
            <a:endParaRPr lang="en-US" i="1"/>
          </a:p>
        </p:txBody>
      </p:sp>
    </p:spTree>
    <p:extLst>
      <p:ext uri="{BB962C8B-B14F-4D97-AF65-F5344CB8AC3E}">
        <p14:creationId xmlns:p14="http://schemas.microsoft.com/office/powerpoint/2010/main" val="90997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Section </a:t>
            </a:r>
            <a:r>
              <a:rPr lang="en-US" b="1" u="sng" smtClean="0"/>
              <a:t>7: </a:t>
            </a:r>
            <a:r>
              <a:rPr lang="en-US" b="1" u="sng"/>
              <a:t>Validating Services</a:t>
            </a:r>
            <a:endParaRPr lang="en-US"/>
          </a:p>
        </p:txBody>
      </p:sp>
      <p:sp>
        <p:nvSpPr>
          <p:cNvPr id="3" name="Content Placeholder 2"/>
          <p:cNvSpPr>
            <a:spLocks noGrp="1"/>
          </p:cNvSpPr>
          <p:nvPr>
            <p:ph idx="1"/>
          </p:nvPr>
        </p:nvSpPr>
        <p:spPr/>
        <p:txBody>
          <a:bodyPr/>
          <a:lstStyle/>
          <a:p>
            <a:pPr marL="0" indent="0">
              <a:buNone/>
            </a:pPr>
            <a:r>
              <a:rPr lang="en-US" sz="2700" i="1"/>
              <a:t>Schema Validation using WFS </a:t>
            </a:r>
            <a:r>
              <a:rPr lang="en-US" sz="2700" i="1" smtClean="0"/>
              <a:t>GetFeature or GetCapabilities </a:t>
            </a:r>
            <a:r>
              <a:rPr lang="en-US" sz="2700" i="1"/>
              <a:t>request </a:t>
            </a:r>
            <a:endParaRPr lang="en-US" sz="2700" i="1" smtClean="0"/>
          </a:p>
          <a:p>
            <a:pPr marL="0" indent="0">
              <a:buNone/>
            </a:pPr>
            <a:endParaRPr lang="en-US" sz="2700" i="1"/>
          </a:p>
          <a:p>
            <a:r>
              <a:rPr lang="en-US" sz="2700" smtClean="0"/>
              <a:t>Copy the WFS GetCapability link</a:t>
            </a:r>
          </a:p>
          <a:p>
            <a:r>
              <a:rPr lang="en-US" sz="2700"/>
              <a:t>Paste into validation tool </a:t>
            </a:r>
            <a:r>
              <a:rPr lang="en-US" sz="2700">
                <a:hlinkClick r:id="rId3"/>
              </a:rPr>
              <a:t>http://</a:t>
            </a:r>
            <a:r>
              <a:rPr lang="en-US" sz="2700" smtClean="0">
                <a:hlinkClick r:id="rId3"/>
              </a:rPr>
              <a:t>schemas.usgin.org/validate/wfs</a:t>
            </a:r>
            <a:r>
              <a:rPr lang="en-US" sz="2700" smtClean="0"/>
              <a:t> </a:t>
            </a:r>
          </a:p>
          <a:p>
            <a:r>
              <a:rPr lang="en-US" sz="2700" smtClean="0"/>
              <a:t>Choose appropriate schema and version</a:t>
            </a:r>
            <a:endParaRPr lang="en-US" sz="2700"/>
          </a:p>
        </p:txBody>
      </p:sp>
    </p:spTree>
    <p:extLst>
      <p:ext uri="{BB962C8B-B14F-4D97-AF65-F5344CB8AC3E}">
        <p14:creationId xmlns:p14="http://schemas.microsoft.com/office/powerpoint/2010/main" val="17700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t>Data Processing Demo Agenda</a:t>
            </a:r>
            <a:endParaRPr lang="en-US"/>
          </a:p>
        </p:txBody>
      </p:sp>
      <p:sp>
        <p:nvSpPr>
          <p:cNvPr id="3" name="Content Placeholder 2"/>
          <p:cNvSpPr>
            <a:spLocks noGrp="1"/>
          </p:cNvSpPr>
          <p:nvPr>
            <p:ph idx="1"/>
          </p:nvPr>
        </p:nvSpPr>
        <p:spPr/>
        <p:txBody>
          <a:bodyPr>
            <a:normAutofit lnSpcReduction="10000"/>
          </a:bodyPr>
          <a:lstStyle/>
          <a:p>
            <a:r>
              <a:rPr lang="en-US" smtClean="0"/>
              <a:t>Ensure use of correct schema</a:t>
            </a:r>
          </a:p>
          <a:p>
            <a:r>
              <a:rPr lang="en-US" smtClean="0"/>
              <a:t>Create URIs</a:t>
            </a:r>
          </a:p>
          <a:p>
            <a:r>
              <a:rPr lang="en-US" smtClean="0"/>
              <a:t>Run ExceltoNGDSServices python tool</a:t>
            </a:r>
          </a:p>
          <a:p>
            <a:r>
              <a:rPr lang="en-US" smtClean="0"/>
              <a:t>Review feature class in Access</a:t>
            </a:r>
          </a:p>
          <a:p>
            <a:r>
              <a:rPr lang="en-US" smtClean="0"/>
              <a:t>Create ArcMap project (with metadata)</a:t>
            </a:r>
          </a:p>
          <a:p>
            <a:r>
              <a:rPr lang="en-US" smtClean="0"/>
              <a:t>Demo service deployment </a:t>
            </a:r>
            <a:r>
              <a:rPr lang="en-US"/>
              <a:t>(more metadata)</a:t>
            </a:r>
            <a:endParaRPr lang="en-US" smtClean="0"/>
          </a:p>
          <a:p>
            <a:r>
              <a:rPr lang="en-US" smtClean="0"/>
              <a:t>Service validation</a:t>
            </a:r>
          </a:p>
          <a:p>
            <a:r>
              <a:rPr lang="en-US" smtClean="0"/>
              <a:t>Create </a:t>
            </a:r>
            <a:r>
              <a:rPr lang="en-US"/>
              <a:t>repository page </a:t>
            </a:r>
            <a:r>
              <a:rPr lang="en-US" smtClean="0"/>
              <a:t>(and more metadata</a:t>
            </a:r>
            <a:r>
              <a:rPr lang="en-US"/>
              <a:t>)</a:t>
            </a:r>
          </a:p>
          <a:p>
            <a:endParaRPr lang="en-US"/>
          </a:p>
        </p:txBody>
      </p:sp>
    </p:spTree>
    <p:extLst>
      <p:ext uri="{BB962C8B-B14F-4D97-AF65-F5344CB8AC3E}">
        <p14:creationId xmlns:p14="http://schemas.microsoft.com/office/powerpoint/2010/main" val="11252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Section 8: Create New </a:t>
            </a:r>
            <a:r>
              <a:rPr lang="en-US" b="1" u="sng"/>
              <a:t/>
            </a:r>
            <a:br>
              <a:rPr lang="en-US" b="1" u="sng"/>
            </a:br>
            <a:r>
              <a:rPr lang="en-US" b="1" u="sng" smtClean="0"/>
              <a:t>Repository Resource </a:t>
            </a:r>
            <a:endParaRPr lang="en-US" b="1"/>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a:t>Creating a new resource in the NGDS repository that represents this data service exposes it to the catalog where it becomes searchable within the system. This also creates metadata for the service. This step is necessary to fulfill the Tier 3 USGIN requirements</a:t>
            </a:r>
            <a:r>
              <a:rPr lang="en-US" smtClean="0"/>
              <a:t>.</a:t>
            </a:r>
          </a:p>
          <a:p>
            <a:pPr marL="0" indent="0">
              <a:buNone/>
            </a:pPr>
            <a:endParaRPr lang="en-US" sz="1100"/>
          </a:p>
          <a:p>
            <a:pPr lvl="0"/>
            <a:r>
              <a:rPr lang="en-US"/>
              <a:t>Go to </a:t>
            </a:r>
            <a:r>
              <a:rPr lang="en-US" sz="2600">
                <a:hlinkClick r:id="rId2"/>
              </a:rPr>
              <a:t>http://repository.stategeothermaldata.org/repository/</a:t>
            </a:r>
            <a:r>
              <a:rPr lang="en-US" sz="2600"/>
              <a:t> </a:t>
            </a:r>
            <a:endParaRPr lang="en-US" sz="2600" smtClean="0"/>
          </a:p>
          <a:p>
            <a:pPr marL="0" lvl="0" indent="0">
              <a:buNone/>
            </a:pPr>
            <a:r>
              <a:rPr lang="en-US" smtClean="0"/>
              <a:t>    to </a:t>
            </a:r>
            <a:r>
              <a:rPr lang="en-US"/>
              <a:t>Create a New </a:t>
            </a:r>
            <a:r>
              <a:rPr lang="en-US" smtClean="0"/>
              <a:t>Resource</a:t>
            </a:r>
            <a:endParaRPr lang="en-US"/>
          </a:p>
          <a:p>
            <a:endParaRPr lang="en-US"/>
          </a:p>
        </p:txBody>
      </p:sp>
    </p:spTree>
    <p:extLst>
      <p:ext uri="{BB962C8B-B14F-4D97-AF65-F5344CB8AC3E}">
        <p14:creationId xmlns:p14="http://schemas.microsoft.com/office/powerpoint/2010/main" val="412774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Section 8: Create </a:t>
            </a:r>
            <a:r>
              <a:rPr lang="en-US" b="1" u="sng"/>
              <a:t>New </a:t>
            </a:r>
            <a:br>
              <a:rPr lang="en-US" b="1" u="sng"/>
            </a:br>
            <a:r>
              <a:rPr lang="en-US" b="1" u="sng" smtClean="0"/>
              <a:t>Repository </a:t>
            </a:r>
            <a:r>
              <a:rPr lang="en-US" b="1" u="sng"/>
              <a:t>Resource </a:t>
            </a:r>
            <a:endParaRPr lang="en-US"/>
          </a:p>
        </p:txBody>
      </p:sp>
      <p:sp>
        <p:nvSpPr>
          <p:cNvPr id="3" name="Content Placeholder 2"/>
          <p:cNvSpPr>
            <a:spLocks noGrp="1"/>
          </p:cNvSpPr>
          <p:nvPr>
            <p:ph idx="1"/>
          </p:nvPr>
        </p:nvSpPr>
        <p:spPr>
          <a:xfrm>
            <a:off x="457200" y="1752600"/>
            <a:ext cx="8229600" cy="4525963"/>
          </a:xfrm>
        </p:spPr>
        <p:txBody>
          <a:bodyPr>
            <a:normAutofit fontScale="92500" lnSpcReduction="20000"/>
          </a:bodyPr>
          <a:lstStyle/>
          <a:p>
            <a:r>
              <a:rPr lang="en-US"/>
              <a:t>Upload the Excel file, database file, or </a:t>
            </a:r>
            <a:r>
              <a:rPr lang="en-US" err="1"/>
              <a:t>shapefile</a:t>
            </a:r>
            <a:r>
              <a:rPr lang="en-US"/>
              <a:t> that represents this service </a:t>
            </a:r>
            <a:endParaRPr lang="en-US" smtClean="0"/>
          </a:p>
          <a:p>
            <a:r>
              <a:rPr lang="en-US"/>
              <a:t>Add links for ESRI, OGC:WFS, and OGC:WMS services </a:t>
            </a:r>
            <a:endParaRPr lang="en-US" smtClean="0"/>
          </a:p>
          <a:p>
            <a:r>
              <a:rPr lang="en-US" smtClean="0"/>
              <a:t>Add </a:t>
            </a:r>
            <a:r>
              <a:rPr lang="en-US"/>
              <a:t>Author and Distributor </a:t>
            </a:r>
            <a:r>
              <a:rPr lang="en-US" smtClean="0"/>
              <a:t>information</a:t>
            </a:r>
          </a:p>
          <a:p>
            <a:r>
              <a:rPr lang="en-US"/>
              <a:t>Add </a:t>
            </a:r>
            <a:r>
              <a:rPr lang="en-US" smtClean="0"/>
              <a:t>Keywords</a:t>
            </a:r>
          </a:p>
          <a:p>
            <a:r>
              <a:rPr lang="en-US"/>
              <a:t>Add </a:t>
            </a:r>
            <a:r>
              <a:rPr lang="en-US" smtClean="0"/>
              <a:t>Description</a:t>
            </a:r>
          </a:p>
          <a:p>
            <a:pPr lvl="0"/>
            <a:r>
              <a:rPr lang="en-US"/>
              <a:t>Add to Collections on screen </a:t>
            </a:r>
            <a:r>
              <a:rPr lang="en-US" smtClean="0"/>
              <a:t>left. Collections </a:t>
            </a:r>
            <a:r>
              <a:rPr lang="en-US"/>
              <a:t>are categorizations of metadata, where state, organization, and data type are specified.</a:t>
            </a:r>
          </a:p>
          <a:p>
            <a:endParaRPr lang="en-US"/>
          </a:p>
        </p:txBody>
      </p:sp>
    </p:spTree>
    <p:extLst>
      <p:ext uri="{BB962C8B-B14F-4D97-AF65-F5344CB8AC3E}">
        <p14:creationId xmlns:p14="http://schemas.microsoft.com/office/powerpoint/2010/main" val="400140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rmAutofit fontScale="85000" lnSpcReduction="20000"/>
          </a:bodyPr>
          <a:lstStyle/>
          <a:p>
            <a:pPr marL="0" indent="0">
              <a:buNone/>
            </a:pPr>
            <a:r>
              <a:rPr lang="en-US" i="1" smtClean="0">
                <a:solidFill>
                  <a:schemeClr val="tx2"/>
                </a:solidFill>
              </a:rPr>
              <a:t>For workshop purposes, the following assumes data table already exists in a </a:t>
            </a:r>
            <a:r>
              <a:rPr lang="en-US" i="1" err="1" smtClean="0">
                <a:solidFill>
                  <a:schemeClr val="tx2"/>
                </a:solidFill>
              </a:rPr>
              <a:t>PostGIS</a:t>
            </a:r>
            <a:r>
              <a:rPr lang="en-US" i="1" smtClean="0">
                <a:solidFill>
                  <a:schemeClr val="tx2"/>
                </a:solidFill>
              </a:rPr>
              <a:t> database</a:t>
            </a:r>
          </a:p>
          <a:p>
            <a:pPr lvl="0"/>
            <a:r>
              <a:rPr lang="en-US" smtClean="0"/>
              <a:t>From </a:t>
            </a:r>
            <a:r>
              <a:rPr lang="en-US" err="1" smtClean="0"/>
              <a:t>OpenGeo</a:t>
            </a:r>
            <a:r>
              <a:rPr lang="en-US" smtClean="0"/>
              <a:t> </a:t>
            </a:r>
            <a:r>
              <a:rPr lang="en-US"/>
              <a:t>Suite Dashboard, click Start and choose </a:t>
            </a:r>
            <a:r>
              <a:rPr lang="en-US" err="1"/>
              <a:t>GeoServer</a:t>
            </a:r>
            <a:r>
              <a:rPr lang="en-US"/>
              <a:t> to open the </a:t>
            </a:r>
            <a:r>
              <a:rPr lang="en-US" err="1"/>
              <a:t>GeoServer</a:t>
            </a:r>
            <a:r>
              <a:rPr lang="en-US"/>
              <a:t> interface.</a:t>
            </a:r>
          </a:p>
          <a:p>
            <a:pPr lvl="0"/>
            <a:r>
              <a:rPr lang="en-US"/>
              <a:t>Under Data, click Workspaces. </a:t>
            </a:r>
            <a:endParaRPr lang="en-US" smtClean="0"/>
          </a:p>
          <a:p>
            <a:pPr lvl="1"/>
            <a:r>
              <a:rPr lang="en-US" smtClean="0"/>
              <a:t>The </a:t>
            </a:r>
            <a:r>
              <a:rPr lang="en-US"/>
              <a:t>workspace specifies a namespace, so each data type will need its own separate workspace</a:t>
            </a:r>
            <a:r>
              <a:rPr lang="en-US" smtClean="0"/>
              <a:t>.</a:t>
            </a:r>
          </a:p>
          <a:p>
            <a:pPr lvl="0"/>
            <a:r>
              <a:rPr lang="en-US"/>
              <a:t>Under Stores, click Add new Store. The Store will house the connection parameters to the data table in </a:t>
            </a:r>
            <a:r>
              <a:rPr lang="en-US" err="1"/>
              <a:t>PostGIS</a:t>
            </a:r>
            <a:r>
              <a:rPr lang="en-US"/>
              <a:t> database.</a:t>
            </a:r>
          </a:p>
          <a:p>
            <a:pPr lvl="0" fontAlgn="base"/>
            <a:r>
              <a:rPr lang="en-US"/>
              <a:t>Under Layers, click Add a new resource.</a:t>
            </a:r>
          </a:p>
          <a:p>
            <a:pPr lvl="1" fontAlgn="base"/>
            <a:r>
              <a:rPr lang="en-US"/>
              <a:t>From the drop-down list, choose the </a:t>
            </a:r>
            <a:r>
              <a:rPr lang="en-US" err="1"/>
              <a:t>workspace:Store</a:t>
            </a:r>
            <a:r>
              <a:rPr lang="en-US"/>
              <a:t> you’ve just created.</a:t>
            </a:r>
          </a:p>
          <a:p>
            <a:pPr lvl="1"/>
            <a:r>
              <a:rPr lang="en-US" smtClean="0"/>
              <a:t>Navigate to data table in </a:t>
            </a:r>
            <a:r>
              <a:rPr lang="en-US" err="1" smtClean="0"/>
              <a:t>PostGIS</a:t>
            </a:r>
            <a:r>
              <a:rPr lang="en-US" smtClean="0"/>
              <a:t> database.</a:t>
            </a:r>
            <a:endParaRPr lang="en-US"/>
          </a:p>
          <a:p>
            <a:pPr lvl="1"/>
            <a:endParaRPr lang="en-US"/>
          </a:p>
          <a:p>
            <a:endParaRPr lang="en-US"/>
          </a:p>
        </p:txBody>
      </p:sp>
      <p:sp>
        <p:nvSpPr>
          <p:cNvPr id="6" name="Title 1"/>
          <p:cNvSpPr>
            <a:spLocks noGrp="1"/>
          </p:cNvSpPr>
          <p:nvPr>
            <p:ph type="title"/>
          </p:nvPr>
        </p:nvSpPr>
        <p:spPr/>
        <p:txBody>
          <a:bodyPr>
            <a:normAutofit fontScale="90000"/>
          </a:bodyPr>
          <a:lstStyle/>
          <a:p>
            <a:r>
              <a:rPr lang="en-US" b="1" u="sng" smtClean="0"/>
              <a:t>Section 6.2: Load Data and Publish </a:t>
            </a:r>
            <a:r>
              <a:rPr lang="en-US" b="1" u="sng"/>
              <a:t>services using </a:t>
            </a:r>
            <a:r>
              <a:rPr lang="en-US" b="1" u="sng" err="1" smtClean="0"/>
              <a:t>GeoServer</a:t>
            </a:r>
            <a:endParaRPr lang="en-US" u="sng"/>
          </a:p>
        </p:txBody>
      </p:sp>
    </p:spTree>
    <p:extLst>
      <p:ext uri="{BB962C8B-B14F-4D97-AF65-F5344CB8AC3E}">
        <p14:creationId xmlns:p14="http://schemas.microsoft.com/office/powerpoint/2010/main" val="80707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80000"/>
              </a:lnSpc>
              <a:buNone/>
            </a:pPr>
            <a:r>
              <a:rPr lang="en-US" sz="2700" i="1">
                <a:solidFill>
                  <a:schemeClr val="tx2"/>
                </a:solidFill>
              </a:rPr>
              <a:t>Data table created using </a:t>
            </a:r>
            <a:r>
              <a:rPr lang="en-US" sz="2700" i="1" err="1">
                <a:solidFill>
                  <a:schemeClr val="tx2"/>
                </a:solidFill>
              </a:rPr>
              <a:t>ArcMap</a:t>
            </a:r>
            <a:r>
              <a:rPr lang="en-US" sz="2700" i="1">
                <a:solidFill>
                  <a:schemeClr val="tx2"/>
                </a:solidFill>
              </a:rPr>
              <a:t>? SRID will have to be manually specified by creating a New SQL View of the new </a:t>
            </a:r>
            <a:r>
              <a:rPr lang="en-US" sz="2700" i="1" smtClean="0">
                <a:solidFill>
                  <a:schemeClr val="tx2"/>
                </a:solidFill>
              </a:rPr>
              <a:t>layer</a:t>
            </a:r>
          </a:p>
          <a:p>
            <a:pPr fontAlgn="base"/>
            <a:r>
              <a:rPr lang="en-US" sz="2800"/>
              <a:t>Under Layers, click Add a new </a:t>
            </a:r>
            <a:r>
              <a:rPr lang="en-US" sz="2800" smtClean="0"/>
              <a:t>resource</a:t>
            </a:r>
            <a:r>
              <a:rPr lang="en-US" sz="2800"/>
              <a:t> </a:t>
            </a:r>
            <a:r>
              <a:rPr lang="en-US" sz="2800" smtClean="0"/>
              <a:t>and choose </a:t>
            </a:r>
            <a:r>
              <a:rPr lang="en-US" sz="2800"/>
              <a:t>the </a:t>
            </a:r>
            <a:r>
              <a:rPr lang="en-US" sz="2800" err="1"/>
              <a:t>workspace:Store</a:t>
            </a:r>
            <a:r>
              <a:rPr lang="en-US" sz="2800"/>
              <a:t> you created </a:t>
            </a:r>
            <a:r>
              <a:rPr lang="en-US" sz="2800" smtClean="0"/>
              <a:t>previously</a:t>
            </a:r>
          </a:p>
          <a:p>
            <a:pPr fontAlgn="base"/>
            <a:r>
              <a:rPr lang="en-US" sz="2800" smtClean="0"/>
              <a:t>Choose </a:t>
            </a:r>
            <a:r>
              <a:rPr lang="en-US" sz="2800"/>
              <a:t>‘Configure new SQL view...’ </a:t>
            </a:r>
            <a:endParaRPr lang="en-US" sz="2800" smtClean="0"/>
          </a:p>
          <a:p>
            <a:pPr lvl="1" fontAlgn="base"/>
            <a:r>
              <a:rPr lang="en-US" sz="2400"/>
              <a:t>SQL statement </a:t>
            </a:r>
            <a:r>
              <a:rPr lang="en-US" sz="2400" smtClean="0"/>
              <a:t>= </a:t>
            </a:r>
            <a:r>
              <a:rPr lang="en-US" sz="2400"/>
              <a:t>select * from </a:t>
            </a:r>
            <a:r>
              <a:rPr lang="en-US" sz="2400" err="1" smtClean="0"/>
              <a:t>azthermalsprings</a:t>
            </a:r>
            <a:r>
              <a:rPr lang="en-US" sz="2400" smtClean="0"/>
              <a:t>, click “Refresh”</a:t>
            </a:r>
          </a:p>
          <a:p>
            <a:pPr lvl="1" fontAlgn="base"/>
            <a:r>
              <a:rPr lang="en-US" sz="2400" smtClean="0"/>
              <a:t>Indicate “4326” in shape field</a:t>
            </a:r>
          </a:p>
          <a:p>
            <a:pPr lvl="1" fontAlgn="base"/>
            <a:r>
              <a:rPr lang="en-US" sz="2400" smtClean="0"/>
              <a:t>Save the new layer, named EXACTLY as the layer name is specified in the schema</a:t>
            </a:r>
          </a:p>
          <a:p>
            <a:pPr fontAlgn="base"/>
            <a:endParaRPr lang="en-US" sz="2800"/>
          </a:p>
          <a:p>
            <a:pPr lvl="0" fontAlgn="base"/>
            <a:endParaRPr lang="en-US" sz="2800" smtClean="0"/>
          </a:p>
          <a:p>
            <a:pPr lvl="0" fontAlgn="base"/>
            <a:endParaRPr lang="en-US" sz="2800"/>
          </a:p>
        </p:txBody>
      </p:sp>
      <p:sp>
        <p:nvSpPr>
          <p:cNvPr id="4" name="Title 1"/>
          <p:cNvSpPr>
            <a:spLocks noGrp="1"/>
          </p:cNvSpPr>
          <p:nvPr>
            <p:ph type="title"/>
          </p:nvPr>
        </p:nvSpPr>
        <p:spPr>
          <a:xfrm>
            <a:off x="381000" y="274638"/>
            <a:ext cx="8382000" cy="1143000"/>
          </a:xfrm>
        </p:spPr>
        <p:txBody>
          <a:bodyPr>
            <a:normAutofit fontScale="90000"/>
          </a:bodyPr>
          <a:lstStyle/>
          <a:p>
            <a:r>
              <a:rPr lang="en-US" b="1" u="sng"/>
              <a:t>Publish services using </a:t>
            </a:r>
            <a:r>
              <a:rPr lang="en-US" b="1" u="sng" err="1" smtClean="0"/>
              <a:t>GeoServer</a:t>
            </a:r>
            <a:r>
              <a:rPr lang="en-US" b="1" u="sng" smtClean="0"/>
              <a:t>, cont.</a:t>
            </a:r>
            <a:endParaRPr lang="en-US" u="sng"/>
          </a:p>
        </p:txBody>
      </p:sp>
    </p:spTree>
    <p:extLst>
      <p:ext uri="{BB962C8B-B14F-4D97-AF65-F5344CB8AC3E}">
        <p14:creationId xmlns:p14="http://schemas.microsoft.com/office/powerpoint/2010/main" val="2512088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a:t>Create app-schema </a:t>
            </a:r>
            <a:r>
              <a:rPr lang="en-US" sz="4000" b="1" u="sng" smtClean="0"/>
              <a:t>configuration for </a:t>
            </a:r>
            <a:r>
              <a:rPr lang="en-US" sz="4000" b="1" u="sng" err="1" smtClean="0"/>
              <a:t>GeoServer</a:t>
            </a:r>
            <a:r>
              <a:rPr lang="en-US" sz="4000" b="1" u="sng" smtClean="0"/>
              <a:t> service </a:t>
            </a:r>
            <a:endParaRPr lang="en-US" sz="4000" b="1" u="sng"/>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sz="2800" smtClean="0"/>
              <a:t>Download </a:t>
            </a:r>
            <a:r>
              <a:rPr lang="en-US" sz="2800"/>
              <a:t>the app-schema </a:t>
            </a:r>
            <a:r>
              <a:rPr lang="en-US" sz="2800" smtClean="0"/>
              <a:t>extension and place </a:t>
            </a:r>
            <a:r>
              <a:rPr lang="en-US" sz="2800"/>
              <a:t>the jar files in the WEB-INF/lib </a:t>
            </a:r>
            <a:r>
              <a:rPr lang="en-US" sz="2800" smtClean="0"/>
              <a:t>directory</a:t>
            </a:r>
          </a:p>
          <a:p>
            <a:endParaRPr lang="en-US" sz="1900" smtClean="0"/>
          </a:p>
          <a:p>
            <a:r>
              <a:rPr lang="en-US" sz="2800"/>
              <a:t>Create a </a:t>
            </a:r>
            <a:r>
              <a:rPr lang="en-US" sz="2800" smtClean="0"/>
              <a:t>“mapping file” and place in </a:t>
            </a:r>
            <a:r>
              <a:rPr lang="en-US" sz="2800" err="1" smtClean="0"/>
              <a:t>GeoServer</a:t>
            </a:r>
            <a:r>
              <a:rPr lang="en-US" sz="2800" smtClean="0"/>
              <a:t> workspaces/[layer]/[store] directory, example: </a:t>
            </a:r>
            <a:r>
              <a:rPr lang="en-US" sz="2800" u="sng">
                <a:hlinkClick r:id="rId2"/>
              </a:rPr>
              <a:t>http://</a:t>
            </a:r>
            <a:r>
              <a:rPr lang="en-US" sz="2800" u="sng" smtClean="0">
                <a:hlinkClick r:id="rId2"/>
              </a:rPr>
              <a:t>repository.stategeothermaldata.org/resources/documents/App-Schema-Mapping-Files/HeatFlow.xml</a:t>
            </a:r>
            <a:endParaRPr lang="en-US" sz="2800" u="sng" smtClean="0"/>
          </a:p>
          <a:p>
            <a:endParaRPr lang="en-US" sz="1900" u="sng" smtClean="0"/>
          </a:p>
          <a:p>
            <a:r>
              <a:rPr lang="en-US" sz="2800" smtClean="0"/>
              <a:t>Edit datastore.xml file, example: </a:t>
            </a:r>
            <a:r>
              <a:rPr lang="en-US" sz="2800" u="sng">
                <a:hlinkClick r:id="rId3"/>
              </a:rPr>
              <a:t>http://repository.stategeothermaldata.org/resources/documents/App-Schema-Mapping-Files/datastore.xml</a:t>
            </a:r>
            <a:r>
              <a:rPr lang="en-US" sz="2800"/>
              <a:t> </a:t>
            </a:r>
            <a:endParaRPr lang="en-US" sz="2800" smtClean="0"/>
          </a:p>
        </p:txBody>
      </p:sp>
    </p:spTree>
    <p:extLst>
      <p:ext uri="{BB962C8B-B14F-4D97-AF65-F5344CB8AC3E}">
        <p14:creationId xmlns:p14="http://schemas.microsoft.com/office/powerpoint/2010/main" val="229669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1455"/>
          <a:stretch/>
        </p:blipFill>
        <p:spPr>
          <a:xfrm>
            <a:off x="-35668" y="1600200"/>
            <a:ext cx="9144000" cy="5152582"/>
          </a:xfrm>
          <a:prstGeom prst="rect">
            <a:avLst/>
          </a:prstGeom>
        </p:spPr>
      </p:pic>
      <p:sp>
        <p:nvSpPr>
          <p:cNvPr id="6" name="Rectangle 5"/>
          <p:cNvSpPr/>
          <p:nvPr/>
        </p:nvSpPr>
        <p:spPr>
          <a:xfrm>
            <a:off x="76200" y="2057400"/>
            <a:ext cx="6705600" cy="152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381000"/>
            <a:ext cx="8458200" cy="1015663"/>
          </a:xfrm>
          <a:prstGeom prst="rect">
            <a:avLst/>
          </a:prstGeom>
          <a:noFill/>
        </p:spPr>
        <p:txBody>
          <a:bodyPr wrap="square" rtlCol="0">
            <a:spAutoFit/>
          </a:bodyPr>
          <a:lstStyle/>
          <a:p>
            <a:r>
              <a:rPr lang="en-US" sz="2000" i="1" smtClean="0"/>
              <a:t>Using GeoServer Application Schemas, a WFS GetFeature request actually references the online schema (XSD) making for a schema-valid WFS – </a:t>
            </a:r>
          </a:p>
          <a:p>
            <a:r>
              <a:rPr lang="en-US" sz="2000" i="1" smtClean="0"/>
              <a:t>capabilities for which ArcMap falls short</a:t>
            </a:r>
            <a:endParaRPr lang="en-US" sz="2000" i="1"/>
          </a:p>
        </p:txBody>
      </p:sp>
    </p:spTree>
    <p:extLst>
      <p:ext uri="{BB962C8B-B14F-4D97-AF65-F5344CB8AC3E}">
        <p14:creationId xmlns:p14="http://schemas.microsoft.com/office/powerpoint/2010/main" val="2137617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Appendix E: </a:t>
            </a:r>
            <a:r>
              <a:rPr lang="en-US" b="1" u="sng"/>
              <a:t>Project and Transform </a:t>
            </a:r>
            <a:r>
              <a:rPr lang="en-US" b="1" u="sng" smtClean="0"/>
              <a:t>Data</a:t>
            </a:r>
            <a:endParaRPr lang="en-US"/>
          </a:p>
        </p:txBody>
      </p:sp>
      <p:sp>
        <p:nvSpPr>
          <p:cNvPr id="3" name="Content Placeholder 2"/>
          <p:cNvSpPr>
            <a:spLocks noGrp="1"/>
          </p:cNvSpPr>
          <p:nvPr>
            <p:ph idx="1"/>
          </p:nvPr>
        </p:nvSpPr>
        <p:spPr/>
        <p:txBody>
          <a:bodyPr/>
          <a:lstStyle/>
          <a:p>
            <a:r>
              <a:rPr lang="en-US"/>
              <a:t>In </a:t>
            </a:r>
            <a:r>
              <a:rPr lang="en-US" err="1"/>
              <a:t>ArcCatalog</a:t>
            </a:r>
            <a:r>
              <a:rPr lang="en-US"/>
              <a:t>, open </a:t>
            </a:r>
            <a:r>
              <a:rPr lang="en-US" err="1" smtClean="0"/>
              <a:t>ArcToolbox</a:t>
            </a:r>
            <a:endParaRPr lang="en-US" smtClean="0"/>
          </a:p>
          <a:p>
            <a:r>
              <a:rPr lang="en-US" smtClean="0"/>
              <a:t>Choose: Data </a:t>
            </a:r>
            <a:r>
              <a:rPr lang="en-US"/>
              <a:t>Management Tools, Projections and Transformations, </a:t>
            </a:r>
            <a:r>
              <a:rPr lang="en-US" smtClean="0"/>
              <a:t>Feature, Project</a:t>
            </a:r>
          </a:p>
          <a:p>
            <a:pPr lvl="1"/>
            <a:r>
              <a:rPr lang="en-US" smtClean="0"/>
              <a:t>Input = Feature Class with other SRS</a:t>
            </a:r>
          </a:p>
          <a:p>
            <a:pPr lvl="1"/>
            <a:r>
              <a:rPr lang="en-US" err="1" smtClean="0"/>
              <a:t>Ouput</a:t>
            </a:r>
            <a:r>
              <a:rPr lang="en-US" smtClean="0"/>
              <a:t> = new Feature Class with specification SRS</a:t>
            </a:r>
          </a:p>
          <a:p>
            <a:pPr lvl="1"/>
            <a:r>
              <a:rPr lang="en-US" smtClean="0"/>
              <a:t>Output Coordinate System: GCS_WGS_1984</a:t>
            </a:r>
          </a:p>
          <a:p>
            <a:endParaRPr lang="en-US"/>
          </a:p>
        </p:txBody>
      </p:sp>
    </p:spTree>
    <p:extLst>
      <p:ext uri="{BB962C8B-B14F-4D97-AF65-F5344CB8AC3E}">
        <p14:creationId xmlns:p14="http://schemas.microsoft.com/office/powerpoint/2010/main" val="744207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Appendix E: </a:t>
            </a:r>
            <a:r>
              <a:rPr lang="en-US" b="1" u="sng"/>
              <a:t>Calculate New </a:t>
            </a:r>
            <a:r>
              <a:rPr lang="en-US" b="1" u="sng" smtClean="0"/>
              <a:t>Coordinates</a:t>
            </a:r>
            <a:endParaRPr lang="en-US"/>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smtClean="0"/>
              <a:t>In </a:t>
            </a:r>
            <a:r>
              <a:rPr lang="en-US" err="1" smtClean="0"/>
              <a:t>ArcCatalog</a:t>
            </a:r>
            <a:r>
              <a:rPr lang="en-US" smtClean="0"/>
              <a:t>, open </a:t>
            </a:r>
            <a:r>
              <a:rPr lang="en-US" err="1" smtClean="0"/>
              <a:t>ArcToolbox</a:t>
            </a:r>
            <a:endParaRPr lang="en-US" smtClean="0"/>
          </a:p>
          <a:p>
            <a:r>
              <a:rPr lang="en-US" smtClean="0"/>
              <a:t>Choose: </a:t>
            </a:r>
            <a:r>
              <a:rPr lang="en-US"/>
              <a:t>Data Management Tools, </a:t>
            </a:r>
            <a:r>
              <a:rPr lang="en-US" smtClean="0"/>
              <a:t>Field, Calculate Field</a:t>
            </a:r>
          </a:p>
          <a:p>
            <a:pPr lvl="1"/>
            <a:r>
              <a:rPr lang="en-US" smtClean="0"/>
              <a:t>Input = new Feature Class</a:t>
            </a:r>
          </a:p>
          <a:p>
            <a:pPr lvl="1" fontAlgn="base"/>
            <a:r>
              <a:rPr lang="en-US"/>
              <a:t>Calculate </a:t>
            </a:r>
            <a:r>
              <a:rPr lang="en-US" err="1" smtClean="0"/>
              <a:t>LatDegree</a:t>
            </a:r>
            <a:r>
              <a:rPr lang="en-US" smtClean="0"/>
              <a:t> field; Type </a:t>
            </a:r>
            <a:r>
              <a:rPr lang="en-US"/>
              <a:t>!</a:t>
            </a:r>
            <a:r>
              <a:rPr lang="en-US" err="1"/>
              <a:t>shape.firstpoint.Y</a:t>
            </a:r>
            <a:r>
              <a:rPr lang="en-US"/>
              <a:t>! in Expression </a:t>
            </a:r>
            <a:r>
              <a:rPr lang="en-US" smtClean="0"/>
              <a:t>field and choose Python_9.3 </a:t>
            </a:r>
            <a:r>
              <a:rPr lang="en-US"/>
              <a:t>for Expression Type</a:t>
            </a:r>
          </a:p>
          <a:p>
            <a:pPr lvl="1" fontAlgn="base"/>
            <a:r>
              <a:rPr lang="en-US" smtClean="0"/>
              <a:t>Calculate </a:t>
            </a:r>
            <a:r>
              <a:rPr lang="en-US" err="1" smtClean="0"/>
              <a:t>LongDegree</a:t>
            </a:r>
            <a:r>
              <a:rPr lang="en-US" smtClean="0"/>
              <a:t> field; Type </a:t>
            </a:r>
            <a:r>
              <a:rPr lang="en-US"/>
              <a:t>!</a:t>
            </a:r>
            <a:r>
              <a:rPr lang="en-US" err="1"/>
              <a:t>shape.firstpoint.X</a:t>
            </a:r>
            <a:r>
              <a:rPr lang="en-US"/>
              <a:t>! in Expression </a:t>
            </a:r>
            <a:r>
              <a:rPr lang="en-US" smtClean="0"/>
              <a:t>field and choose Python_9.3 for Expression Type</a:t>
            </a:r>
          </a:p>
          <a:p>
            <a:pPr fontAlgn="base"/>
            <a:r>
              <a:rPr lang="en-US" smtClean="0"/>
              <a:t>Choose Calculate Fields again</a:t>
            </a:r>
          </a:p>
          <a:p>
            <a:pPr lvl="1" fontAlgn="base"/>
            <a:r>
              <a:rPr lang="en-US" smtClean="0"/>
              <a:t>Input = same Feature Class</a:t>
            </a:r>
          </a:p>
          <a:p>
            <a:pPr lvl="1" fontAlgn="base"/>
            <a:r>
              <a:rPr lang="en-US" smtClean="0"/>
              <a:t>Calculate SRS field; Type “WGS84” in Expression field and VB for Expression Type</a:t>
            </a:r>
            <a:endParaRPr lang="en-US"/>
          </a:p>
          <a:p>
            <a:pPr lvl="1"/>
            <a:endParaRPr lang="en-US"/>
          </a:p>
        </p:txBody>
      </p:sp>
    </p:spTree>
    <p:extLst>
      <p:ext uri="{BB962C8B-B14F-4D97-AF65-F5344CB8AC3E}">
        <p14:creationId xmlns:p14="http://schemas.microsoft.com/office/powerpoint/2010/main" val="2481764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smtClean="0"/>
              <a:t>Excel </a:t>
            </a:r>
            <a:r>
              <a:rPr lang="en-US" b="1" u="sng"/>
              <a:t>to </a:t>
            </a:r>
            <a:r>
              <a:rPr lang="en-US" b="1" u="sng" err="1"/>
              <a:t>Geodatabase</a:t>
            </a:r>
            <a:r>
              <a:rPr lang="en-US" b="1" u="sng"/>
              <a:t> without </a:t>
            </a:r>
            <a:r>
              <a:rPr lang="en-US" b="1" u="sng" smtClean="0"/>
              <a:t>Script</a:t>
            </a:r>
            <a:endParaRPr lang="en-US"/>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sz="2800" smtClean="0"/>
              <a:t>Create a New – File </a:t>
            </a:r>
            <a:r>
              <a:rPr lang="en-US" sz="2800" err="1" smtClean="0"/>
              <a:t>Geodatabase</a:t>
            </a:r>
            <a:r>
              <a:rPr lang="en-US" sz="2800" smtClean="0"/>
              <a:t> in </a:t>
            </a:r>
            <a:r>
              <a:rPr lang="en-US" sz="2800" err="1" smtClean="0"/>
              <a:t>ArcCatalog</a:t>
            </a:r>
            <a:endParaRPr lang="en-US" sz="2800" smtClean="0"/>
          </a:p>
          <a:p>
            <a:pPr lvl="1"/>
            <a:r>
              <a:rPr lang="en-US" sz="2400" smtClean="0"/>
              <a:t>right click, </a:t>
            </a:r>
            <a:r>
              <a:rPr lang="en-US" sz="2400"/>
              <a:t>Import - Table (Single</a:t>
            </a:r>
            <a:r>
              <a:rPr lang="en-US" sz="2400" smtClean="0"/>
              <a:t>)</a:t>
            </a:r>
          </a:p>
          <a:p>
            <a:pPr lvl="1"/>
            <a:r>
              <a:rPr lang="en-US" sz="2400" smtClean="0"/>
              <a:t>choose Excel data file</a:t>
            </a:r>
          </a:p>
          <a:p>
            <a:r>
              <a:rPr lang="en-US" sz="2800" smtClean="0"/>
              <a:t>Right click on new table</a:t>
            </a:r>
          </a:p>
          <a:p>
            <a:pPr lvl="1"/>
            <a:r>
              <a:rPr lang="en-US" sz="2400" smtClean="0"/>
              <a:t>choose </a:t>
            </a:r>
            <a:r>
              <a:rPr lang="en-US" sz="2400"/>
              <a:t>Create Feature Class, select From XY Table... </a:t>
            </a:r>
            <a:endParaRPr lang="en-US" sz="2400" smtClean="0"/>
          </a:p>
          <a:p>
            <a:pPr lvl="1"/>
            <a:r>
              <a:rPr lang="en-US" sz="2400" smtClean="0"/>
              <a:t>save in same geodatabase as “File and Personal Geodatabase Feature Class”</a:t>
            </a:r>
          </a:p>
          <a:p>
            <a:r>
              <a:rPr lang="en-US" sz="2800" smtClean="0"/>
              <a:t>Create another new Feature Class from Template tab of content model</a:t>
            </a:r>
          </a:p>
          <a:p>
            <a:pPr lvl="1"/>
            <a:r>
              <a:rPr lang="en-US" sz="2400" smtClean="0"/>
              <a:t>Import Excel Template tab;  </a:t>
            </a:r>
            <a:r>
              <a:rPr lang="en-US" sz="2400" u="sng">
                <a:hlinkClick r:id="rId2"/>
              </a:rPr>
              <a:t>http://schemas.usgin.org/models</a:t>
            </a:r>
            <a:r>
              <a:rPr lang="en-US" sz="2400" u="sng" smtClean="0">
                <a:hlinkClick r:id="rId2"/>
              </a:rPr>
              <a:t>/</a:t>
            </a:r>
            <a:endParaRPr lang="en-US" sz="2400" u="sng" smtClean="0"/>
          </a:p>
          <a:p>
            <a:pPr lvl="1"/>
            <a:r>
              <a:rPr lang="en-US" sz="2400" smtClean="0"/>
              <a:t>ensure data types are correct as specified by schema</a:t>
            </a:r>
          </a:p>
          <a:p>
            <a:r>
              <a:rPr lang="en-US" sz="2800" smtClean="0"/>
              <a:t>Append the data Feature Class to the Template Feature Class</a:t>
            </a:r>
          </a:p>
          <a:p>
            <a:pPr lvl="1"/>
            <a:r>
              <a:rPr lang="en-US" sz="2400" smtClean="0"/>
              <a:t>map fields from one to another</a:t>
            </a:r>
          </a:p>
          <a:p>
            <a:pPr marL="0" indent="0">
              <a:buNone/>
            </a:pPr>
            <a:endParaRPr lang="en-US" i="1" smtClean="0"/>
          </a:p>
          <a:p>
            <a:endParaRPr lang="en-US"/>
          </a:p>
        </p:txBody>
      </p:sp>
    </p:spTree>
    <p:extLst>
      <p:ext uri="{BB962C8B-B14F-4D97-AF65-F5344CB8AC3E}">
        <p14:creationId xmlns:p14="http://schemas.microsoft.com/office/powerpoint/2010/main" val="98077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3100" i="1" smtClean="0"/>
              <a:t>Schema Validation using WFS </a:t>
            </a:r>
            <a:r>
              <a:rPr lang="en-US" sz="3100" i="1" err="1" smtClean="0"/>
              <a:t>GetFeature</a:t>
            </a:r>
            <a:r>
              <a:rPr lang="en-US" sz="3100" i="1"/>
              <a:t> </a:t>
            </a:r>
            <a:r>
              <a:rPr lang="en-US" sz="3100" i="1" smtClean="0"/>
              <a:t>request </a:t>
            </a:r>
          </a:p>
          <a:p>
            <a:pPr marL="0" indent="0">
              <a:buNone/>
            </a:pPr>
            <a:endParaRPr lang="en-US" sz="3100" i="1" smtClean="0"/>
          </a:p>
          <a:p>
            <a:pPr marL="0" indent="0">
              <a:buNone/>
            </a:pPr>
            <a:r>
              <a:rPr lang="en-US" smtClean="0"/>
              <a:t>Navigate to the service rest page for the WFS </a:t>
            </a:r>
            <a:r>
              <a:rPr lang="en-US" err="1" smtClean="0"/>
              <a:t>GetCapabilities</a:t>
            </a:r>
            <a:r>
              <a:rPr lang="en-US" smtClean="0"/>
              <a:t> URL and edit the URL as shown:</a:t>
            </a:r>
          </a:p>
          <a:p>
            <a:endParaRPr lang="en-US" sz="1400" smtClean="0"/>
          </a:p>
          <a:p>
            <a:pPr marL="0" indent="0">
              <a:buNone/>
            </a:pPr>
            <a:r>
              <a:rPr lang="en-US"/>
              <a:t>http://</a:t>
            </a:r>
            <a:r>
              <a:rPr lang="en-US" smtClean="0"/>
              <a:t>services.azgs.az.gov/ArcGIS/services/aasggeothermal/AZActiveFaults/MapServer/WFSServer?request=GetCapabilities&amp;service=WFS</a:t>
            </a:r>
          </a:p>
          <a:p>
            <a:pPr marL="0" indent="0">
              <a:buNone/>
            </a:pPr>
            <a:endParaRPr lang="en-US" sz="1400"/>
          </a:p>
          <a:p>
            <a:pPr marL="0" indent="0">
              <a:buNone/>
            </a:pPr>
            <a:r>
              <a:rPr lang="en-US"/>
              <a:t>http://services.azgs.az.gov/ArcGIS/services/aasggeothermal/AZActiveFaults/MapServer/WFSServer?request=Get</a:t>
            </a:r>
            <a:r>
              <a:rPr lang="en-US" b="1">
                <a:solidFill>
                  <a:schemeClr val="tx2"/>
                </a:solidFill>
              </a:rPr>
              <a:t>Feature</a:t>
            </a:r>
            <a:r>
              <a:rPr lang="en-US"/>
              <a:t>&amp;service=WFS</a:t>
            </a:r>
            <a:r>
              <a:rPr lang="en-US" b="1">
                <a:solidFill>
                  <a:schemeClr val="tx2"/>
                </a:solidFill>
              </a:rPr>
              <a:t>&amp;TypeName=ActiveFault&amp;MaxFeatures=2</a:t>
            </a:r>
          </a:p>
          <a:p>
            <a:pPr lvl="1"/>
            <a:endParaRPr lang="en-US"/>
          </a:p>
        </p:txBody>
      </p:sp>
      <p:sp>
        <p:nvSpPr>
          <p:cNvPr id="4" name="Title 1"/>
          <p:cNvSpPr>
            <a:spLocks noGrp="1"/>
          </p:cNvSpPr>
          <p:nvPr>
            <p:ph type="title"/>
          </p:nvPr>
        </p:nvSpPr>
        <p:spPr/>
        <p:txBody>
          <a:bodyPr>
            <a:normAutofit/>
          </a:bodyPr>
          <a:lstStyle/>
          <a:p>
            <a:r>
              <a:rPr lang="en-US" b="1" u="sng"/>
              <a:t>Section </a:t>
            </a:r>
            <a:r>
              <a:rPr lang="en-US" b="1" u="sng" smtClean="0"/>
              <a:t>7: </a:t>
            </a:r>
            <a:r>
              <a:rPr lang="en-US" b="1" u="sng"/>
              <a:t>Validating </a:t>
            </a:r>
            <a:r>
              <a:rPr lang="en-US" b="1" u="sng" smtClean="0"/>
              <a:t>Services</a:t>
            </a:r>
            <a:endParaRPr lang="en-US"/>
          </a:p>
        </p:txBody>
      </p:sp>
    </p:spTree>
    <p:extLst>
      <p:ext uri="{BB962C8B-B14F-4D97-AF65-F5344CB8AC3E}">
        <p14:creationId xmlns:p14="http://schemas.microsoft.com/office/powerpoint/2010/main" val="140065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5513"/>
          <a:stretch/>
        </p:blipFill>
        <p:spPr>
          <a:xfrm>
            <a:off x="0" y="1828800"/>
            <a:ext cx="9144000" cy="3773184"/>
          </a:xfrm>
          <a:prstGeom prst="rect">
            <a:avLst/>
          </a:prstGeom>
        </p:spPr>
      </p:pic>
      <p:sp>
        <p:nvSpPr>
          <p:cNvPr id="3" name="Content Placeholder 2"/>
          <p:cNvSpPr>
            <a:spLocks noGrp="1"/>
          </p:cNvSpPr>
          <p:nvPr>
            <p:ph idx="1"/>
          </p:nvPr>
        </p:nvSpPr>
        <p:spPr>
          <a:xfrm>
            <a:off x="533400" y="304800"/>
            <a:ext cx="8229600" cy="5821363"/>
          </a:xfrm>
        </p:spPr>
        <p:txBody>
          <a:bodyPr/>
          <a:lstStyle/>
          <a:p>
            <a:pPr marL="0" indent="0">
              <a:buNone/>
            </a:pPr>
            <a:r>
              <a:rPr lang="en-US"/>
              <a:t>Download ExceltoNDGSServices tool at </a:t>
            </a:r>
            <a:r>
              <a:rPr lang="en-US">
                <a:hlinkClick r:id="rId3"/>
              </a:rPr>
              <a:t>http://schemas.usgin.org/tools</a:t>
            </a:r>
            <a:r>
              <a:rPr lang="en-US" smtClean="0">
                <a:hlinkClick r:id="rId3"/>
              </a:rPr>
              <a:t>/</a:t>
            </a:r>
            <a:r>
              <a:rPr lang="en-US" smtClean="0"/>
              <a:t> </a:t>
            </a:r>
          </a:p>
        </p:txBody>
      </p:sp>
    </p:spTree>
    <p:extLst>
      <p:ext uri="{BB962C8B-B14F-4D97-AF65-F5344CB8AC3E}">
        <p14:creationId xmlns:p14="http://schemas.microsoft.com/office/powerpoint/2010/main" val="1658232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Open XML Explorer. Paste in this URL.</a:t>
            </a:r>
          </a:p>
          <a:p>
            <a:r>
              <a:rPr lang="en-US" smtClean="0"/>
              <a:t>Save the .xml</a:t>
            </a:r>
          </a:p>
          <a:p>
            <a:r>
              <a:rPr lang="en-US" smtClean="0"/>
              <a:t>Open in Notepad++ to edit</a:t>
            </a:r>
          </a:p>
          <a:p>
            <a:r>
              <a:rPr lang="en-US" smtClean="0"/>
              <a:t>Open </a:t>
            </a:r>
            <a:r>
              <a:rPr lang="en-US" u="sng">
                <a:hlinkClick r:id="rId2"/>
              </a:rPr>
              <a:t>http://schemas.usgin.org/models/</a:t>
            </a:r>
            <a:r>
              <a:rPr lang="en-US"/>
              <a:t> </a:t>
            </a:r>
            <a:r>
              <a:rPr lang="en-US" smtClean="0"/>
              <a:t>and save </a:t>
            </a:r>
            <a:r>
              <a:rPr lang="en-US"/>
              <a:t>the schema </a:t>
            </a:r>
            <a:r>
              <a:rPr lang="en-US" smtClean="0"/>
              <a:t>(.</a:t>
            </a:r>
            <a:r>
              <a:rPr lang="en-US" err="1" smtClean="0"/>
              <a:t>xsd</a:t>
            </a:r>
            <a:r>
              <a:rPr lang="en-US" smtClean="0"/>
              <a:t>) to the same directory</a:t>
            </a:r>
          </a:p>
          <a:p>
            <a:r>
              <a:rPr lang="en-US" smtClean="0"/>
              <a:t>In Notepad++ edit the second URL of the .xml to read the name of the saved .</a:t>
            </a:r>
            <a:r>
              <a:rPr lang="en-US" err="1" smtClean="0"/>
              <a:t>xsd</a:t>
            </a:r>
            <a:endParaRPr lang="en-US" smtClean="0"/>
          </a:p>
          <a:p>
            <a:r>
              <a:rPr lang="en-US" smtClean="0"/>
              <a:t>Save the document with the exact same name and in the same file location as the .</a:t>
            </a:r>
            <a:r>
              <a:rPr lang="en-US" err="1" smtClean="0"/>
              <a:t>xsd</a:t>
            </a:r>
            <a:endParaRPr lang="en-US" smtClean="0"/>
          </a:p>
          <a:p>
            <a:r>
              <a:rPr lang="en-US" smtClean="0"/>
              <a:t>Re-open in XML Explorer to validate</a:t>
            </a:r>
            <a:endParaRPr lang="en-US"/>
          </a:p>
        </p:txBody>
      </p:sp>
      <p:sp>
        <p:nvSpPr>
          <p:cNvPr id="4" name="Title 1"/>
          <p:cNvSpPr>
            <a:spLocks noGrp="1"/>
          </p:cNvSpPr>
          <p:nvPr>
            <p:ph type="title"/>
          </p:nvPr>
        </p:nvSpPr>
        <p:spPr/>
        <p:txBody>
          <a:bodyPr>
            <a:normAutofit/>
          </a:bodyPr>
          <a:lstStyle/>
          <a:p>
            <a:r>
              <a:rPr lang="en-US" b="1" u="sng" smtClean="0"/>
              <a:t>Schema Validation, cont.</a:t>
            </a:r>
            <a:endParaRPr lang="en-US" u="sng"/>
          </a:p>
        </p:txBody>
      </p:sp>
    </p:spTree>
    <p:extLst>
      <p:ext uri="{BB962C8B-B14F-4D97-AF65-F5344CB8AC3E}">
        <p14:creationId xmlns:p14="http://schemas.microsoft.com/office/powerpoint/2010/main" val="260497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smtClean="0"/>
              <a:t>Section 1: Data QA/QC </a:t>
            </a:r>
            <a:r>
              <a:rPr lang="en-US" b="1" u="sng"/>
              <a:t>in Excel</a:t>
            </a:r>
          </a:p>
        </p:txBody>
      </p:sp>
      <p:sp>
        <p:nvSpPr>
          <p:cNvPr id="3" name="Content Placeholder 2"/>
          <p:cNvSpPr>
            <a:spLocks noGrp="1"/>
          </p:cNvSpPr>
          <p:nvPr>
            <p:ph idx="1"/>
          </p:nvPr>
        </p:nvSpPr>
        <p:spPr/>
        <p:txBody>
          <a:bodyPr/>
          <a:lstStyle/>
          <a:p>
            <a:pPr lvl="0"/>
            <a:r>
              <a:rPr lang="en-US" smtClean="0"/>
              <a:t>Check </a:t>
            </a:r>
            <a:r>
              <a:rPr lang="en-US"/>
              <a:t>for Reasonable Data </a:t>
            </a:r>
            <a:endParaRPr lang="en-US" smtClean="0"/>
          </a:p>
          <a:p>
            <a:pPr lvl="0"/>
            <a:endParaRPr lang="en-US" smtClean="0"/>
          </a:p>
          <a:p>
            <a:pPr lvl="0"/>
            <a:r>
              <a:rPr lang="en-US"/>
              <a:t>Create Meaningful Labels </a:t>
            </a:r>
            <a:endParaRPr lang="en-US" smtClean="0"/>
          </a:p>
          <a:p>
            <a:pPr lvl="0"/>
            <a:endParaRPr lang="en-US" smtClean="0"/>
          </a:p>
          <a:p>
            <a:pPr lvl="0"/>
            <a:r>
              <a:rPr lang="en-US"/>
              <a:t>Ensure that the Excel file is in the correct </a:t>
            </a:r>
            <a:r>
              <a:rPr lang="en-US" smtClean="0"/>
              <a:t>schema:  </a:t>
            </a:r>
            <a:r>
              <a:rPr lang="en-US" smtClean="0">
                <a:hlinkClick r:id="rId2"/>
              </a:rPr>
              <a:t>http</a:t>
            </a:r>
            <a:r>
              <a:rPr lang="en-US">
                <a:hlinkClick r:id="rId2"/>
              </a:rPr>
              <a:t>://schemas.usgin.org/models/</a:t>
            </a:r>
            <a:endParaRPr lang="en-US"/>
          </a:p>
          <a:p>
            <a:endParaRPr lang="en-US"/>
          </a:p>
        </p:txBody>
      </p:sp>
    </p:spTree>
    <p:extLst>
      <p:ext uri="{BB962C8B-B14F-4D97-AF65-F5344CB8AC3E}">
        <p14:creationId xmlns:p14="http://schemas.microsoft.com/office/powerpoint/2010/main" val="261613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b="1" u="sng" smtClean="0"/>
              <a:t>Section 2: Create URIs</a:t>
            </a:r>
            <a:endParaRPr lang="en-US"/>
          </a:p>
        </p:txBody>
      </p:sp>
      <p:sp>
        <p:nvSpPr>
          <p:cNvPr id="3" name="Content Placeholder 2"/>
          <p:cNvSpPr>
            <a:spLocks noGrp="1"/>
          </p:cNvSpPr>
          <p:nvPr>
            <p:ph idx="1"/>
          </p:nvPr>
        </p:nvSpPr>
        <p:spPr>
          <a:xfrm>
            <a:off x="457200" y="1371600"/>
            <a:ext cx="8382000" cy="5105400"/>
          </a:xfrm>
        </p:spPr>
        <p:txBody>
          <a:bodyPr>
            <a:normAutofit lnSpcReduction="10000"/>
          </a:bodyPr>
          <a:lstStyle/>
          <a:p>
            <a:pPr marL="0" indent="0">
              <a:buNone/>
            </a:pPr>
            <a:r>
              <a:rPr lang="en-US"/>
              <a:t>URIs – a core part of a USGIN-styled system</a:t>
            </a:r>
          </a:p>
          <a:p>
            <a:r>
              <a:rPr lang="en-US" sz="2400"/>
              <a:t>Each record in a dataset </a:t>
            </a:r>
            <a:r>
              <a:rPr lang="en-US" sz="2400" smtClean="0"/>
              <a:t>has </a:t>
            </a:r>
            <a:r>
              <a:rPr lang="en-US" sz="2400"/>
              <a:t>a globally unique </a:t>
            </a:r>
            <a:r>
              <a:rPr lang="en-US" sz="2400" smtClean="0"/>
              <a:t>identifier;</a:t>
            </a:r>
            <a:r>
              <a:rPr lang="en-US" sz="2400"/>
              <a:t> </a:t>
            </a:r>
            <a:r>
              <a:rPr lang="en-US" sz="2400" smtClean="0"/>
              <a:t>hence each record can </a:t>
            </a:r>
            <a:r>
              <a:rPr lang="en-US" sz="2400"/>
              <a:t>be </a:t>
            </a:r>
            <a:r>
              <a:rPr lang="en-US" sz="2400" smtClean="0"/>
              <a:t>seen </a:t>
            </a:r>
            <a:r>
              <a:rPr lang="en-US" sz="2400"/>
              <a:t>as a unique </a:t>
            </a:r>
            <a:r>
              <a:rPr lang="en-US" sz="2400" smtClean="0"/>
              <a:t>object</a:t>
            </a:r>
          </a:p>
          <a:p>
            <a:r>
              <a:rPr lang="en-US" sz="2400" smtClean="0"/>
              <a:t>Important to reduce dupilication and determine associations between resources</a:t>
            </a:r>
            <a:endParaRPr lang="en-US" sz="2400"/>
          </a:p>
          <a:p>
            <a:r>
              <a:rPr lang="en-US" sz="2400"/>
              <a:t>An extra layer is added onto this </a:t>
            </a:r>
            <a:r>
              <a:rPr lang="en-US" sz="2400" smtClean="0"/>
              <a:t>idea in NGDS, </a:t>
            </a:r>
            <a:r>
              <a:rPr lang="en-US" sz="2400"/>
              <a:t>where the URIs actually redirect to something in a </a:t>
            </a:r>
            <a:r>
              <a:rPr lang="en-US" sz="2400" smtClean="0"/>
              <a:t>browser</a:t>
            </a:r>
          </a:p>
          <a:p>
            <a:r>
              <a:rPr lang="en-US" sz="2400" smtClean="0"/>
              <a:t>An implemented rewrite rule enables URIs to dereference an </a:t>
            </a:r>
            <a:r>
              <a:rPr lang="en-US" sz="2400" b="1" i="1" smtClean="0"/>
              <a:t>online resource </a:t>
            </a:r>
            <a:r>
              <a:rPr lang="en-US" sz="2400" smtClean="0"/>
              <a:t>or </a:t>
            </a:r>
            <a:r>
              <a:rPr lang="en-US" sz="2400" b="1" i="1" smtClean="0"/>
              <a:t>representation</a:t>
            </a:r>
            <a:r>
              <a:rPr lang="en-US" sz="2400" smtClean="0"/>
              <a:t> of each individual record of the data service. Examples:</a:t>
            </a:r>
          </a:p>
          <a:p>
            <a:pPr marL="457200" lvl="1" indent="0">
              <a:buNone/>
            </a:pPr>
            <a:r>
              <a:rPr lang="en-US" sz="2000" smtClean="0">
                <a:hlinkClick r:id="rId3"/>
              </a:rPr>
              <a:t>http://resources.usgin.org/uri-gin/isgs/well/API:120010005200/</a:t>
            </a:r>
            <a:endParaRPr lang="en-US" sz="2000" smtClean="0">
              <a:hlinkClick r:id="rId4"/>
            </a:endParaRPr>
          </a:p>
          <a:p>
            <a:pPr marL="457200" lvl="1" indent="0">
              <a:buNone/>
            </a:pPr>
            <a:endParaRPr lang="en-US" sz="2000" smtClean="0">
              <a:hlinkClick r:id="rId4"/>
            </a:endParaRPr>
          </a:p>
          <a:p>
            <a:pPr marL="457200" lvl="1" indent="0">
              <a:buNone/>
            </a:pPr>
            <a:r>
              <a:rPr lang="en-US" sz="2000" smtClean="0">
                <a:hlinkClick r:id="rId4"/>
              </a:rPr>
              <a:t>http://resources.usgin.org/uri-gin/isgs/welllog_tif/120010010800_ies/</a:t>
            </a:r>
            <a:r>
              <a:rPr lang="en-US" sz="2000" smtClean="0"/>
              <a:t> </a:t>
            </a:r>
          </a:p>
          <a:p>
            <a:pPr marL="457200" lvl="1" indent="0">
              <a:buNone/>
            </a:pPr>
            <a:endParaRPr lang="en-US" sz="2000"/>
          </a:p>
        </p:txBody>
      </p:sp>
    </p:spTree>
    <p:extLst>
      <p:ext uri="{BB962C8B-B14F-4D97-AF65-F5344CB8AC3E}">
        <p14:creationId xmlns:p14="http://schemas.microsoft.com/office/powerpoint/2010/main" val="1172969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Section 2: Create URIs</a:t>
            </a:r>
            <a:endParaRPr lang="en-US"/>
          </a:p>
        </p:txBody>
      </p:sp>
      <p:sp>
        <p:nvSpPr>
          <p:cNvPr id="3" name="Content Placeholder 2"/>
          <p:cNvSpPr>
            <a:spLocks noGrp="1"/>
          </p:cNvSpPr>
          <p:nvPr>
            <p:ph idx="1"/>
          </p:nvPr>
        </p:nvSpPr>
        <p:spPr>
          <a:xfrm>
            <a:off x="533400" y="1600200"/>
            <a:ext cx="8610600" cy="5181600"/>
          </a:xfrm>
        </p:spPr>
        <p:txBody>
          <a:bodyPr>
            <a:normAutofit/>
          </a:bodyPr>
          <a:lstStyle/>
          <a:p>
            <a:pPr marL="0" lvl="0" indent="0">
              <a:buNone/>
            </a:pPr>
            <a:r>
              <a:rPr lang="en-US" sz="2600"/>
              <a:t>Create URIs in Excel workbook</a:t>
            </a:r>
          </a:p>
          <a:p>
            <a:r>
              <a:rPr lang="en-US" sz="2400"/>
              <a:t>Begin with a unique identifier for each record in the </a:t>
            </a:r>
            <a:r>
              <a:rPr lang="en-US" sz="2400" smtClean="0"/>
              <a:t>dataset</a:t>
            </a:r>
          </a:p>
          <a:p>
            <a:r>
              <a:rPr lang="en-US" sz="2400" smtClean="0"/>
              <a:t>Check the assigned name authorities and tokens </a:t>
            </a:r>
          </a:p>
          <a:p>
            <a:pPr marL="0" indent="0">
              <a:buNone/>
            </a:pPr>
            <a:endParaRPr lang="en-US" sz="1600" i="1" smtClean="0">
              <a:solidFill>
                <a:schemeClr val="tx2"/>
              </a:solidFill>
            </a:endParaRPr>
          </a:p>
          <a:p>
            <a:pPr marL="0" indent="0">
              <a:buNone/>
            </a:pPr>
            <a:r>
              <a:rPr lang="en-US" sz="2400" i="1" smtClean="0">
                <a:solidFill>
                  <a:schemeClr val="tx2"/>
                </a:solidFill>
                <a:hlinkClick r:id="rId3"/>
              </a:rPr>
              <a:t>https</a:t>
            </a:r>
            <a:r>
              <a:rPr lang="en-US" sz="2400" i="1">
                <a:solidFill>
                  <a:schemeClr val="tx2"/>
                </a:solidFill>
                <a:hlinkClick r:id="rId3"/>
              </a:rPr>
              <a:t>://</a:t>
            </a:r>
            <a:r>
              <a:rPr lang="en-US" sz="2400" i="1" smtClean="0">
                <a:solidFill>
                  <a:schemeClr val="tx2"/>
                </a:solidFill>
                <a:hlinkClick r:id="rId3"/>
              </a:rPr>
              <a:t>github.com/usgin/uriredirect/wiki/</a:t>
            </a:r>
          </a:p>
          <a:p>
            <a:pPr marL="0" indent="0">
              <a:buNone/>
            </a:pPr>
            <a:r>
              <a:rPr lang="en-US" sz="2400" i="1" smtClean="0">
                <a:solidFill>
                  <a:schemeClr val="tx2"/>
                </a:solidFill>
                <a:hlinkClick r:id="rId3"/>
              </a:rPr>
              <a:t>NGDS-Name-Authorities-and-Tokens</a:t>
            </a:r>
            <a:endParaRPr lang="en-US" sz="2400" i="1" smtClean="0">
              <a:solidFill>
                <a:schemeClr val="tx2"/>
              </a:solidFill>
            </a:endParaRPr>
          </a:p>
          <a:p>
            <a:pPr marL="0" indent="0">
              <a:buNone/>
            </a:pPr>
            <a:r>
              <a:rPr lang="en-US" sz="1600" i="1" smtClean="0">
                <a:solidFill>
                  <a:schemeClr val="tx2"/>
                </a:solidFill>
              </a:rPr>
              <a:t>      </a:t>
            </a:r>
          </a:p>
          <a:p>
            <a:r>
              <a:rPr lang="en-US" sz="2400" smtClean="0"/>
              <a:t>Concatenate</a:t>
            </a:r>
            <a:r>
              <a:rPr lang="en-US" sz="2400"/>
              <a:t>: </a:t>
            </a:r>
          </a:p>
          <a:p>
            <a:pPr lvl="1"/>
            <a:r>
              <a:rPr lang="en-US" sz="2200"/>
              <a:t>the redirect URL </a:t>
            </a:r>
            <a:r>
              <a:rPr lang="en-US" sz="2200" smtClean="0"/>
              <a:t> ‘</a:t>
            </a:r>
            <a:r>
              <a:rPr lang="en-US" sz="2200"/>
              <a:t>http://resources.usgin.org/uri-gin/’</a:t>
            </a:r>
          </a:p>
          <a:p>
            <a:pPr lvl="1"/>
            <a:r>
              <a:rPr lang="en-US" sz="2200"/>
              <a:t>naming authority for the data provider </a:t>
            </a:r>
            <a:r>
              <a:rPr lang="en-US" sz="2200" smtClean="0"/>
              <a:t>(</a:t>
            </a:r>
            <a:r>
              <a:rPr lang="en-US" sz="2200"/>
              <a:t>i.e., azgs, cadoggr, nhgs)</a:t>
            </a:r>
          </a:p>
          <a:p>
            <a:pPr lvl="1"/>
            <a:r>
              <a:rPr lang="en-US" sz="2200"/>
              <a:t>token, specific to the dataset </a:t>
            </a:r>
            <a:r>
              <a:rPr lang="en-US" sz="2200" smtClean="0"/>
              <a:t> (</a:t>
            </a:r>
            <a:r>
              <a:rPr lang="en-US" sz="2200"/>
              <a:t>i.e., bhtemp, welllog, </a:t>
            </a:r>
            <a:r>
              <a:rPr lang="en-US" sz="2200" smtClean="0"/>
              <a:t>welltest</a:t>
            </a:r>
            <a:r>
              <a:rPr lang="en-US" sz="2200"/>
              <a:t>)</a:t>
            </a:r>
          </a:p>
          <a:p>
            <a:pPr lvl="1"/>
            <a:r>
              <a:rPr lang="en-US" sz="2200"/>
              <a:t>unique identifier for each record</a:t>
            </a:r>
          </a:p>
          <a:p>
            <a:endParaRPr lang="en-US"/>
          </a:p>
        </p:txBody>
      </p:sp>
    </p:spTree>
    <p:extLst>
      <p:ext uri="{BB962C8B-B14F-4D97-AF65-F5344CB8AC3E}">
        <p14:creationId xmlns:p14="http://schemas.microsoft.com/office/powerpoint/2010/main" val="236163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3.png"/>
          <p:cNvPicPr>
            <a:picLocks noGrp="1"/>
          </p:cNvPicPr>
          <p:nvPr>
            <p:ph idx="1"/>
          </p:nvPr>
        </p:nvPicPr>
        <p:blipFill>
          <a:blip r:embed="rId2"/>
          <a:stretch>
            <a:fillRect/>
          </a:stretch>
        </p:blipFill>
        <p:spPr>
          <a:xfrm>
            <a:off x="228600" y="381000"/>
            <a:ext cx="8686800" cy="2971800"/>
          </a:xfrm>
          <a:prstGeom prst="rect">
            <a:avLst/>
          </a:prstGeom>
        </p:spPr>
      </p:pic>
      <p:sp>
        <p:nvSpPr>
          <p:cNvPr id="5" name="TextBox 4"/>
          <p:cNvSpPr txBox="1"/>
          <p:nvPr/>
        </p:nvSpPr>
        <p:spPr>
          <a:xfrm>
            <a:off x="437745" y="3657600"/>
            <a:ext cx="8229600" cy="3293209"/>
          </a:xfrm>
          <a:prstGeom prst="rect">
            <a:avLst/>
          </a:prstGeom>
          <a:noFill/>
        </p:spPr>
        <p:txBody>
          <a:bodyPr wrap="square" rtlCol="0">
            <a:spAutoFit/>
          </a:bodyPr>
          <a:lstStyle/>
          <a:p>
            <a:r>
              <a:rPr lang="en-US" sz="2600" smtClean="0"/>
              <a:t>Concatenate </a:t>
            </a:r>
          </a:p>
          <a:p>
            <a:pPr marL="742950" lvl="1" indent="-285750">
              <a:buFont typeface="Arial" pitchFamily="34" charset="0"/>
              <a:buChar char="•"/>
            </a:pPr>
            <a:r>
              <a:rPr lang="en-US" sz="2600"/>
              <a:t>the redirect URL  </a:t>
            </a:r>
            <a:r>
              <a:rPr lang="en-US" sz="2600" smtClean="0"/>
              <a:t>  </a:t>
            </a:r>
            <a:r>
              <a:rPr lang="en-US" sz="2600" i="1" smtClean="0">
                <a:solidFill>
                  <a:schemeClr val="tx2"/>
                </a:solidFill>
              </a:rPr>
              <a:t>http</a:t>
            </a:r>
            <a:r>
              <a:rPr lang="en-US" sz="2600" i="1">
                <a:solidFill>
                  <a:schemeClr val="tx2"/>
                </a:solidFill>
              </a:rPr>
              <a:t>://resources.usgin.org/uri-gin</a:t>
            </a:r>
            <a:r>
              <a:rPr lang="en-US" sz="2600" i="1" smtClean="0">
                <a:solidFill>
                  <a:schemeClr val="tx2"/>
                </a:solidFill>
              </a:rPr>
              <a:t>/</a:t>
            </a:r>
            <a:endParaRPr lang="en-US" sz="2600" i="1">
              <a:solidFill>
                <a:schemeClr val="tx2"/>
              </a:solidFill>
            </a:endParaRPr>
          </a:p>
          <a:p>
            <a:pPr marL="742950" lvl="1" indent="-285750">
              <a:buFont typeface="Arial" pitchFamily="34" charset="0"/>
              <a:buChar char="•"/>
            </a:pPr>
            <a:r>
              <a:rPr lang="en-US" sz="2600"/>
              <a:t>naming authority for the data provider  </a:t>
            </a:r>
            <a:r>
              <a:rPr lang="en-US" sz="2600" smtClean="0"/>
              <a:t>  </a:t>
            </a:r>
            <a:r>
              <a:rPr lang="en-US" sz="2600" i="1" err="1" smtClean="0">
                <a:solidFill>
                  <a:schemeClr val="tx2"/>
                </a:solidFill>
              </a:rPr>
              <a:t>azgs</a:t>
            </a:r>
            <a:endParaRPr lang="en-US" sz="2600"/>
          </a:p>
          <a:p>
            <a:pPr marL="742950" lvl="1" indent="-285750">
              <a:buFont typeface="Arial" pitchFamily="34" charset="0"/>
              <a:buChar char="•"/>
            </a:pPr>
            <a:r>
              <a:rPr lang="en-US" sz="2600"/>
              <a:t>token, specific to the dataset </a:t>
            </a:r>
            <a:r>
              <a:rPr lang="en-US" sz="2600" smtClean="0"/>
              <a:t>   </a:t>
            </a:r>
            <a:r>
              <a:rPr lang="en-US" sz="2600" i="1" err="1" smtClean="0">
                <a:solidFill>
                  <a:schemeClr val="tx2"/>
                </a:solidFill>
              </a:rPr>
              <a:t>bhtemp</a:t>
            </a:r>
            <a:endParaRPr lang="en-US" sz="2600"/>
          </a:p>
          <a:p>
            <a:pPr marL="742950" lvl="1" indent="-285750">
              <a:buFont typeface="Arial" pitchFamily="34" charset="0"/>
              <a:buChar char="•"/>
            </a:pPr>
            <a:r>
              <a:rPr lang="en-US" sz="2600"/>
              <a:t>unique identifier for each </a:t>
            </a:r>
            <a:r>
              <a:rPr lang="en-US" sz="2600" smtClean="0"/>
              <a:t>record    </a:t>
            </a:r>
            <a:r>
              <a:rPr lang="en-US" sz="2600" i="1" smtClean="0">
                <a:solidFill>
                  <a:schemeClr val="tx2"/>
                </a:solidFill>
              </a:rPr>
              <a:t>found in column A</a:t>
            </a:r>
          </a:p>
          <a:p>
            <a:pPr lvl="1"/>
            <a:endParaRPr lang="en-US" sz="2600" i="1">
              <a:solidFill>
                <a:schemeClr val="tx2"/>
              </a:solidFill>
            </a:endParaRPr>
          </a:p>
          <a:p>
            <a:pPr lvl="1"/>
            <a:r>
              <a:rPr lang="en-US" sz="2600" i="1" smtClean="0">
                <a:solidFill>
                  <a:schemeClr val="tx2"/>
                </a:solidFill>
              </a:rPr>
              <a:t>Email </a:t>
            </a:r>
            <a:r>
              <a:rPr lang="en-US" sz="2600" i="1" smtClean="0">
                <a:solidFill>
                  <a:schemeClr val="tx2"/>
                </a:solidFill>
                <a:hlinkClick r:id="rId3"/>
              </a:rPr>
              <a:t>URIredirection@usgin.org</a:t>
            </a:r>
            <a:r>
              <a:rPr lang="en-US" sz="2600" i="1" smtClean="0">
                <a:solidFill>
                  <a:schemeClr val="tx2"/>
                </a:solidFill>
              </a:rPr>
              <a:t> for URI redirection implementation (see documentation)</a:t>
            </a:r>
            <a:endParaRPr lang="en-US" sz="2600"/>
          </a:p>
        </p:txBody>
      </p:sp>
    </p:spTree>
    <p:extLst>
      <p:ext uri="{BB962C8B-B14F-4D97-AF65-F5344CB8AC3E}">
        <p14:creationId xmlns:p14="http://schemas.microsoft.com/office/powerpoint/2010/main" val="336367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Section </a:t>
            </a:r>
            <a:r>
              <a:rPr lang="en-US" b="1" u="sng" smtClean="0"/>
              <a:t>3: Run the Excel to NGDS Service Tool</a:t>
            </a:r>
            <a:endParaRPr lang="en-US"/>
          </a:p>
        </p:txBody>
      </p:sp>
      <p:sp>
        <p:nvSpPr>
          <p:cNvPr id="3" name="Content Placeholder 2"/>
          <p:cNvSpPr>
            <a:spLocks noGrp="1"/>
          </p:cNvSpPr>
          <p:nvPr>
            <p:ph idx="1"/>
          </p:nvPr>
        </p:nvSpPr>
        <p:spPr>
          <a:xfrm>
            <a:off x="457200" y="1752600"/>
            <a:ext cx="8229600" cy="4525963"/>
          </a:xfrm>
        </p:spPr>
        <p:txBody>
          <a:bodyPr>
            <a:normAutofit fontScale="70000" lnSpcReduction="20000"/>
          </a:bodyPr>
          <a:lstStyle/>
          <a:p>
            <a:pPr lvl="0" fontAlgn="base"/>
            <a:r>
              <a:rPr lang="en-US" smtClean="0"/>
              <a:t>Save </a:t>
            </a:r>
            <a:r>
              <a:rPr lang="en-US"/>
              <a:t>the </a:t>
            </a:r>
            <a:r>
              <a:rPr lang="en-US" b="1"/>
              <a:t>entire </a:t>
            </a:r>
            <a:r>
              <a:rPr lang="en-US" smtClean="0"/>
              <a:t>folder</a:t>
            </a:r>
            <a:r>
              <a:rPr lang="en-US" b="1" smtClean="0"/>
              <a:t> </a:t>
            </a:r>
            <a:r>
              <a:rPr lang="en-US"/>
              <a:t>‘ExcelToNGDSServiceTool-master’ to </a:t>
            </a:r>
            <a:r>
              <a:rPr lang="en-US" smtClean="0"/>
              <a:t>your local C</a:t>
            </a:r>
            <a:r>
              <a:rPr lang="en-US"/>
              <a:t>:\Users\[user]\Documents\ArcGIS\</a:t>
            </a:r>
          </a:p>
          <a:p>
            <a:pPr lvl="0" fontAlgn="base"/>
            <a:r>
              <a:rPr lang="en-US"/>
              <a:t>Open </a:t>
            </a:r>
            <a:r>
              <a:rPr lang="en-US" smtClean="0"/>
              <a:t>ArcMap, and the Catalog </a:t>
            </a:r>
            <a:r>
              <a:rPr lang="en-US"/>
              <a:t>window (within ArcMap)</a:t>
            </a:r>
          </a:p>
          <a:p>
            <a:pPr lvl="0" fontAlgn="base"/>
            <a:r>
              <a:rPr lang="en-US"/>
              <a:t>Navigate in Catalog to your Home directory, then choose the Documents\ArcGIS </a:t>
            </a:r>
            <a:r>
              <a:rPr lang="en-US" smtClean="0"/>
              <a:t>folder\ExcelToNGDSServiceTool</a:t>
            </a:r>
            <a:endParaRPr lang="en-US"/>
          </a:p>
          <a:p>
            <a:pPr lvl="0" fontAlgn="base"/>
            <a:r>
              <a:rPr lang="en-US"/>
              <a:t>Open the Toolbox ‘ExcelToNGDSService’</a:t>
            </a:r>
          </a:p>
          <a:p>
            <a:pPr lvl="0" fontAlgn="base"/>
            <a:r>
              <a:rPr lang="en-US"/>
              <a:t>Double-click the script ‘Excel to Service’</a:t>
            </a:r>
          </a:p>
          <a:p>
            <a:pPr lvl="1" fontAlgn="base"/>
            <a:r>
              <a:rPr lang="en-US"/>
              <a:t>Drag the Excel file reviewed in Sections 1 and 2 into the Excel file box, or browse to select it</a:t>
            </a:r>
          </a:p>
          <a:p>
            <a:pPr lvl="1" fontAlgn="base"/>
            <a:r>
              <a:rPr lang="en-US"/>
              <a:t>Select the sheet containing the data (if multiple tabs exist in your Excel workbook)</a:t>
            </a:r>
          </a:p>
          <a:p>
            <a:pPr lvl="1" fontAlgn="base"/>
            <a:r>
              <a:rPr lang="en-US"/>
              <a:t>Select the appropriate schema</a:t>
            </a:r>
          </a:p>
          <a:p>
            <a:pPr lvl="1" fontAlgn="base"/>
            <a:r>
              <a:rPr lang="en-US"/>
              <a:t>Enter the Service Name, ideally in the format: State Prefix + Service (see Appendix </a:t>
            </a:r>
            <a:r>
              <a:rPr lang="en-US" smtClean="0"/>
              <a:t>B in documentation)</a:t>
            </a:r>
            <a:endParaRPr lang="en-US"/>
          </a:p>
          <a:p>
            <a:endParaRPr lang="en-US"/>
          </a:p>
        </p:txBody>
      </p:sp>
    </p:spTree>
    <p:extLst>
      <p:ext uri="{BB962C8B-B14F-4D97-AF65-F5344CB8AC3E}">
        <p14:creationId xmlns:p14="http://schemas.microsoft.com/office/powerpoint/2010/main" val="348127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What will the tool do?</a:t>
            </a:r>
            <a:endParaRPr lang="en-US"/>
          </a:p>
        </p:txBody>
      </p:sp>
      <p:sp>
        <p:nvSpPr>
          <p:cNvPr id="3" name="Content Placeholder 2"/>
          <p:cNvSpPr>
            <a:spLocks noGrp="1"/>
          </p:cNvSpPr>
          <p:nvPr>
            <p:ph idx="1"/>
          </p:nvPr>
        </p:nvSpPr>
        <p:spPr>
          <a:xfrm>
            <a:off x="381000" y="1600200"/>
            <a:ext cx="8763000" cy="4525963"/>
          </a:xfrm>
        </p:spPr>
        <p:txBody>
          <a:bodyPr>
            <a:normAutofit fontScale="92500" lnSpcReduction="20000"/>
          </a:bodyPr>
          <a:lstStyle/>
          <a:p>
            <a:r>
              <a:rPr lang="en-US" smtClean="0"/>
              <a:t>Validates Excel file against chosen schema (XSD)</a:t>
            </a:r>
          </a:p>
          <a:p>
            <a:pPr lvl="1"/>
            <a:r>
              <a:rPr lang="en-US" sz="2400" smtClean="0"/>
              <a:t>Checks required fields </a:t>
            </a:r>
            <a:r>
              <a:rPr lang="en-US" sz="2400"/>
              <a:t>for d</a:t>
            </a:r>
            <a:r>
              <a:rPr lang="en-US" sz="2400" smtClean="0"/>
              <a:t>ata</a:t>
            </a:r>
            <a:endParaRPr lang="en-US" sz="2400"/>
          </a:p>
          <a:p>
            <a:pPr lvl="1"/>
            <a:r>
              <a:rPr lang="en-US" sz="2400" smtClean="0"/>
              <a:t>Calculates values </a:t>
            </a:r>
            <a:r>
              <a:rPr lang="en-US" sz="2400"/>
              <a:t>for </a:t>
            </a:r>
            <a:r>
              <a:rPr lang="en-US" sz="2400" smtClean="0"/>
              <a:t>missing data in required fields </a:t>
            </a:r>
            <a:endParaRPr lang="en-US" sz="2400"/>
          </a:p>
          <a:p>
            <a:pPr lvl="2" fontAlgn="base"/>
            <a:r>
              <a:rPr lang="en-US"/>
              <a:t>string </a:t>
            </a:r>
            <a:r>
              <a:rPr lang="en-US" smtClean="0"/>
              <a:t>  =    Missing</a:t>
            </a:r>
            <a:endParaRPr lang="en-US"/>
          </a:p>
          <a:p>
            <a:pPr lvl="2" fontAlgn="base"/>
            <a:r>
              <a:rPr lang="en-US"/>
              <a:t>date </a:t>
            </a:r>
            <a:r>
              <a:rPr lang="en-US" smtClean="0"/>
              <a:t>    =    1900-01-01T00:00</a:t>
            </a:r>
            <a:endParaRPr lang="en-US"/>
          </a:p>
          <a:p>
            <a:pPr lvl="2" fontAlgn="base"/>
            <a:r>
              <a:rPr lang="en-US"/>
              <a:t>double </a:t>
            </a:r>
            <a:r>
              <a:rPr lang="en-US" smtClean="0"/>
              <a:t>=   -</a:t>
            </a:r>
            <a:r>
              <a:rPr lang="en-US"/>
              <a:t>999 </a:t>
            </a:r>
            <a:endParaRPr lang="en-US" smtClean="0"/>
          </a:p>
          <a:p>
            <a:pPr lvl="1" fontAlgn="base"/>
            <a:r>
              <a:rPr lang="en-US" sz="2600"/>
              <a:t>Corrects data types, as </a:t>
            </a:r>
            <a:r>
              <a:rPr lang="en-US" sz="2600" smtClean="0"/>
              <a:t>necessary</a:t>
            </a:r>
          </a:p>
          <a:p>
            <a:pPr fontAlgn="base"/>
            <a:r>
              <a:rPr lang="en-US" sz="3000" smtClean="0"/>
              <a:t>Ensures SRS is EPSG:4326, or will reproject</a:t>
            </a:r>
          </a:p>
          <a:p>
            <a:r>
              <a:rPr lang="en-US" smtClean="0"/>
              <a:t>Ensures </a:t>
            </a:r>
            <a:r>
              <a:rPr lang="en-US"/>
              <a:t>URIs are unique and </a:t>
            </a:r>
            <a:r>
              <a:rPr lang="en-US" smtClean="0"/>
              <a:t>in correct format</a:t>
            </a:r>
          </a:p>
          <a:p>
            <a:r>
              <a:rPr lang="en-US" smtClean="0"/>
              <a:t>Creates georeferenced Feature Class in Personal Geodatabase</a:t>
            </a:r>
            <a:endParaRPr lang="en-US"/>
          </a:p>
          <a:p>
            <a:endParaRPr lang="en-US"/>
          </a:p>
        </p:txBody>
      </p:sp>
    </p:spTree>
    <p:extLst>
      <p:ext uri="{BB962C8B-B14F-4D97-AF65-F5344CB8AC3E}">
        <p14:creationId xmlns:p14="http://schemas.microsoft.com/office/powerpoint/2010/main" val="358219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1783</Words>
  <Application>Microsoft Office PowerPoint</Application>
  <PresentationFormat>On-screen Show (4:3)</PresentationFormat>
  <Paragraphs>229</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Excel to NGDS Services</vt:lpstr>
      <vt:lpstr>Data Processing Demo Agenda</vt:lpstr>
      <vt:lpstr>PowerPoint Presentation</vt:lpstr>
      <vt:lpstr>Section 1: Data QA/QC in Excel</vt:lpstr>
      <vt:lpstr>Section 2: Create URIs</vt:lpstr>
      <vt:lpstr>Section 2: Create URIs</vt:lpstr>
      <vt:lpstr>PowerPoint Presentation</vt:lpstr>
      <vt:lpstr>Section 3: Run the Excel to NGDS Service Tool</vt:lpstr>
      <vt:lpstr>What will the tool do?</vt:lpstr>
      <vt:lpstr>Why create the tool?</vt:lpstr>
      <vt:lpstr>Section 4: Fix Errors Indicated by Tool</vt:lpstr>
      <vt:lpstr>Section 5A: Finish Creating the Feature Class using Access</vt:lpstr>
      <vt:lpstr>Section 5B: Finish Creating the Feature Class using ArcCatalog</vt:lpstr>
      <vt:lpstr>PowerPoint Presentation</vt:lpstr>
      <vt:lpstr>Section 6.1B: Create ArcMap  Project (.mxd)</vt:lpstr>
      <vt:lpstr>ArcServer Deployment Demo: Load Data and Publish Services</vt:lpstr>
      <vt:lpstr>ArcServer Deployment Demo: Load Data and Publish Services</vt:lpstr>
      <vt:lpstr>Section 7: Validating Services</vt:lpstr>
      <vt:lpstr>Section 7: Validating Services</vt:lpstr>
      <vt:lpstr>Section 8: Create New  Repository Resource </vt:lpstr>
      <vt:lpstr>Section 8: Create New  Repository Resource </vt:lpstr>
      <vt:lpstr>Section 6.2: Load Data and Publish services using GeoServer</vt:lpstr>
      <vt:lpstr>Publish services using GeoServer, cont.</vt:lpstr>
      <vt:lpstr>Create app-schema configuration for GeoServer service </vt:lpstr>
      <vt:lpstr>PowerPoint Presentation</vt:lpstr>
      <vt:lpstr>Appendix E: Project and Transform Data</vt:lpstr>
      <vt:lpstr>Appendix E: Calculate New Coordinates</vt:lpstr>
      <vt:lpstr>Excel to Geodatabase without Script</vt:lpstr>
      <vt:lpstr>Section 7: Validating Services</vt:lpstr>
      <vt:lpstr>Schema Validation, cont.</vt:lpstr>
    </vt:vector>
  </TitlesOfParts>
  <Company>Arizona Geological Survey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Presentation</dc:creator>
  <cp:lastModifiedBy>Christy Caudill</cp:lastModifiedBy>
  <cp:revision>127</cp:revision>
  <dcterms:created xsi:type="dcterms:W3CDTF">2013-05-11T18:35:25Z</dcterms:created>
  <dcterms:modified xsi:type="dcterms:W3CDTF">2013-07-23T15:30:05Z</dcterms:modified>
</cp:coreProperties>
</file>