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8" r:id="rId5"/>
    <p:sldId id="260" r:id="rId6"/>
    <p:sldId id="315" r:id="rId7"/>
    <p:sldId id="297" r:id="rId8"/>
    <p:sldId id="317" r:id="rId9"/>
    <p:sldId id="279" r:id="rId10"/>
    <p:sldId id="325" r:id="rId11"/>
    <p:sldId id="320" r:id="rId12"/>
    <p:sldId id="319" r:id="rId13"/>
    <p:sldId id="318" r:id="rId14"/>
    <p:sldId id="285" r:id="rId15"/>
    <p:sldId id="321" r:id="rId16"/>
    <p:sldId id="322" r:id="rId17"/>
    <p:sldId id="323" r:id="rId18"/>
    <p:sldId id="324" r:id="rId19"/>
    <p:sldId id="329" r:id="rId20"/>
    <p:sldId id="327" r:id="rId21"/>
    <p:sldId id="328" r:id="rId22"/>
    <p:sldId id="330" r:id="rId23"/>
    <p:sldId id="331" r:id="rId24"/>
    <p:sldId id="332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ane Nickul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BB01A-3A90-49ED-8875-038021FD1D2A}" type="datetimeFigureOut">
              <a:rPr lang="en-US" smtClean="0"/>
              <a:t>10/1/2013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72C-5233-482E-9059-1198D72AF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1083977-51B7-4698-B827-B48169BA2AFC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990AC-D6CD-4975-A66B-68F04E06623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990AC-D6CD-4975-A66B-68F04E0662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2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9006FF-C884-435C-B678-9C46E6563F65}" type="slidenum">
              <a:rPr lang="en-US">
                <a:solidFill>
                  <a:prstClr val="black"/>
                </a:solidFill>
              </a:rPr>
              <a:pPr eaLnBrk="1" hangingPunct="1"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6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71A785C-BCA4-4883-82A2-6B180FB685B7}" type="slidenum">
              <a:rPr lang="en-US" sz="12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flipH="1" flipV="1">
            <a:off x="0" y="920750"/>
            <a:ext cx="9144000" cy="55563"/>
            <a:chOff x="0" y="832104"/>
            <a:chExt cx="9144000" cy="54864"/>
          </a:xfrm>
        </p:grpSpPr>
        <p:sp>
          <p:nvSpPr>
            <p:cNvPr id="8" name="Rectangle 22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9" name="Rectangle 23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10" name="Rectangle 24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</p:grp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5476875" y="6616700"/>
            <a:ext cx="3667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ea typeface="ＭＳ Ｐゴシック"/>
                <a:cs typeface="Arial" pitchFamily="34" charset="0"/>
              </a:rPr>
              <a:t>eere.energy.gov</a:t>
            </a:r>
          </a:p>
        </p:txBody>
      </p:sp>
      <p:pic>
        <p:nvPicPr>
          <p:cNvPr id="12" name="Picture 18" descr="doe_logo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76225"/>
            <a:ext cx="2743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0"/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 flipH="1" flipV="1">
            <a:off x="0" y="920750"/>
            <a:ext cx="9144000" cy="55563"/>
            <a:chOff x="0" y="832104"/>
            <a:chExt cx="9144000" cy="548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</p:grpSp>
      <p:pic>
        <p:nvPicPr>
          <p:cNvPr id="19" name="Picture 32" descr="doe_logo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76225"/>
            <a:ext cx="2743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0" y="147797"/>
            <a:ext cx="5626620" cy="60350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l">
              <a:defRPr sz="16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054500" y="5206075"/>
            <a:ext cx="3082300" cy="331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054450" y="5543500"/>
            <a:ext cx="3089550" cy="7349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cs typeface="Arial Narrow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6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7800" y="0"/>
            <a:ext cx="8326438" cy="6251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638" y="1141413"/>
            <a:ext cx="4038600" cy="511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141413"/>
            <a:ext cx="4038600" cy="511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1141413"/>
            <a:ext cx="4038600" cy="511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141413"/>
            <a:ext cx="4038600" cy="511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774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4638" y="1141413"/>
            <a:ext cx="8229600" cy="511016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8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4" y="1099589"/>
            <a:ext cx="4250267" cy="528427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4" y="1099589"/>
            <a:ext cx="4250267" cy="528427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5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70" y="859879"/>
            <a:ext cx="4201055" cy="6895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rgbClr val="005272"/>
                </a:solidFill>
                <a:latin typeface="Arial Narrow"/>
                <a:cs typeface="Arial Narrow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4" y="1637224"/>
            <a:ext cx="4217988" cy="48651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7232" y="859879"/>
            <a:ext cx="4202705" cy="6895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rgbClr val="005272"/>
                </a:solidFill>
                <a:latin typeface="Arial Narrow"/>
                <a:cs typeface="Arial Narrow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8759" y="1637224"/>
            <a:ext cx="4219645" cy="486517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8250"/>
            <a:ext cx="5111750" cy="52863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8000"/>
            <a:ext cx="3008313" cy="456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 bwMode="auto">
          <a:xfrm>
            <a:off x="130175" y="6616700"/>
            <a:ext cx="7286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ea typeface="ＭＳ Ｐゴシック"/>
                <a:cs typeface="Arial" pitchFamily="34" charset="0"/>
              </a:rPr>
              <a:t>Program Name or Ancillary Text</a:t>
            </a: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 flipH="1" flipV="1">
            <a:off x="0" y="920750"/>
            <a:ext cx="9144000" cy="55563"/>
            <a:chOff x="0" y="832104"/>
            <a:chExt cx="9144000" cy="54864"/>
          </a:xfrm>
        </p:grpSpPr>
        <p:sp>
          <p:nvSpPr>
            <p:cNvPr id="10" name="Rectangle 22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11" name="Rectangle 23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12" name="Rectangle 24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</p:grpSp>
      <p:sp>
        <p:nvSpPr>
          <p:cNvPr id="13" name="Text Placeholder 9"/>
          <p:cNvSpPr txBox="1">
            <a:spLocks/>
          </p:cNvSpPr>
          <p:nvPr/>
        </p:nvSpPr>
        <p:spPr bwMode="auto">
          <a:xfrm>
            <a:off x="5476875" y="6616700"/>
            <a:ext cx="3667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ea typeface="ＭＳ Ｐゴシック"/>
                <a:cs typeface="Arial" pitchFamily="34" charset="0"/>
              </a:rPr>
              <a:t>eere.energy.gov</a:t>
            </a:r>
          </a:p>
        </p:txBody>
      </p:sp>
      <p:pic>
        <p:nvPicPr>
          <p:cNvPr id="14" name="Picture 18" descr="doe_logo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76225"/>
            <a:ext cx="2743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/>
          <p:nvPr/>
        </p:nvSpPr>
        <p:spPr>
          <a:xfrm>
            <a:off x="0" y="6456363"/>
            <a:ext cx="9144000" cy="40163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6" name="Rectangle 20"/>
          <p:cNvSpPr/>
          <p:nvPr/>
        </p:nvSpPr>
        <p:spPr>
          <a:xfrm flipH="1">
            <a:off x="0" y="5092700"/>
            <a:ext cx="4572000" cy="13636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7" name="Rectangle 21"/>
          <p:cNvSpPr/>
          <p:nvPr/>
        </p:nvSpPr>
        <p:spPr>
          <a:xfrm flipH="1">
            <a:off x="4572000" y="5092700"/>
            <a:ext cx="1262063" cy="1363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8" name="Rectangle 25"/>
          <p:cNvSpPr/>
          <p:nvPr/>
        </p:nvSpPr>
        <p:spPr>
          <a:xfrm flipH="1">
            <a:off x="5834063" y="5092700"/>
            <a:ext cx="3309937" cy="1363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3081845"/>
            <a:ext cx="7772400" cy="1020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4102608"/>
            <a:ext cx="6400800" cy="990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141413"/>
            <a:ext cx="8229600" cy="5110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4638" y="1141413"/>
            <a:ext cx="8229600" cy="511016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927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610350"/>
            <a:ext cx="9144000" cy="2476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028" name="Title Placeholder 13"/>
          <p:cNvSpPr>
            <a:spLocks noGrp="1"/>
          </p:cNvSpPr>
          <p:nvPr>
            <p:ph type="title"/>
          </p:nvPr>
        </p:nvSpPr>
        <p:spPr bwMode="auto">
          <a:xfrm>
            <a:off x="177800" y="107950"/>
            <a:ext cx="56642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274638" y="1090613"/>
            <a:ext cx="858996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Placeholder 9"/>
          <p:cNvSpPr txBox="1">
            <a:spLocks/>
          </p:cNvSpPr>
          <p:nvPr/>
        </p:nvSpPr>
        <p:spPr bwMode="auto">
          <a:xfrm>
            <a:off x="130175" y="6616700"/>
            <a:ext cx="7286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ea typeface="ＭＳ Ｐゴシック"/>
                <a:cs typeface="Arial" pitchFamily="34" charset="0"/>
              </a:rPr>
              <a:t>Energy Efficiency &amp; Renewable Energy</a:t>
            </a:r>
          </a:p>
        </p:txBody>
      </p:sp>
      <p:grpSp>
        <p:nvGrpSpPr>
          <p:cNvPr id="1031" name="Group 20"/>
          <p:cNvGrpSpPr>
            <a:grpSpLocks/>
          </p:cNvGrpSpPr>
          <p:nvPr/>
        </p:nvGrpSpPr>
        <p:grpSpPr bwMode="auto">
          <a:xfrm flipH="1" flipV="1">
            <a:off x="0" y="920750"/>
            <a:ext cx="9144000" cy="55563"/>
            <a:chOff x="0" y="832104"/>
            <a:chExt cx="9144000" cy="5486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4572000" y="832104"/>
              <a:ext cx="4572000" cy="548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309937" y="832104"/>
              <a:ext cx="1262063" cy="548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832104"/>
              <a:ext cx="3309937" cy="548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8" charset="-128"/>
              </a:endParaRPr>
            </a:p>
          </p:txBody>
        </p:sp>
      </p:grpSp>
      <p:sp>
        <p:nvSpPr>
          <p:cNvPr id="1032" name="Text Placeholder 9"/>
          <p:cNvSpPr txBox="1">
            <a:spLocks/>
          </p:cNvSpPr>
          <p:nvPr/>
        </p:nvSpPr>
        <p:spPr bwMode="auto">
          <a:xfrm>
            <a:off x="5476875" y="6616700"/>
            <a:ext cx="3667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solidFill>
                  <a:srgbClr val="FFFFFF"/>
                </a:solidFill>
                <a:ea typeface="ＭＳ Ｐゴシック"/>
                <a:cs typeface="Arial" pitchFamily="34" charset="0"/>
              </a:rPr>
              <a:t>eere.energy.gov</a:t>
            </a:r>
          </a:p>
        </p:txBody>
      </p:sp>
      <p:pic>
        <p:nvPicPr>
          <p:cNvPr id="1033" name="Picture 18" descr="doe_logo_pp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76225"/>
            <a:ext cx="2743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5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/>
  <p:txStyles>
    <p:titleStyle>
      <a:lvl1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kern="1200">
          <a:solidFill>
            <a:srgbClr val="FFFFFF"/>
          </a:solidFill>
          <a:latin typeface="Arial Narrow"/>
          <a:ea typeface="ＭＳ Ｐゴシック" pitchFamily="-108" charset="-128"/>
          <a:cs typeface="Arial Narrow"/>
        </a:defRPr>
      </a:lvl1pPr>
      <a:lvl2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Arial Narrow" pitchFamily="34" charset="0"/>
          <a:ea typeface="ＭＳ Ｐゴシック" pitchFamily="-108" charset="-128"/>
          <a:cs typeface="Arial Narrow" pitchFamily="34" charset="0"/>
        </a:defRPr>
      </a:lvl2pPr>
      <a:lvl3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Arial Narrow" pitchFamily="34" charset="0"/>
          <a:ea typeface="ＭＳ Ｐゴシック" pitchFamily="-108" charset="-128"/>
          <a:cs typeface="Arial Narrow" pitchFamily="34" charset="0"/>
        </a:defRPr>
      </a:lvl3pPr>
      <a:lvl4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Arial Narrow" pitchFamily="34" charset="0"/>
          <a:ea typeface="ＭＳ Ｐゴシック" pitchFamily="-108" charset="-128"/>
          <a:cs typeface="Arial Narrow" pitchFamily="34" charset="0"/>
        </a:defRPr>
      </a:lvl4pPr>
      <a:lvl5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Arial Narrow" pitchFamily="34" charset="0"/>
          <a:ea typeface="ＭＳ Ｐゴシック" pitchFamily="-108" charset="-128"/>
          <a:cs typeface="Arial Narrow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  <a:ea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292929"/>
          </a:solidFill>
          <a:latin typeface="Calibri"/>
          <a:ea typeface="ＭＳ Ｐゴシック" pitchFamily="-108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292929"/>
          </a:solidFill>
          <a:latin typeface="Calibri"/>
          <a:ea typeface="ＭＳ Ｐゴシック" pitchFamily="-108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292929"/>
          </a:solidFill>
          <a:latin typeface="Calibri"/>
          <a:ea typeface="ＭＳ Ｐゴシック" pitchFamily="-108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292929"/>
          </a:solidFill>
          <a:latin typeface="Calibri"/>
          <a:ea typeface="ＭＳ Ｐゴシック" pitchFamily="-108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rgbClr val="292929"/>
          </a:solidFill>
          <a:latin typeface="Calibri"/>
          <a:ea typeface="ＭＳ Ｐゴシック" pitchFamily="-108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-mode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usgi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00" y="1536700"/>
            <a:ext cx="7404100" cy="3022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  <a:defRPr/>
            </a:pPr>
            <a:endParaRPr lang="en-US" sz="2323" b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 bwMode="auto">
          <a:xfrm>
            <a:off x="0" y="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/>
                <a:ea typeface="ＭＳ Ｐゴシック" pitchFamily="-108" charset="-128"/>
                <a:cs typeface="Arial Narrow"/>
              </a:defRPr>
            </a:lvl1pPr>
            <a:lvl2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2pPr>
            <a:lvl3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3pPr>
            <a:lvl4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4pPr>
            <a:lvl5pPr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Arial"/>
                <a:ea typeface="ＭＳ Ｐゴシック"/>
                <a:cs typeface="Arial Narrow" pitchFamily="34" charset="0"/>
              </a:rPr>
              <a:t>Information Exchanges for NGDS</a:t>
            </a:r>
            <a:endParaRPr lang="en-US" sz="2800" b="1" i="1" dirty="0" smtClean="0">
              <a:solidFill>
                <a:prstClr val="white"/>
              </a:solidFill>
              <a:latin typeface="Arial"/>
              <a:ea typeface="ＭＳ Ｐゴシック"/>
              <a:cs typeface="Arial Narrow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095764"/>
            <a:ext cx="3733800" cy="138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6200" y="1536700"/>
            <a:ext cx="8915400" cy="31115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</a:rPr>
              <a:t>Workshop on NGDS Content Model development</a:t>
            </a:r>
            <a:endParaRPr lang="en-US" sz="32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spcBef>
                <a:spcPts val="1800"/>
              </a:spcBef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NGDS Design and Development Team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Stephen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Richard, presenting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5638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2323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334000"/>
            <a:ext cx="464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Geothermal Resource Council 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37</a:t>
            </a:r>
            <a:r>
              <a:rPr lang="en-US" sz="1400" baseline="30000" dirty="0" smtClean="0">
                <a:solidFill>
                  <a:srgbClr val="002060"/>
                </a:solidFill>
              </a:rPr>
              <a:t>th</a:t>
            </a:r>
            <a:r>
              <a:rPr lang="en-US" sz="1400" dirty="0" smtClean="0">
                <a:solidFill>
                  <a:srgbClr val="002060"/>
                </a:solidFill>
              </a:rPr>
              <a:t> annual meeting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Las Vegas, Nevada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74046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76800"/>
          </a:xfrm>
        </p:spPr>
        <p:txBody>
          <a:bodyPr/>
          <a:lstStyle/>
          <a:p>
            <a:r>
              <a:rPr lang="en-US" sz="2800" b="1" dirty="0" err="1" smtClean="0"/>
              <a:t>ItemURI</a:t>
            </a:r>
            <a:r>
              <a:rPr lang="en-US" sz="2800" dirty="0" smtClean="0"/>
              <a:t> – unique, web-resolvable identifier for data item</a:t>
            </a:r>
          </a:p>
          <a:p>
            <a:r>
              <a:rPr lang="en-US" sz="2800" b="1" dirty="0" err="1" smtClean="0"/>
              <a:t>ItemType</a:t>
            </a:r>
            <a:r>
              <a:rPr lang="en-US" sz="2800" dirty="0" smtClean="0"/>
              <a:t> – what kind of thing is described (Well type, facility type, fault type)</a:t>
            </a:r>
          </a:p>
          <a:p>
            <a:r>
              <a:rPr lang="en-US" sz="2800" b="1" dirty="0" smtClean="0"/>
              <a:t>Source</a:t>
            </a:r>
            <a:r>
              <a:rPr lang="en-US" sz="2800" dirty="0" smtClean="0"/>
              <a:t> – text statement describing origin of the information</a:t>
            </a:r>
          </a:p>
          <a:p>
            <a:r>
              <a:rPr lang="en-US" sz="2800" b="1" dirty="0" err="1" smtClean="0"/>
              <a:t>RelatedItem</a:t>
            </a:r>
            <a:r>
              <a:rPr lang="en-US" sz="2800" dirty="0" smtClean="0"/>
              <a:t> – links to related data items</a:t>
            </a:r>
          </a:p>
          <a:p>
            <a:r>
              <a:rPr lang="en-US" sz="2800" b="1" dirty="0" err="1" smtClean="0"/>
              <a:t>ItemName</a:t>
            </a:r>
            <a:r>
              <a:rPr lang="en-US" sz="2800" dirty="0" smtClean="0"/>
              <a:t> – text name unique to the data item in the dataset, for people</a:t>
            </a:r>
          </a:p>
          <a:p>
            <a:r>
              <a:rPr lang="en-US" sz="2800" b="1" dirty="0" err="1" smtClean="0"/>
              <a:t>ItemDescription</a:t>
            </a:r>
            <a:r>
              <a:rPr lang="en-US" sz="2800" dirty="0" smtClean="0"/>
              <a:t> – free text describing the item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Standard fields for Data Items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416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2000" y="1060266"/>
            <a:ext cx="7323911" cy="5492934"/>
            <a:chOff x="762000" y="1060266"/>
            <a:chExt cx="7323911" cy="549293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60266"/>
              <a:ext cx="7323911" cy="549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352801" y="1295400"/>
              <a:ext cx="2133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Thank You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556260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The  Geysers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NGDS Community Participation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990600"/>
          </a:xfrm>
        </p:spPr>
        <p:txBody>
          <a:bodyPr/>
          <a:lstStyle/>
          <a:p>
            <a:r>
              <a:rPr lang="en-US" dirty="0" smtClean="0"/>
              <a:t>New information exchanges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095764"/>
            <a:ext cx="3733800" cy="138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334000"/>
            <a:ext cx="464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Geothermal Resource Council 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37</a:t>
            </a:r>
            <a:r>
              <a:rPr lang="en-US" sz="1400" baseline="30000" dirty="0" smtClean="0">
                <a:solidFill>
                  <a:srgbClr val="002060"/>
                </a:solidFill>
              </a:rPr>
              <a:t>th</a:t>
            </a:r>
            <a:r>
              <a:rPr lang="en-US" sz="1400" dirty="0" smtClean="0">
                <a:solidFill>
                  <a:srgbClr val="002060"/>
                </a:solidFill>
              </a:rPr>
              <a:t> annual meeting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Las Vegas, Nevada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26429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Register resources in catalog</a:t>
            </a:r>
          </a:p>
          <a:p>
            <a:r>
              <a:rPr lang="en-US" sz="3200" dirty="0" smtClean="0"/>
              <a:t>Design and document new content models</a:t>
            </a:r>
          </a:p>
          <a:p>
            <a:r>
              <a:rPr lang="en-US" sz="3200" dirty="0" smtClean="0"/>
              <a:t>Build applications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participate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1186"/>
            <a:ext cx="6311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3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Engage with node operator</a:t>
            </a:r>
          </a:p>
          <a:p>
            <a:pPr lvl="1"/>
            <a:r>
              <a:rPr lang="en-US" sz="2800" dirty="0" smtClean="0"/>
              <a:t>List of nodes accessible via geothermaldata.org web site</a:t>
            </a:r>
          </a:p>
          <a:p>
            <a:pPr lvl="1"/>
            <a:r>
              <a:rPr lang="en-US" sz="2800" dirty="0" smtClean="0"/>
              <a:t>Discuss requirements with node; do files need to be uploaded…</a:t>
            </a:r>
          </a:p>
          <a:p>
            <a:r>
              <a:rPr lang="en-US" sz="3200" dirty="0" smtClean="0"/>
              <a:t>Use Form interface to create metadata for resource</a:t>
            </a:r>
            <a:endParaRPr lang="en-US" sz="3200" dirty="0"/>
          </a:p>
          <a:p>
            <a:r>
              <a:rPr lang="en-US" sz="3200" dirty="0" smtClean="0"/>
              <a:t>Upload files to node if necessary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resource in catalog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3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a dataset form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5820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0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908" y="1143000"/>
            <a:ext cx="8229600" cy="4876800"/>
          </a:xfrm>
        </p:spPr>
        <p:txBody>
          <a:bodyPr/>
          <a:lstStyle/>
          <a:p>
            <a:r>
              <a:rPr lang="en-US" sz="2800" dirty="0" smtClean="0"/>
              <a:t>Models are developed by community process using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Create new repository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r>
              <a:rPr lang="en-US" sz="2800" dirty="0" smtClean="0"/>
              <a:t>Get workbook template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content model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7087571" cy="33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6169" y="1676400"/>
            <a:ext cx="4495800" cy="533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</a:pPr>
            <a:r>
              <a:rPr lang="en-US" dirty="0">
                <a:hlinkClick r:id="rId3"/>
              </a:rPr>
              <a:t>https://github.com/usgin-models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1699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 </a:t>
            </a:r>
            <a:r>
              <a:rPr lang="en-US" sz="2400" dirty="0" smtClean="0"/>
              <a:t>workgroup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Person that proposes model is ‘shepherd’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Gets volunteers for workgroup (&gt;3, with domain and information modeling expertise)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Workgroup develops draft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Broadcast to community with request for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Respond to comments (</a:t>
            </a:r>
            <a:r>
              <a:rPr lang="en-US" sz="2200" dirty="0" err="1" smtClean="0"/>
              <a:t>GitHub</a:t>
            </a:r>
            <a:r>
              <a:rPr lang="en-US" sz="2200" dirty="0" smtClean="0"/>
              <a:t> issues)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Nominate for adoption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Review by schemas.usgin.org steward, any discussion from community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Adoption is formalized when model is made available on schemas.usgin.org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content model process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8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Model Repository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565351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r>
              <a:rPr lang="en-US" sz="3600" dirty="0" smtClean="0"/>
              <a:t>Approach to Data</a:t>
            </a:r>
          </a:p>
          <a:p>
            <a:r>
              <a:rPr lang="en-US" sz="3600" dirty="0" smtClean="0"/>
              <a:t>How are content models constructed</a:t>
            </a:r>
          </a:p>
          <a:p>
            <a:r>
              <a:rPr lang="en-US" sz="3600" dirty="0" smtClean="0"/>
              <a:t>Work on content model examples</a:t>
            </a:r>
          </a:p>
          <a:p>
            <a:pPr lvl="1"/>
            <a:r>
              <a:rPr lang="en-US" sz="2000" dirty="0" smtClean="0"/>
              <a:t>Fractures, Geothermal reservoir, Fluid characterization, Cost information, Power plant, Direct </a:t>
            </a:r>
            <a:r>
              <a:rPr lang="en-US" sz="2000" dirty="0" smtClean="0"/>
              <a:t>use facility</a:t>
            </a:r>
          </a:p>
        </p:txBody>
      </p:sp>
    </p:spTree>
    <p:extLst>
      <p:ext uri="{BB962C8B-B14F-4D97-AF65-F5344CB8AC3E}">
        <p14:creationId xmlns:p14="http://schemas.microsoft.com/office/powerpoint/2010/main" val="11967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application that utilizes data or metadata  from NGDS services is an NGDS client</a:t>
            </a:r>
          </a:p>
          <a:p>
            <a:r>
              <a:rPr lang="en-US" sz="2800" dirty="0" smtClean="0"/>
              <a:t>E.g. Geothermal Prospector, USGS The National Map Viewer, ArcGIS, Quantum GIS, IRENA web mapper…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application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1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76800"/>
          </a:xfrm>
        </p:spPr>
        <p:txBody>
          <a:bodyPr/>
          <a:lstStyle/>
          <a:p>
            <a:r>
              <a:rPr lang="en-US" sz="2800" dirty="0" smtClean="0"/>
              <a:t>Visibility of data product</a:t>
            </a:r>
          </a:p>
          <a:p>
            <a:pPr lvl="1"/>
            <a:r>
              <a:rPr lang="en-US" sz="2400" dirty="0" smtClean="0"/>
              <a:t>Catalog can include data products that are not free</a:t>
            </a:r>
          </a:p>
          <a:p>
            <a:pPr lvl="1"/>
            <a:r>
              <a:rPr lang="en-US" sz="2400" dirty="0" smtClean="0"/>
              <a:t>Public scrutiny to increase trust</a:t>
            </a:r>
          </a:p>
          <a:p>
            <a:r>
              <a:rPr lang="en-US" sz="2600" dirty="0" smtClean="0"/>
              <a:t>Mandated</a:t>
            </a:r>
          </a:p>
          <a:p>
            <a:pPr lvl="1"/>
            <a:r>
              <a:rPr lang="en-US" sz="2400" dirty="0" smtClean="0"/>
              <a:t>Government open data</a:t>
            </a:r>
          </a:p>
          <a:p>
            <a:pPr lvl="1"/>
            <a:r>
              <a:rPr lang="en-US" sz="2400" dirty="0" smtClean="0"/>
              <a:t>NSF data management plans</a:t>
            </a:r>
          </a:p>
          <a:p>
            <a:pPr lvl="1"/>
            <a:r>
              <a:rPr lang="en-US" sz="2400" dirty="0" smtClean="0"/>
              <a:t>DOE contract requirements</a:t>
            </a:r>
          </a:p>
          <a:p>
            <a:r>
              <a:rPr lang="en-US" sz="2600" dirty="0" smtClean="0"/>
              <a:t>Increase market for software that utilizes standardized data</a:t>
            </a:r>
          </a:p>
          <a:p>
            <a:r>
              <a:rPr lang="en-US" sz="2600" dirty="0" smtClean="0"/>
              <a:t>Separation of concerns </a:t>
            </a:r>
            <a:r>
              <a:rPr lang="en-US" dirty="0" smtClean="0"/>
              <a:t>(data publication/stewardship vs. data acquisition/analysis)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should I?	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9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Onward to information nirvana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5" b="15320"/>
          <a:stretch/>
        </p:blipFill>
        <p:spPr bwMode="auto">
          <a:xfrm>
            <a:off x="1219200" y="1716148"/>
            <a:ext cx="6775450" cy="399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86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5664200" cy="901700"/>
          </a:xfrm>
        </p:spPr>
        <p:txBody>
          <a:bodyPr/>
          <a:lstStyle/>
          <a:p>
            <a:r>
              <a:rPr lang="en-US" sz="3200" b="1" dirty="0" smtClean="0">
                <a:latin typeface="Arial Narrow" pitchFamily="34" charset="0"/>
              </a:rPr>
              <a:t>Overview</a:t>
            </a:r>
            <a:endParaRPr lang="en-US" sz="3200" b="1" dirty="0"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56" y="3200400"/>
            <a:ext cx="4998720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1588" y="12954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292929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rgbClr val="292929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rgbClr val="292929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292929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rgbClr val="292929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NGDS is a data system, not a database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System is unified by: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Catalog and standardized metadata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Data access protocols and interchange formats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64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Content model is for an </a:t>
            </a:r>
            <a:r>
              <a:rPr lang="en-US" sz="4000" b="1" dirty="0" smtClean="0"/>
              <a:t>interchange format</a:t>
            </a:r>
            <a:endParaRPr lang="en-US" sz="3200" b="1" dirty="0" smtClean="0"/>
          </a:p>
          <a:p>
            <a:r>
              <a:rPr lang="en-US" sz="3200" dirty="0" smtClean="0"/>
              <a:t>Goal is to simplify the data user’s work</a:t>
            </a:r>
          </a:p>
          <a:p>
            <a:r>
              <a:rPr lang="en-US" sz="3200" dirty="0" smtClean="0"/>
              <a:t>Prefer a ‘granular’ approach – simple, narrowly scoped models</a:t>
            </a:r>
          </a:p>
          <a:p>
            <a:r>
              <a:rPr lang="en-US" sz="3200" dirty="0" smtClean="0"/>
              <a:t>Reuse property elements from existing models</a:t>
            </a:r>
          </a:p>
          <a:p>
            <a:r>
              <a:rPr lang="en-US" sz="3200" dirty="0" smtClean="0"/>
              <a:t>Standardize units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0"/>
            <a:ext cx="558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 Narrow"/>
                <a:ea typeface="ＭＳ Ｐゴシック" pitchFamily="-108" charset="-128"/>
                <a:cs typeface="Arial Narrow"/>
              </a:defRPr>
            </a:lvl1pPr>
            <a:lvl2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2pPr>
            <a:lvl3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3pPr>
            <a:lvl4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4pPr>
            <a:lvl5pPr algn="l" defTabSz="457200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Arial Narrow" pitchFamily="34" charset="0"/>
                <a:ea typeface="ＭＳ Ｐゴシック" pitchFamily="-108" charset="-128"/>
                <a:cs typeface="Arial Narrow" pitchFamily="34" charset="0"/>
              </a:defRPr>
            </a:lvl5pPr>
            <a:lvl6pPr marL="4572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6pPr>
            <a:lvl7pPr marL="9144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7pPr>
            <a:lvl8pPr marL="13716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8pPr>
            <a:lvl9pPr marL="1828800" algn="l" defTabSz="4572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r>
              <a:rPr lang="en-US" sz="3200" b="1" dirty="0" smtClean="0">
                <a:latin typeface="Arial Narrow" pitchFamily="34" charset="0"/>
              </a:rPr>
              <a:t>Design Considerations</a:t>
            </a:r>
            <a:endParaRPr lang="en-US" sz="3200" b="1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279180"/>
            <a:ext cx="4163290" cy="222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90675"/>
            <a:ext cx="8229600" cy="2752725"/>
          </a:xfrm>
        </p:spPr>
        <p:txBody>
          <a:bodyPr/>
          <a:lstStyle/>
          <a:p>
            <a:r>
              <a:rPr lang="en-US" sz="3200" dirty="0" smtClean="0"/>
              <a:t>Anything that needs to be used</a:t>
            </a:r>
            <a:br>
              <a:rPr lang="en-US" sz="3200" dirty="0" smtClean="0"/>
            </a:br>
            <a:r>
              <a:rPr lang="en-US" sz="3200" dirty="0" smtClean="0"/>
              <a:t>for querying, filtering, analyzing</a:t>
            </a:r>
            <a:br>
              <a:rPr lang="en-US" sz="3200" dirty="0" smtClean="0"/>
            </a:br>
            <a:r>
              <a:rPr lang="en-US" sz="3200" dirty="0" smtClean="0"/>
              <a:t>needs to be included in the </a:t>
            </a:r>
            <a:br>
              <a:rPr lang="en-US" sz="3200" dirty="0" smtClean="0"/>
            </a:br>
            <a:r>
              <a:rPr lang="en-US" sz="3200" dirty="0" smtClean="0"/>
              <a:t>model</a:t>
            </a:r>
          </a:p>
          <a:p>
            <a:r>
              <a:rPr lang="en-US" sz="3200" dirty="0" smtClean="0"/>
              <a:t>Links to other information via URI– use web architecture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Design considerations</a:t>
            </a:r>
            <a:endParaRPr lang="en-US" sz="3200" b="1" dirty="0"/>
          </a:p>
        </p:txBody>
      </p:sp>
      <p:pic>
        <p:nvPicPr>
          <p:cNvPr id="2050" name="Picture 2" descr="Query Database Dialog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2409825" cy="25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724400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3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sz="half" idx="4294967295"/>
          </p:nvPr>
        </p:nvSpPr>
        <p:spPr>
          <a:xfrm>
            <a:off x="381000" y="1143000"/>
            <a:ext cx="4038600" cy="5118199"/>
          </a:xfrm>
        </p:spPr>
        <p:txBody>
          <a:bodyPr/>
          <a:lstStyle/>
          <a:p>
            <a:pPr marL="182563" indent="-182563"/>
            <a:r>
              <a:rPr lang="en-US" sz="2000" dirty="0" smtClean="0"/>
              <a:t>Active </a:t>
            </a:r>
            <a:r>
              <a:rPr lang="en-US" sz="2000" dirty="0"/>
              <a:t>Fault/Quaternary Fault</a:t>
            </a:r>
          </a:p>
          <a:p>
            <a:pPr marL="182563" indent="-182563"/>
            <a:r>
              <a:rPr lang="en-US" sz="2000" dirty="0" smtClean="0"/>
              <a:t>Aqueous </a:t>
            </a:r>
            <a:r>
              <a:rPr lang="en-US" sz="2000" dirty="0"/>
              <a:t>Chemistry</a:t>
            </a:r>
          </a:p>
          <a:p>
            <a:pPr marL="182563" indent="-182563"/>
            <a:r>
              <a:rPr lang="en-US" sz="2000" dirty="0" smtClean="0"/>
              <a:t>Borehole </a:t>
            </a:r>
            <a:r>
              <a:rPr lang="en-US" sz="2000" dirty="0"/>
              <a:t>Temperature Observation Feature</a:t>
            </a:r>
          </a:p>
          <a:p>
            <a:pPr marL="182563" indent="-182563"/>
            <a:r>
              <a:rPr lang="en-US" sz="2000" dirty="0" smtClean="0"/>
              <a:t>Direct </a:t>
            </a:r>
            <a:r>
              <a:rPr lang="en-US" sz="2000" dirty="0"/>
              <a:t>Use Feature</a:t>
            </a:r>
          </a:p>
          <a:p>
            <a:pPr marL="182563" indent="-182563"/>
            <a:r>
              <a:rPr lang="en-US" sz="2000" dirty="0" smtClean="0"/>
              <a:t>Fault </a:t>
            </a:r>
            <a:r>
              <a:rPr lang="en-US" sz="2000" dirty="0"/>
              <a:t>Feature</a:t>
            </a:r>
          </a:p>
          <a:p>
            <a:pPr marL="182563" indent="-182563"/>
            <a:r>
              <a:rPr lang="en-US" sz="2000" dirty="0" smtClean="0"/>
              <a:t>Fluid </a:t>
            </a:r>
            <a:r>
              <a:rPr lang="en-US" sz="2000" dirty="0"/>
              <a:t>Flux Injection and Disposal</a:t>
            </a:r>
          </a:p>
          <a:p>
            <a:pPr marL="182563" indent="-182563"/>
            <a:r>
              <a:rPr lang="en-US" sz="2000" dirty="0" smtClean="0"/>
              <a:t>Geologic </a:t>
            </a:r>
            <a:r>
              <a:rPr lang="en-US" sz="2000" dirty="0"/>
              <a:t>Contact Feature</a:t>
            </a:r>
          </a:p>
          <a:p>
            <a:pPr marL="182563" indent="-182563"/>
            <a:r>
              <a:rPr lang="en-US" sz="2000" dirty="0" smtClean="0"/>
              <a:t>Geologic </a:t>
            </a:r>
            <a:r>
              <a:rPr lang="en-US" sz="2000" dirty="0"/>
              <a:t>Unit Feature</a:t>
            </a:r>
          </a:p>
          <a:p>
            <a:pPr marL="182563" indent="-182563"/>
            <a:r>
              <a:rPr lang="en-US" sz="2000" dirty="0" smtClean="0"/>
              <a:t>Geothermal </a:t>
            </a:r>
            <a:r>
              <a:rPr lang="en-US" sz="2000" dirty="0"/>
              <a:t>Area</a:t>
            </a:r>
          </a:p>
          <a:p>
            <a:pPr marL="182563" indent="-182563"/>
            <a:r>
              <a:rPr lang="en-US" sz="2000" dirty="0" smtClean="0"/>
              <a:t>Geothermal </a:t>
            </a:r>
            <a:r>
              <a:rPr lang="en-US" sz="2000" dirty="0"/>
              <a:t>Fluid Production</a:t>
            </a:r>
          </a:p>
          <a:p>
            <a:pPr marL="182563" indent="-182563"/>
            <a:r>
              <a:rPr lang="en-US" sz="2000" dirty="0" smtClean="0"/>
              <a:t>Geothermal </a:t>
            </a:r>
            <a:r>
              <a:rPr lang="en-US" sz="2000" dirty="0"/>
              <a:t>Power Plant</a:t>
            </a:r>
          </a:p>
          <a:p>
            <a:pPr marL="182563" indent="-182563"/>
            <a:r>
              <a:rPr lang="en-US" sz="2000" dirty="0" smtClean="0"/>
              <a:t>Heat Flow</a:t>
            </a:r>
          </a:p>
          <a:p>
            <a:pPr marL="182563" indent="-182563"/>
            <a:r>
              <a:rPr lang="en-US" dirty="0"/>
              <a:t>Heat Pump Facility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3316" name="Content Placeholder 3"/>
          <p:cNvSpPr>
            <a:spLocks noGrp="1"/>
          </p:cNvSpPr>
          <p:nvPr>
            <p:ph sz="half" idx="4294967295"/>
          </p:nvPr>
        </p:nvSpPr>
        <p:spPr>
          <a:xfrm>
            <a:off x="4597791" y="1143000"/>
            <a:ext cx="4419600" cy="5181600"/>
          </a:xfrm>
        </p:spPr>
        <p:txBody>
          <a:bodyPr>
            <a:normAutofit/>
          </a:bodyPr>
          <a:lstStyle/>
          <a:p>
            <a:pPr marL="182563" indent="-182563"/>
            <a:r>
              <a:rPr lang="en-US" sz="2000" dirty="0" smtClean="0"/>
              <a:t>Lithology </a:t>
            </a:r>
            <a:r>
              <a:rPr lang="en-US" sz="2000" dirty="0"/>
              <a:t>Interval Log Feature</a:t>
            </a:r>
          </a:p>
          <a:p>
            <a:pPr marL="182563" indent="-182563"/>
            <a:r>
              <a:rPr lang="en-US" sz="2000" dirty="0" smtClean="0"/>
              <a:t>Metadata</a:t>
            </a:r>
            <a:endParaRPr lang="en-US" sz="2000" dirty="0"/>
          </a:p>
          <a:p>
            <a:pPr marL="182563" indent="-182563"/>
            <a:r>
              <a:rPr lang="en-US" sz="2000" dirty="0" smtClean="0"/>
              <a:t>Physical </a:t>
            </a:r>
            <a:r>
              <a:rPr lang="en-US" sz="2000" dirty="0"/>
              <a:t>Sample</a:t>
            </a:r>
          </a:p>
          <a:p>
            <a:pPr marL="182563" indent="-182563"/>
            <a:r>
              <a:rPr lang="en-US" sz="2000" dirty="0" smtClean="0"/>
              <a:t>Powell </a:t>
            </a:r>
            <a:r>
              <a:rPr lang="en-US" sz="2000" dirty="0"/>
              <a:t>Cummings Geothermometry</a:t>
            </a:r>
          </a:p>
          <a:p>
            <a:pPr marL="182563" indent="-182563"/>
            <a:r>
              <a:rPr lang="en-US" sz="2000" dirty="0" smtClean="0"/>
              <a:t>Power </a:t>
            </a:r>
            <a:r>
              <a:rPr lang="en-US" sz="2000" dirty="0"/>
              <a:t>Plant Production</a:t>
            </a:r>
          </a:p>
          <a:p>
            <a:pPr marL="182563" indent="-182563"/>
            <a:r>
              <a:rPr lang="en-US" sz="2000" dirty="0" smtClean="0"/>
              <a:t>Radiogenic </a:t>
            </a:r>
            <a:r>
              <a:rPr lang="en-US" sz="2000" dirty="0"/>
              <a:t>Heat Production</a:t>
            </a:r>
          </a:p>
          <a:p>
            <a:pPr marL="182563" indent="-182563"/>
            <a:r>
              <a:rPr lang="en-US" sz="2000" dirty="0" smtClean="0"/>
              <a:t>Seismic </a:t>
            </a:r>
            <a:r>
              <a:rPr lang="en-US" sz="2000" dirty="0"/>
              <a:t>Event Hypocenter</a:t>
            </a:r>
          </a:p>
          <a:p>
            <a:pPr marL="182563" indent="-182563"/>
            <a:r>
              <a:rPr lang="en-US" sz="2000" dirty="0" smtClean="0"/>
              <a:t>Thermal </a:t>
            </a:r>
            <a:r>
              <a:rPr lang="en-US" sz="2000" dirty="0"/>
              <a:t>Conductivity</a:t>
            </a:r>
          </a:p>
          <a:p>
            <a:pPr marL="182563" indent="-182563"/>
            <a:r>
              <a:rPr lang="en-US" sz="2000" dirty="0" smtClean="0"/>
              <a:t>Thermal/Hot </a:t>
            </a:r>
            <a:r>
              <a:rPr lang="en-US" sz="2000" dirty="0"/>
              <a:t>Spring Feature</a:t>
            </a:r>
          </a:p>
          <a:p>
            <a:pPr marL="182563" indent="-182563"/>
            <a:r>
              <a:rPr lang="en-US" sz="2000" dirty="0" smtClean="0"/>
              <a:t>Volcanic </a:t>
            </a:r>
            <a:r>
              <a:rPr lang="en-US" sz="2000" dirty="0"/>
              <a:t>Vents</a:t>
            </a:r>
          </a:p>
          <a:p>
            <a:pPr marL="182563" indent="-182563"/>
            <a:r>
              <a:rPr lang="en-US" sz="2000" dirty="0" smtClean="0"/>
              <a:t>Well </a:t>
            </a:r>
            <a:r>
              <a:rPr lang="en-US" sz="2000" dirty="0"/>
              <a:t>Fluid Production</a:t>
            </a:r>
          </a:p>
          <a:p>
            <a:pPr marL="182563" indent="-182563"/>
            <a:r>
              <a:rPr lang="en-US" sz="2000" dirty="0" smtClean="0"/>
              <a:t>Well </a:t>
            </a:r>
            <a:r>
              <a:rPr lang="en-US" sz="2000" dirty="0"/>
              <a:t>Header</a:t>
            </a:r>
          </a:p>
          <a:p>
            <a:pPr marL="182563" indent="-182563"/>
            <a:r>
              <a:rPr lang="en-US" sz="2000" dirty="0" smtClean="0"/>
              <a:t>Well </a:t>
            </a:r>
            <a:r>
              <a:rPr lang="en-US" sz="2000" dirty="0"/>
              <a:t>Log </a:t>
            </a:r>
            <a:r>
              <a:rPr lang="en-US" sz="2000" dirty="0" smtClean="0"/>
              <a:t>Observation</a:t>
            </a:r>
          </a:p>
          <a:p>
            <a:pPr marL="182563" indent="-182563"/>
            <a:r>
              <a:rPr lang="en-US" dirty="0"/>
              <a:t>Well Test Observations</a:t>
            </a:r>
          </a:p>
          <a:p>
            <a:pPr marL="182563" indent="-182563"/>
            <a:endParaRPr lang="en-US" sz="2000" dirty="0" smtClean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Content Models (Tier 3)</a:t>
            </a:r>
          </a:p>
        </p:txBody>
      </p:sp>
    </p:spTree>
    <p:extLst>
      <p:ext uri="{BB962C8B-B14F-4D97-AF65-F5344CB8AC3E}">
        <p14:creationId xmlns:p14="http://schemas.microsoft.com/office/powerpoint/2010/main" val="41446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4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6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8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"/>
                                        <p:tgtEl>
                                          <p:spTgt spid="13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1331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sz="2800" dirty="0" smtClean="0"/>
              <a:t>First determine if </a:t>
            </a:r>
            <a:r>
              <a:rPr lang="en-US" sz="2800" dirty="0" smtClean="0"/>
              <a:t>there </a:t>
            </a:r>
            <a:r>
              <a:rPr lang="en-US" sz="2800" dirty="0" smtClean="0"/>
              <a:t>is </a:t>
            </a:r>
            <a:r>
              <a:rPr lang="en-US" sz="2800" dirty="0" smtClean="0"/>
              <a:t>an existing </a:t>
            </a:r>
            <a:r>
              <a:rPr lang="en-US" sz="2800" dirty="0" smtClean="0"/>
              <a:t>content model that meets your requirements</a:t>
            </a:r>
          </a:p>
          <a:p>
            <a:pPr lvl="1"/>
            <a:r>
              <a:rPr lang="en-US" sz="2400" dirty="0" smtClean="0">
                <a:hlinkClick r:id="rId2"/>
              </a:rPr>
              <a:t>http://schemas.usgin.org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If not…</a:t>
            </a:r>
          </a:p>
          <a:p>
            <a:r>
              <a:rPr lang="en-US" sz="2800" dirty="0" smtClean="0"/>
              <a:t>Determine what is the scope of the model (what kind of entity)</a:t>
            </a:r>
          </a:p>
          <a:p>
            <a:r>
              <a:rPr lang="en-US" sz="2800" dirty="0" smtClean="0"/>
              <a:t>Determine the information that needs to be exchanged about the entity</a:t>
            </a:r>
          </a:p>
          <a:p>
            <a:r>
              <a:rPr lang="en-US" sz="2800" dirty="0" smtClean="0"/>
              <a:t>Look at existing data to see what information is actually available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content model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76800"/>
          </a:xfrm>
        </p:spPr>
        <p:txBody>
          <a:bodyPr/>
          <a:lstStyle/>
          <a:p>
            <a:r>
              <a:rPr lang="en-US" sz="3200" dirty="0" smtClean="0"/>
              <a:t>What is the model about</a:t>
            </a:r>
          </a:p>
          <a:p>
            <a:r>
              <a:rPr lang="en-US" sz="3200" dirty="0" smtClean="0"/>
              <a:t>Is it a Feature  or an observation</a:t>
            </a:r>
          </a:p>
          <a:p>
            <a:r>
              <a:rPr lang="en-US" sz="3200" dirty="0" smtClean="0"/>
              <a:t>What will the model be used for</a:t>
            </a:r>
          </a:p>
          <a:p>
            <a:r>
              <a:rPr lang="en-US" sz="3200" dirty="0" smtClean="0"/>
              <a:t>Are there essential properties</a:t>
            </a:r>
          </a:p>
          <a:p>
            <a:r>
              <a:rPr lang="en-US" sz="3200" dirty="0" smtClean="0"/>
              <a:t>What kind of data do people have</a:t>
            </a:r>
          </a:p>
          <a:p>
            <a:r>
              <a:rPr lang="en-US" sz="3200" dirty="0" smtClean="0"/>
              <a:t>Construct field list</a:t>
            </a:r>
          </a:p>
          <a:p>
            <a:pPr lvl="1"/>
            <a:r>
              <a:rPr lang="en-US" sz="2800" dirty="0" smtClean="0"/>
              <a:t>Add standard fields</a:t>
            </a:r>
          </a:p>
          <a:p>
            <a:pPr lvl="1"/>
            <a:r>
              <a:rPr lang="en-US" sz="2800" dirty="0" smtClean="0"/>
              <a:t>Add domain specific fields; each field should define data type, obligation, and the scope.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Constructing a model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58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Feature</a:t>
            </a:r>
            <a:r>
              <a:rPr lang="en-US" sz="2800" dirty="0" smtClean="0"/>
              <a:t>: describes a </a:t>
            </a:r>
            <a:r>
              <a:rPr lang="en-US" sz="2800" dirty="0" err="1" smtClean="0"/>
              <a:t>geolocated</a:t>
            </a:r>
            <a:r>
              <a:rPr lang="en-US" sz="2800" dirty="0" smtClean="0"/>
              <a:t> entity of interest, </a:t>
            </a:r>
            <a:endParaRPr lang="en-US" sz="2800" dirty="0" smtClean="0"/>
          </a:p>
          <a:p>
            <a:pPr lvl="1"/>
            <a:r>
              <a:rPr lang="en-US" sz="2000" dirty="0" smtClean="0"/>
              <a:t>e.g</a:t>
            </a:r>
            <a:r>
              <a:rPr lang="en-US" sz="2000" dirty="0" smtClean="0"/>
              <a:t>. facility, borehole, fault, thermal spring, volcanic vent</a:t>
            </a:r>
          </a:p>
          <a:p>
            <a:pPr lvl="1"/>
            <a:r>
              <a:rPr lang="en-US" sz="2000" dirty="0" smtClean="0"/>
              <a:t>Has location, label and symbol for map display</a:t>
            </a:r>
          </a:p>
          <a:p>
            <a:r>
              <a:rPr lang="en-US" sz="2800" b="1" dirty="0" smtClean="0"/>
              <a:t>Observation</a:t>
            </a:r>
            <a:r>
              <a:rPr lang="en-US" sz="2800" dirty="0" smtClean="0"/>
              <a:t>: describes the result of an event in which property value for an entity is </a:t>
            </a:r>
            <a:r>
              <a:rPr lang="en-US" sz="2800" dirty="0" smtClean="0"/>
              <a:t>determined</a:t>
            </a:r>
          </a:p>
          <a:p>
            <a:pPr lvl="1"/>
            <a:r>
              <a:rPr lang="en-US" sz="2000" dirty="0" smtClean="0"/>
              <a:t>Chemical analysis, strike and dip measure, earthquake </a:t>
            </a:r>
            <a:r>
              <a:rPr lang="en-US" sz="2000" dirty="0" err="1" smtClean="0"/>
              <a:t>hypocenterr</a:t>
            </a:r>
            <a:endParaRPr lang="en-US" sz="2000" dirty="0" smtClean="0"/>
          </a:p>
          <a:p>
            <a:pPr lvl="1"/>
            <a:r>
              <a:rPr lang="en-US" sz="2000" dirty="0" smtClean="0"/>
              <a:t>Has feature of interest, sampling feature, procedure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Features, Observations, Records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487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Site_Lab_AOP_Template_AL">
  <a:themeElements>
    <a:clrScheme name="EERE">
      <a:dk1>
        <a:srgbClr val="50565C"/>
      </a:dk1>
      <a:lt1>
        <a:sysClr val="window" lastClr="FFFFFF"/>
      </a:lt1>
      <a:dk2>
        <a:srgbClr val="6A737B"/>
      </a:dk2>
      <a:lt2>
        <a:srgbClr val="EEECE1"/>
      </a:lt2>
      <a:accent1>
        <a:srgbClr val="7AC143"/>
      </a:accent1>
      <a:accent2>
        <a:srgbClr val="FFD200"/>
      </a:accent2>
      <a:accent3>
        <a:srgbClr val="00A4E4"/>
      </a:accent3>
      <a:accent4>
        <a:srgbClr val="006892"/>
      </a:accent4>
      <a:accent5>
        <a:srgbClr val="00853F"/>
      </a:accent5>
      <a:accent6>
        <a:srgbClr val="F58025"/>
      </a:accent6>
      <a:hlink>
        <a:srgbClr val="006892"/>
      </a:hlink>
      <a:folHlink>
        <a:srgbClr val="6A73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fontScale="85000"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2323" b="1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 Narrow"/>
            <a:ea typeface="+mn-ea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0352692F67B4CBC2D71B4A85E4224" ma:contentTypeVersion="0" ma:contentTypeDescription="Create a new document." ma:contentTypeScope="" ma:versionID="e89d414368db6d68799406e820f8e6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0706D-E469-4ED7-9D52-30665346B721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AF893D4-F981-427E-BAC7-3DAD99448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0D2020A-0B64-402D-B379-036966C45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726</Words>
  <Application>Microsoft Office PowerPoint</Application>
  <PresentationFormat>On-screen Show (4:3)</PresentationFormat>
  <Paragraphs>139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OffSite_Lab_AOP_Template_AL</vt:lpstr>
      <vt:lpstr>PowerPoint Presentation</vt:lpstr>
      <vt:lpstr>Outline</vt:lpstr>
      <vt:lpstr>Overview</vt:lpstr>
      <vt:lpstr>PowerPoint Presentation</vt:lpstr>
      <vt:lpstr>Design considerations</vt:lpstr>
      <vt:lpstr>PowerPoint Presentation</vt:lpstr>
      <vt:lpstr>New content model</vt:lpstr>
      <vt:lpstr>Constructing a model</vt:lpstr>
      <vt:lpstr>Features, Observations, Records</vt:lpstr>
      <vt:lpstr>Standard fields for Data Items</vt:lpstr>
      <vt:lpstr>PowerPoint Presentation</vt:lpstr>
      <vt:lpstr>PowerPoint Presentation</vt:lpstr>
      <vt:lpstr>NGDS Community Participation</vt:lpstr>
      <vt:lpstr>How to participate</vt:lpstr>
      <vt:lpstr>Register resource in catalog</vt:lpstr>
      <vt:lpstr>Register a dataset form</vt:lpstr>
      <vt:lpstr>New content model</vt:lpstr>
      <vt:lpstr>New content model process</vt:lpstr>
      <vt:lpstr>Content Model Repository</vt:lpstr>
      <vt:lpstr>Build application</vt:lpstr>
      <vt:lpstr>Why should I? </vt:lpstr>
      <vt:lpstr>Onward to information nirvana</vt:lpstr>
    </vt:vector>
  </TitlesOfParts>
  <Company>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Arlene Anderson</dc:creator>
  <cp:lastModifiedBy>Stephen Richard</cp:lastModifiedBy>
  <cp:revision>105</cp:revision>
  <dcterms:created xsi:type="dcterms:W3CDTF">2013-01-02T21:17:09Z</dcterms:created>
  <dcterms:modified xsi:type="dcterms:W3CDTF">2013-10-02T04:15:57Z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0x0101008F40352692F67B4CBC2D71B4A85E4224</vt:lpwstr>
  </property>
</Properties>
</file>